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25"/>
  </p:notesMasterIdLst>
  <p:sldIdLst>
    <p:sldId id="256" r:id="rId2"/>
    <p:sldId id="261" r:id="rId3"/>
    <p:sldId id="289" r:id="rId4"/>
    <p:sldId id="290" r:id="rId5"/>
    <p:sldId id="291" r:id="rId6"/>
    <p:sldId id="292" r:id="rId7"/>
    <p:sldId id="293" r:id="rId8"/>
    <p:sldId id="294" r:id="rId9"/>
    <p:sldId id="299" r:id="rId10"/>
    <p:sldId id="295" r:id="rId11"/>
    <p:sldId id="296" r:id="rId12"/>
    <p:sldId id="297" r:id="rId13"/>
    <p:sldId id="298" r:id="rId14"/>
    <p:sldId id="300" r:id="rId15"/>
    <p:sldId id="301" r:id="rId16"/>
    <p:sldId id="302" r:id="rId17"/>
    <p:sldId id="303" r:id="rId18"/>
    <p:sldId id="304" r:id="rId19"/>
    <p:sldId id="305" r:id="rId20"/>
    <p:sldId id="306" r:id="rId21"/>
    <p:sldId id="307" r:id="rId22"/>
    <p:sldId id="308" r:id="rId23"/>
    <p:sldId id="309" r:id="rId2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1893"/>
    <a:srgbClr val="F2F2F2"/>
    <a:srgbClr val="FF8A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21" autoAdjust="0"/>
    <p:restoredTop sz="94660"/>
  </p:normalViewPr>
  <p:slideViewPr>
    <p:cSldViewPr>
      <p:cViewPr varScale="1">
        <p:scale>
          <a:sx n="126" d="100"/>
          <a:sy n="126" d="100"/>
        </p:scale>
        <p:origin x="816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D1B20-A248-FB47-8240-73C0C5F47C9D}" type="datetimeFigureOut">
              <a:t>2019/10/7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FA746F-AF1F-C048-A2ED-B38EF01E9631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597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円/楕円 3">
            <a:extLst>
              <a:ext uri="{FF2B5EF4-FFF2-40B4-BE49-F238E27FC236}">
                <a16:creationId xmlns:a16="http://schemas.microsoft.com/office/drawing/2014/main" id="{40BD511A-FE9E-B641-A323-1F2451D0C873}"/>
              </a:ext>
            </a:extLst>
          </p:cNvPr>
          <p:cNvSpPr/>
          <p:nvPr userDrawn="1"/>
        </p:nvSpPr>
        <p:spPr>
          <a:xfrm>
            <a:off x="8651631" y="6350558"/>
            <a:ext cx="411982" cy="41198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>
              <a:latin typeface="+mj-ea"/>
              <a:ea typeface="+mj-ea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0A01A1C-B0C5-904D-963A-785848775F4A}"/>
              </a:ext>
            </a:extLst>
          </p:cNvPr>
          <p:cNvSpPr txBox="1"/>
          <p:nvPr userDrawn="1"/>
        </p:nvSpPr>
        <p:spPr>
          <a:xfrm>
            <a:off x="8661679" y="6400799"/>
            <a:ext cx="401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E8E17320-8F29-C346-80F3-7693511BE498}" type="slidenum">
              <a:rPr kumimoji="1" lang="ja-JP" altLang="en-US" sz="1400"/>
              <a:pPr algn="ctr"/>
              <a:t>‹#›</a:t>
            </a:fld>
            <a:endParaRPr kumimoji="1" lang="ja-JP" altLang="en-US" sz="1400"/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1977278B-6103-7448-8885-11FCA29D84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90133"/>
            <a:ext cx="9144000" cy="7540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>
                <a:ln>
                  <a:solidFill>
                    <a:srgbClr val="011893"/>
                  </a:solidFill>
                </a:ln>
              </a:defRPr>
            </a:lvl1pPr>
          </a:lstStyle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4781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9306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kumimoji="1" sz="26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6C4099E-EB60-DC4F-967D-225ED88E614D}"/>
              </a:ext>
            </a:extLst>
          </p:cNvPr>
          <p:cNvSpPr txBox="1"/>
          <p:nvPr/>
        </p:nvSpPr>
        <p:spPr>
          <a:xfrm>
            <a:off x="0" y="124968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dirty="0">
                <a:solidFill>
                  <a:srgbClr val="011893"/>
                </a:solidFill>
              </a:rPr>
              <a:t>リストとタプル</a:t>
            </a:r>
            <a:endParaRPr kumimoji="1" lang="ja-JP" altLang="en-US" sz="3200" dirty="0">
              <a:solidFill>
                <a:srgbClr val="011893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3FA400E-C243-F347-9BE6-46E657DCD3B8}"/>
              </a:ext>
            </a:extLst>
          </p:cNvPr>
          <p:cNvSpPr txBox="1"/>
          <p:nvPr/>
        </p:nvSpPr>
        <p:spPr>
          <a:xfrm>
            <a:off x="0" y="16256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dirty="0"/>
              <a:t>プログラミング基礎同演習</a:t>
            </a:r>
            <a:endParaRPr kumimoji="1" lang="ja-JP" altLang="en-US" sz="28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91C33B1-D329-9348-9718-97E836138DF6}"/>
              </a:ext>
            </a:extLst>
          </p:cNvPr>
          <p:cNvSpPr txBox="1"/>
          <p:nvPr/>
        </p:nvSpPr>
        <p:spPr>
          <a:xfrm>
            <a:off x="3627120" y="5242560"/>
            <a:ext cx="5416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慶應義塾大学理工学部物理情報工学科</a:t>
            </a:r>
            <a:endParaRPr lang="en-US" altLang="ja-JP" sz="24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F5EEEB6-32A6-914E-957E-5C31A877EF9C}"/>
              </a:ext>
            </a:extLst>
          </p:cNvPr>
          <p:cNvSpPr txBox="1"/>
          <p:nvPr/>
        </p:nvSpPr>
        <p:spPr>
          <a:xfrm>
            <a:off x="8172400" y="5661248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渡辺</a:t>
            </a:r>
            <a:endParaRPr lang="en-US" altLang="ja-JP" sz="24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5E05EE1-8957-9F44-8F8E-6BD27683056C}"/>
              </a:ext>
            </a:extLst>
          </p:cNvPr>
          <p:cNvSpPr txBox="1"/>
          <p:nvPr/>
        </p:nvSpPr>
        <p:spPr>
          <a:xfrm>
            <a:off x="3271520" y="4338320"/>
            <a:ext cx="25250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/>
              <a:t>2019/10/15</a:t>
            </a:r>
            <a:endParaRPr kumimoji="1" lang="ja-JP" altLang="en-US" sz="40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1D4ADEE-9E59-8A4A-88B8-D34187A71FF4}"/>
              </a:ext>
            </a:extLst>
          </p:cNvPr>
          <p:cNvSpPr txBox="1"/>
          <p:nvPr/>
        </p:nvSpPr>
        <p:spPr>
          <a:xfrm>
            <a:off x="1043608" y="5949280"/>
            <a:ext cx="24769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>
                <a:solidFill>
                  <a:srgbClr val="00B050"/>
                </a:solidFill>
              </a:rPr>
              <a:t>#</a:t>
            </a:r>
            <a:r>
              <a:rPr kumimoji="1" lang="ja-JP" altLang="en-US" sz="3200">
                <a:solidFill>
                  <a:srgbClr val="00B050"/>
                </a:solidFill>
              </a:rPr>
              <a:t>プロ同演習</a:t>
            </a: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FB9F7F85-26CF-EB44-87B9-1825A2C5A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5949280"/>
            <a:ext cx="710444" cy="640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533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2A85B767-A9F3-AB41-A828-76BA57979C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メモリ上でのリストの表現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B4E4B958-7F33-D14B-86AF-1AF0B4A5EC2D}"/>
              </a:ext>
            </a:extLst>
          </p:cNvPr>
          <p:cNvSpPr/>
          <p:nvPr/>
        </p:nvSpPr>
        <p:spPr>
          <a:xfrm>
            <a:off x="2411760" y="1196752"/>
            <a:ext cx="3477234" cy="646331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altLang="ja-JP" sz="3600" dirty="0">
                <a:solidFill>
                  <a:srgbClr val="D4D4D4"/>
                </a:solidFill>
                <a:latin typeface="Consolas" panose="020B0609020204030204" pitchFamily="49" charset="0"/>
              </a:rPr>
              <a:t>a = [</a:t>
            </a:r>
            <a:r>
              <a:rPr lang="en-US" altLang="ja-JP" sz="3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ja-JP" sz="3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ja-JP" sz="36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ja-JP" sz="3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ja-JP" sz="36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ja-JP" sz="36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  <a:endParaRPr lang="en-US" altLang="ja-JP" sz="3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E058CFD-B7E9-A642-B7CF-33ECDFCB3FDF}"/>
              </a:ext>
            </a:extLst>
          </p:cNvPr>
          <p:cNvSpPr/>
          <p:nvPr/>
        </p:nvSpPr>
        <p:spPr>
          <a:xfrm>
            <a:off x="1475656" y="3789040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3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8D97A6C-0BA4-824E-9134-C05DCE0D315C}"/>
              </a:ext>
            </a:extLst>
          </p:cNvPr>
          <p:cNvSpPr/>
          <p:nvPr/>
        </p:nvSpPr>
        <p:spPr>
          <a:xfrm>
            <a:off x="1475656" y="4149080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CE51CBC-5D2B-2346-A3AA-CDEBEE7636D9}"/>
              </a:ext>
            </a:extLst>
          </p:cNvPr>
          <p:cNvSpPr/>
          <p:nvPr/>
        </p:nvSpPr>
        <p:spPr>
          <a:xfrm>
            <a:off x="1475656" y="4509120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1C233BA-E1AF-A24B-96F6-9369BF6F889F}"/>
              </a:ext>
            </a:extLst>
          </p:cNvPr>
          <p:cNvSpPr/>
          <p:nvPr/>
        </p:nvSpPr>
        <p:spPr>
          <a:xfrm>
            <a:off x="1475656" y="4869160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5D8FDA6-BAAE-F947-90F7-B7A426BDAE6F}"/>
              </a:ext>
            </a:extLst>
          </p:cNvPr>
          <p:cNvSpPr/>
          <p:nvPr/>
        </p:nvSpPr>
        <p:spPr>
          <a:xfrm>
            <a:off x="1475656" y="3068960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1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0F128F3-DE15-304F-9184-630A74D762DE}"/>
              </a:ext>
            </a:extLst>
          </p:cNvPr>
          <p:cNvSpPr/>
          <p:nvPr/>
        </p:nvSpPr>
        <p:spPr>
          <a:xfrm>
            <a:off x="1475656" y="3429000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2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2C2B55E-D67E-CA48-9EB7-3A4DEFCBAEC2}"/>
              </a:ext>
            </a:extLst>
          </p:cNvPr>
          <p:cNvSpPr txBox="1"/>
          <p:nvPr/>
        </p:nvSpPr>
        <p:spPr>
          <a:xfrm>
            <a:off x="755576" y="3068960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0</a:t>
            </a:r>
            <a:r>
              <a:rPr lang="ja-JP" altLang="en-US"/>
              <a:t>番地</a:t>
            </a:r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D8BB29A-A0DA-E84D-B312-12165D9F0A62}"/>
              </a:ext>
            </a:extLst>
          </p:cNvPr>
          <p:cNvSpPr txBox="1"/>
          <p:nvPr/>
        </p:nvSpPr>
        <p:spPr>
          <a:xfrm>
            <a:off x="755576" y="3429000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1</a:t>
            </a:r>
            <a:r>
              <a:rPr lang="ja-JP" altLang="en-US"/>
              <a:t>番地</a:t>
            </a:r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4FE16CD-5201-3143-BF13-1E62CBDA60EB}"/>
              </a:ext>
            </a:extLst>
          </p:cNvPr>
          <p:cNvSpPr txBox="1"/>
          <p:nvPr/>
        </p:nvSpPr>
        <p:spPr>
          <a:xfrm>
            <a:off x="755576" y="3789040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2</a:t>
            </a:r>
            <a:r>
              <a:rPr lang="ja-JP" altLang="en-US"/>
              <a:t>番地</a:t>
            </a:r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B51921D-1E47-844D-9587-B38C1C83F594}"/>
              </a:ext>
            </a:extLst>
          </p:cNvPr>
          <p:cNvSpPr txBox="1"/>
          <p:nvPr/>
        </p:nvSpPr>
        <p:spPr>
          <a:xfrm>
            <a:off x="755576" y="4149080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3</a:t>
            </a:r>
            <a:r>
              <a:rPr lang="ja-JP" altLang="en-US"/>
              <a:t>番地</a:t>
            </a:r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5F825A44-E50E-8C49-893B-798BCBBE5A0D}"/>
              </a:ext>
            </a:extLst>
          </p:cNvPr>
          <p:cNvSpPr txBox="1"/>
          <p:nvPr/>
        </p:nvSpPr>
        <p:spPr>
          <a:xfrm>
            <a:off x="755576" y="4509120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4</a:t>
            </a:r>
            <a:r>
              <a:rPr lang="ja-JP" altLang="en-US"/>
              <a:t>番地</a:t>
            </a:r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DB6682AA-7F11-284C-B5B7-6BCCC19A6234}"/>
              </a:ext>
            </a:extLst>
          </p:cNvPr>
          <p:cNvSpPr txBox="1"/>
          <p:nvPr/>
        </p:nvSpPr>
        <p:spPr>
          <a:xfrm>
            <a:off x="755576" y="4869160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5</a:t>
            </a:r>
            <a:r>
              <a:rPr lang="ja-JP" altLang="en-US"/>
              <a:t>番地</a:t>
            </a:r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98B5E711-6A17-B04F-AA4C-0964326B506B}"/>
              </a:ext>
            </a:extLst>
          </p:cNvPr>
          <p:cNvSpPr/>
          <p:nvPr/>
        </p:nvSpPr>
        <p:spPr>
          <a:xfrm>
            <a:off x="1475656" y="3068960"/>
            <a:ext cx="1440160" cy="10801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B6CB1B7D-15E3-9243-AD3C-EA4F5CCA7D83}"/>
              </a:ext>
            </a:extLst>
          </p:cNvPr>
          <p:cNvSpPr txBox="1"/>
          <p:nvPr/>
        </p:nvSpPr>
        <p:spPr>
          <a:xfrm>
            <a:off x="323528" y="2276872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メモリ上にリストが作成される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1D7E146A-1445-EF4C-B522-FDB5B0CB3C20}"/>
              </a:ext>
            </a:extLst>
          </p:cNvPr>
          <p:cNvSpPr/>
          <p:nvPr/>
        </p:nvSpPr>
        <p:spPr>
          <a:xfrm>
            <a:off x="6372200" y="3717032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3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11FC296C-71B2-7243-8DEC-12FA79348B4F}"/>
              </a:ext>
            </a:extLst>
          </p:cNvPr>
          <p:cNvSpPr/>
          <p:nvPr/>
        </p:nvSpPr>
        <p:spPr>
          <a:xfrm>
            <a:off x="6372200" y="4077072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>
                <a:solidFill>
                  <a:schemeClr val="tx1"/>
                </a:solidFill>
              </a:rPr>
              <a:t>0</a:t>
            </a:r>
            <a:r>
              <a:rPr kumimoji="1" lang="ja-JP" altLang="en-US" sz="1600">
                <a:solidFill>
                  <a:schemeClr val="tx1"/>
                </a:solidFill>
              </a:rPr>
              <a:t>番地を見よ</a:t>
            </a: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66F08C6C-6476-354F-8C5B-282F1667CE8B}"/>
              </a:ext>
            </a:extLst>
          </p:cNvPr>
          <p:cNvSpPr/>
          <p:nvPr/>
        </p:nvSpPr>
        <p:spPr>
          <a:xfrm>
            <a:off x="6372200" y="4437112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1B768D98-51BC-984B-989F-3017B457F0B9}"/>
              </a:ext>
            </a:extLst>
          </p:cNvPr>
          <p:cNvSpPr/>
          <p:nvPr/>
        </p:nvSpPr>
        <p:spPr>
          <a:xfrm>
            <a:off x="6372200" y="4797152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9D5FABB5-52E2-7A4B-8A3F-E25A1938305F}"/>
              </a:ext>
            </a:extLst>
          </p:cNvPr>
          <p:cNvSpPr/>
          <p:nvPr/>
        </p:nvSpPr>
        <p:spPr>
          <a:xfrm>
            <a:off x="6372200" y="2996952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1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82B88606-3231-B94C-BCD0-173006D1A1C1}"/>
              </a:ext>
            </a:extLst>
          </p:cNvPr>
          <p:cNvSpPr/>
          <p:nvPr/>
        </p:nvSpPr>
        <p:spPr>
          <a:xfrm>
            <a:off x="6372200" y="3356992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2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5352D1CC-136D-3243-AC98-6097651103F2}"/>
              </a:ext>
            </a:extLst>
          </p:cNvPr>
          <p:cNvSpPr/>
          <p:nvPr/>
        </p:nvSpPr>
        <p:spPr>
          <a:xfrm>
            <a:off x="6372200" y="2996952"/>
            <a:ext cx="1440160" cy="10801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A60AD966-644E-B047-A118-DDA6E7CEF864}"/>
              </a:ext>
            </a:extLst>
          </p:cNvPr>
          <p:cNvSpPr txBox="1"/>
          <p:nvPr/>
        </p:nvSpPr>
        <p:spPr>
          <a:xfrm>
            <a:off x="4788024" y="2204864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その先頭位置を指すラベルを作成する</a:t>
            </a:r>
          </a:p>
        </p:txBody>
      </p:sp>
      <p:sp>
        <p:nvSpPr>
          <p:cNvPr id="26" name="1 つの角を切り取った四角形 25">
            <a:extLst>
              <a:ext uri="{FF2B5EF4-FFF2-40B4-BE49-F238E27FC236}">
                <a16:creationId xmlns:a16="http://schemas.microsoft.com/office/drawing/2014/main" id="{715863D8-2B00-8441-8C82-103BE1AE9C3D}"/>
              </a:ext>
            </a:extLst>
          </p:cNvPr>
          <p:cNvSpPr/>
          <p:nvPr/>
        </p:nvSpPr>
        <p:spPr>
          <a:xfrm>
            <a:off x="5148064" y="4149080"/>
            <a:ext cx="864096" cy="288032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a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072984E5-0056-0249-8FF2-47AC99274638}"/>
              </a:ext>
            </a:extLst>
          </p:cNvPr>
          <p:cNvCxnSpPr>
            <a:stCxn id="26" idx="0"/>
          </p:cNvCxnSpPr>
          <p:nvPr/>
        </p:nvCxnSpPr>
        <p:spPr>
          <a:xfrm>
            <a:off x="6012160" y="4293096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カギ線コネクタ 27">
            <a:extLst>
              <a:ext uri="{FF2B5EF4-FFF2-40B4-BE49-F238E27FC236}">
                <a16:creationId xmlns:a16="http://schemas.microsoft.com/office/drawing/2014/main" id="{DDD81743-4FE0-DC49-B4E9-38E7948D9C63}"/>
              </a:ext>
            </a:extLst>
          </p:cNvPr>
          <p:cNvCxnSpPr>
            <a:cxnSpLocks/>
            <a:stCxn id="19" idx="3"/>
            <a:endCxn id="22" idx="3"/>
          </p:cNvCxnSpPr>
          <p:nvPr/>
        </p:nvCxnSpPr>
        <p:spPr>
          <a:xfrm flipV="1">
            <a:off x="7812360" y="3176972"/>
            <a:ext cx="12700" cy="1080120"/>
          </a:xfrm>
          <a:prstGeom prst="bentConnector3">
            <a:avLst>
              <a:gd name="adj1" fmla="val 180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右矢印 28">
            <a:extLst>
              <a:ext uri="{FF2B5EF4-FFF2-40B4-BE49-F238E27FC236}">
                <a16:creationId xmlns:a16="http://schemas.microsoft.com/office/drawing/2014/main" id="{C759BF12-D685-B54D-9824-1A7FDCF1B8CB}"/>
              </a:ext>
            </a:extLst>
          </p:cNvPr>
          <p:cNvSpPr/>
          <p:nvPr/>
        </p:nvSpPr>
        <p:spPr>
          <a:xfrm>
            <a:off x="4139952" y="3933056"/>
            <a:ext cx="360040" cy="3600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14430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E0E0E20D-B575-204E-94EB-F4D9D3AD87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リストの要素の書き換え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C0098B8D-13E7-BE4F-8A3D-BEEFA3356BA6}"/>
              </a:ext>
            </a:extLst>
          </p:cNvPr>
          <p:cNvSpPr/>
          <p:nvPr/>
        </p:nvSpPr>
        <p:spPr>
          <a:xfrm>
            <a:off x="1475656" y="4005064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3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520A650-CEE4-2D49-85DB-FE484527C690}"/>
              </a:ext>
            </a:extLst>
          </p:cNvPr>
          <p:cNvSpPr/>
          <p:nvPr/>
        </p:nvSpPr>
        <p:spPr>
          <a:xfrm>
            <a:off x="1475656" y="4365104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>
                <a:solidFill>
                  <a:schemeClr val="tx1"/>
                </a:solidFill>
              </a:rPr>
              <a:t>0</a:t>
            </a:r>
            <a:r>
              <a:rPr kumimoji="1" lang="ja-JP" altLang="en-US" sz="1600">
                <a:solidFill>
                  <a:schemeClr val="tx1"/>
                </a:solidFill>
              </a:rPr>
              <a:t>番地を見よ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555B166D-4F40-0246-ADDC-6076F4683EAC}"/>
              </a:ext>
            </a:extLst>
          </p:cNvPr>
          <p:cNvSpPr/>
          <p:nvPr/>
        </p:nvSpPr>
        <p:spPr>
          <a:xfrm>
            <a:off x="1475656" y="4725144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C44A367-30F7-B14E-AF2E-AB76E31E9CDD}"/>
              </a:ext>
            </a:extLst>
          </p:cNvPr>
          <p:cNvSpPr/>
          <p:nvPr/>
        </p:nvSpPr>
        <p:spPr>
          <a:xfrm>
            <a:off x="1475656" y="5085184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85C681D-7A69-244B-85A4-6171425CB48D}"/>
              </a:ext>
            </a:extLst>
          </p:cNvPr>
          <p:cNvSpPr/>
          <p:nvPr/>
        </p:nvSpPr>
        <p:spPr>
          <a:xfrm>
            <a:off x="1475656" y="3284984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1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63F677F-9A33-814D-8A3F-E6863A50C0B3}"/>
              </a:ext>
            </a:extLst>
          </p:cNvPr>
          <p:cNvSpPr/>
          <p:nvPr/>
        </p:nvSpPr>
        <p:spPr>
          <a:xfrm>
            <a:off x="1475656" y="3645024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2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AE0DEC06-E3B1-7E4C-85D6-2AF1925A13C5}"/>
              </a:ext>
            </a:extLst>
          </p:cNvPr>
          <p:cNvSpPr/>
          <p:nvPr/>
        </p:nvSpPr>
        <p:spPr>
          <a:xfrm>
            <a:off x="1475656" y="3284984"/>
            <a:ext cx="1440160" cy="10801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1 つの角を切り取った四角形 9">
            <a:extLst>
              <a:ext uri="{FF2B5EF4-FFF2-40B4-BE49-F238E27FC236}">
                <a16:creationId xmlns:a16="http://schemas.microsoft.com/office/drawing/2014/main" id="{9C11B64E-69BA-B842-B664-DB9C919B498F}"/>
              </a:ext>
            </a:extLst>
          </p:cNvPr>
          <p:cNvSpPr/>
          <p:nvPr/>
        </p:nvSpPr>
        <p:spPr>
          <a:xfrm>
            <a:off x="251520" y="4437112"/>
            <a:ext cx="864096" cy="288032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a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B39A6A2D-1C83-D242-BFA3-3841D0B0CE46}"/>
              </a:ext>
            </a:extLst>
          </p:cNvPr>
          <p:cNvCxnSpPr>
            <a:stCxn id="10" idx="0"/>
          </p:cNvCxnSpPr>
          <p:nvPr/>
        </p:nvCxnSpPr>
        <p:spPr>
          <a:xfrm>
            <a:off x="1115616" y="4581128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カギ線コネクタ 11">
            <a:extLst>
              <a:ext uri="{FF2B5EF4-FFF2-40B4-BE49-F238E27FC236}">
                <a16:creationId xmlns:a16="http://schemas.microsoft.com/office/drawing/2014/main" id="{84B25199-3CA4-FC47-AC04-BF159D8A96D9}"/>
              </a:ext>
            </a:extLst>
          </p:cNvPr>
          <p:cNvCxnSpPr>
            <a:cxnSpLocks/>
            <a:stCxn id="4" idx="3"/>
            <a:endCxn id="7" idx="3"/>
          </p:cNvCxnSpPr>
          <p:nvPr/>
        </p:nvCxnSpPr>
        <p:spPr>
          <a:xfrm flipV="1">
            <a:off x="2915816" y="3465004"/>
            <a:ext cx="12700" cy="1080120"/>
          </a:xfrm>
          <a:prstGeom prst="bentConnector3">
            <a:avLst>
              <a:gd name="adj1" fmla="val 180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カギ線コネクタ 12">
            <a:extLst>
              <a:ext uri="{FF2B5EF4-FFF2-40B4-BE49-F238E27FC236}">
                <a16:creationId xmlns:a16="http://schemas.microsoft.com/office/drawing/2014/main" id="{2394C0B4-C101-D447-A499-758F643C272C}"/>
              </a:ext>
            </a:extLst>
          </p:cNvPr>
          <p:cNvCxnSpPr>
            <a:cxnSpLocks/>
            <a:stCxn id="7" idx="1"/>
            <a:endCxn id="8" idx="1"/>
          </p:cNvCxnSpPr>
          <p:nvPr/>
        </p:nvCxnSpPr>
        <p:spPr>
          <a:xfrm rot="10800000" flipV="1">
            <a:off x="1475656" y="3465004"/>
            <a:ext cx="12700" cy="360040"/>
          </a:xfrm>
          <a:prstGeom prst="bentConnector3">
            <a:avLst>
              <a:gd name="adj1" fmla="val 1800000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6092C2C7-10BE-344F-BAD8-0AFC23377C59}"/>
              </a:ext>
            </a:extLst>
          </p:cNvPr>
          <p:cNvSpPr txBox="1"/>
          <p:nvPr/>
        </p:nvSpPr>
        <p:spPr>
          <a:xfrm>
            <a:off x="0" y="2492896"/>
            <a:ext cx="45448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>
                <a:solidFill>
                  <a:srgbClr val="FF0000"/>
                </a:solidFill>
              </a:rPr>
              <a:t>リストの先頭</a:t>
            </a:r>
            <a:r>
              <a:rPr kumimoji="1" lang="ja-JP" altLang="en-US" sz="2000"/>
              <a:t>から</a:t>
            </a:r>
            <a:r>
              <a:rPr kumimoji="1" lang="ja-JP" altLang="en-US" sz="2000">
                <a:solidFill>
                  <a:srgbClr val="0070C0"/>
                </a:solidFill>
              </a:rPr>
              <a:t>二番目</a:t>
            </a:r>
            <a:r>
              <a:rPr kumimoji="1" lang="ja-JP" altLang="en-US" sz="2000"/>
              <a:t>の場所を探す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E362C400-C9F6-9348-A56C-AF94AA8C2842}"/>
              </a:ext>
            </a:extLst>
          </p:cNvPr>
          <p:cNvSpPr/>
          <p:nvPr/>
        </p:nvSpPr>
        <p:spPr>
          <a:xfrm>
            <a:off x="3419872" y="1412776"/>
            <a:ext cx="2159566" cy="584775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a[</a:t>
            </a:r>
            <a:r>
              <a:rPr lang="en" altLang="ja-JP" sz="32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 = </a:t>
            </a:r>
            <a:r>
              <a:rPr lang="en" altLang="ja-JP" sz="32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4</a:t>
            </a:r>
            <a:endParaRPr lang="en" altLang="ja-JP" sz="3200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6" name="右矢印 15">
            <a:extLst>
              <a:ext uri="{FF2B5EF4-FFF2-40B4-BE49-F238E27FC236}">
                <a16:creationId xmlns:a16="http://schemas.microsoft.com/office/drawing/2014/main" id="{CECD4AA9-87A3-5546-B745-6DF78181F509}"/>
              </a:ext>
            </a:extLst>
          </p:cNvPr>
          <p:cNvSpPr/>
          <p:nvPr/>
        </p:nvSpPr>
        <p:spPr>
          <a:xfrm>
            <a:off x="3995936" y="4005064"/>
            <a:ext cx="360040" cy="3600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30A2787A-A46B-7E48-8001-C37D68858996}"/>
              </a:ext>
            </a:extLst>
          </p:cNvPr>
          <p:cNvSpPr/>
          <p:nvPr/>
        </p:nvSpPr>
        <p:spPr>
          <a:xfrm>
            <a:off x="6300192" y="4005064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3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03F7BD04-F8F2-3341-8BC3-6690C4EA9710}"/>
              </a:ext>
            </a:extLst>
          </p:cNvPr>
          <p:cNvSpPr/>
          <p:nvPr/>
        </p:nvSpPr>
        <p:spPr>
          <a:xfrm>
            <a:off x="6300192" y="4365104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>
                <a:solidFill>
                  <a:schemeClr val="tx1"/>
                </a:solidFill>
              </a:rPr>
              <a:t>0</a:t>
            </a:r>
            <a:r>
              <a:rPr kumimoji="1" lang="ja-JP" altLang="en-US" sz="1600">
                <a:solidFill>
                  <a:schemeClr val="tx1"/>
                </a:solidFill>
              </a:rPr>
              <a:t>番地を見よ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F0D0AE50-E6E1-3F48-A65C-1500FAC526AB}"/>
              </a:ext>
            </a:extLst>
          </p:cNvPr>
          <p:cNvSpPr/>
          <p:nvPr/>
        </p:nvSpPr>
        <p:spPr>
          <a:xfrm>
            <a:off x="6300192" y="4725144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75184797-800B-8045-B779-36AF311E73D9}"/>
              </a:ext>
            </a:extLst>
          </p:cNvPr>
          <p:cNvSpPr/>
          <p:nvPr/>
        </p:nvSpPr>
        <p:spPr>
          <a:xfrm>
            <a:off x="6300192" y="5085184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D174A6C5-EF0A-1D4C-97EB-E41DC98FE934}"/>
              </a:ext>
            </a:extLst>
          </p:cNvPr>
          <p:cNvSpPr/>
          <p:nvPr/>
        </p:nvSpPr>
        <p:spPr>
          <a:xfrm>
            <a:off x="6300192" y="3284984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1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D7CA8620-893F-EA4F-959D-C5E939C08793}"/>
              </a:ext>
            </a:extLst>
          </p:cNvPr>
          <p:cNvSpPr/>
          <p:nvPr/>
        </p:nvSpPr>
        <p:spPr>
          <a:xfrm>
            <a:off x="6300192" y="3645024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rgbClr val="FF0000"/>
                </a:solidFill>
              </a:rPr>
              <a:t>4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82968DC3-03BD-9042-9B4C-0B81A0400411}"/>
              </a:ext>
            </a:extLst>
          </p:cNvPr>
          <p:cNvSpPr/>
          <p:nvPr/>
        </p:nvSpPr>
        <p:spPr>
          <a:xfrm>
            <a:off x="6300192" y="3284984"/>
            <a:ext cx="1440160" cy="10801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1 つの角を切り取った四角形 23">
            <a:extLst>
              <a:ext uri="{FF2B5EF4-FFF2-40B4-BE49-F238E27FC236}">
                <a16:creationId xmlns:a16="http://schemas.microsoft.com/office/drawing/2014/main" id="{DC64D05F-C5BC-7847-A17A-0126BA24ED5A}"/>
              </a:ext>
            </a:extLst>
          </p:cNvPr>
          <p:cNvSpPr/>
          <p:nvPr/>
        </p:nvSpPr>
        <p:spPr>
          <a:xfrm>
            <a:off x="5076056" y="4437112"/>
            <a:ext cx="864096" cy="288032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a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CBA36DEC-871B-254D-806A-FF3F38D86464}"/>
              </a:ext>
            </a:extLst>
          </p:cNvPr>
          <p:cNvCxnSpPr>
            <a:stCxn id="24" idx="0"/>
          </p:cNvCxnSpPr>
          <p:nvPr/>
        </p:nvCxnSpPr>
        <p:spPr>
          <a:xfrm>
            <a:off x="5940152" y="4581128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カギ線コネクタ 25">
            <a:extLst>
              <a:ext uri="{FF2B5EF4-FFF2-40B4-BE49-F238E27FC236}">
                <a16:creationId xmlns:a16="http://schemas.microsoft.com/office/drawing/2014/main" id="{12D02D7C-4B2A-6A49-AB43-CA4ED77589C5}"/>
              </a:ext>
            </a:extLst>
          </p:cNvPr>
          <p:cNvCxnSpPr>
            <a:cxnSpLocks/>
            <a:stCxn id="18" idx="3"/>
            <a:endCxn id="21" idx="3"/>
          </p:cNvCxnSpPr>
          <p:nvPr/>
        </p:nvCxnSpPr>
        <p:spPr>
          <a:xfrm flipV="1">
            <a:off x="7740352" y="3465004"/>
            <a:ext cx="12700" cy="1080120"/>
          </a:xfrm>
          <a:prstGeom prst="bentConnector3">
            <a:avLst>
              <a:gd name="adj1" fmla="val 180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カギ線コネクタ 26">
            <a:extLst>
              <a:ext uri="{FF2B5EF4-FFF2-40B4-BE49-F238E27FC236}">
                <a16:creationId xmlns:a16="http://schemas.microsoft.com/office/drawing/2014/main" id="{E4747F4E-8541-734B-AB38-26C196B1762D}"/>
              </a:ext>
            </a:extLst>
          </p:cNvPr>
          <p:cNvCxnSpPr>
            <a:cxnSpLocks/>
            <a:stCxn id="21" idx="1"/>
            <a:endCxn id="22" idx="1"/>
          </p:cNvCxnSpPr>
          <p:nvPr/>
        </p:nvCxnSpPr>
        <p:spPr>
          <a:xfrm rot="10800000" flipV="1">
            <a:off x="6300192" y="3465004"/>
            <a:ext cx="12700" cy="360040"/>
          </a:xfrm>
          <a:prstGeom prst="bentConnector3">
            <a:avLst>
              <a:gd name="adj1" fmla="val 1800000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1722F411-E56A-6948-A608-3DFB6EF531D5}"/>
              </a:ext>
            </a:extLst>
          </p:cNvPr>
          <p:cNvSpPr txBox="1"/>
          <p:nvPr/>
        </p:nvSpPr>
        <p:spPr>
          <a:xfrm>
            <a:off x="5508104" y="2492896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/>
              <a:t>該当箇所を書き換える</a:t>
            </a:r>
          </a:p>
        </p:txBody>
      </p:sp>
    </p:spTree>
    <p:extLst>
      <p:ext uri="{BB962C8B-B14F-4D97-AF65-F5344CB8AC3E}">
        <p14:creationId xmlns:p14="http://schemas.microsoft.com/office/powerpoint/2010/main" val="28452453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6AFDFDE6-C46C-9049-9F78-5BD2FF2712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変数のコピー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0B7B7B13-E223-D14C-93A9-751680245E51}"/>
              </a:ext>
            </a:extLst>
          </p:cNvPr>
          <p:cNvSpPr/>
          <p:nvPr/>
        </p:nvSpPr>
        <p:spPr>
          <a:xfrm>
            <a:off x="1763688" y="2564904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10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E4670B9-A234-2040-8DF8-EA1C46EEE0B6}"/>
              </a:ext>
            </a:extLst>
          </p:cNvPr>
          <p:cNvSpPr/>
          <p:nvPr/>
        </p:nvSpPr>
        <p:spPr>
          <a:xfrm>
            <a:off x="1763688" y="2924944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E7BADB1D-FEF8-E643-A83F-92856C649F1A}"/>
              </a:ext>
            </a:extLst>
          </p:cNvPr>
          <p:cNvSpPr/>
          <p:nvPr/>
        </p:nvSpPr>
        <p:spPr>
          <a:xfrm>
            <a:off x="1763688" y="3284984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F24BD91-19E9-E549-8F07-2818AE0094CC}"/>
              </a:ext>
            </a:extLst>
          </p:cNvPr>
          <p:cNvSpPr txBox="1"/>
          <p:nvPr/>
        </p:nvSpPr>
        <p:spPr>
          <a:xfrm>
            <a:off x="3203848" y="2564904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0</a:t>
            </a:r>
            <a:r>
              <a:rPr lang="ja-JP" altLang="en-US"/>
              <a:t>番地</a:t>
            </a:r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A1C1183-7FEB-D042-AEFC-445D9FE6D8D9}"/>
              </a:ext>
            </a:extLst>
          </p:cNvPr>
          <p:cNvSpPr txBox="1"/>
          <p:nvPr/>
        </p:nvSpPr>
        <p:spPr>
          <a:xfrm>
            <a:off x="3203848" y="2924944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1</a:t>
            </a:r>
            <a:r>
              <a:rPr lang="ja-JP" altLang="en-US"/>
              <a:t>番地</a:t>
            </a:r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EFC1185-9865-6342-A007-18F821BF1981}"/>
              </a:ext>
            </a:extLst>
          </p:cNvPr>
          <p:cNvSpPr txBox="1"/>
          <p:nvPr/>
        </p:nvSpPr>
        <p:spPr>
          <a:xfrm>
            <a:off x="3203848" y="3284984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2</a:t>
            </a:r>
            <a:r>
              <a:rPr lang="ja-JP" altLang="en-US"/>
              <a:t>番地</a:t>
            </a:r>
            <a:endParaRPr kumimoji="1" lang="ja-JP" altLang="en-US"/>
          </a:p>
        </p:txBody>
      </p:sp>
      <p:sp>
        <p:nvSpPr>
          <p:cNvPr id="9" name="1 つの角を切り取った四角形 8">
            <a:extLst>
              <a:ext uri="{FF2B5EF4-FFF2-40B4-BE49-F238E27FC236}">
                <a16:creationId xmlns:a16="http://schemas.microsoft.com/office/drawing/2014/main" id="{F962623A-BA34-E748-9000-B6B214C7065D}"/>
              </a:ext>
            </a:extLst>
          </p:cNvPr>
          <p:cNvSpPr/>
          <p:nvPr/>
        </p:nvSpPr>
        <p:spPr>
          <a:xfrm>
            <a:off x="611560" y="2600908"/>
            <a:ext cx="864096" cy="288032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a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8F86315F-0240-2241-A654-C07E2093B4C0}"/>
              </a:ext>
            </a:extLst>
          </p:cNvPr>
          <p:cNvCxnSpPr>
            <a:stCxn id="9" idx="0"/>
            <a:endCxn id="3" idx="1"/>
          </p:cNvCxnSpPr>
          <p:nvPr/>
        </p:nvCxnSpPr>
        <p:spPr>
          <a:xfrm>
            <a:off x="1475656" y="2744924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60D2BFD4-5A44-4C46-ADCB-94DD00B04C16}"/>
              </a:ext>
            </a:extLst>
          </p:cNvPr>
          <p:cNvSpPr/>
          <p:nvPr/>
        </p:nvSpPr>
        <p:spPr>
          <a:xfrm>
            <a:off x="1763688" y="1412776"/>
            <a:ext cx="1123136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a = </a:t>
            </a:r>
            <a:r>
              <a:rPr lang="en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10</a:t>
            </a:r>
            <a:endParaRPr lang="en" altLang="ja-JP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D5B81E1C-E387-6348-BBEA-8FAA5C210C46}"/>
              </a:ext>
            </a:extLst>
          </p:cNvPr>
          <p:cNvSpPr/>
          <p:nvPr/>
        </p:nvSpPr>
        <p:spPr>
          <a:xfrm>
            <a:off x="6228184" y="2636912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10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A1B174FE-D8B9-D843-8ACC-36DD04A6966F}"/>
              </a:ext>
            </a:extLst>
          </p:cNvPr>
          <p:cNvSpPr/>
          <p:nvPr/>
        </p:nvSpPr>
        <p:spPr>
          <a:xfrm>
            <a:off x="6228184" y="2996952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rgbClr val="FF0000"/>
                </a:solidFill>
              </a:rPr>
              <a:t>10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8BD6B4D3-B5D9-6F46-AC2A-0E558BCEC6D9}"/>
              </a:ext>
            </a:extLst>
          </p:cNvPr>
          <p:cNvSpPr/>
          <p:nvPr/>
        </p:nvSpPr>
        <p:spPr>
          <a:xfrm>
            <a:off x="6228184" y="3356992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15" name="1 つの角を切り取った四角形 14">
            <a:extLst>
              <a:ext uri="{FF2B5EF4-FFF2-40B4-BE49-F238E27FC236}">
                <a16:creationId xmlns:a16="http://schemas.microsoft.com/office/drawing/2014/main" id="{FCC04973-A691-204C-97F0-E08CCBFB457C}"/>
              </a:ext>
            </a:extLst>
          </p:cNvPr>
          <p:cNvSpPr/>
          <p:nvPr/>
        </p:nvSpPr>
        <p:spPr>
          <a:xfrm>
            <a:off x="5076056" y="2672916"/>
            <a:ext cx="864096" cy="288032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a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sp>
        <p:nvSpPr>
          <p:cNvPr id="16" name="1 つの角を切り取った四角形 15">
            <a:extLst>
              <a:ext uri="{FF2B5EF4-FFF2-40B4-BE49-F238E27FC236}">
                <a16:creationId xmlns:a16="http://schemas.microsoft.com/office/drawing/2014/main" id="{8FB3D267-C14E-114A-92C9-B5520198B736}"/>
              </a:ext>
            </a:extLst>
          </p:cNvPr>
          <p:cNvSpPr/>
          <p:nvPr/>
        </p:nvSpPr>
        <p:spPr>
          <a:xfrm>
            <a:off x="5076056" y="3032956"/>
            <a:ext cx="864096" cy="288032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b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EEEDFA11-D62B-A145-87A5-BF3A25FCE2B5}"/>
              </a:ext>
            </a:extLst>
          </p:cNvPr>
          <p:cNvCxnSpPr>
            <a:stCxn id="15" idx="0"/>
            <a:endCxn id="12" idx="1"/>
          </p:cNvCxnSpPr>
          <p:nvPr/>
        </p:nvCxnSpPr>
        <p:spPr>
          <a:xfrm>
            <a:off x="5940152" y="2816932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570F9D41-A176-D542-A9AB-6D52BE861F93}"/>
              </a:ext>
            </a:extLst>
          </p:cNvPr>
          <p:cNvCxnSpPr>
            <a:cxnSpLocks/>
            <a:stCxn id="16" idx="0"/>
            <a:endCxn id="13" idx="1"/>
          </p:cNvCxnSpPr>
          <p:nvPr/>
        </p:nvCxnSpPr>
        <p:spPr>
          <a:xfrm>
            <a:off x="5940152" y="3176972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001CF550-F91C-3C42-9411-68C83B013A9C}"/>
              </a:ext>
            </a:extLst>
          </p:cNvPr>
          <p:cNvSpPr/>
          <p:nvPr/>
        </p:nvSpPr>
        <p:spPr>
          <a:xfrm>
            <a:off x="6084168" y="1412776"/>
            <a:ext cx="881973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b = a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7C03E43-9C84-1349-AD14-C354C2D7D9B4}"/>
              </a:ext>
            </a:extLst>
          </p:cNvPr>
          <p:cNvSpPr txBox="1"/>
          <p:nvPr/>
        </p:nvSpPr>
        <p:spPr>
          <a:xfrm>
            <a:off x="5076056" y="1916832"/>
            <a:ext cx="32383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ラベル</a:t>
            </a:r>
            <a:r>
              <a:rPr kumimoji="1" lang="en-US" altLang="ja-JP" sz="1400"/>
              <a:t>a</a:t>
            </a:r>
            <a:r>
              <a:rPr kumimoji="1" lang="ja-JP" altLang="en-US" sz="1400"/>
              <a:t>の指す内容が</a:t>
            </a:r>
            <a:r>
              <a:rPr kumimoji="1" lang="en-US" altLang="ja-JP" sz="1400"/>
              <a:t>b</a:t>
            </a:r>
            <a:r>
              <a:rPr kumimoji="1" lang="ja-JP" altLang="en-US" sz="1400"/>
              <a:t>にコピーされる</a:t>
            </a: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A37A65B1-ED21-B64B-B21C-FCC9B7456ADB}"/>
              </a:ext>
            </a:extLst>
          </p:cNvPr>
          <p:cNvSpPr/>
          <p:nvPr/>
        </p:nvSpPr>
        <p:spPr>
          <a:xfrm>
            <a:off x="2267744" y="5661248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10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D4D4FA7D-2A59-494A-828A-59CA3EC6318E}"/>
              </a:ext>
            </a:extLst>
          </p:cNvPr>
          <p:cNvSpPr/>
          <p:nvPr/>
        </p:nvSpPr>
        <p:spPr>
          <a:xfrm>
            <a:off x="2267744" y="6021288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rgbClr val="FF0000"/>
                </a:solidFill>
              </a:rPr>
              <a:t>20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EA1C407D-8F95-C242-82A4-A5461C93965B}"/>
              </a:ext>
            </a:extLst>
          </p:cNvPr>
          <p:cNvSpPr/>
          <p:nvPr/>
        </p:nvSpPr>
        <p:spPr>
          <a:xfrm>
            <a:off x="2267744" y="6381328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24" name="1 つの角を切り取った四角形 23">
            <a:extLst>
              <a:ext uri="{FF2B5EF4-FFF2-40B4-BE49-F238E27FC236}">
                <a16:creationId xmlns:a16="http://schemas.microsoft.com/office/drawing/2014/main" id="{4930CA2F-3379-D742-93A8-B77EDDCD9CF8}"/>
              </a:ext>
            </a:extLst>
          </p:cNvPr>
          <p:cNvSpPr/>
          <p:nvPr/>
        </p:nvSpPr>
        <p:spPr>
          <a:xfrm>
            <a:off x="1115616" y="5697252"/>
            <a:ext cx="864096" cy="288032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a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sp>
        <p:nvSpPr>
          <p:cNvPr id="25" name="1 つの角を切り取った四角形 24">
            <a:extLst>
              <a:ext uri="{FF2B5EF4-FFF2-40B4-BE49-F238E27FC236}">
                <a16:creationId xmlns:a16="http://schemas.microsoft.com/office/drawing/2014/main" id="{2E97F5CA-F61C-2842-BD86-D06A5941C5A2}"/>
              </a:ext>
            </a:extLst>
          </p:cNvPr>
          <p:cNvSpPr/>
          <p:nvPr/>
        </p:nvSpPr>
        <p:spPr>
          <a:xfrm>
            <a:off x="1115616" y="6057292"/>
            <a:ext cx="864096" cy="288032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b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98A10F8E-3921-054C-BB51-5FA598F0B495}"/>
              </a:ext>
            </a:extLst>
          </p:cNvPr>
          <p:cNvCxnSpPr>
            <a:stCxn id="24" idx="0"/>
            <a:endCxn id="21" idx="1"/>
          </p:cNvCxnSpPr>
          <p:nvPr/>
        </p:nvCxnSpPr>
        <p:spPr>
          <a:xfrm>
            <a:off x="1979712" y="5841268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2CCAA81C-705D-F94B-AB25-0BE0C56E86B2}"/>
              </a:ext>
            </a:extLst>
          </p:cNvPr>
          <p:cNvCxnSpPr>
            <a:cxnSpLocks/>
            <a:stCxn id="25" idx="0"/>
            <a:endCxn id="22" idx="1"/>
          </p:cNvCxnSpPr>
          <p:nvPr/>
        </p:nvCxnSpPr>
        <p:spPr>
          <a:xfrm>
            <a:off x="1979712" y="6201308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EDF92683-D3F3-704A-A1AE-D7A9955E28C9}"/>
              </a:ext>
            </a:extLst>
          </p:cNvPr>
          <p:cNvSpPr/>
          <p:nvPr/>
        </p:nvSpPr>
        <p:spPr>
          <a:xfrm>
            <a:off x="2123728" y="4437112"/>
            <a:ext cx="1021433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b = 20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802D9975-6522-C44A-8FA0-DE1DAEE8FF23}"/>
              </a:ext>
            </a:extLst>
          </p:cNvPr>
          <p:cNvSpPr txBox="1"/>
          <p:nvPr/>
        </p:nvSpPr>
        <p:spPr>
          <a:xfrm>
            <a:off x="827584" y="5085184"/>
            <a:ext cx="35974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その後</a:t>
            </a:r>
            <a:r>
              <a:rPr kumimoji="1" lang="en-US" altLang="ja-JP" sz="1400"/>
              <a:t>b</a:t>
            </a:r>
            <a:r>
              <a:rPr kumimoji="1" lang="ja-JP" altLang="en-US" sz="1400"/>
              <a:t>を書き換えても</a:t>
            </a:r>
            <a:r>
              <a:rPr kumimoji="1" lang="en-US" altLang="ja-JP" sz="1400"/>
              <a:t>a</a:t>
            </a:r>
            <a:r>
              <a:rPr kumimoji="1" lang="ja-JP" altLang="en-US" sz="1400"/>
              <a:t>は影響を受けない</a:t>
            </a:r>
          </a:p>
        </p:txBody>
      </p:sp>
      <p:sp>
        <p:nvSpPr>
          <p:cNvPr id="30" name="右矢印 29">
            <a:extLst>
              <a:ext uri="{FF2B5EF4-FFF2-40B4-BE49-F238E27FC236}">
                <a16:creationId xmlns:a16="http://schemas.microsoft.com/office/drawing/2014/main" id="{04CA92E4-1ADA-7444-A2C5-AB7781D4D0E8}"/>
              </a:ext>
            </a:extLst>
          </p:cNvPr>
          <p:cNvSpPr/>
          <p:nvPr/>
        </p:nvSpPr>
        <p:spPr>
          <a:xfrm>
            <a:off x="4283968" y="2924944"/>
            <a:ext cx="360040" cy="2880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右矢印 30">
            <a:extLst>
              <a:ext uri="{FF2B5EF4-FFF2-40B4-BE49-F238E27FC236}">
                <a16:creationId xmlns:a16="http://schemas.microsoft.com/office/drawing/2014/main" id="{A390DDB7-78BE-4A4D-AD8A-8B53605AB8CC}"/>
              </a:ext>
            </a:extLst>
          </p:cNvPr>
          <p:cNvSpPr/>
          <p:nvPr/>
        </p:nvSpPr>
        <p:spPr>
          <a:xfrm rot="8100000">
            <a:off x="4117052" y="4378208"/>
            <a:ext cx="360040" cy="2880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A2AAE556-DC83-D64F-A699-BC055D19BA06}"/>
              </a:ext>
            </a:extLst>
          </p:cNvPr>
          <p:cNvSpPr txBox="1"/>
          <p:nvPr/>
        </p:nvSpPr>
        <p:spPr>
          <a:xfrm>
            <a:off x="611560" y="1916832"/>
            <a:ext cx="3744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/>
              <a:t>メモリ上に「</a:t>
            </a:r>
            <a:r>
              <a:rPr lang="en-US" altLang="ja-JP" sz="1400"/>
              <a:t>10</a:t>
            </a:r>
            <a:r>
              <a:rPr lang="ja-JP" altLang="en-US" sz="1400"/>
              <a:t>」を表現する場所が作られ、そこに</a:t>
            </a:r>
            <a:r>
              <a:rPr lang="en-US" altLang="ja-JP" sz="1400"/>
              <a:t>a</a:t>
            </a:r>
            <a:r>
              <a:rPr lang="ja-JP" altLang="en-US" sz="1400"/>
              <a:t>というラベルを貼る</a:t>
            </a:r>
            <a:endParaRPr lang="en-US" altLang="ja-JP" sz="1400"/>
          </a:p>
        </p:txBody>
      </p:sp>
    </p:spTree>
    <p:extLst>
      <p:ext uri="{BB962C8B-B14F-4D97-AF65-F5344CB8AC3E}">
        <p14:creationId xmlns:p14="http://schemas.microsoft.com/office/powerpoint/2010/main" val="7995938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7677A4D3-13F3-4449-B23F-057D4C7A13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リストのコピー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0B75CDE2-0B67-7541-9E90-5FA42149D0D3}"/>
              </a:ext>
            </a:extLst>
          </p:cNvPr>
          <p:cNvSpPr/>
          <p:nvPr/>
        </p:nvSpPr>
        <p:spPr>
          <a:xfrm>
            <a:off x="1763688" y="2492896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3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C6A4930-D427-D243-8260-A8AB920B30A5}"/>
              </a:ext>
            </a:extLst>
          </p:cNvPr>
          <p:cNvSpPr/>
          <p:nvPr/>
        </p:nvSpPr>
        <p:spPr>
          <a:xfrm>
            <a:off x="1763688" y="2852936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>
                <a:solidFill>
                  <a:schemeClr val="tx1"/>
                </a:solidFill>
              </a:rPr>
              <a:t>0</a:t>
            </a:r>
            <a:r>
              <a:rPr kumimoji="1" lang="ja-JP" altLang="en-US" sz="1600">
                <a:solidFill>
                  <a:schemeClr val="tx1"/>
                </a:solidFill>
              </a:rPr>
              <a:t>番地を見よ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510B51A4-FFCE-5C4A-8EEF-064BED302C54}"/>
              </a:ext>
            </a:extLst>
          </p:cNvPr>
          <p:cNvSpPr/>
          <p:nvPr/>
        </p:nvSpPr>
        <p:spPr>
          <a:xfrm>
            <a:off x="1763688" y="3212976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>
                <a:solidFill>
                  <a:srgbClr val="FF0000"/>
                </a:solidFill>
              </a:rPr>
              <a:t>0</a:t>
            </a:r>
            <a:r>
              <a:rPr lang="ja-JP" altLang="en-US" sz="1600">
                <a:solidFill>
                  <a:srgbClr val="FF0000"/>
                </a:solidFill>
              </a:rPr>
              <a:t>番地を見よ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4D2DB0D-43E1-0C4B-8708-41271258CA7B}"/>
              </a:ext>
            </a:extLst>
          </p:cNvPr>
          <p:cNvSpPr/>
          <p:nvPr/>
        </p:nvSpPr>
        <p:spPr>
          <a:xfrm>
            <a:off x="1763688" y="1772816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1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6E10F623-2838-844D-BBE2-6814ADCEAC4D}"/>
              </a:ext>
            </a:extLst>
          </p:cNvPr>
          <p:cNvSpPr/>
          <p:nvPr/>
        </p:nvSpPr>
        <p:spPr>
          <a:xfrm>
            <a:off x="1763688" y="2132856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2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920C1EB2-5EB5-D344-B006-D946BE136001}"/>
              </a:ext>
            </a:extLst>
          </p:cNvPr>
          <p:cNvSpPr/>
          <p:nvPr/>
        </p:nvSpPr>
        <p:spPr>
          <a:xfrm>
            <a:off x="1763688" y="1772816"/>
            <a:ext cx="1440160" cy="10801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1 つの角を切り取った四角形 9">
            <a:extLst>
              <a:ext uri="{FF2B5EF4-FFF2-40B4-BE49-F238E27FC236}">
                <a16:creationId xmlns:a16="http://schemas.microsoft.com/office/drawing/2014/main" id="{C3CBD8D6-643D-C24F-9C2F-5F9D40A2656C}"/>
              </a:ext>
            </a:extLst>
          </p:cNvPr>
          <p:cNvSpPr/>
          <p:nvPr/>
        </p:nvSpPr>
        <p:spPr>
          <a:xfrm>
            <a:off x="539552" y="2924944"/>
            <a:ext cx="864096" cy="288032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a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14AF33FA-CAAE-6D42-A505-B1CF2EEBBD84}"/>
              </a:ext>
            </a:extLst>
          </p:cNvPr>
          <p:cNvCxnSpPr>
            <a:stCxn id="10" idx="0"/>
          </p:cNvCxnSpPr>
          <p:nvPr/>
        </p:nvCxnSpPr>
        <p:spPr>
          <a:xfrm>
            <a:off x="1403648" y="3068960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カギ線コネクタ 11">
            <a:extLst>
              <a:ext uri="{FF2B5EF4-FFF2-40B4-BE49-F238E27FC236}">
                <a16:creationId xmlns:a16="http://schemas.microsoft.com/office/drawing/2014/main" id="{0166B2CD-538A-CE4C-9867-B555A5C17D91}"/>
              </a:ext>
            </a:extLst>
          </p:cNvPr>
          <p:cNvCxnSpPr>
            <a:cxnSpLocks/>
            <a:stCxn id="4" idx="3"/>
            <a:endCxn id="7" idx="3"/>
          </p:cNvCxnSpPr>
          <p:nvPr/>
        </p:nvCxnSpPr>
        <p:spPr>
          <a:xfrm flipV="1">
            <a:off x="3203848" y="1952836"/>
            <a:ext cx="12700" cy="1080120"/>
          </a:xfrm>
          <a:prstGeom prst="bentConnector3">
            <a:avLst>
              <a:gd name="adj1" fmla="val 180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ECAE01AE-4FF8-654A-9107-AD2B8274040B}"/>
              </a:ext>
            </a:extLst>
          </p:cNvPr>
          <p:cNvSpPr/>
          <p:nvPr/>
        </p:nvSpPr>
        <p:spPr>
          <a:xfrm>
            <a:off x="1907704" y="908720"/>
            <a:ext cx="881973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b = a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87B20D84-B298-3A4D-A1B1-1FEBF44B66DB}"/>
              </a:ext>
            </a:extLst>
          </p:cNvPr>
          <p:cNvSpPr txBox="1"/>
          <p:nvPr/>
        </p:nvSpPr>
        <p:spPr>
          <a:xfrm>
            <a:off x="1259632" y="1412776"/>
            <a:ext cx="2448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/>
              <a:t>a</a:t>
            </a:r>
            <a:r>
              <a:rPr lang="ja-JP" altLang="en-US" sz="1400"/>
              <a:t>の指す内容がコピーされる</a:t>
            </a:r>
            <a:endParaRPr kumimoji="1" lang="ja-JP" altLang="en-US" sz="1400"/>
          </a:p>
        </p:txBody>
      </p:sp>
      <p:sp>
        <p:nvSpPr>
          <p:cNvPr id="15" name="1 つの角を切り取った四角形 14">
            <a:extLst>
              <a:ext uri="{FF2B5EF4-FFF2-40B4-BE49-F238E27FC236}">
                <a16:creationId xmlns:a16="http://schemas.microsoft.com/office/drawing/2014/main" id="{C0232879-556C-6047-A219-DBDA4BF6C026}"/>
              </a:ext>
            </a:extLst>
          </p:cNvPr>
          <p:cNvSpPr/>
          <p:nvPr/>
        </p:nvSpPr>
        <p:spPr>
          <a:xfrm>
            <a:off x="539552" y="3284984"/>
            <a:ext cx="864096" cy="288032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b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D2808D7F-AFCA-3841-8233-4493596A1C4A}"/>
              </a:ext>
            </a:extLst>
          </p:cNvPr>
          <p:cNvCxnSpPr>
            <a:stCxn id="15" idx="0"/>
          </p:cNvCxnSpPr>
          <p:nvPr/>
        </p:nvCxnSpPr>
        <p:spPr>
          <a:xfrm>
            <a:off x="1403648" y="3429000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カギ線コネクタ 16">
            <a:extLst>
              <a:ext uri="{FF2B5EF4-FFF2-40B4-BE49-F238E27FC236}">
                <a16:creationId xmlns:a16="http://schemas.microsoft.com/office/drawing/2014/main" id="{AC0679E8-2514-344A-97D3-779D72FDAA02}"/>
              </a:ext>
            </a:extLst>
          </p:cNvPr>
          <p:cNvCxnSpPr>
            <a:cxnSpLocks/>
          </p:cNvCxnSpPr>
          <p:nvPr/>
        </p:nvCxnSpPr>
        <p:spPr>
          <a:xfrm flipV="1">
            <a:off x="3275856" y="1916832"/>
            <a:ext cx="12700" cy="1476164"/>
          </a:xfrm>
          <a:prstGeom prst="bentConnector4">
            <a:avLst>
              <a:gd name="adj1" fmla="val 3560000"/>
              <a:gd name="adj2" fmla="val 100147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32FBAA8F-31CE-CA44-95C6-D79056FFF08E}"/>
              </a:ext>
            </a:extLst>
          </p:cNvPr>
          <p:cNvSpPr/>
          <p:nvPr/>
        </p:nvSpPr>
        <p:spPr>
          <a:xfrm>
            <a:off x="6084168" y="908720"/>
            <a:ext cx="1300356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b[1] = 4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57F353C8-37EC-694F-A8FB-1E0B1792AA5B}"/>
              </a:ext>
            </a:extLst>
          </p:cNvPr>
          <p:cNvSpPr/>
          <p:nvPr/>
        </p:nvSpPr>
        <p:spPr>
          <a:xfrm>
            <a:off x="6300192" y="2492896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3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AA7FA353-F8A2-734A-8C6D-6EB10115607D}"/>
              </a:ext>
            </a:extLst>
          </p:cNvPr>
          <p:cNvSpPr/>
          <p:nvPr/>
        </p:nvSpPr>
        <p:spPr>
          <a:xfrm>
            <a:off x="6300192" y="2852936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>
                <a:solidFill>
                  <a:schemeClr val="tx1"/>
                </a:solidFill>
              </a:rPr>
              <a:t>0</a:t>
            </a:r>
            <a:r>
              <a:rPr kumimoji="1" lang="ja-JP" altLang="en-US" sz="1600">
                <a:solidFill>
                  <a:schemeClr val="tx1"/>
                </a:solidFill>
              </a:rPr>
              <a:t>番地を見よ</a:t>
            </a: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3C95C70F-F3B9-3B41-8AF0-B6961A972ACA}"/>
              </a:ext>
            </a:extLst>
          </p:cNvPr>
          <p:cNvSpPr/>
          <p:nvPr/>
        </p:nvSpPr>
        <p:spPr>
          <a:xfrm>
            <a:off x="6300192" y="3212976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>
                <a:solidFill>
                  <a:schemeClr val="tx1"/>
                </a:solidFill>
              </a:rPr>
              <a:t>0</a:t>
            </a:r>
            <a:r>
              <a:rPr lang="ja-JP" altLang="en-US" sz="1600">
                <a:solidFill>
                  <a:schemeClr val="tx1"/>
                </a:solidFill>
              </a:rPr>
              <a:t>番地を見よ</a:t>
            </a: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57412FDC-CC97-7641-A0A5-5EA1D05D3244}"/>
              </a:ext>
            </a:extLst>
          </p:cNvPr>
          <p:cNvSpPr/>
          <p:nvPr/>
        </p:nvSpPr>
        <p:spPr>
          <a:xfrm>
            <a:off x="6300192" y="1772816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1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836E56A2-9C93-FB46-8E09-23269F7FC21D}"/>
              </a:ext>
            </a:extLst>
          </p:cNvPr>
          <p:cNvSpPr/>
          <p:nvPr/>
        </p:nvSpPr>
        <p:spPr>
          <a:xfrm>
            <a:off x="6300192" y="2132856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rgbClr val="FF0000"/>
                </a:solidFill>
              </a:rPr>
              <a:t>4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3DCA0461-3F46-3A4F-9F24-C8D3753C6F83}"/>
              </a:ext>
            </a:extLst>
          </p:cNvPr>
          <p:cNvSpPr/>
          <p:nvPr/>
        </p:nvSpPr>
        <p:spPr>
          <a:xfrm>
            <a:off x="6300192" y="1772816"/>
            <a:ext cx="1440160" cy="10801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1 つの角を切り取った四角形 25">
            <a:extLst>
              <a:ext uri="{FF2B5EF4-FFF2-40B4-BE49-F238E27FC236}">
                <a16:creationId xmlns:a16="http://schemas.microsoft.com/office/drawing/2014/main" id="{5A690153-86A2-7948-8E74-78F2E72DACC9}"/>
              </a:ext>
            </a:extLst>
          </p:cNvPr>
          <p:cNvSpPr/>
          <p:nvPr/>
        </p:nvSpPr>
        <p:spPr>
          <a:xfrm>
            <a:off x="5076056" y="2924944"/>
            <a:ext cx="864096" cy="288032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a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D129D039-F995-3242-84D2-CA8F20964491}"/>
              </a:ext>
            </a:extLst>
          </p:cNvPr>
          <p:cNvCxnSpPr>
            <a:cxnSpLocks/>
            <a:stCxn id="26" idx="0"/>
          </p:cNvCxnSpPr>
          <p:nvPr/>
        </p:nvCxnSpPr>
        <p:spPr>
          <a:xfrm>
            <a:off x="5940152" y="3068960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1 つの角を切り取った四角形 27">
            <a:extLst>
              <a:ext uri="{FF2B5EF4-FFF2-40B4-BE49-F238E27FC236}">
                <a16:creationId xmlns:a16="http://schemas.microsoft.com/office/drawing/2014/main" id="{D5E440BB-F24D-2846-90AA-789A413BAA44}"/>
              </a:ext>
            </a:extLst>
          </p:cNvPr>
          <p:cNvSpPr/>
          <p:nvPr/>
        </p:nvSpPr>
        <p:spPr>
          <a:xfrm>
            <a:off x="5076056" y="3284984"/>
            <a:ext cx="864096" cy="288032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b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EF78A1CD-72A0-364C-A2BB-30F917DEA31E}"/>
              </a:ext>
            </a:extLst>
          </p:cNvPr>
          <p:cNvCxnSpPr>
            <a:stCxn id="28" idx="0"/>
          </p:cNvCxnSpPr>
          <p:nvPr/>
        </p:nvCxnSpPr>
        <p:spPr>
          <a:xfrm>
            <a:off x="5940152" y="3429000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カギ線コネクタ 29">
            <a:extLst>
              <a:ext uri="{FF2B5EF4-FFF2-40B4-BE49-F238E27FC236}">
                <a16:creationId xmlns:a16="http://schemas.microsoft.com/office/drawing/2014/main" id="{9F438852-8951-864E-ADDA-0DC105DF9D33}"/>
              </a:ext>
            </a:extLst>
          </p:cNvPr>
          <p:cNvCxnSpPr>
            <a:cxnSpLocks/>
            <a:stCxn id="21" idx="3"/>
          </p:cNvCxnSpPr>
          <p:nvPr/>
        </p:nvCxnSpPr>
        <p:spPr>
          <a:xfrm flipV="1">
            <a:off x="7740352" y="1916832"/>
            <a:ext cx="12700" cy="1476164"/>
          </a:xfrm>
          <a:prstGeom prst="bentConnector4">
            <a:avLst>
              <a:gd name="adj1" fmla="val 3560000"/>
              <a:gd name="adj2" fmla="val 100147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カギ線コネクタ 30">
            <a:extLst>
              <a:ext uri="{FF2B5EF4-FFF2-40B4-BE49-F238E27FC236}">
                <a16:creationId xmlns:a16="http://schemas.microsoft.com/office/drawing/2014/main" id="{01863308-FEDE-AC46-B806-2B0665C78C41}"/>
              </a:ext>
            </a:extLst>
          </p:cNvPr>
          <p:cNvCxnSpPr>
            <a:cxnSpLocks/>
            <a:stCxn id="23" idx="1"/>
            <a:endCxn id="24" idx="1"/>
          </p:cNvCxnSpPr>
          <p:nvPr/>
        </p:nvCxnSpPr>
        <p:spPr>
          <a:xfrm rot="10800000" flipV="1">
            <a:off x="6300192" y="1952836"/>
            <a:ext cx="12700" cy="360040"/>
          </a:xfrm>
          <a:prstGeom prst="bentConnector3">
            <a:avLst>
              <a:gd name="adj1" fmla="val 1800000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0E7829A6-F61A-F04E-A7A2-B874566AEE85}"/>
              </a:ext>
            </a:extLst>
          </p:cNvPr>
          <p:cNvSpPr txBox="1"/>
          <p:nvPr/>
        </p:nvSpPr>
        <p:spPr>
          <a:xfrm>
            <a:off x="5724128" y="1412776"/>
            <a:ext cx="2448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/>
              <a:t>b</a:t>
            </a:r>
            <a:r>
              <a:rPr lang="ja-JP" altLang="en-US" sz="1400"/>
              <a:t>を通じてリストを修正する</a:t>
            </a:r>
            <a:endParaRPr kumimoji="1" lang="ja-JP" altLang="en-US" sz="1400"/>
          </a:p>
        </p:txBody>
      </p:sp>
      <p:sp>
        <p:nvSpPr>
          <p:cNvPr id="33" name="右矢印 32">
            <a:extLst>
              <a:ext uri="{FF2B5EF4-FFF2-40B4-BE49-F238E27FC236}">
                <a16:creationId xmlns:a16="http://schemas.microsoft.com/office/drawing/2014/main" id="{851E8528-BAB1-B24E-AC95-5E7239718A95}"/>
              </a:ext>
            </a:extLst>
          </p:cNvPr>
          <p:cNvSpPr/>
          <p:nvPr/>
        </p:nvSpPr>
        <p:spPr>
          <a:xfrm>
            <a:off x="4355976" y="2492896"/>
            <a:ext cx="360040" cy="2880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右矢印 33">
            <a:extLst>
              <a:ext uri="{FF2B5EF4-FFF2-40B4-BE49-F238E27FC236}">
                <a16:creationId xmlns:a16="http://schemas.microsoft.com/office/drawing/2014/main" id="{9C1F0A08-A69D-AB49-BA8F-E2F1A6D910B7}"/>
              </a:ext>
            </a:extLst>
          </p:cNvPr>
          <p:cNvSpPr/>
          <p:nvPr/>
        </p:nvSpPr>
        <p:spPr>
          <a:xfrm rot="8100000">
            <a:off x="4405084" y="4162184"/>
            <a:ext cx="360040" cy="2880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F15D80E9-9B3F-D345-8473-76E0BA2828A5}"/>
              </a:ext>
            </a:extLst>
          </p:cNvPr>
          <p:cNvSpPr/>
          <p:nvPr/>
        </p:nvSpPr>
        <p:spPr>
          <a:xfrm>
            <a:off x="1619672" y="4293096"/>
            <a:ext cx="171874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a[</a:t>
            </a:r>
            <a:r>
              <a:rPr lang="en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en" altLang="ja-JP" b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 =&gt; 4</a:t>
            </a:r>
            <a:endParaRPr lang="en" altLang="ja-JP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43DE13A8-6B21-7341-A0C7-5F84F609CD31}"/>
              </a:ext>
            </a:extLst>
          </p:cNvPr>
          <p:cNvSpPr/>
          <p:nvPr/>
        </p:nvSpPr>
        <p:spPr>
          <a:xfrm>
            <a:off x="1835696" y="5589240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3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7C0C70C0-2C5A-9342-BF6C-0B699610546A}"/>
              </a:ext>
            </a:extLst>
          </p:cNvPr>
          <p:cNvSpPr/>
          <p:nvPr/>
        </p:nvSpPr>
        <p:spPr>
          <a:xfrm>
            <a:off x="1835696" y="5949280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>
                <a:solidFill>
                  <a:schemeClr val="tx1"/>
                </a:solidFill>
              </a:rPr>
              <a:t>0</a:t>
            </a:r>
            <a:r>
              <a:rPr kumimoji="1" lang="ja-JP" altLang="en-US" sz="1600">
                <a:solidFill>
                  <a:schemeClr val="tx1"/>
                </a:solidFill>
              </a:rPr>
              <a:t>番地を見よ</a:t>
            </a: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A0E1AFC7-82F1-A940-8625-3B853F2EAC15}"/>
              </a:ext>
            </a:extLst>
          </p:cNvPr>
          <p:cNvSpPr/>
          <p:nvPr/>
        </p:nvSpPr>
        <p:spPr>
          <a:xfrm>
            <a:off x="1835696" y="6309320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>
                <a:solidFill>
                  <a:schemeClr val="tx1"/>
                </a:solidFill>
              </a:rPr>
              <a:t>0</a:t>
            </a:r>
            <a:r>
              <a:rPr lang="ja-JP" altLang="en-US" sz="1600">
                <a:solidFill>
                  <a:schemeClr val="tx1"/>
                </a:solidFill>
              </a:rPr>
              <a:t>番地を見よ</a:t>
            </a:r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35CF70C6-6B39-164D-B5D5-7D50F093E9E2}"/>
              </a:ext>
            </a:extLst>
          </p:cNvPr>
          <p:cNvSpPr/>
          <p:nvPr/>
        </p:nvSpPr>
        <p:spPr>
          <a:xfrm>
            <a:off x="1835696" y="4869160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1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1437855D-5242-3C44-A998-90006C400893}"/>
              </a:ext>
            </a:extLst>
          </p:cNvPr>
          <p:cNvSpPr/>
          <p:nvPr/>
        </p:nvSpPr>
        <p:spPr>
          <a:xfrm>
            <a:off x="1835696" y="5229200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rgbClr val="FF0000"/>
                </a:solidFill>
              </a:rPr>
              <a:t>4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9A7B69FD-FC1C-BE47-B175-127DF5867A96}"/>
              </a:ext>
            </a:extLst>
          </p:cNvPr>
          <p:cNvSpPr/>
          <p:nvPr/>
        </p:nvSpPr>
        <p:spPr>
          <a:xfrm>
            <a:off x="1835696" y="4869160"/>
            <a:ext cx="1440160" cy="10801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1 つの角を切り取った四角形 42">
            <a:extLst>
              <a:ext uri="{FF2B5EF4-FFF2-40B4-BE49-F238E27FC236}">
                <a16:creationId xmlns:a16="http://schemas.microsoft.com/office/drawing/2014/main" id="{75F4FE47-F1EF-BB4C-BEEC-283D47016BD0}"/>
              </a:ext>
            </a:extLst>
          </p:cNvPr>
          <p:cNvSpPr/>
          <p:nvPr/>
        </p:nvSpPr>
        <p:spPr>
          <a:xfrm>
            <a:off x="611560" y="6021288"/>
            <a:ext cx="864096" cy="288032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a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71DFFA23-D11F-5547-8801-2BB572A8B2A3}"/>
              </a:ext>
            </a:extLst>
          </p:cNvPr>
          <p:cNvCxnSpPr>
            <a:cxnSpLocks/>
            <a:stCxn id="43" idx="0"/>
          </p:cNvCxnSpPr>
          <p:nvPr/>
        </p:nvCxnSpPr>
        <p:spPr>
          <a:xfrm>
            <a:off x="1475656" y="6165304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1 つの角を切り取った四角形 44">
            <a:extLst>
              <a:ext uri="{FF2B5EF4-FFF2-40B4-BE49-F238E27FC236}">
                <a16:creationId xmlns:a16="http://schemas.microsoft.com/office/drawing/2014/main" id="{D7B20CF6-ADCB-8446-802A-B1112C57CC6B}"/>
              </a:ext>
            </a:extLst>
          </p:cNvPr>
          <p:cNvSpPr/>
          <p:nvPr/>
        </p:nvSpPr>
        <p:spPr>
          <a:xfrm>
            <a:off x="611560" y="6381328"/>
            <a:ext cx="864096" cy="288032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b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C9E874F6-72EF-E944-A838-1431A0A3C2B1}"/>
              </a:ext>
            </a:extLst>
          </p:cNvPr>
          <p:cNvCxnSpPr>
            <a:stCxn id="45" idx="0"/>
          </p:cNvCxnSpPr>
          <p:nvPr/>
        </p:nvCxnSpPr>
        <p:spPr>
          <a:xfrm>
            <a:off x="1475656" y="6525344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カギ線コネクタ 46">
            <a:extLst>
              <a:ext uri="{FF2B5EF4-FFF2-40B4-BE49-F238E27FC236}">
                <a16:creationId xmlns:a16="http://schemas.microsoft.com/office/drawing/2014/main" id="{9BBBA99C-EB39-D641-B34F-4C3BFB90F19C}"/>
              </a:ext>
            </a:extLst>
          </p:cNvPr>
          <p:cNvCxnSpPr>
            <a:cxnSpLocks/>
            <a:stCxn id="37" idx="3"/>
            <a:endCxn id="40" idx="3"/>
          </p:cNvCxnSpPr>
          <p:nvPr/>
        </p:nvCxnSpPr>
        <p:spPr>
          <a:xfrm flipV="1">
            <a:off x="3275856" y="5049180"/>
            <a:ext cx="12700" cy="1080120"/>
          </a:xfrm>
          <a:prstGeom prst="bentConnector3">
            <a:avLst>
              <a:gd name="adj1" fmla="val 292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カギ線コネクタ 47">
            <a:extLst>
              <a:ext uri="{FF2B5EF4-FFF2-40B4-BE49-F238E27FC236}">
                <a16:creationId xmlns:a16="http://schemas.microsoft.com/office/drawing/2014/main" id="{4D9FC3BF-A26C-974C-9136-C466F8B24148}"/>
              </a:ext>
            </a:extLst>
          </p:cNvPr>
          <p:cNvCxnSpPr>
            <a:cxnSpLocks/>
            <a:stCxn id="40" idx="1"/>
            <a:endCxn id="41" idx="1"/>
          </p:cNvCxnSpPr>
          <p:nvPr/>
        </p:nvCxnSpPr>
        <p:spPr>
          <a:xfrm rot="10800000" flipV="1">
            <a:off x="1835696" y="5049180"/>
            <a:ext cx="12700" cy="360040"/>
          </a:xfrm>
          <a:prstGeom prst="bentConnector3">
            <a:avLst>
              <a:gd name="adj1" fmla="val 1800000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83B4BFAB-DFAB-4B4A-9807-D72B29F174F8}"/>
              </a:ext>
            </a:extLst>
          </p:cNvPr>
          <p:cNvSpPr txBox="1"/>
          <p:nvPr/>
        </p:nvSpPr>
        <p:spPr>
          <a:xfrm>
            <a:off x="3995936" y="5301208"/>
            <a:ext cx="42194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この時、</a:t>
            </a:r>
            <a:r>
              <a:rPr kumimoji="1" lang="en-US" altLang="ja-JP"/>
              <a:t>a</a:t>
            </a:r>
            <a:r>
              <a:rPr kumimoji="1" lang="ja-JP" altLang="en-US"/>
              <a:t>の指す先も書き換わっている</a:t>
            </a:r>
            <a:endParaRPr kumimoji="1" lang="en-US" altLang="ja-JP"/>
          </a:p>
          <a:p>
            <a:r>
              <a:rPr lang="en-US" altLang="ja-JP"/>
              <a:t>(</a:t>
            </a:r>
            <a:r>
              <a:rPr lang="ja-JP" altLang="en-US"/>
              <a:t>同じリストを共有しているから</a:t>
            </a:r>
            <a:r>
              <a:rPr lang="en-US" altLang="ja-JP"/>
              <a:t>)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04757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54990040-1920-3148-B0B2-CF7EFC2EC2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リスト変数の上書き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65B8731-3646-904B-BD4D-A1AAF7E1C437}"/>
              </a:ext>
            </a:extLst>
          </p:cNvPr>
          <p:cNvSpPr txBox="1"/>
          <p:nvPr/>
        </p:nvSpPr>
        <p:spPr>
          <a:xfrm>
            <a:off x="467544" y="2132856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/>
              <a:t>a</a:t>
            </a:r>
            <a:r>
              <a:rPr lang="ja-JP" altLang="en-US"/>
              <a:t>と</a:t>
            </a:r>
            <a:r>
              <a:rPr lang="en-US" altLang="ja-JP"/>
              <a:t>b</a:t>
            </a:r>
            <a:r>
              <a:rPr lang="ja-JP" altLang="en-US"/>
              <a:t>は同じリストを指す</a:t>
            </a:r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86A6D14-F0A2-1045-A7EC-C3A5CC4DDAD4}"/>
              </a:ext>
            </a:extLst>
          </p:cNvPr>
          <p:cNvSpPr/>
          <p:nvPr/>
        </p:nvSpPr>
        <p:spPr>
          <a:xfrm>
            <a:off x="539552" y="1340768"/>
            <a:ext cx="2069976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a = [</a:t>
            </a:r>
            <a:r>
              <a:rPr lang="en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</a:t>
            </a:r>
          </a:p>
          <a:p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b = a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E33D15F-D8B1-1E4B-A155-6AD6443A4777}"/>
              </a:ext>
            </a:extLst>
          </p:cNvPr>
          <p:cNvSpPr/>
          <p:nvPr/>
        </p:nvSpPr>
        <p:spPr>
          <a:xfrm>
            <a:off x="5796136" y="2016358"/>
            <a:ext cx="1207164" cy="301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3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41424256-CEE9-BB49-90DA-30DB231C400D}"/>
              </a:ext>
            </a:extLst>
          </p:cNvPr>
          <p:cNvSpPr/>
          <p:nvPr/>
        </p:nvSpPr>
        <p:spPr>
          <a:xfrm>
            <a:off x="5796136" y="2318149"/>
            <a:ext cx="1207164" cy="301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0</a:t>
            </a:r>
            <a:r>
              <a:rPr kumimoji="1" lang="ja-JP" altLang="en-US" sz="1400">
                <a:solidFill>
                  <a:schemeClr val="tx1"/>
                </a:solidFill>
              </a:rPr>
              <a:t>番地を見よ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49758F43-23BA-5C44-AF45-293EA26F503C}"/>
              </a:ext>
            </a:extLst>
          </p:cNvPr>
          <p:cNvSpPr/>
          <p:nvPr/>
        </p:nvSpPr>
        <p:spPr>
          <a:xfrm>
            <a:off x="5796136" y="2619940"/>
            <a:ext cx="1207164" cy="301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>
                <a:solidFill>
                  <a:schemeClr val="tx1"/>
                </a:solidFill>
              </a:rPr>
              <a:t>0</a:t>
            </a:r>
            <a:r>
              <a:rPr lang="ja-JP" altLang="en-US" sz="1400">
                <a:solidFill>
                  <a:schemeClr val="tx1"/>
                </a:solidFill>
              </a:rPr>
              <a:t>番地を見よ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AF0CD4C6-9A49-454F-AE06-51F873A6F66C}"/>
              </a:ext>
            </a:extLst>
          </p:cNvPr>
          <p:cNvSpPr/>
          <p:nvPr/>
        </p:nvSpPr>
        <p:spPr>
          <a:xfrm>
            <a:off x="5796136" y="1412776"/>
            <a:ext cx="1207164" cy="301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1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7EB2A71E-E0EF-E048-A7B7-DD91DC61D49D}"/>
              </a:ext>
            </a:extLst>
          </p:cNvPr>
          <p:cNvSpPr/>
          <p:nvPr/>
        </p:nvSpPr>
        <p:spPr>
          <a:xfrm>
            <a:off x="5796136" y="1714567"/>
            <a:ext cx="1207164" cy="301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2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50B9D083-F39B-C142-8A4A-351E608D66A7}"/>
              </a:ext>
            </a:extLst>
          </p:cNvPr>
          <p:cNvSpPr/>
          <p:nvPr/>
        </p:nvSpPr>
        <p:spPr>
          <a:xfrm>
            <a:off x="5796136" y="1412776"/>
            <a:ext cx="1207164" cy="9053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3" name="1 つの角を切り取った四角形 12">
            <a:extLst>
              <a:ext uri="{FF2B5EF4-FFF2-40B4-BE49-F238E27FC236}">
                <a16:creationId xmlns:a16="http://schemas.microsoft.com/office/drawing/2014/main" id="{2D01039D-307B-2E45-B40F-6A33467C5E8D}"/>
              </a:ext>
            </a:extLst>
          </p:cNvPr>
          <p:cNvSpPr/>
          <p:nvPr/>
        </p:nvSpPr>
        <p:spPr>
          <a:xfrm>
            <a:off x="4770047" y="2378507"/>
            <a:ext cx="724298" cy="241433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a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64A9F3CD-97CE-F64D-94A1-9DD909D88DC6}"/>
              </a:ext>
            </a:extLst>
          </p:cNvPr>
          <p:cNvCxnSpPr>
            <a:stCxn id="13" idx="0"/>
          </p:cNvCxnSpPr>
          <p:nvPr/>
        </p:nvCxnSpPr>
        <p:spPr>
          <a:xfrm>
            <a:off x="5494345" y="2499223"/>
            <a:ext cx="24143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カギ線コネクタ 14">
            <a:extLst>
              <a:ext uri="{FF2B5EF4-FFF2-40B4-BE49-F238E27FC236}">
                <a16:creationId xmlns:a16="http://schemas.microsoft.com/office/drawing/2014/main" id="{82BC30FF-2739-0F49-A41F-ACBA4C786EF4}"/>
              </a:ext>
            </a:extLst>
          </p:cNvPr>
          <p:cNvCxnSpPr>
            <a:cxnSpLocks/>
            <a:stCxn id="8" idx="3"/>
            <a:endCxn id="10" idx="3"/>
          </p:cNvCxnSpPr>
          <p:nvPr/>
        </p:nvCxnSpPr>
        <p:spPr>
          <a:xfrm flipV="1">
            <a:off x="7003299" y="1563671"/>
            <a:ext cx="10645" cy="905373"/>
          </a:xfrm>
          <a:prstGeom prst="bentConnector3">
            <a:avLst>
              <a:gd name="adj1" fmla="val 180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 つの角を切り取った四角形 15">
            <a:extLst>
              <a:ext uri="{FF2B5EF4-FFF2-40B4-BE49-F238E27FC236}">
                <a16:creationId xmlns:a16="http://schemas.microsoft.com/office/drawing/2014/main" id="{49E36B1E-6D19-C14F-BBF1-493401CAD9CB}"/>
              </a:ext>
            </a:extLst>
          </p:cNvPr>
          <p:cNvSpPr/>
          <p:nvPr/>
        </p:nvSpPr>
        <p:spPr>
          <a:xfrm>
            <a:off x="4770047" y="2680298"/>
            <a:ext cx="724298" cy="241433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b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0FA9C363-C621-3747-AB64-437907C45797}"/>
              </a:ext>
            </a:extLst>
          </p:cNvPr>
          <p:cNvCxnSpPr>
            <a:stCxn id="16" idx="0"/>
          </p:cNvCxnSpPr>
          <p:nvPr/>
        </p:nvCxnSpPr>
        <p:spPr>
          <a:xfrm>
            <a:off x="5494345" y="2801014"/>
            <a:ext cx="24143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カギ線コネクタ 17">
            <a:extLst>
              <a:ext uri="{FF2B5EF4-FFF2-40B4-BE49-F238E27FC236}">
                <a16:creationId xmlns:a16="http://schemas.microsoft.com/office/drawing/2014/main" id="{2CE4C5B5-875D-824F-BA5A-7B4C50D024A2}"/>
              </a:ext>
            </a:extLst>
          </p:cNvPr>
          <p:cNvCxnSpPr>
            <a:cxnSpLocks/>
          </p:cNvCxnSpPr>
          <p:nvPr/>
        </p:nvCxnSpPr>
        <p:spPr>
          <a:xfrm flipV="1">
            <a:off x="7063658" y="1533492"/>
            <a:ext cx="10645" cy="1237343"/>
          </a:xfrm>
          <a:prstGeom prst="bentConnector4">
            <a:avLst>
              <a:gd name="adj1" fmla="val 3560000"/>
              <a:gd name="adj2" fmla="val 100147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540EA8A1-F3D9-9E4C-93EE-8C4FA43DE68F}"/>
              </a:ext>
            </a:extLst>
          </p:cNvPr>
          <p:cNvSpPr/>
          <p:nvPr/>
        </p:nvSpPr>
        <p:spPr>
          <a:xfrm>
            <a:off x="539552" y="3933056"/>
            <a:ext cx="1997663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b = [</a:t>
            </a:r>
            <a:r>
              <a:rPr lang="en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6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</a:t>
            </a: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B2D50AC4-C293-0949-876D-7C120E7CF86F}"/>
              </a:ext>
            </a:extLst>
          </p:cNvPr>
          <p:cNvSpPr/>
          <p:nvPr/>
        </p:nvSpPr>
        <p:spPr>
          <a:xfrm>
            <a:off x="5796136" y="4392622"/>
            <a:ext cx="1207164" cy="301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3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840FD01A-FDF5-364F-8B16-825B20D65F94}"/>
              </a:ext>
            </a:extLst>
          </p:cNvPr>
          <p:cNvSpPr/>
          <p:nvPr/>
        </p:nvSpPr>
        <p:spPr>
          <a:xfrm>
            <a:off x="5796136" y="4694413"/>
            <a:ext cx="1207164" cy="301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0</a:t>
            </a:r>
            <a:r>
              <a:rPr kumimoji="1" lang="ja-JP" altLang="en-US" sz="1400">
                <a:solidFill>
                  <a:schemeClr val="tx1"/>
                </a:solidFill>
              </a:rPr>
              <a:t>番地を見よ</a:t>
            </a: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62A285F2-72EE-3048-8BAD-DFF71E54D16C}"/>
              </a:ext>
            </a:extLst>
          </p:cNvPr>
          <p:cNvSpPr/>
          <p:nvPr/>
        </p:nvSpPr>
        <p:spPr>
          <a:xfrm>
            <a:off x="5796136" y="4996204"/>
            <a:ext cx="1207164" cy="301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>
                <a:solidFill>
                  <a:srgbClr val="FF0000"/>
                </a:solidFill>
              </a:rPr>
              <a:t>5</a:t>
            </a:r>
            <a:r>
              <a:rPr lang="ja-JP" altLang="en-US" sz="1400">
                <a:solidFill>
                  <a:srgbClr val="FF0000"/>
                </a:solidFill>
              </a:rPr>
              <a:t>番地を見よ</a:t>
            </a: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732DCEED-FE93-0046-938B-1E4DE0B0B9C2}"/>
              </a:ext>
            </a:extLst>
          </p:cNvPr>
          <p:cNvSpPr/>
          <p:nvPr/>
        </p:nvSpPr>
        <p:spPr>
          <a:xfrm>
            <a:off x="5796136" y="5297994"/>
            <a:ext cx="1207164" cy="301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4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2CB62ECD-0319-064C-9436-B9BA94545F60}"/>
              </a:ext>
            </a:extLst>
          </p:cNvPr>
          <p:cNvSpPr/>
          <p:nvPr/>
        </p:nvSpPr>
        <p:spPr>
          <a:xfrm>
            <a:off x="5796136" y="3789040"/>
            <a:ext cx="1207164" cy="301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1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2DCC5112-83F6-5B45-B43A-A3F8DC987A2D}"/>
              </a:ext>
            </a:extLst>
          </p:cNvPr>
          <p:cNvSpPr/>
          <p:nvPr/>
        </p:nvSpPr>
        <p:spPr>
          <a:xfrm>
            <a:off x="5796136" y="4090831"/>
            <a:ext cx="1207164" cy="301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2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9DC74362-5E65-654A-A38E-14C5A9947219}"/>
              </a:ext>
            </a:extLst>
          </p:cNvPr>
          <p:cNvSpPr/>
          <p:nvPr/>
        </p:nvSpPr>
        <p:spPr>
          <a:xfrm>
            <a:off x="5796136" y="3789040"/>
            <a:ext cx="1207164" cy="9053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27" name="1 つの角を切り取った四角形 26">
            <a:extLst>
              <a:ext uri="{FF2B5EF4-FFF2-40B4-BE49-F238E27FC236}">
                <a16:creationId xmlns:a16="http://schemas.microsoft.com/office/drawing/2014/main" id="{A6A5A2B0-88B8-2440-B2A5-96F06BFDFDAC}"/>
              </a:ext>
            </a:extLst>
          </p:cNvPr>
          <p:cNvSpPr/>
          <p:nvPr/>
        </p:nvSpPr>
        <p:spPr>
          <a:xfrm>
            <a:off x="4770047" y="4754771"/>
            <a:ext cx="724298" cy="241433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a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5F129162-4E98-644E-9629-B144E4769A42}"/>
              </a:ext>
            </a:extLst>
          </p:cNvPr>
          <p:cNvCxnSpPr>
            <a:stCxn id="27" idx="0"/>
          </p:cNvCxnSpPr>
          <p:nvPr/>
        </p:nvCxnSpPr>
        <p:spPr>
          <a:xfrm>
            <a:off x="5494345" y="4875487"/>
            <a:ext cx="24143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カギ線コネクタ 28">
            <a:extLst>
              <a:ext uri="{FF2B5EF4-FFF2-40B4-BE49-F238E27FC236}">
                <a16:creationId xmlns:a16="http://schemas.microsoft.com/office/drawing/2014/main" id="{9960BCA1-65C6-1D44-9921-4ACAA3E3875F}"/>
              </a:ext>
            </a:extLst>
          </p:cNvPr>
          <p:cNvCxnSpPr>
            <a:cxnSpLocks/>
            <a:stCxn id="21" idx="3"/>
            <a:endCxn id="24" idx="3"/>
          </p:cNvCxnSpPr>
          <p:nvPr/>
        </p:nvCxnSpPr>
        <p:spPr>
          <a:xfrm flipV="1">
            <a:off x="7003299" y="3939935"/>
            <a:ext cx="10645" cy="905373"/>
          </a:xfrm>
          <a:prstGeom prst="bentConnector3">
            <a:avLst>
              <a:gd name="adj1" fmla="val 180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1 つの角を切り取った四角形 29">
            <a:extLst>
              <a:ext uri="{FF2B5EF4-FFF2-40B4-BE49-F238E27FC236}">
                <a16:creationId xmlns:a16="http://schemas.microsoft.com/office/drawing/2014/main" id="{3D26794E-26DE-E24D-BD6F-9DC0760604CC}"/>
              </a:ext>
            </a:extLst>
          </p:cNvPr>
          <p:cNvSpPr/>
          <p:nvPr/>
        </p:nvSpPr>
        <p:spPr>
          <a:xfrm>
            <a:off x="4770047" y="5056562"/>
            <a:ext cx="724298" cy="241433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b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2FBA6E77-A142-C34F-8DBA-6138BD17C7CB}"/>
              </a:ext>
            </a:extLst>
          </p:cNvPr>
          <p:cNvCxnSpPr>
            <a:stCxn id="30" idx="0"/>
          </p:cNvCxnSpPr>
          <p:nvPr/>
        </p:nvCxnSpPr>
        <p:spPr>
          <a:xfrm>
            <a:off x="5494345" y="5177278"/>
            <a:ext cx="24143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カギ線コネクタ 31">
            <a:extLst>
              <a:ext uri="{FF2B5EF4-FFF2-40B4-BE49-F238E27FC236}">
                <a16:creationId xmlns:a16="http://schemas.microsoft.com/office/drawing/2014/main" id="{506541F7-CB4A-C740-8028-8E21B8BBA8B9}"/>
              </a:ext>
            </a:extLst>
          </p:cNvPr>
          <p:cNvCxnSpPr>
            <a:cxnSpLocks/>
            <a:stCxn id="22" idx="3"/>
            <a:endCxn id="23" idx="3"/>
          </p:cNvCxnSpPr>
          <p:nvPr/>
        </p:nvCxnSpPr>
        <p:spPr>
          <a:xfrm>
            <a:off x="7003300" y="5147100"/>
            <a:ext cx="12700" cy="301790"/>
          </a:xfrm>
          <a:prstGeom prst="bentConnector3">
            <a:avLst>
              <a:gd name="adj1" fmla="val 180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AB7D3B10-9C19-344B-8F49-24C77E261EB1}"/>
              </a:ext>
            </a:extLst>
          </p:cNvPr>
          <p:cNvSpPr/>
          <p:nvPr/>
        </p:nvSpPr>
        <p:spPr>
          <a:xfrm>
            <a:off x="5796136" y="5599785"/>
            <a:ext cx="1207164" cy="301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5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068CF09D-D8E2-1544-9E2C-1990C72FE663}"/>
              </a:ext>
            </a:extLst>
          </p:cNvPr>
          <p:cNvSpPr/>
          <p:nvPr/>
        </p:nvSpPr>
        <p:spPr>
          <a:xfrm>
            <a:off x="5796136" y="5901576"/>
            <a:ext cx="1207164" cy="301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6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5338F254-D9E7-D041-9443-238F9FCD5FB2}"/>
              </a:ext>
            </a:extLst>
          </p:cNvPr>
          <p:cNvSpPr/>
          <p:nvPr/>
        </p:nvSpPr>
        <p:spPr>
          <a:xfrm>
            <a:off x="5806480" y="5296416"/>
            <a:ext cx="1213192" cy="8940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3C11CBF7-2253-7C41-B7D3-377EAEDE5307}"/>
              </a:ext>
            </a:extLst>
          </p:cNvPr>
          <p:cNvSpPr txBox="1"/>
          <p:nvPr/>
        </p:nvSpPr>
        <p:spPr>
          <a:xfrm>
            <a:off x="467544" y="3501008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/>
              <a:t>b</a:t>
            </a:r>
            <a:r>
              <a:rPr lang="ja-JP" altLang="en-US"/>
              <a:t>にリストを代入</a:t>
            </a:r>
            <a:endParaRPr kumimoji="1" lang="ja-JP" altLang="en-US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55FB3CD9-7F05-DE4C-96C2-7DE842E39F5D}"/>
              </a:ext>
            </a:extLst>
          </p:cNvPr>
          <p:cNvSpPr txBox="1"/>
          <p:nvPr/>
        </p:nvSpPr>
        <p:spPr>
          <a:xfrm>
            <a:off x="467544" y="4437112"/>
            <a:ext cx="3024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メモリ上に</a:t>
            </a:r>
            <a:r>
              <a:rPr kumimoji="1" lang="en-US" altLang="ja-JP"/>
              <a:t>[4, 5, 6]</a:t>
            </a:r>
            <a:r>
              <a:rPr kumimoji="1" lang="ja-JP" altLang="en-US"/>
              <a:t>が作られ、</a:t>
            </a:r>
            <a:r>
              <a:rPr kumimoji="1" lang="en-US" altLang="ja-JP"/>
              <a:t>b</a:t>
            </a:r>
            <a:r>
              <a:rPr kumimoji="1" lang="ja-JP" altLang="en-US"/>
              <a:t>はそこを指す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74C8BC25-789B-BA4C-93E4-E13A5048DE84}"/>
              </a:ext>
            </a:extLst>
          </p:cNvPr>
          <p:cNvSpPr txBox="1"/>
          <p:nvPr/>
        </p:nvSpPr>
        <p:spPr>
          <a:xfrm>
            <a:off x="467544" y="5589240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a</a:t>
            </a:r>
            <a:r>
              <a:rPr kumimoji="1" lang="ja-JP" altLang="en-US"/>
              <a:t>と</a:t>
            </a:r>
            <a:r>
              <a:rPr kumimoji="1" lang="en-US" altLang="ja-JP"/>
              <a:t>b</a:t>
            </a:r>
            <a:r>
              <a:rPr kumimoji="1" lang="ja-JP" altLang="en-US"/>
              <a:t>は別のリストになる</a:t>
            </a:r>
          </a:p>
        </p:txBody>
      </p:sp>
      <p:sp>
        <p:nvSpPr>
          <p:cNvPr id="40" name="右矢印 39">
            <a:extLst>
              <a:ext uri="{FF2B5EF4-FFF2-40B4-BE49-F238E27FC236}">
                <a16:creationId xmlns:a16="http://schemas.microsoft.com/office/drawing/2014/main" id="{5800599B-F7FE-404D-A78F-75DB7A388B37}"/>
              </a:ext>
            </a:extLst>
          </p:cNvPr>
          <p:cNvSpPr/>
          <p:nvPr/>
        </p:nvSpPr>
        <p:spPr>
          <a:xfrm rot="5400000">
            <a:off x="1511660" y="5193196"/>
            <a:ext cx="360040" cy="2880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7000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4C330380-5ADA-B340-B92B-13DED8296C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関数の引数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4FD0631A-C91F-A14E-B161-DC00A22EA693}"/>
              </a:ext>
            </a:extLst>
          </p:cNvPr>
          <p:cNvSpPr/>
          <p:nvPr/>
        </p:nvSpPr>
        <p:spPr>
          <a:xfrm>
            <a:off x="394752" y="1330216"/>
            <a:ext cx="1955368" cy="17231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818D29A-9831-8644-AB6F-97645C799933}"/>
              </a:ext>
            </a:extLst>
          </p:cNvPr>
          <p:cNvSpPr/>
          <p:nvPr/>
        </p:nvSpPr>
        <p:spPr>
          <a:xfrm>
            <a:off x="1000408" y="1674024"/>
            <a:ext cx="1319232" cy="316592"/>
          </a:xfrm>
          <a:prstGeom prst="rect">
            <a:avLst/>
          </a:prstGeom>
          <a:solidFill>
            <a:srgbClr val="FF8A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FC850B5-9B23-CA43-AF38-125CD19E102B}"/>
              </a:ext>
            </a:extLst>
          </p:cNvPr>
          <p:cNvSpPr/>
          <p:nvPr/>
        </p:nvSpPr>
        <p:spPr>
          <a:xfrm>
            <a:off x="1455440" y="4230360"/>
            <a:ext cx="720680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1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0F5DB163-1F6E-8446-8681-1510AC9E28FE}"/>
              </a:ext>
            </a:extLst>
          </p:cNvPr>
          <p:cNvSpPr/>
          <p:nvPr/>
        </p:nvSpPr>
        <p:spPr>
          <a:xfrm>
            <a:off x="1455440" y="4590400"/>
            <a:ext cx="720680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F150128-AFD6-884B-BDA4-E9F36B94BDCC}"/>
              </a:ext>
            </a:extLst>
          </p:cNvPr>
          <p:cNvSpPr/>
          <p:nvPr/>
        </p:nvSpPr>
        <p:spPr>
          <a:xfrm>
            <a:off x="1455440" y="4950440"/>
            <a:ext cx="720680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8" name="1 つの角を切り取った四角形 7">
            <a:extLst>
              <a:ext uri="{FF2B5EF4-FFF2-40B4-BE49-F238E27FC236}">
                <a16:creationId xmlns:a16="http://schemas.microsoft.com/office/drawing/2014/main" id="{A0AB9ECF-F8EF-FB4F-9D14-42E06ED1BB81}"/>
              </a:ext>
            </a:extLst>
          </p:cNvPr>
          <p:cNvSpPr/>
          <p:nvPr/>
        </p:nvSpPr>
        <p:spPr>
          <a:xfrm>
            <a:off x="303312" y="4266364"/>
            <a:ext cx="864096" cy="288032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a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518E5E9C-381F-F54F-8A2E-7F5B694E1D9F}"/>
              </a:ext>
            </a:extLst>
          </p:cNvPr>
          <p:cNvCxnSpPr>
            <a:cxnSpLocks/>
            <a:stCxn id="8" idx="0"/>
            <a:endCxn id="5" idx="1"/>
          </p:cNvCxnSpPr>
          <p:nvPr/>
        </p:nvCxnSpPr>
        <p:spPr>
          <a:xfrm>
            <a:off x="1167408" y="4410380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C7FF917E-F7CD-C344-90FF-6CCA9A123F53}"/>
              </a:ext>
            </a:extLst>
          </p:cNvPr>
          <p:cNvSpPr/>
          <p:nvPr/>
        </p:nvSpPr>
        <p:spPr>
          <a:xfrm>
            <a:off x="4588976" y="4261728"/>
            <a:ext cx="71642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1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66D963F8-FCEC-404E-A4ED-D51DB4DD929D}"/>
              </a:ext>
            </a:extLst>
          </p:cNvPr>
          <p:cNvSpPr/>
          <p:nvPr/>
        </p:nvSpPr>
        <p:spPr>
          <a:xfrm>
            <a:off x="4588976" y="4621768"/>
            <a:ext cx="71642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rgbClr val="FF0000"/>
                </a:solidFill>
              </a:rPr>
              <a:t>1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8535B508-123C-3045-B022-9A6C098D1912}"/>
              </a:ext>
            </a:extLst>
          </p:cNvPr>
          <p:cNvSpPr/>
          <p:nvPr/>
        </p:nvSpPr>
        <p:spPr>
          <a:xfrm>
            <a:off x="4588976" y="4981808"/>
            <a:ext cx="71642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13" name="1 つの角を切り取った四角形 12">
            <a:extLst>
              <a:ext uri="{FF2B5EF4-FFF2-40B4-BE49-F238E27FC236}">
                <a16:creationId xmlns:a16="http://schemas.microsoft.com/office/drawing/2014/main" id="{14A35276-4EED-3A44-AAA7-F7CF50E430EC}"/>
              </a:ext>
            </a:extLst>
          </p:cNvPr>
          <p:cNvSpPr/>
          <p:nvPr/>
        </p:nvSpPr>
        <p:spPr>
          <a:xfrm>
            <a:off x="3436848" y="4297732"/>
            <a:ext cx="864096" cy="288032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a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sp>
        <p:nvSpPr>
          <p:cNvPr id="14" name="1 つの角を切り取った四角形 13">
            <a:extLst>
              <a:ext uri="{FF2B5EF4-FFF2-40B4-BE49-F238E27FC236}">
                <a16:creationId xmlns:a16="http://schemas.microsoft.com/office/drawing/2014/main" id="{CFF36C25-C9BA-9841-80F8-50F103FCF45A}"/>
              </a:ext>
            </a:extLst>
          </p:cNvPr>
          <p:cNvSpPr/>
          <p:nvPr/>
        </p:nvSpPr>
        <p:spPr>
          <a:xfrm>
            <a:off x="2907640" y="4657772"/>
            <a:ext cx="1393304" cy="286308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>
                <a:solidFill>
                  <a:schemeClr val="tx1"/>
                </a:solidFill>
              </a:rPr>
              <a:t>関数</a:t>
            </a:r>
            <a:r>
              <a:rPr lang="ja-JP" altLang="en-US" sz="2000">
                <a:solidFill>
                  <a:schemeClr val="tx1"/>
                </a:solidFill>
              </a:rPr>
              <a:t>内の</a:t>
            </a:r>
            <a:r>
              <a:rPr kumimoji="1" lang="en-US" altLang="ja-JP" sz="2000">
                <a:solidFill>
                  <a:schemeClr val="tx1"/>
                </a:solidFill>
              </a:rPr>
              <a:t>a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00A49AE3-BD25-C041-836A-584FA6DFF368}"/>
              </a:ext>
            </a:extLst>
          </p:cNvPr>
          <p:cNvCxnSpPr>
            <a:stCxn id="13" idx="0"/>
            <a:endCxn id="10" idx="1"/>
          </p:cNvCxnSpPr>
          <p:nvPr/>
        </p:nvCxnSpPr>
        <p:spPr>
          <a:xfrm>
            <a:off x="4300944" y="4441748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1EA72971-5B80-9E4A-80E2-49C4FE25EFF1}"/>
              </a:ext>
            </a:extLst>
          </p:cNvPr>
          <p:cNvCxnSpPr>
            <a:cxnSpLocks/>
            <a:stCxn id="14" idx="0"/>
            <a:endCxn id="11" idx="1"/>
          </p:cNvCxnSpPr>
          <p:nvPr/>
        </p:nvCxnSpPr>
        <p:spPr>
          <a:xfrm>
            <a:off x="4300944" y="4800926"/>
            <a:ext cx="288032" cy="86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右矢印 16">
            <a:extLst>
              <a:ext uri="{FF2B5EF4-FFF2-40B4-BE49-F238E27FC236}">
                <a16:creationId xmlns:a16="http://schemas.microsoft.com/office/drawing/2014/main" id="{D80BEA54-2036-0D44-AA34-89C28541D345}"/>
              </a:ext>
            </a:extLst>
          </p:cNvPr>
          <p:cNvSpPr/>
          <p:nvPr/>
        </p:nvSpPr>
        <p:spPr>
          <a:xfrm>
            <a:off x="2370440" y="4631040"/>
            <a:ext cx="360040" cy="2880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51BC678E-13D6-E243-BC10-E317865FBCB8}"/>
              </a:ext>
            </a:extLst>
          </p:cNvPr>
          <p:cNvSpPr/>
          <p:nvPr/>
        </p:nvSpPr>
        <p:spPr>
          <a:xfrm>
            <a:off x="470520" y="1348472"/>
            <a:ext cx="228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ja-JP" b="0">
                <a:effectLst/>
                <a:latin typeface="Menlo" panose="020B0609030804020204" pitchFamily="49" charset="0"/>
              </a:rPr>
              <a:t>def func(a):</a:t>
            </a:r>
          </a:p>
          <a:p>
            <a:r>
              <a:rPr lang="en" altLang="ja-JP" b="0">
                <a:effectLst/>
                <a:latin typeface="Menlo" panose="020B0609030804020204" pitchFamily="49" charset="0"/>
              </a:rPr>
              <a:t>    a = 2</a:t>
            </a:r>
          </a:p>
          <a:p>
            <a:br>
              <a:rPr lang="en" altLang="ja-JP" b="0">
                <a:effectLst/>
                <a:latin typeface="Menlo" panose="020B0609030804020204" pitchFamily="49" charset="0"/>
              </a:rPr>
            </a:br>
            <a:r>
              <a:rPr lang="en" altLang="ja-JP" b="0">
                <a:effectLst/>
                <a:latin typeface="Menlo" panose="020B0609030804020204" pitchFamily="49" charset="0"/>
              </a:rPr>
              <a:t>a = 1</a:t>
            </a:r>
          </a:p>
          <a:p>
            <a:r>
              <a:rPr lang="en" altLang="ja-JP" b="0">
                <a:effectLst/>
                <a:latin typeface="Menlo" panose="020B0609030804020204" pitchFamily="49" charset="0"/>
              </a:rPr>
              <a:t>func(a)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1854A8F3-94C5-034F-ADE1-F4E8AE7A81B2}"/>
              </a:ext>
            </a:extLst>
          </p:cNvPr>
          <p:cNvSpPr/>
          <p:nvPr/>
        </p:nvSpPr>
        <p:spPr>
          <a:xfrm>
            <a:off x="7596336" y="4221088"/>
            <a:ext cx="71642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1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9FA7631E-BEF3-EB47-9B5D-A8BFFEAE3E2C}"/>
              </a:ext>
            </a:extLst>
          </p:cNvPr>
          <p:cNvSpPr/>
          <p:nvPr/>
        </p:nvSpPr>
        <p:spPr>
          <a:xfrm>
            <a:off x="7596336" y="4581128"/>
            <a:ext cx="71642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rgbClr val="FF0000"/>
                </a:solidFill>
              </a:rPr>
              <a:t>2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160FA7BC-F567-A34D-BF92-FF67BA8CBC0E}"/>
              </a:ext>
            </a:extLst>
          </p:cNvPr>
          <p:cNvSpPr/>
          <p:nvPr/>
        </p:nvSpPr>
        <p:spPr>
          <a:xfrm>
            <a:off x="7596336" y="4941168"/>
            <a:ext cx="71642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22" name="1 つの角を切り取った四角形 21">
            <a:extLst>
              <a:ext uri="{FF2B5EF4-FFF2-40B4-BE49-F238E27FC236}">
                <a16:creationId xmlns:a16="http://schemas.microsoft.com/office/drawing/2014/main" id="{E2B4E8D3-4873-EF49-A535-3DB8E688641E}"/>
              </a:ext>
            </a:extLst>
          </p:cNvPr>
          <p:cNvSpPr/>
          <p:nvPr/>
        </p:nvSpPr>
        <p:spPr>
          <a:xfrm>
            <a:off x="6444208" y="4257092"/>
            <a:ext cx="864096" cy="288032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a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sp>
        <p:nvSpPr>
          <p:cNvPr id="23" name="1 つの角を切り取った四角形 22">
            <a:extLst>
              <a:ext uri="{FF2B5EF4-FFF2-40B4-BE49-F238E27FC236}">
                <a16:creationId xmlns:a16="http://schemas.microsoft.com/office/drawing/2014/main" id="{D1987D73-C53A-F443-B482-F0338B3AE25D}"/>
              </a:ext>
            </a:extLst>
          </p:cNvPr>
          <p:cNvSpPr/>
          <p:nvPr/>
        </p:nvSpPr>
        <p:spPr>
          <a:xfrm>
            <a:off x="5915000" y="4617132"/>
            <a:ext cx="1393304" cy="286308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>
                <a:solidFill>
                  <a:schemeClr val="tx1"/>
                </a:solidFill>
              </a:rPr>
              <a:t>関数</a:t>
            </a:r>
            <a:r>
              <a:rPr lang="ja-JP" altLang="en-US" sz="2000">
                <a:solidFill>
                  <a:schemeClr val="tx1"/>
                </a:solidFill>
              </a:rPr>
              <a:t>内の</a:t>
            </a:r>
            <a:r>
              <a:rPr kumimoji="1" lang="en-US" altLang="ja-JP" sz="2000">
                <a:solidFill>
                  <a:schemeClr val="tx1"/>
                </a:solidFill>
              </a:rPr>
              <a:t>a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291DAF33-EB7A-EB45-AD49-27A743597A11}"/>
              </a:ext>
            </a:extLst>
          </p:cNvPr>
          <p:cNvCxnSpPr>
            <a:stCxn id="22" idx="0"/>
            <a:endCxn id="19" idx="1"/>
          </p:cNvCxnSpPr>
          <p:nvPr/>
        </p:nvCxnSpPr>
        <p:spPr>
          <a:xfrm>
            <a:off x="7308304" y="4401108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6FCDBAAF-6893-1045-81B0-5390DCB4E712}"/>
              </a:ext>
            </a:extLst>
          </p:cNvPr>
          <p:cNvCxnSpPr>
            <a:cxnSpLocks/>
            <a:stCxn id="23" idx="0"/>
            <a:endCxn id="20" idx="1"/>
          </p:cNvCxnSpPr>
          <p:nvPr/>
        </p:nvCxnSpPr>
        <p:spPr>
          <a:xfrm>
            <a:off x="7308304" y="4760286"/>
            <a:ext cx="288032" cy="86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右矢印 25">
            <a:extLst>
              <a:ext uri="{FF2B5EF4-FFF2-40B4-BE49-F238E27FC236}">
                <a16:creationId xmlns:a16="http://schemas.microsoft.com/office/drawing/2014/main" id="{11271E9D-DCCD-B943-8425-E3A937011E35}"/>
              </a:ext>
            </a:extLst>
          </p:cNvPr>
          <p:cNvSpPr/>
          <p:nvPr/>
        </p:nvSpPr>
        <p:spPr>
          <a:xfrm>
            <a:off x="5377800" y="4590400"/>
            <a:ext cx="360040" cy="2880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4157F6DB-E892-7C46-902B-EBCFCC3AAE27}"/>
              </a:ext>
            </a:extLst>
          </p:cNvPr>
          <p:cNvSpPr txBox="1"/>
          <p:nvPr/>
        </p:nvSpPr>
        <p:spPr>
          <a:xfrm>
            <a:off x="3203848" y="1340768"/>
            <a:ext cx="41408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/>
              <a:t>a</a:t>
            </a:r>
            <a:r>
              <a:rPr lang="ja-JP" altLang="en-US" sz="2000"/>
              <a:t>の値がコピーされて渡されてくる</a:t>
            </a:r>
            <a:endParaRPr kumimoji="1" lang="ja-JP" altLang="en-US" sz="200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433588FB-557B-D848-BD88-6F30920F044A}"/>
              </a:ext>
            </a:extLst>
          </p:cNvPr>
          <p:cNvSpPr txBox="1"/>
          <p:nvPr/>
        </p:nvSpPr>
        <p:spPr>
          <a:xfrm>
            <a:off x="3275856" y="2276872"/>
            <a:ext cx="31149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/>
              <a:t>関数内の</a:t>
            </a:r>
            <a:r>
              <a:rPr kumimoji="1" lang="en-US" altLang="ja-JP" sz="2000"/>
              <a:t>a</a:t>
            </a:r>
            <a:r>
              <a:rPr kumimoji="1" lang="ja-JP" altLang="en-US" sz="2000"/>
              <a:t>が修正されても</a:t>
            </a:r>
            <a:endParaRPr kumimoji="1" lang="en-US" altLang="ja-JP" sz="2000"/>
          </a:p>
          <a:p>
            <a:r>
              <a:rPr kumimoji="1" lang="ja-JP" altLang="en-US" sz="2000"/>
              <a:t>元の</a:t>
            </a:r>
            <a:r>
              <a:rPr kumimoji="1" lang="en-US" altLang="ja-JP" sz="2000"/>
              <a:t>a</a:t>
            </a:r>
            <a:r>
              <a:rPr kumimoji="1" lang="ja-JP" altLang="en-US" sz="2000"/>
              <a:t>は</a:t>
            </a:r>
            <a:r>
              <a:rPr lang="ja-JP" altLang="en-US" sz="2000"/>
              <a:t>影響を受けない</a:t>
            </a:r>
            <a:endParaRPr kumimoji="1" lang="ja-JP" altLang="en-US" sz="2000"/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E8855CB1-DB2B-8C48-A53F-109E96361505}"/>
              </a:ext>
            </a:extLst>
          </p:cNvPr>
          <p:cNvCxnSpPr>
            <a:cxnSpLocks/>
          </p:cNvCxnSpPr>
          <p:nvPr/>
        </p:nvCxnSpPr>
        <p:spPr>
          <a:xfrm flipH="1">
            <a:off x="2401208" y="1535594"/>
            <a:ext cx="82296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カギ線コネクタ 31">
            <a:extLst>
              <a:ext uri="{FF2B5EF4-FFF2-40B4-BE49-F238E27FC236}">
                <a16:creationId xmlns:a16="http://schemas.microsoft.com/office/drawing/2014/main" id="{A5461789-7386-3A4D-B88C-21AA2F63BDB1}"/>
              </a:ext>
            </a:extLst>
          </p:cNvPr>
          <p:cNvCxnSpPr>
            <a:stCxn id="28" idx="1"/>
            <a:endCxn id="4" idx="3"/>
          </p:cNvCxnSpPr>
          <p:nvPr/>
        </p:nvCxnSpPr>
        <p:spPr>
          <a:xfrm rot="10800000">
            <a:off x="2319640" y="1832321"/>
            <a:ext cx="956216" cy="798495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573D943A-83DD-2A4A-80D1-2327BC0D4905}"/>
              </a:ext>
            </a:extLst>
          </p:cNvPr>
          <p:cNvSpPr txBox="1"/>
          <p:nvPr/>
        </p:nvSpPr>
        <p:spPr>
          <a:xfrm>
            <a:off x="231304" y="3510280"/>
            <a:ext cx="2160240" cy="648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グローバル変数</a:t>
            </a:r>
            <a:r>
              <a:rPr kumimoji="1" lang="en-US" altLang="ja-JP"/>
              <a:t>a</a:t>
            </a:r>
            <a:r>
              <a:rPr lang="ja-JP" altLang="en-US"/>
              <a:t>が作られる</a:t>
            </a:r>
            <a:endParaRPr kumimoji="1" lang="ja-JP" altLang="en-US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56D57F54-E8DD-2049-A8C4-8C0438493013}"/>
              </a:ext>
            </a:extLst>
          </p:cNvPr>
          <p:cNvSpPr txBox="1"/>
          <p:nvPr/>
        </p:nvSpPr>
        <p:spPr>
          <a:xfrm>
            <a:off x="3255640" y="3438272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関数内のローカル変数</a:t>
            </a:r>
            <a:r>
              <a:rPr kumimoji="1" lang="en-US" altLang="ja-JP"/>
              <a:t>a</a:t>
            </a:r>
            <a:r>
              <a:rPr kumimoji="1" lang="ja-JP" altLang="en-US"/>
              <a:t>が作られる</a:t>
            </a: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883800D5-4068-3740-B6D0-A1142C9C5BEE}"/>
              </a:ext>
            </a:extLst>
          </p:cNvPr>
          <p:cNvSpPr txBox="1"/>
          <p:nvPr/>
        </p:nvSpPr>
        <p:spPr>
          <a:xfrm>
            <a:off x="6351984" y="3366264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ローカル変数の値が更新される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83F67397-08DE-AE41-B50B-CB69A08FF5F0}"/>
              </a:ext>
            </a:extLst>
          </p:cNvPr>
          <p:cNvSpPr txBox="1"/>
          <p:nvPr/>
        </p:nvSpPr>
        <p:spPr>
          <a:xfrm>
            <a:off x="323528" y="5661248"/>
            <a:ext cx="6340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このような情報の渡し方を「</a:t>
            </a:r>
            <a:r>
              <a:rPr kumimoji="1" lang="ja-JP" altLang="en-US" sz="2400">
                <a:solidFill>
                  <a:srgbClr val="FF0000"/>
                </a:solidFill>
              </a:rPr>
              <a:t>値渡し</a:t>
            </a:r>
            <a:r>
              <a:rPr kumimoji="1" lang="ja-JP" altLang="en-US" sz="2400"/>
              <a:t>」と呼ぶ</a:t>
            </a:r>
          </a:p>
        </p:txBody>
      </p:sp>
    </p:spTree>
    <p:extLst>
      <p:ext uri="{BB962C8B-B14F-4D97-AF65-F5344CB8AC3E}">
        <p14:creationId xmlns:p14="http://schemas.microsoft.com/office/powerpoint/2010/main" val="19989409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79B636AD-662B-8047-8C50-6CA4E0AFA4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関数の引数にリストを渡す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C84EEB3-3163-FF46-AA02-6E18B2C5F420}"/>
              </a:ext>
            </a:extLst>
          </p:cNvPr>
          <p:cNvSpPr/>
          <p:nvPr/>
        </p:nvSpPr>
        <p:spPr>
          <a:xfrm>
            <a:off x="2777416" y="1319624"/>
            <a:ext cx="1955368" cy="17231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D76CCE8-9F97-2C4A-BD9C-6F02FD855876}"/>
              </a:ext>
            </a:extLst>
          </p:cNvPr>
          <p:cNvSpPr/>
          <p:nvPr/>
        </p:nvSpPr>
        <p:spPr>
          <a:xfrm>
            <a:off x="3403392" y="1693912"/>
            <a:ext cx="1319232" cy="316592"/>
          </a:xfrm>
          <a:prstGeom prst="rect">
            <a:avLst/>
          </a:prstGeom>
          <a:solidFill>
            <a:srgbClr val="FF8A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1070A3A-4E74-1444-8D72-090F0CACF90D}"/>
              </a:ext>
            </a:extLst>
          </p:cNvPr>
          <p:cNvSpPr/>
          <p:nvPr/>
        </p:nvSpPr>
        <p:spPr>
          <a:xfrm>
            <a:off x="1403648" y="4365104"/>
            <a:ext cx="1440160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3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956A9A2-56E5-5F43-8788-30316464A90D}"/>
              </a:ext>
            </a:extLst>
          </p:cNvPr>
          <p:cNvSpPr/>
          <p:nvPr/>
        </p:nvSpPr>
        <p:spPr>
          <a:xfrm>
            <a:off x="1403648" y="4725144"/>
            <a:ext cx="1440160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>
                <a:solidFill>
                  <a:schemeClr val="tx1"/>
                </a:solidFill>
              </a:rPr>
              <a:t>0</a:t>
            </a:r>
            <a:r>
              <a:rPr kumimoji="1" lang="ja-JP" altLang="en-US" sz="1600">
                <a:solidFill>
                  <a:schemeClr val="tx1"/>
                </a:solidFill>
              </a:rPr>
              <a:t>番地を見よ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6F7AD97-21DA-D749-8627-C4EBDBD48D02}"/>
              </a:ext>
            </a:extLst>
          </p:cNvPr>
          <p:cNvSpPr/>
          <p:nvPr/>
        </p:nvSpPr>
        <p:spPr>
          <a:xfrm>
            <a:off x="1403648" y="5085184"/>
            <a:ext cx="1440160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>
                <a:solidFill>
                  <a:srgbClr val="FF0000"/>
                </a:solidFill>
              </a:rPr>
              <a:t>0</a:t>
            </a:r>
            <a:r>
              <a:rPr lang="ja-JP" altLang="en-US" sz="1600">
                <a:solidFill>
                  <a:srgbClr val="FF0000"/>
                </a:solidFill>
              </a:rPr>
              <a:t>番地を見よ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36CA206-5A61-3D41-A862-4D663CC5BE70}"/>
              </a:ext>
            </a:extLst>
          </p:cNvPr>
          <p:cNvSpPr/>
          <p:nvPr/>
        </p:nvSpPr>
        <p:spPr>
          <a:xfrm>
            <a:off x="1403648" y="5445224"/>
            <a:ext cx="1440160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F2B4F98-19F3-2F43-B278-B79D83A0D859}"/>
              </a:ext>
            </a:extLst>
          </p:cNvPr>
          <p:cNvSpPr/>
          <p:nvPr/>
        </p:nvSpPr>
        <p:spPr>
          <a:xfrm>
            <a:off x="1403648" y="3645024"/>
            <a:ext cx="1440160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1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9DD46100-21B8-7947-9E91-FE302E2E8AA4}"/>
              </a:ext>
            </a:extLst>
          </p:cNvPr>
          <p:cNvSpPr/>
          <p:nvPr/>
        </p:nvSpPr>
        <p:spPr>
          <a:xfrm>
            <a:off x="1403648" y="4005064"/>
            <a:ext cx="1440160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2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B848216E-D067-C34D-B96F-465704DA39AA}"/>
              </a:ext>
            </a:extLst>
          </p:cNvPr>
          <p:cNvSpPr/>
          <p:nvPr/>
        </p:nvSpPr>
        <p:spPr>
          <a:xfrm>
            <a:off x="1403648" y="3645024"/>
            <a:ext cx="1440160" cy="10801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1 つの角を切り取った四角形 11">
            <a:extLst>
              <a:ext uri="{FF2B5EF4-FFF2-40B4-BE49-F238E27FC236}">
                <a16:creationId xmlns:a16="http://schemas.microsoft.com/office/drawing/2014/main" id="{9A645DBF-A80D-0741-9B80-6539DFC7ABBC}"/>
              </a:ext>
            </a:extLst>
          </p:cNvPr>
          <p:cNvSpPr/>
          <p:nvPr/>
        </p:nvSpPr>
        <p:spPr>
          <a:xfrm>
            <a:off x="179512" y="4797152"/>
            <a:ext cx="864096" cy="288032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a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122E64A8-5F54-0D4D-B9D2-25562659C6FE}"/>
              </a:ext>
            </a:extLst>
          </p:cNvPr>
          <p:cNvCxnSpPr>
            <a:stCxn id="12" idx="0"/>
          </p:cNvCxnSpPr>
          <p:nvPr/>
        </p:nvCxnSpPr>
        <p:spPr>
          <a:xfrm>
            <a:off x="1043608" y="4941168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カギ線コネクタ 13">
            <a:extLst>
              <a:ext uri="{FF2B5EF4-FFF2-40B4-BE49-F238E27FC236}">
                <a16:creationId xmlns:a16="http://schemas.microsoft.com/office/drawing/2014/main" id="{6561B179-CA5F-6547-B97E-90AA32C124E4}"/>
              </a:ext>
            </a:extLst>
          </p:cNvPr>
          <p:cNvCxnSpPr>
            <a:cxnSpLocks/>
            <a:stCxn id="6" idx="3"/>
            <a:endCxn id="9" idx="3"/>
          </p:cNvCxnSpPr>
          <p:nvPr/>
        </p:nvCxnSpPr>
        <p:spPr>
          <a:xfrm flipV="1">
            <a:off x="2843808" y="3825044"/>
            <a:ext cx="12700" cy="1080120"/>
          </a:xfrm>
          <a:prstGeom prst="bentConnector3">
            <a:avLst>
              <a:gd name="adj1" fmla="val 180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3317DDA-E436-D443-B6BD-B20C1DF7075E}"/>
              </a:ext>
            </a:extLst>
          </p:cNvPr>
          <p:cNvSpPr txBox="1"/>
          <p:nvPr/>
        </p:nvSpPr>
        <p:spPr>
          <a:xfrm>
            <a:off x="545168" y="3183384"/>
            <a:ext cx="3234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/>
              <a:t>a</a:t>
            </a:r>
            <a:r>
              <a:rPr lang="ja-JP" altLang="en-US"/>
              <a:t>の指す内容がコピーされる</a:t>
            </a:r>
            <a:endParaRPr kumimoji="1" lang="ja-JP" altLang="en-US"/>
          </a:p>
        </p:txBody>
      </p:sp>
      <p:sp>
        <p:nvSpPr>
          <p:cNvPr id="16" name="1 つの角を切り取った四角形 15">
            <a:extLst>
              <a:ext uri="{FF2B5EF4-FFF2-40B4-BE49-F238E27FC236}">
                <a16:creationId xmlns:a16="http://schemas.microsoft.com/office/drawing/2014/main" id="{93AFBC63-F908-B245-8FAF-202D3794F5A2}"/>
              </a:ext>
            </a:extLst>
          </p:cNvPr>
          <p:cNvSpPr/>
          <p:nvPr/>
        </p:nvSpPr>
        <p:spPr>
          <a:xfrm>
            <a:off x="179512" y="5157192"/>
            <a:ext cx="864096" cy="288032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b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4351BEB2-646F-7247-A82A-7EDF53609617}"/>
              </a:ext>
            </a:extLst>
          </p:cNvPr>
          <p:cNvCxnSpPr>
            <a:stCxn id="16" idx="0"/>
          </p:cNvCxnSpPr>
          <p:nvPr/>
        </p:nvCxnSpPr>
        <p:spPr>
          <a:xfrm>
            <a:off x="1043608" y="5301208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カギ線コネクタ 17">
            <a:extLst>
              <a:ext uri="{FF2B5EF4-FFF2-40B4-BE49-F238E27FC236}">
                <a16:creationId xmlns:a16="http://schemas.microsoft.com/office/drawing/2014/main" id="{597D7F38-6B91-CF4C-A660-7D210EFF23B6}"/>
              </a:ext>
            </a:extLst>
          </p:cNvPr>
          <p:cNvCxnSpPr>
            <a:cxnSpLocks/>
          </p:cNvCxnSpPr>
          <p:nvPr/>
        </p:nvCxnSpPr>
        <p:spPr>
          <a:xfrm flipV="1">
            <a:off x="2915816" y="3789040"/>
            <a:ext cx="12700" cy="1476164"/>
          </a:xfrm>
          <a:prstGeom prst="bentConnector4">
            <a:avLst>
              <a:gd name="adj1" fmla="val 3560000"/>
              <a:gd name="adj2" fmla="val 100147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9356BB3A-C57E-6548-B03D-C2AAADAA2DD4}"/>
              </a:ext>
            </a:extLst>
          </p:cNvPr>
          <p:cNvSpPr/>
          <p:nvPr/>
        </p:nvSpPr>
        <p:spPr>
          <a:xfrm>
            <a:off x="5940152" y="4365104"/>
            <a:ext cx="1440160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3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BCDCAEAF-08D9-474A-8314-4CFE46C16D88}"/>
              </a:ext>
            </a:extLst>
          </p:cNvPr>
          <p:cNvSpPr/>
          <p:nvPr/>
        </p:nvSpPr>
        <p:spPr>
          <a:xfrm>
            <a:off x="5940152" y="4725144"/>
            <a:ext cx="1440160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>
                <a:solidFill>
                  <a:schemeClr val="tx1"/>
                </a:solidFill>
              </a:rPr>
              <a:t>0</a:t>
            </a:r>
            <a:r>
              <a:rPr kumimoji="1" lang="ja-JP" altLang="en-US" sz="1600">
                <a:solidFill>
                  <a:schemeClr val="tx1"/>
                </a:solidFill>
              </a:rPr>
              <a:t>番地を見よ</a:t>
            </a: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A0BDB898-AB93-EF4A-9407-ED9B674F1AA9}"/>
              </a:ext>
            </a:extLst>
          </p:cNvPr>
          <p:cNvSpPr/>
          <p:nvPr/>
        </p:nvSpPr>
        <p:spPr>
          <a:xfrm>
            <a:off x="5940152" y="5085184"/>
            <a:ext cx="1440160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>
                <a:solidFill>
                  <a:schemeClr val="tx1"/>
                </a:solidFill>
              </a:rPr>
              <a:t>0</a:t>
            </a:r>
            <a:r>
              <a:rPr lang="ja-JP" altLang="en-US" sz="1600">
                <a:solidFill>
                  <a:schemeClr val="tx1"/>
                </a:solidFill>
              </a:rPr>
              <a:t>番地を見よ</a:t>
            </a: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684F1475-FE9B-2543-82D6-B464791A2DC4}"/>
              </a:ext>
            </a:extLst>
          </p:cNvPr>
          <p:cNvSpPr/>
          <p:nvPr/>
        </p:nvSpPr>
        <p:spPr>
          <a:xfrm>
            <a:off x="5940152" y="5445224"/>
            <a:ext cx="1440160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BDFB301A-4040-824C-8B15-161DD371CC8C}"/>
              </a:ext>
            </a:extLst>
          </p:cNvPr>
          <p:cNvSpPr/>
          <p:nvPr/>
        </p:nvSpPr>
        <p:spPr>
          <a:xfrm>
            <a:off x="5940152" y="3645024"/>
            <a:ext cx="1440160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1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FFB482D4-7F07-C444-A610-04353C1807DE}"/>
              </a:ext>
            </a:extLst>
          </p:cNvPr>
          <p:cNvSpPr/>
          <p:nvPr/>
        </p:nvSpPr>
        <p:spPr>
          <a:xfrm>
            <a:off x="5940152" y="4005064"/>
            <a:ext cx="1440160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rgbClr val="FF0000"/>
                </a:solidFill>
              </a:rPr>
              <a:t>4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074E2447-E9B9-CA43-B4C8-ABC78486D396}"/>
              </a:ext>
            </a:extLst>
          </p:cNvPr>
          <p:cNvSpPr/>
          <p:nvPr/>
        </p:nvSpPr>
        <p:spPr>
          <a:xfrm>
            <a:off x="5940152" y="3645024"/>
            <a:ext cx="1440160" cy="10801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1 つの角を切り取った四角形 25">
            <a:extLst>
              <a:ext uri="{FF2B5EF4-FFF2-40B4-BE49-F238E27FC236}">
                <a16:creationId xmlns:a16="http://schemas.microsoft.com/office/drawing/2014/main" id="{88441834-5715-8542-8F11-3BD3290DB3E0}"/>
              </a:ext>
            </a:extLst>
          </p:cNvPr>
          <p:cNvSpPr/>
          <p:nvPr/>
        </p:nvSpPr>
        <p:spPr>
          <a:xfrm>
            <a:off x="4716016" y="4797152"/>
            <a:ext cx="864096" cy="288032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a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742A8107-EA2D-044C-A1B0-57D9ED7711A8}"/>
              </a:ext>
            </a:extLst>
          </p:cNvPr>
          <p:cNvCxnSpPr>
            <a:cxnSpLocks/>
            <a:stCxn id="26" idx="0"/>
          </p:cNvCxnSpPr>
          <p:nvPr/>
        </p:nvCxnSpPr>
        <p:spPr>
          <a:xfrm>
            <a:off x="5580112" y="4941168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1 つの角を切り取った四角形 27">
            <a:extLst>
              <a:ext uri="{FF2B5EF4-FFF2-40B4-BE49-F238E27FC236}">
                <a16:creationId xmlns:a16="http://schemas.microsoft.com/office/drawing/2014/main" id="{A7ADFA1C-89D2-BD4F-8C14-EAD1642359FD}"/>
              </a:ext>
            </a:extLst>
          </p:cNvPr>
          <p:cNvSpPr/>
          <p:nvPr/>
        </p:nvSpPr>
        <p:spPr>
          <a:xfrm>
            <a:off x="4716016" y="5157192"/>
            <a:ext cx="864096" cy="288032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b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4745B209-6DAF-D14F-9887-9FC9EAD58546}"/>
              </a:ext>
            </a:extLst>
          </p:cNvPr>
          <p:cNvCxnSpPr>
            <a:stCxn id="28" idx="0"/>
          </p:cNvCxnSpPr>
          <p:nvPr/>
        </p:nvCxnSpPr>
        <p:spPr>
          <a:xfrm>
            <a:off x="5580112" y="5301208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カギ線コネクタ 29">
            <a:extLst>
              <a:ext uri="{FF2B5EF4-FFF2-40B4-BE49-F238E27FC236}">
                <a16:creationId xmlns:a16="http://schemas.microsoft.com/office/drawing/2014/main" id="{60877066-89B6-BD4B-AA47-2E23CDD323B9}"/>
              </a:ext>
            </a:extLst>
          </p:cNvPr>
          <p:cNvCxnSpPr>
            <a:cxnSpLocks/>
            <a:stCxn id="21" idx="3"/>
          </p:cNvCxnSpPr>
          <p:nvPr/>
        </p:nvCxnSpPr>
        <p:spPr>
          <a:xfrm flipV="1">
            <a:off x="7380312" y="3789040"/>
            <a:ext cx="12700" cy="1476164"/>
          </a:xfrm>
          <a:prstGeom prst="bentConnector4">
            <a:avLst>
              <a:gd name="adj1" fmla="val 3560000"/>
              <a:gd name="adj2" fmla="val 100147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カギ線コネクタ 30">
            <a:extLst>
              <a:ext uri="{FF2B5EF4-FFF2-40B4-BE49-F238E27FC236}">
                <a16:creationId xmlns:a16="http://schemas.microsoft.com/office/drawing/2014/main" id="{B3075607-C565-DF4A-B34D-5C1147E98BF4}"/>
              </a:ext>
            </a:extLst>
          </p:cNvPr>
          <p:cNvCxnSpPr>
            <a:cxnSpLocks/>
            <a:stCxn id="23" idx="1"/>
            <a:endCxn id="24" idx="1"/>
          </p:cNvCxnSpPr>
          <p:nvPr/>
        </p:nvCxnSpPr>
        <p:spPr>
          <a:xfrm rot="10800000" flipV="1">
            <a:off x="5940152" y="3825044"/>
            <a:ext cx="12700" cy="360040"/>
          </a:xfrm>
          <a:prstGeom prst="bentConnector3">
            <a:avLst>
              <a:gd name="adj1" fmla="val 1800000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08ADD035-A5FA-5145-A640-F84293C2E77A}"/>
              </a:ext>
            </a:extLst>
          </p:cNvPr>
          <p:cNvSpPr txBox="1"/>
          <p:nvPr/>
        </p:nvSpPr>
        <p:spPr>
          <a:xfrm>
            <a:off x="5153680" y="2687776"/>
            <a:ext cx="3254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/>
              <a:t>b</a:t>
            </a:r>
            <a:r>
              <a:rPr lang="ja-JP" altLang="en-US"/>
              <a:t>を通じてリストを修正する</a:t>
            </a:r>
            <a:endParaRPr lang="en-US" altLang="ja-JP"/>
          </a:p>
          <a:p>
            <a:r>
              <a:rPr kumimoji="1" lang="en-US" altLang="ja-JP"/>
              <a:t>(a</a:t>
            </a:r>
            <a:r>
              <a:rPr kumimoji="1" lang="ja-JP" altLang="en-US"/>
              <a:t>の指すリストも書き換わる</a:t>
            </a:r>
            <a:r>
              <a:rPr kumimoji="1" lang="en-US" altLang="ja-JP"/>
              <a:t>)</a:t>
            </a:r>
            <a:endParaRPr kumimoji="1" lang="ja-JP" altLang="en-US"/>
          </a:p>
        </p:txBody>
      </p:sp>
      <p:sp>
        <p:nvSpPr>
          <p:cNvPr id="33" name="右矢印 32">
            <a:extLst>
              <a:ext uri="{FF2B5EF4-FFF2-40B4-BE49-F238E27FC236}">
                <a16:creationId xmlns:a16="http://schemas.microsoft.com/office/drawing/2014/main" id="{C9CFFBA2-6848-7F47-9ABE-1F96D7527C40}"/>
              </a:ext>
            </a:extLst>
          </p:cNvPr>
          <p:cNvSpPr/>
          <p:nvPr/>
        </p:nvSpPr>
        <p:spPr>
          <a:xfrm>
            <a:off x="3995936" y="4365104"/>
            <a:ext cx="360040" cy="2880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38F33EBD-F39F-084B-83B0-4130A60EDD0C}"/>
              </a:ext>
            </a:extLst>
          </p:cNvPr>
          <p:cNvSpPr/>
          <p:nvPr/>
        </p:nvSpPr>
        <p:spPr>
          <a:xfrm>
            <a:off x="2822704" y="1388680"/>
            <a:ext cx="240792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ja-JP" b="0">
                <a:effectLst/>
                <a:latin typeface="Menlo" panose="020B0609030804020204" pitchFamily="49" charset="0"/>
              </a:rPr>
              <a:t>def func(b):</a:t>
            </a:r>
          </a:p>
          <a:p>
            <a:r>
              <a:rPr lang="en" altLang="ja-JP" b="0">
                <a:effectLst/>
                <a:latin typeface="Menlo" panose="020B0609030804020204" pitchFamily="49" charset="0"/>
              </a:rPr>
              <a:t>    b[1] = 4</a:t>
            </a:r>
          </a:p>
          <a:p>
            <a:br>
              <a:rPr lang="en" altLang="ja-JP" b="0">
                <a:effectLst/>
                <a:latin typeface="Menlo" panose="020B0609030804020204" pitchFamily="49" charset="0"/>
              </a:rPr>
            </a:br>
            <a:r>
              <a:rPr lang="en" altLang="ja-JP" b="0">
                <a:effectLst/>
                <a:latin typeface="Menlo" panose="020B0609030804020204" pitchFamily="49" charset="0"/>
              </a:rPr>
              <a:t>a = [1,2,3]</a:t>
            </a:r>
          </a:p>
          <a:p>
            <a:r>
              <a:rPr lang="en" altLang="ja-JP" b="0">
                <a:effectLst/>
                <a:latin typeface="Menlo" panose="020B0609030804020204" pitchFamily="49" charset="0"/>
              </a:rPr>
              <a:t>func(a)</a:t>
            </a:r>
          </a:p>
        </p:txBody>
      </p:sp>
      <p:sp>
        <p:nvSpPr>
          <p:cNvPr id="35" name="円/楕円 34">
            <a:extLst>
              <a:ext uri="{FF2B5EF4-FFF2-40B4-BE49-F238E27FC236}">
                <a16:creationId xmlns:a16="http://schemas.microsoft.com/office/drawing/2014/main" id="{FE7BC52A-B56F-1841-BD0F-9D6D96B85C0C}"/>
              </a:ext>
            </a:extLst>
          </p:cNvPr>
          <p:cNvSpPr/>
          <p:nvPr/>
        </p:nvSpPr>
        <p:spPr>
          <a:xfrm>
            <a:off x="4113024" y="1258664"/>
            <a:ext cx="193040" cy="19304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円/楕円 35">
            <a:extLst>
              <a:ext uri="{FF2B5EF4-FFF2-40B4-BE49-F238E27FC236}">
                <a16:creationId xmlns:a16="http://schemas.microsoft.com/office/drawing/2014/main" id="{AC3E866C-FD51-2D40-9529-847C2B5D66DE}"/>
              </a:ext>
            </a:extLst>
          </p:cNvPr>
          <p:cNvSpPr/>
          <p:nvPr/>
        </p:nvSpPr>
        <p:spPr>
          <a:xfrm>
            <a:off x="4753104" y="1766664"/>
            <a:ext cx="193040" cy="19304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7" name="カギ線コネクタ 36">
            <a:extLst>
              <a:ext uri="{FF2B5EF4-FFF2-40B4-BE49-F238E27FC236}">
                <a16:creationId xmlns:a16="http://schemas.microsoft.com/office/drawing/2014/main" id="{00E81261-56F2-F648-9B7C-D9E6649B7E1D}"/>
              </a:ext>
            </a:extLst>
          </p:cNvPr>
          <p:cNvCxnSpPr>
            <a:cxnSpLocks/>
            <a:stCxn id="35" idx="0"/>
            <a:endCxn id="15" idx="0"/>
          </p:cNvCxnSpPr>
          <p:nvPr/>
        </p:nvCxnSpPr>
        <p:spPr>
          <a:xfrm rot="16200000" flipH="1" flipV="1">
            <a:off x="2223506" y="1197346"/>
            <a:ext cx="1924720" cy="2047356"/>
          </a:xfrm>
          <a:prstGeom prst="bentConnector3">
            <a:avLst>
              <a:gd name="adj1" fmla="val -11877"/>
            </a:avLst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カギ線コネクタ 37">
            <a:extLst>
              <a:ext uri="{FF2B5EF4-FFF2-40B4-BE49-F238E27FC236}">
                <a16:creationId xmlns:a16="http://schemas.microsoft.com/office/drawing/2014/main" id="{3FAC9AC0-3CD1-3443-B8BF-6DBD6EF32377}"/>
              </a:ext>
            </a:extLst>
          </p:cNvPr>
          <p:cNvCxnSpPr>
            <a:cxnSpLocks/>
            <a:stCxn id="32" idx="0"/>
            <a:endCxn id="36" idx="6"/>
          </p:cNvCxnSpPr>
          <p:nvPr/>
        </p:nvCxnSpPr>
        <p:spPr>
          <a:xfrm rot="16200000" flipV="1">
            <a:off x="5451206" y="1358122"/>
            <a:ext cx="824592" cy="1834716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0143032E-D090-3D44-9D26-CFF4D473621A}"/>
              </a:ext>
            </a:extLst>
          </p:cNvPr>
          <p:cNvSpPr txBox="1"/>
          <p:nvPr/>
        </p:nvSpPr>
        <p:spPr>
          <a:xfrm>
            <a:off x="683568" y="5877272"/>
            <a:ext cx="72635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このような情報の渡し方を「</a:t>
            </a:r>
            <a:r>
              <a:rPr kumimoji="1" lang="ja-JP" altLang="en-US" sz="2400">
                <a:solidFill>
                  <a:srgbClr val="FF0000"/>
                </a:solidFill>
              </a:rPr>
              <a:t>参照の値渡し</a:t>
            </a:r>
            <a:r>
              <a:rPr kumimoji="1" lang="ja-JP" altLang="en-US" sz="2400"/>
              <a:t>」と呼ぶ</a:t>
            </a: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2C1DB6E8-BEBA-8943-A007-86C692EF9CBF}"/>
              </a:ext>
            </a:extLst>
          </p:cNvPr>
          <p:cNvSpPr txBox="1"/>
          <p:nvPr/>
        </p:nvSpPr>
        <p:spPr>
          <a:xfrm>
            <a:off x="4644008" y="6453336"/>
            <a:ext cx="39356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/>
              <a:t>※ </a:t>
            </a:r>
            <a:r>
              <a:rPr kumimoji="1" lang="ja-JP" altLang="en-US" sz="1600"/>
              <a:t>「参照の値渡し」も「値渡し」の一種</a:t>
            </a:r>
          </a:p>
        </p:txBody>
      </p:sp>
    </p:spTree>
    <p:extLst>
      <p:ext uri="{BB962C8B-B14F-4D97-AF65-F5344CB8AC3E}">
        <p14:creationId xmlns:p14="http://schemas.microsoft.com/office/powerpoint/2010/main" val="27143112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013FF4D2-693B-B340-9231-6B7EC08B9C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リスト内包表記</a:t>
            </a:r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C810F1EC-B4B6-6646-A9F0-3E74380B279D}"/>
              </a:ext>
            </a:extLst>
          </p:cNvPr>
          <p:cNvSpPr/>
          <p:nvPr/>
        </p:nvSpPr>
        <p:spPr>
          <a:xfrm>
            <a:off x="0" y="1412776"/>
            <a:ext cx="9073008" cy="46166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ja-JP" altLang="en-US" sz="2400">
                <a:solidFill>
                  <a:srgbClr val="FF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[</a:t>
            </a:r>
            <a:r>
              <a:rPr lang="ja-JP" altLang="en-US" sz="2400">
                <a:latin typeface="Menlo" panose="020B0609030804020204" pitchFamily="49" charset="0"/>
                <a:cs typeface="Menlo" panose="020B0609030804020204" pitchFamily="49" charset="0"/>
              </a:rPr>
              <a:t>新しいリストの要素 </a:t>
            </a:r>
            <a:r>
              <a:rPr lang="ja-JP" altLang="en-US" sz="2400">
                <a:solidFill>
                  <a:srgbClr val="0070C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for</a:t>
            </a:r>
            <a:r>
              <a:rPr lang="ja-JP" altLang="en-US" sz="2400">
                <a:latin typeface="Menlo" panose="020B0609030804020204" pitchFamily="49" charset="0"/>
                <a:cs typeface="Menlo" panose="020B0609030804020204" pitchFamily="49" charset="0"/>
              </a:rPr>
              <a:t> 元のリストの要素 </a:t>
            </a:r>
            <a:r>
              <a:rPr lang="ja-JP" altLang="en-US" sz="2400">
                <a:solidFill>
                  <a:srgbClr val="0070C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in</a:t>
            </a:r>
            <a:r>
              <a:rPr lang="ja-JP" altLang="en-US" sz="2400">
                <a:latin typeface="Menlo" panose="020B0609030804020204" pitchFamily="49" charset="0"/>
                <a:cs typeface="Menlo" panose="020B0609030804020204" pitchFamily="49" charset="0"/>
              </a:rPr>
              <a:t> 元のリスト</a:t>
            </a:r>
            <a:r>
              <a:rPr lang="ja-JP" altLang="en-US" sz="2400">
                <a:solidFill>
                  <a:srgbClr val="FF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]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A878638-D46F-6543-927A-8820904199F5}"/>
              </a:ext>
            </a:extLst>
          </p:cNvPr>
          <p:cNvSpPr txBox="1"/>
          <p:nvPr/>
        </p:nvSpPr>
        <p:spPr>
          <a:xfrm>
            <a:off x="1259632" y="2276872"/>
            <a:ext cx="59298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リスト内包表記は「後ろから」読む</a:t>
            </a:r>
            <a:endParaRPr kumimoji="1" lang="ja-JP" altLang="en-US" sz="280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699D083-7B2D-384B-B483-3A95BEFDF075}"/>
              </a:ext>
            </a:extLst>
          </p:cNvPr>
          <p:cNvSpPr/>
          <p:nvPr/>
        </p:nvSpPr>
        <p:spPr>
          <a:xfrm>
            <a:off x="1835696" y="3717032"/>
            <a:ext cx="5112568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ja-JP" altLang="en-US" sz="2800">
                <a:solidFill>
                  <a:srgbClr val="FF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[</a:t>
            </a:r>
            <a:r>
              <a:rPr lang="en-US" altLang="ja-JP" sz="2800">
                <a:latin typeface="Menlo" panose="020B0609030804020204" pitchFamily="49" charset="0"/>
                <a:cs typeface="Menlo" panose="020B0609030804020204" pitchFamily="49" charset="0"/>
              </a:rPr>
              <a:t>2*i</a:t>
            </a:r>
            <a:r>
              <a:rPr lang="ja-JP" altLang="en-US" sz="2800"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ja-JP" altLang="en-US" sz="2800">
                <a:solidFill>
                  <a:srgbClr val="0070C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for</a:t>
            </a:r>
            <a:r>
              <a:rPr lang="ja-JP" altLang="en-US" sz="2800"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ja-JP" sz="2800">
                <a:latin typeface="Menlo" panose="020B0609030804020204" pitchFamily="49" charset="0"/>
                <a:cs typeface="Menlo" panose="020B0609030804020204" pitchFamily="49" charset="0"/>
              </a:rPr>
              <a:t>i </a:t>
            </a:r>
            <a:r>
              <a:rPr lang="ja-JP" altLang="en-US" sz="2800">
                <a:solidFill>
                  <a:srgbClr val="0070C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in</a:t>
            </a:r>
            <a:r>
              <a:rPr lang="ja-JP" altLang="en-US" sz="2800"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ja-JP" sz="2800">
                <a:latin typeface="Menlo" panose="020B0609030804020204" pitchFamily="49" charset="0"/>
                <a:cs typeface="Menlo" panose="020B0609030804020204" pitchFamily="49" charset="0"/>
              </a:rPr>
              <a:t>source</a:t>
            </a:r>
            <a:r>
              <a:rPr lang="ja-JP" altLang="en-US" sz="2800">
                <a:solidFill>
                  <a:srgbClr val="FF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]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EE1D604-15AD-D947-BC59-B4EDCC99827F}"/>
              </a:ext>
            </a:extLst>
          </p:cNvPr>
          <p:cNvSpPr txBox="1"/>
          <p:nvPr/>
        </p:nvSpPr>
        <p:spPr>
          <a:xfrm>
            <a:off x="5508104" y="3284984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(1)</a:t>
            </a:r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B66861A-008F-D341-B781-1ECF4FE7A92E}"/>
              </a:ext>
            </a:extLst>
          </p:cNvPr>
          <p:cNvSpPr txBox="1"/>
          <p:nvPr/>
        </p:nvSpPr>
        <p:spPr>
          <a:xfrm>
            <a:off x="3779912" y="3284984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(2)</a:t>
            </a:r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D77545E-C71A-FF4D-86A8-BECEDBC55CDD}"/>
              </a:ext>
            </a:extLst>
          </p:cNvPr>
          <p:cNvSpPr txBox="1"/>
          <p:nvPr/>
        </p:nvSpPr>
        <p:spPr>
          <a:xfrm>
            <a:off x="2195736" y="3284984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(3)</a:t>
            </a:r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6618024-0D66-FC4E-B07C-BA26CB39E4F3}"/>
              </a:ext>
            </a:extLst>
          </p:cNvPr>
          <p:cNvSpPr txBox="1"/>
          <p:nvPr/>
        </p:nvSpPr>
        <p:spPr>
          <a:xfrm>
            <a:off x="323528" y="4581128"/>
            <a:ext cx="81355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/>
              <a:t>(1)  source</a:t>
            </a:r>
            <a:r>
              <a:rPr lang="ja-JP" altLang="en-US" sz="2400"/>
              <a:t>というリストに含まれる</a:t>
            </a:r>
            <a:r>
              <a:rPr lang="en-US" altLang="ja-JP" sz="2400"/>
              <a:t>(</a:t>
            </a:r>
            <a:r>
              <a:rPr lang="en-US" altLang="ja-JP" sz="2400">
                <a:solidFill>
                  <a:srgbClr val="0070C0"/>
                </a:solidFill>
              </a:rPr>
              <a:t>in </a:t>
            </a:r>
            <a:r>
              <a:rPr lang="en-US" altLang="ja-JP" sz="2400"/>
              <a:t>source)</a:t>
            </a:r>
          </a:p>
          <a:p>
            <a:r>
              <a:rPr kumimoji="1" lang="en-US" altLang="ja-JP" sz="2400"/>
              <a:t>(2) </a:t>
            </a:r>
            <a:r>
              <a:rPr kumimoji="1" lang="ja-JP" altLang="en-US" sz="2400"/>
              <a:t>それぞれの要素</a:t>
            </a:r>
            <a:r>
              <a:rPr kumimoji="1" lang="en-US" altLang="ja-JP" sz="2400"/>
              <a:t> i </a:t>
            </a:r>
            <a:r>
              <a:rPr kumimoji="1" lang="ja-JP" altLang="en-US" sz="2400"/>
              <a:t>について</a:t>
            </a:r>
            <a:r>
              <a:rPr kumimoji="1" lang="en-US" altLang="ja-JP" sz="2400"/>
              <a:t>(</a:t>
            </a:r>
            <a:r>
              <a:rPr kumimoji="1" lang="en-US" altLang="ja-JP" sz="2400">
                <a:solidFill>
                  <a:srgbClr val="0070C0"/>
                </a:solidFill>
              </a:rPr>
              <a:t>for</a:t>
            </a:r>
            <a:r>
              <a:rPr kumimoji="1" lang="en-US" altLang="ja-JP" sz="2400"/>
              <a:t> i)</a:t>
            </a:r>
          </a:p>
          <a:p>
            <a:r>
              <a:rPr lang="en-US" altLang="ja-JP" sz="2400"/>
              <a:t>(3) 2*i</a:t>
            </a:r>
            <a:r>
              <a:rPr lang="ja-JP" altLang="en-US" sz="2400"/>
              <a:t>を要素とするような新しいリストを作ってください</a:t>
            </a:r>
            <a:r>
              <a:rPr lang="en-US" altLang="ja-JP" sz="2400"/>
              <a:t> 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3209357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CD94CDE4-9F27-3C46-9E03-618DF2CC41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リスト内包表記の例</a:t>
            </a:r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74AF7B3-3AF9-CF45-A061-9D6CE3A58942}"/>
              </a:ext>
            </a:extLst>
          </p:cNvPr>
          <p:cNvSpPr txBox="1"/>
          <p:nvPr/>
        </p:nvSpPr>
        <p:spPr>
          <a:xfrm>
            <a:off x="107504" y="1124744"/>
            <a:ext cx="5416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あるリストの要素をすべて二倍したい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EBC1440-156F-8046-9646-83A38E976A89}"/>
              </a:ext>
            </a:extLst>
          </p:cNvPr>
          <p:cNvSpPr/>
          <p:nvPr/>
        </p:nvSpPr>
        <p:spPr>
          <a:xfrm>
            <a:off x="107504" y="1772816"/>
            <a:ext cx="5904656" cy="83099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source = [</a:t>
            </a:r>
            <a:r>
              <a:rPr lang="en" altLang="ja-JP" sz="24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 </a:t>
            </a:r>
            <a:r>
              <a:rPr lang="en" altLang="ja-JP" sz="24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 </a:t>
            </a:r>
            <a:r>
              <a:rPr lang="en" altLang="ja-JP" sz="24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</a:t>
            </a:r>
          </a:p>
          <a:p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result = [</a:t>
            </a:r>
            <a:r>
              <a:rPr lang="en" altLang="ja-JP" sz="24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*i </a:t>
            </a:r>
            <a:r>
              <a:rPr lang="en" altLang="ja-JP" sz="2400" b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i </a:t>
            </a:r>
            <a:r>
              <a:rPr lang="en" altLang="ja-JP" sz="24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source]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4FBB539-162C-7143-9993-0D24F75B5BA1}"/>
              </a:ext>
            </a:extLst>
          </p:cNvPr>
          <p:cNvSpPr txBox="1"/>
          <p:nvPr/>
        </p:nvSpPr>
        <p:spPr>
          <a:xfrm>
            <a:off x="107504" y="2924944"/>
            <a:ext cx="6955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「元のリスト」に直接リストを突っ込んでも良い</a:t>
            </a:r>
            <a:endParaRPr kumimoji="1" lang="ja-JP" altLang="en-US" sz="240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955C8AA-96C2-9B4D-9DAB-4A0872414E62}"/>
              </a:ext>
            </a:extLst>
          </p:cNvPr>
          <p:cNvSpPr/>
          <p:nvPr/>
        </p:nvSpPr>
        <p:spPr>
          <a:xfrm>
            <a:off x="107504" y="3429000"/>
            <a:ext cx="6480720" cy="46166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result = [</a:t>
            </a:r>
            <a:r>
              <a:rPr lang="en" altLang="ja-JP" sz="24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*i </a:t>
            </a:r>
            <a:r>
              <a:rPr lang="en" altLang="ja-JP" sz="2400" b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i </a:t>
            </a:r>
            <a:r>
              <a:rPr lang="en" altLang="ja-JP" sz="24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[</a:t>
            </a:r>
            <a:r>
              <a:rPr lang="en" altLang="ja-JP" sz="24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 </a:t>
            </a:r>
            <a:r>
              <a:rPr lang="en" altLang="ja-JP" sz="24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 </a:t>
            </a:r>
            <a:r>
              <a:rPr lang="en" altLang="ja-JP" sz="24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]]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E724798-304E-3E43-8195-E0B576B21DA3}"/>
              </a:ext>
            </a:extLst>
          </p:cNvPr>
          <p:cNvSpPr txBox="1"/>
          <p:nvPr/>
        </p:nvSpPr>
        <p:spPr>
          <a:xfrm>
            <a:off x="107504" y="4437112"/>
            <a:ext cx="36407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/>
              <a:t>range</a:t>
            </a:r>
            <a:r>
              <a:rPr lang="ja-JP" altLang="en-US" sz="2400"/>
              <a:t>を使うこともできる</a:t>
            </a:r>
            <a:endParaRPr kumimoji="1" lang="ja-JP" altLang="en-US" sz="240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1C7D0FAC-903A-EE43-82B6-404A29544192}"/>
              </a:ext>
            </a:extLst>
          </p:cNvPr>
          <p:cNvSpPr/>
          <p:nvPr/>
        </p:nvSpPr>
        <p:spPr>
          <a:xfrm>
            <a:off x="107504" y="4941168"/>
            <a:ext cx="6120680" cy="46166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result = [</a:t>
            </a:r>
            <a:r>
              <a:rPr lang="en" altLang="ja-JP" sz="24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*i </a:t>
            </a:r>
            <a:r>
              <a:rPr lang="en" altLang="ja-JP" sz="2400" b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i </a:t>
            </a:r>
            <a:r>
              <a:rPr lang="en" altLang="ja-JP" sz="24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" altLang="ja-JP" sz="24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range</a:t>
            </a:r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sz="24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)]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27CEF85-A9A6-0B4F-B124-801A5F9121C3}"/>
              </a:ext>
            </a:extLst>
          </p:cNvPr>
          <p:cNvSpPr txBox="1"/>
          <p:nvPr/>
        </p:nvSpPr>
        <p:spPr>
          <a:xfrm>
            <a:off x="395536" y="5805264"/>
            <a:ext cx="80922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/>
              <a:t>※ </a:t>
            </a:r>
            <a:r>
              <a:rPr kumimoji="1" lang="ja-JP" altLang="en-US" sz="2000"/>
              <a:t>リスト内包表記は「</a:t>
            </a:r>
            <a:r>
              <a:rPr kumimoji="1" lang="en-US" altLang="ja-JP" sz="2000"/>
              <a:t>Python</a:t>
            </a:r>
            <a:r>
              <a:rPr kumimoji="1" lang="ja-JP" altLang="en-US" sz="2000"/>
              <a:t>らしい」書き方だが、使いすぎに注意</a:t>
            </a:r>
          </a:p>
        </p:txBody>
      </p:sp>
    </p:spTree>
    <p:extLst>
      <p:ext uri="{BB962C8B-B14F-4D97-AF65-F5344CB8AC3E}">
        <p14:creationId xmlns:p14="http://schemas.microsoft.com/office/powerpoint/2010/main" val="13182615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E8594448-C8C0-E841-88E0-9B866627220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課題</a:t>
            </a:r>
            <a:r>
              <a:rPr kumimoji="1" lang="en-US" altLang="ja-JP"/>
              <a:t>1</a:t>
            </a:r>
            <a:r>
              <a:rPr kumimoji="1" lang="ja-JP" altLang="en-US"/>
              <a:t>：コッホ曲線</a:t>
            </a:r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1351DD24-4352-834F-9933-A82F1E7C92BC}"/>
              </a:ext>
            </a:extLst>
          </p:cNvPr>
          <p:cNvCxnSpPr/>
          <p:nvPr/>
        </p:nvCxnSpPr>
        <p:spPr>
          <a:xfrm>
            <a:off x="747204" y="2705419"/>
            <a:ext cx="216024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0554C808-882C-1A4A-80BA-A3E9DF1579B0}"/>
              </a:ext>
            </a:extLst>
          </p:cNvPr>
          <p:cNvCxnSpPr/>
          <p:nvPr/>
        </p:nvCxnSpPr>
        <p:spPr>
          <a:xfrm>
            <a:off x="1467284" y="2633411"/>
            <a:ext cx="0" cy="14401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427C35E9-F5EB-C548-BB30-CD34AACCDCA5}"/>
              </a:ext>
            </a:extLst>
          </p:cNvPr>
          <p:cNvCxnSpPr/>
          <p:nvPr/>
        </p:nvCxnSpPr>
        <p:spPr>
          <a:xfrm>
            <a:off x="2187364" y="2633411"/>
            <a:ext cx="0" cy="14401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右矢印 20">
            <a:extLst>
              <a:ext uri="{FF2B5EF4-FFF2-40B4-BE49-F238E27FC236}">
                <a16:creationId xmlns:a16="http://schemas.microsoft.com/office/drawing/2014/main" id="{53B2F673-8C86-DB4B-BE24-9F0E25BA831F}"/>
              </a:ext>
            </a:extLst>
          </p:cNvPr>
          <p:cNvSpPr/>
          <p:nvPr/>
        </p:nvSpPr>
        <p:spPr>
          <a:xfrm>
            <a:off x="3480172" y="2511513"/>
            <a:ext cx="432048" cy="43204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7FF1612E-0940-5448-AC3B-1894771121BE}"/>
              </a:ext>
            </a:extLst>
          </p:cNvPr>
          <p:cNvSpPr txBox="1"/>
          <p:nvPr/>
        </p:nvSpPr>
        <p:spPr>
          <a:xfrm>
            <a:off x="926518" y="1654357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直線を三等分する</a:t>
            </a:r>
            <a:endParaRPr kumimoji="1" lang="ja-JP" altLang="en-US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F930DD82-A2DE-B345-B6A7-6A8D6D6AFE72}"/>
              </a:ext>
            </a:extLst>
          </p:cNvPr>
          <p:cNvSpPr txBox="1"/>
          <p:nvPr/>
        </p:nvSpPr>
        <p:spPr>
          <a:xfrm>
            <a:off x="3920284" y="1644475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中央を正三角形の形に盛り上げる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F04717D0-C7C2-AB4E-AB90-B4B7861292B2}"/>
              </a:ext>
            </a:extLst>
          </p:cNvPr>
          <p:cNvSpPr txBox="1"/>
          <p:nvPr/>
        </p:nvSpPr>
        <p:spPr>
          <a:xfrm>
            <a:off x="483961" y="3799167"/>
            <a:ext cx="2890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全ての直線を三等分する</a:t>
            </a:r>
            <a:endParaRPr kumimoji="1" lang="ja-JP" altLang="en-US" dirty="0"/>
          </a:p>
        </p:txBody>
      </p:sp>
      <p:sp>
        <p:nvSpPr>
          <p:cNvPr id="26" name="右矢印 25">
            <a:extLst>
              <a:ext uri="{FF2B5EF4-FFF2-40B4-BE49-F238E27FC236}">
                <a16:creationId xmlns:a16="http://schemas.microsoft.com/office/drawing/2014/main" id="{D6CD4B72-B92B-7A4A-B63E-E6B8AD2A23B9}"/>
              </a:ext>
            </a:extLst>
          </p:cNvPr>
          <p:cNvSpPr/>
          <p:nvPr/>
        </p:nvSpPr>
        <p:spPr>
          <a:xfrm>
            <a:off x="3447596" y="4689735"/>
            <a:ext cx="432048" cy="43204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右矢印 26">
            <a:extLst>
              <a:ext uri="{FF2B5EF4-FFF2-40B4-BE49-F238E27FC236}">
                <a16:creationId xmlns:a16="http://schemas.microsoft.com/office/drawing/2014/main" id="{711256C0-2C0A-4F46-8A60-20F5FA43AAB2}"/>
              </a:ext>
            </a:extLst>
          </p:cNvPr>
          <p:cNvSpPr/>
          <p:nvPr/>
        </p:nvSpPr>
        <p:spPr>
          <a:xfrm rot="8496491">
            <a:off x="3488236" y="3435325"/>
            <a:ext cx="432048" cy="43204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014A37B0-4589-E341-9184-7BC6FDC423F1}"/>
              </a:ext>
            </a:extLst>
          </p:cNvPr>
          <p:cNvSpPr txBox="1"/>
          <p:nvPr/>
        </p:nvSpPr>
        <p:spPr>
          <a:xfrm>
            <a:off x="4384680" y="3878704"/>
            <a:ext cx="3192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それぞれ中央を盛り上げる</a:t>
            </a:r>
          </a:p>
        </p:txBody>
      </p:sp>
      <p:grpSp>
        <p:nvGrpSpPr>
          <p:cNvPr id="38" name="グループ化 37">
            <a:extLst>
              <a:ext uri="{FF2B5EF4-FFF2-40B4-BE49-F238E27FC236}">
                <a16:creationId xmlns:a16="http://schemas.microsoft.com/office/drawing/2014/main" id="{BCBB2E35-0211-F14B-9009-2F8777D76512}"/>
              </a:ext>
            </a:extLst>
          </p:cNvPr>
          <p:cNvGrpSpPr/>
          <p:nvPr/>
        </p:nvGrpSpPr>
        <p:grpSpPr>
          <a:xfrm>
            <a:off x="4498975" y="2457450"/>
            <a:ext cx="2187575" cy="631825"/>
            <a:chOff x="4498975" y="2457450"/>
            <a:chExt cx="2187575" cy="631825"/>
          </a:xfrm>
        </p:grpSpPr>
        <p:cxnSp>
          <p:nvCxnSpPr>
            <p:cNvPr id="31" name="直線コネクタ 30">
              <a:extLst>
                <a:ext uri="{FF2B5EF4-FFF2-40B4-BE49-F238E27FC236}">
                  <a16:creationId xmlns:a16="http://schemas.microsoft.com/office/drawing/2014/main" id="{CA348A80-99FD-3040-A68B-AFBBBFA07425}"/>
                </a:ext>
              </a:extLst>
            </p:cNvPr>
            <p:cNvCxnSpPr/>
            <p:nvPr/>
          </p:nvCxnSpPr>
          <p:spPr>
            <a:xfrm flipH="1">
              <a:off x="4498975" y="3086100"/>
              <a:ext cx="73025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コネクタ 31">
              <a:extLst>
                <a:ext uri="{FF2B5EF4-FFF2-40B4-BE49-F238E27FC236}">
                  <a16:creationId xmlns:a16="http://schemas.microsoft.com/office/drawing/2014/main" id="{006E4647-BB23-7A4A-A86A-9B3C26549D0E}"/>
                </a:ext>
              </a:extLst>
            </p:cNvPr>
            <p:cNvCxnSpPr/>
            <p:nvPr/>
          </p:nvCxnSpPr>
          <p:spPr>
            <a:xfrm flipH="1">
              <a:off x="5956300" y="3089275"/>
              <a:ext cx="73025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コネクタ 32">
              <a:extLst>
                <a:ext uri="{FF2B5EF4-FFF2-40B4-BE49-F238E27FC236}">
                  <a16:creationId xmlns:a16="http://schemas.microsoft.com/office/drawing/2014/main" id="{F5DB4471-12A7-8C48-9AEE-33307ADE86BC}"/>
                </a:ext>
              </a:extLst>
            </p:cNvPr>
            <p:cNvCxnSpPr>
              <a:cxnSpLocks/>
            </p:cNvCxnSpPr>
            <p:nvPr/>
          </p:nvCxnSpPr>
          <p:spPr>
            <a:xfrm>
              <a:off x="5588000" y="2463800"/>
              <a:ext cx="368300" cy="625475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コネクタ 34">
              <a:extLst>
                <a:ext uri="{FF2B5EF4-FFF2-40B4-BE49-F238E27FC236}">
                  <a16:creationId xmlns:a16="http://schemas.microsoft.com/office/drawing/2014/main" id="{550B9FCA-EFF8-7345-A646-A72DB611F73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29226" y="2457450"/>
              <a:ext cx="358774" cy="631825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グループ化 90">
            <a:extLst>
              <a:ext uri="{FF2B5EF4-FFF2-40B4-BE49-F238E27FC236}">
                <a16:creationId xmlns:a16="http://schemas.microsoft.com/office/drawing/2014/main" id="{0ADC20E6-B078-1E40-823D-2494A30F4EB6}"/>
              </a:ext>
            </a:extLst>
          </p:cNvPr>
          <p:cNvGrpSpPr/>
          <p:nvPr/>
        </p:nvGrpSpPr>
        <p:grpSpPr>
          <a:xfrm>
            <a:off x="661670" y="4373245"/>
            <a:ext cx="2187575" cy="664341"/>
            <a:chOff x="1352550" y="4149725"/>
            <a:chExt cx="2187575" cy="664341"/>
          </a:xfrm>
        </p:grpSpPr>
        <p:grpSp>
          <p:nvGrpSpPr>
            <p:cNvPr id="52" name="グループ化 51">
              <a:extLst>
                <a:ext uri="{FF2B5EF4-FFF2-40B4-BE49-F238E27FC236}">
                  <a16:creationId xmlns:a16="http://schemas.microsoft.com/office/drawing/2014/main" id="{62152BB1-B826-9D4E-88F6-558C5F166A7E}"/>
                </a:ext>
              </a:extLst>
            </p:cNvPr>
            <p:cNvGrpSpPr/>
            <p:nvPr/>
          </p:nvGrpSpPr>
          <p:grpSpPr>
            <a:xfrm>
              <a:off x="1352550" y="4149725"/>
              <a:ext cx="2187575" cy="631825"/>
              <a:chOff x="4498975" y="2457450"/>
              <a:chExt cx="2187575" cy="631825"/>
            </a:xfrm>
          </p:grpSpPr>
          <p:cxnSp>
            <p:nvCxnSpPr>
              <p:cNvPr id="53" name="直線コネクタ 52">
                <a:extLst>
                  <a:ext uri="{FF2B5EF4-FFF2-40B4-BE49-F238E27FC236}">
                    <a16:creationId xmlns:a16="http://schemas.microsoft.com/office/drawing/2014/main" id="{C48A03E3-BB1F-4A42-B85B-C6098A24C8BF}"/>
                  </a:ext>
                </a:extLst>
              </p:cNvPr>
              <p:cNvCxnSpPr/>
              <p:nvPr/>
            </p:nvCxnSpPr>
            <p:spPr>
              <a:xfrm flipH="1">
                <a:off x="4498975" y="3086100"/>
                <a:ext cx="730250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線コネクタ 53">
                <a:extLst>
                  <a:ext uri="{FF2B5EF4-FFF2-40B4-BE49-F238E27FC236}">
                    <a16:creationId xmlns:a16="http://schemas.microsoft.com/office/drawing/2014/main" id="{F53AF87B-8E54-4146-8A40-6DD7D9FC7F2A}"/>
                  </a:ext>
                </a:extLst>
              </p:cNvPr>
              <p:cNvCxnSpPr/>
              <p:nvPr/>
            </p:nvCxnSpPr>
            <p:spPr>
              <a:xfrm flipH="1">
                <a:off x="5956300" y="3089275"/>
                <a:ext cx="730250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線コネクタ 54">
                <a:extLst>
                  <a:ext uri="{FF2B5EF4-FFF2-40B4-BE49-F238E27FC236}">
                    <a16:creationId xmlns:a16="http://schemas.microsoft.com/office/drawing/2014/main" id="{E9706DF4-EE2F-6F4E-8C8D-D22B7EBDC6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88000" y="2463800"/>
                <a:ext cx="368300" cy="625475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線コネクタ 55">
                <a:extLst>
                  <a:ext uri="{FF2B5EF4-FFF2-40B4-BE49-F238E27FC236}">
                    <a16:creationId xmlns:a16="http://schemas.microsoft.com/office/drawing/2014/main" id="{5D1CFA31-0A5B-9644-8FD6-5B4DDDEE06D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229226" y="2457450"/>
                <a:ext cx="358774" cy="631825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9" name="直線コネクタ 58">
              <a:extLst>
                <a:ext uri="{FF2B5EF4-FFF2-40B4-BE49-F238E27FC236}">
                  <a16:creationId xmlns:a16="http://schemas.microsoft.com/office/drawing/2014/main" id="{62122AC5-B18F-264C-83A9-1AB72E93A2BB}"/>
                </a:ext>
              </a:extLst>
            </p:cNvPr>
            <p:cNvCxnSpPr/>
            <p:nvPr/>
          </p:nvCxnSpPr>
          <p:spPr>
            <a:xfrm>
              <a:off x="1839597" y="4746625"/>
              <a:ext cx="0" cy="6744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コネクタ 59">
              <a:extLst>
                <a:ext uri="{FF2B5EF4-FFF2-40B4-BE49-F238E27FC236}">
                  <a16:creationId xmlns:a16="http://schemas.microsoft.com/office/drawing/2014/main" id="{48D9FCDF-9009-6B46-B320-74D3C71C58FA}"/>
                </a:ext>
              </a:extLst>
            </p:cNvPr>
            <p:cNvCxnSpPr/>
            <p:nvPr/>
          </p:nvCxnSpPr>
          <p:spPr>
            <a:xfrm>
              <a:off x="1591947" y="4746625"/>
              <a:ext cx="0" cy="6744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1" name="グループ化 60">
              <a:extLst>
                <a:ext uri="{FF2B5EF4-FFF2-40B4-BE49-F238E27FC236}">
                  <a16:creationId xmlns:a16="http://schemas.microsoft.com/office/drawing/2014/main" id="{E50ED0DF-B778-D04C-8682-EB07F76C111D}"/>
                </a:ext>
              </a:extLst>
            </p:cNvPr>
            <p:cNvGrpSpPr/>
            <p:nvPr/>
          </p:nvGrpSpPr>
          <p:grpSpPr>
            <a:xfrm>
              <a:off x="3049272" y="4746625"/>
              <a:ext cx="247650" cy="67441"/>
              <a:chOff x="1933577" y="3409950"/>
              <a:chExt cx="247650" cy="67441"/>
            </a:xfrm>
          </p:grpSpPr>
          <p:cxnSp>
            <p:nvCxnSpPr>
              <p:cNvPr id="68" name="直線コネクタ 67">
                <a:extLst>
                  <a:ext uri="{FF2B5EF4-FFF2-40B4-BE49-F238E27FC236}">
                    <a16:creationId xmlns:a16="http://schemas.microsoft.com/office/drawing/2014/main" id="{011E723E-3DCC-0848-9CAF-4065CE7CD421}"/>
                  </a:ext>
                </a:extLst>
              </p:cNvPr>
              <p:cNvCxnSpPr/>
              <p:nvPr/>
            </p:nvCxnSpPr>
            <p:spPr>
              <a:xfrm>
                <a:off x="2181227" y="3409950"/>
                <a:ext cx="0" cy="6744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線コネクタ 68">
                <a:extLst>
                  <a:ext uri="{FF2B5EF4-FFF2-40B4-BE49-F238E27FC236}">
                    <a16:creationId xmlns:a16="http://schemas.microsoft.com/office/drawing/2014/main" id="{EE4F66E2-D77F-8D40-8E14-0101203A1C9E}"/>
                  </a:ext>
                </a:extLst>
              </p:cNvPr>
              <p:cNvCxnSpPr/>
              <p:nvPr/>
            </p:nvCxnSpPr>
            <p:spPr>
              <a:xfrm>
                <a:off x="1933577" y="3409950"/>
                <a:ext cx="0" cy="6744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グループ化 61">
              <a:extLst>
                <a:ext uri="{FF2B5EF4-FFF2-40B4-BE49-F238E27FC236}">
                  <a16:creationId xmlns:a16="http://schemas.microsoft.com/office/drawing/2014/main" id="{28335D1D-5C12-D74D-86BE-1062DD6DF5FA}"/>
                </a:ext>
              </a:extLst>
            </p:cNvPr>
            <p:cNvGrpSpPr/>
            <p:nvPr/>
          </p:nvGrpSpPr>
          <p:grpSpPr>
            <a:xfrm rot="3520920">
              <a:off x="2503273" y="4436699"/>
              <a:ext cx="247650" cy="67441"/>
              <a:chOff x="1933577" y="3409950"/>
              <a:chExt cx="247650" cy="67441"/>
            </a:xfrm>
          </p:grpSpPr>
          <p:cxnSp>
            <p:nvCxnSpPr>
              <p:cNvPr id="66" name="直線コネクタ 65">
                <a:extLst>
                  <a:ext uri="{FF2B5EF4-FFF2-40B4-BE49-F238E27FC236}">
                    <a16:creationId xmlns:a16="http://schemas.microsoft.com/office/drawing/2014/main" id="{BA0CB6B6-9839-8B48-9E2F-65BFE34268A1}"/>
                  </a:ext>
                </a:extLst>
              </p:cNvPr>
              <p:cNvCxnSpPr/>
              <p:nvPr/>
            </p:nvCxnSpPr>
            <p:spPr>
              <a:xfrm>
                <a:off x="2181227" y="3409950"/>
                <a:ext cx="0" cy="6744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線コネクタ 66">
                <a:extLst>
                  <a:ext uri="{FF2B5EF4-FFF2-40B4-BE49-F238E27FC236}">
                    <a16:creationId xmlns:a16="http://schemas.microsoft.com/office/drawing/2014/main" id="{C28F5C63-7FFE-6248-8556-93FFA244EB8D}"/>
                  </a:ext>
                </a:extLst>
              </p:cNvPr>
              <p:cNvCxnSpPr/>
              <p:nvPr/>
            </p:nvCxnSpPr>
            <p:spPr>
              <a:xfrm>
                <a:off x="1933577" y="3409950"/>
                <a:ext cx="0" cy="6744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グループ化 62">
              <a:extLst>
                <a:ext uri="{FF2B5EF4-FFF2-40B4-BE49-F238E27FC236}">
                  <a16:creationId xmlns:a16="http://schemas.microsoft.com/office/drawing/2014/main" id="{F3E4EE0B-BE63-3348-B22E-61AC87506C5D}"/>
                </a:ext>
              </a:extLst>
            </p:cNvPr>
            <p:cNvGrpSpPr/>
            <p:nvPr/>
          </p:nvGrpSpPr>
          <p:grpSpPr>
            <a:xfrm rot="18016243">
              <a:off x="2128623" y="4435852"/>
              <a:ext cx="247650" cy="67441"/>
              <a:chOff x="1933577" y="3409950"/>
              <a:chExt cx="247650" cy="67441"/>
            </a:xfrm>
          </p:grpSpPr>
          <p:cxnSp>
            <p:nvCxnSpPr>
              <p:cNvPr id="64" name="直線コネクタ 63">
                <a:extLst>
                  <a:ext uri="{FF2B5EF4-FFF2-40B4-BE49-F238E27FC236}">
                    <a16:creationId xmlns:a16="http://schemas.microsoft.com/office/drawing/2014/main" id="{EBEC2DCA-FB99-814B-B714-BD966F246680}"/>
                  </a:ext>
                </a:extLst>
              </p:cNvPr>
              <p:cNvCxnSpPr/>
              <p:nvPr/>
            </p:nvCxnSpPr>
            <p:spPr>
              <a:xfrm>
                <a:off x="2181227" y="3409950"/>
                <a:ext cx="0" cy="6744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線コネクタ 64">
                <a:extLst>
                  <a:ext uri="{FF2B5EF4-FFF2-40B4-BE49-F238E27FC236}">
                    <a16:creationId xmlns:a16="http://schemas.microsoft.com/office/drawing/2014/main" id="{3DA66CF5-FA27-524D-97B3-7A4A96EC2335}"/>
                  </a:ext>
                </a:extLst>
              </p:cNvPr>
              <p:cNvCxnSpPr/>
              <p:nvPr/>
            </p:nvCxnSpPr>
            <p:spPr>
              <a:xfrm>
                <a:off x="1933577" y="3409950"/>
                <a:ext cx="0" cy="6744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0" name="グループ化 89">
            <a:extLst>
              <a:ext uri="{FF2B5EF4-FFF2-40B4-BE49-F238E27FC236}">
                <a16:creationId xmlns:a16="http://schemas.microsoft.com/office/drawing/2014/main" id="{A4817821-2443-534D-B255-8D83B991C763}"/>
              </a:ext>
            </a:extLst>
          </p:cNvPr>
          <p:cNvGrpSpPr/>
          <p:nvPr/>
        </p:nvGrpSpPr>
        <p:grpSpPr>
          <a:xfrm>
            <a:off x="4632960" y="4310333"/>
            <a:ext cx="2119630" cy="712517"/>
            <a:chOff x="4165600" y="4107133"/>
            <a:chExt cx="2119630" cy="712517"/>
          </a:xfrm>
        </p:grpSpPr>
        <p:grpSp>
          <p:nvGrpSpPr>
            <p:cNvPr id="70" name="グループ化 69">
              <a:extLst>
                <a:ext uri="{FF2B5EF4-FFF2-40B4-BE49-F238E27FC236}">
                  <a16:creationId xmlns:a16="http://schemas.microsoft.com/office/drawing/2014/main" id="{FFC705C0-B55A-3548-A447-3E3BA169A8A1}"/>
                </a:ext>
              </a:extLst>
            </p:cNvPr>
            <p:cNvGrpSpPr/>
            <p:nvPr/>
          </p:nvGrpSpPr>
          <p:grpSpPr>
            <a:xfrm>
              <a:off x="5583555" y="4616989"/>
              <a:ext cx="701675" cy="202661"/>
              <a:chOff x="4498975" y="2457450"/>
              <a:chExt cx="2187575" cy="631825"/>
            </a:xfrm>
          </p:grpSpPr>
          <p:cxnSp>
            <p:nvCxnSpPr>
              <p:cNvPr id="71" name="直線コネクタ 70">
                <a:extLst>
                  <a:ext uri="{FF2B5EF4-FFF2-40B4-BE49-F238E27FC236}">
                    <a16:creationId xmlns:a16="http://schemas.microsoft.com/office/drawing/2014/main" id="{C9774EC1-947A-F545-BC51-A3C185F0723B}"/>
                  </a:ext>
                </a:extLst>
              </p:cNvPr>
              <p:cNvCxnSpPr/>
              <p:nvPr/>
            </p:nvCxnSpPr>
            <p:spPr>
              <a:xfrm flipH="1">
                <a:off x="4498975" y="3086100"/>
                <a:ext cx="730250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線コネクタ 71">
                <a:extLst>
                  <a:ext uri="{FF2B5EF4-FFF2-40B4-BE49-F238E27FC236}">
                    <a16:creationId xmlns:a16="http://schemas.microsoft.com/office/drawing/2014/main" id="{CCCF88B1-2213-0743-B8FB-E0C0A6181949}"/>
                  </a:ext>
                </a:extLst>
              </p:cNvPr>
              <p:cNvCxnSpPr/>
              <p:nvPr/>
            </p:nvCxnSpPr>
            <p:spPr>
              <a:xfrm flipH="1">
                <a:off x="5956300" y="3089275"/>
                <a:ext cx="730250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線コネクタ 72">
                <a:extLst>
                  <a:ext uri="{FF2B5EF4-FFF2-40B4-BE49-F238E27FC236}">
                    <a16:creationId xmlns:a16="http://schemas.microsoft.com/office/drawing/2014/main" id="{8C153C2D-AAEC-9843-ACE7-85EEB216C3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88000" y="2463800"/>
                <a:ext cx="368300" cy="625475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線コネクタ 73">
                <a:extLst>
                  <a:ext uri="{FF2B5EF4-FFF2-40B4-BE49-F238E27FC236}">
                    <a16:creationId xmlns:a16="http://schemas.microsoft.com/office/drawing/2014/main" id="{EBA4DADE-23ED-F047-9875-E19FF21EAFD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229226" y="2457450"/>
                <a:ext cx="358774" cy="631825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5" name="グループ化 74">
              <a:extLst>
                <a:ext uri="{FF2B5EF4-FFF2-40B4-BE49-F238E27FC236}">
                  <a16:creationId xmlns:a16="http://schemas.microsoft.com/office/drawing/2014/main" id="{34F1440C-8654-3044-83AD-85B18D405E15}"/>
                </a:ext>
              </a:extLst>
            </p:cNvPr>
            <p:cNvGrpSpPr/>
            <p:nvPr/>
          </p:nvGrpSpPr>
          <p:grpSpPr>
            <a:xfrm rot="3565389">
              <a:off x="5153025" y="4359815"/>
              <a:ext cx="701675" cy="202661"/>
              <a:chOff x="4498975" y="2457450"/>
              <a:chExt cx="2187575" cy="631825"/>
            </a:xfrm>
          </p:grpSpPr>
          <p:cxnSp>
            <p:nvCxnSpPr>
              <p:cNvPr id="76" name="直線コネクタ 75">
                <a:extLst>
                  <a:ext uri="{FF2B5EF4-FFF2-40B4-BE49-F238E27FC236}">
                    <a16:creationId xmlns:a16="http://schemas.microsoft.com/office/drawing/2014/main" id="{E8C80C4F-DF30-3449-80A7-2E7DDF72F507}"/>
                  </a:ext>
                </a:extLst>
              </p:cNvPr>
              <p:cNvCxnSpPr/>
              <p:nvPr/>
            </p:nvCxnSpPr>
            <p:spPr>
              <a:xfrm flipH="1">
                <a:off x="4498975" y="3086100"/>
                <a:ext cx="730250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線コネクタ 76">
                <a:extLst>
                  <a:ext uri="{FF2B5EF4-FFF2-40B4-BE49-F238E27FC236}">
                    <a16:creationId xmlns:a16="http://schemas.microsoft.com/office/drawing/2014/main" id="{F24CA49B-6F20-7F4B-9BA1-FE52616861AD}"/>
                  </a:ext>
                </a:extLst>
              </p:cNvPr>
              <p:cNvCxnSpPr/>
              <p:nvPr/>
            </p:nvCxnSpPr>
            <p:spPr>
              <a:xfrm flipH="1">
                <a:off x="5956300" y="3089275"/>
                <a:ext cx="730250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線コネクタ 77">
                <a:extLst>
                  <a:ext uri="{FF2B5EF4-FFF2-40B4-BE49-F238E27FC236}">
                    <a16:creationId xmlns:a16="http://schemas.microsoft.com/office/drawing/2014/main" id="{7170AD03-147D-A442-B7B4-939FC4C4EB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88000" y="2463800"/>
                <a:ext cx="368300" cy="625475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線コネクタ 78">
                <a:extLst>
                  <a:ext uri="{FF2B5EF4-FFF2-40B4-BE49-F238E27FC236}">
                    <a16:creationId xmlns:a16="http://schemas.microsoft.com/office/drawing/2014/main" id="{C710FA4A-FBCD-AD45-9A15-0D143D4CA5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229226" y="2457450"/>
                <a:ext cx="358774" cy="631825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0" name="グループ化 79">
              <a:extLst>
                <a:ext uri="{FF2B5EF4-FFF2-40B4-BE49-F238E27FC236}">
                  <a16:creationId xmlns:a16="http://schemas.microsoft.com/office/drawing/2014/main" id="{51EC4438-9ED9-F646-A7F9-EC5334469980}"/>
                </a:ext>
              </a:extLst>
            </p:cNvPr>
            <p:cNvGrpSpPr/>
            <p:nvPr/>
          </p:nvGrpSpPr>
          <p:grpSpPr>
            <a:xfrm rot="18016193">
              <a:off x="4616450" y="4356640"/>
              <a:ext cx="701675" cy="202661"/>
              <a:chOff x="4498975" y="2457450"/>
              <a:chExt cx="2187575" cy="631825"/>
            </a:xfrm>
          </p:grpSpPr>
          <p:cxnSp>
            <p:nvCxnSpPr>
              <p:cNvPr id="81" name="直線コネクタ 80">
                <a:extLst>
                  <a:ext uri="{FF2B5EF4-FFF2-40B4-BE49-F238E27FC236}">
                    <a16:creationId xmlns:a16="http://schemas.microsoft.com/office/drawing/2014/main" id="{BBA0E2E0-7CE0-3F4E-A6B6-88C401A53F71}"/>
                  </a:ext>
                </a:extLst>
              </p:cNvPr>
              <p:cNvCxnSpPr/>
              <p:nvPr/>
            </p:nvCxnSpPr>
            <p:spPr>
              <a:xfrm flipH="1">
                <a:off x="4498975" y="3086100"/>
                <a:ext cx="730250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線コネクタ 81">
                <a:extLst>
                  <a:ext uri="{FF2B5EF4-FFF2-40B4-BE49-F238E27FC236}">
                    <a16:creationId xmlns:a16="http://schemas.microsoft.com/office/drawing/2014/main" id="{4974B8A7-4C66-124B-A984-36925275A12E}"/>
                  </a:ext>
                </a:extLst>
              </p:cNvPr>
              <p:cNvCxnSpPr/>
              <p:nvPr/>
            </p:nvCxnSpPr>
            <p:spPr>
              <a:xfrm flipH="1">
                <a:off x="5956300" y="3089275"/>
                <a:ext cx="730250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線コネクタ 82">
                <a:extLst>
                  <a:ext uri="{FF2B5EF4-FFF2-40B4-BE49-F238E27FC236}">
                    <a16:creationId xmlns:a16="http://schemas.microsoft.com/office/drawing/2014/main" id="{437C30B1-9573-FC44-A385-529AC0FA89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88000" y="2463800"/>
                <a:ext cx="368300" cy="625475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直線コネクタ 83">
                <a:extLst>
                  <a:ext uri="{FF2B5EF4-FFF2-40B4-BE49-F238E27FC236}">
                    <a16:creationId xmlns:a16="http://schemas.microsoft.com/office/drawing/2014/main" id="{D8F9B3F1-85A4-304B-A522-3C1CB7A59FD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229226" y="2457450"/>
                <a:ext cx="358774" cy="631825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5" name="グループ化 84">
              <a:extLst>
                <a:ext uri="{FF2B5EF4-FFF2-40B4-BE49-F238E27FC236}">
                  <a16:creationId xmlns:a16="http://schemas.microsoft.com/office/drawing/2014/main" id="{0B226A55-E22F-3A46-91CB-B1845F2177DE}"/>
                </a:ext>
              </a:extLst>
            </p:cNvPr>
            <p:cNvGrpSpPr/>
            <p:nvPr/>
          </p:nvGrpSpPr>
          <p:grpSpPr>
            <a:xfrm>
              <a:off x="4165600" y="4603654"/>
              <a:ext cx="701675" cy="202661"/>
              <a:chOff x="4498975" y="2457450"/>
              <a:chExt cx="2187575" cy="631825"/>
            </a:xfrm>
          </p:grpSpPr>
          <p:cxnSp>
            <p:nvCxnSpPr>
              <p:cNvPr id="86" name="直線コネクタ 85">
                <a:extLst>
                  <a:ext uri="{FF2B5EF4-FFF2-40B4-BE49-F238E27FC236}">
                    <a16:creationId xmlns:a16="http://schemas.microsoft.com/office/drawing/2014/main" id="{FF2C23CB-B55F-0144-BDF3-3C1F5771257B}"/>
                  </a:ext>
                </a:extLst>
              </p:cNvPr>
              <p:cNvCxnSpPr/>
              <p:nvPr/>
            </p:nvCxnSpPr>
            <p:spPr>
              <a:xfrm flipH="1">
                <a:off x="4498975" y="3086100"/>
                <a:ext cx="730250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線コネクタ 86">
                <a:extLst>
                  <a:ext uri="{FF2B5EF4-FFF2-40B4-BE49-F238E27FC236}">
                    <a16:creationId xmlns:a16="http://schemas.microsoft.com/office/drawing/2014/main" id="{11C9BC91-2B5C-1E4F-9193-5D0C8CA1248E}"/>
                  </a:ext>
                </a:extLst>
              </p:cNvPr>
              <p:cNvCxnSpPr/>
              <p:nvPr/>
            </p:nvCxnSpPr>
            <p:spPr>
              <a:xfrm flipH="1">
                <a:off x="5956300" y="3089275"/>
                <a:ext cx="730250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線コネクタ 87">
                <a:extLst>
                  <a:ext uri="{FF2B5EF4-FFF2-40B4-BE49-F238E27FC236}">
                    <a16:creationId xmlns:a16="http://schemas.microsoft.com/office/drawing/2014/main" id="{99471FF1-2C15-2B4C-9963-932B86B136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88000" y="2463800"/>
                <a:ext cx="368300" cy="625475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線コネクタ 88">
                <a:extLst>
                  <a:ext uri="{FF2B5EF4-FFF2-40B4-BE49-F238E27FC236}">
                    <a16:creationId xmlns:a16="http://schemas.microsoft.com/office/drawing/2014/main" id="{DD69BC52-DCC9-0644-AD6A-4B38FB6FE4F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229226" y="2457450"/>
                <a:ext cx="358774" cy="631825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12AE0E40-FB96-BD4C-B684-E9FB34E55D74}"/>
              </a:ext>
            </a:extLst>
          </p:cNvPr>
          <p:cNvSpPr txBox="1"/>
          <p:nvPr/>
        </p:nvSpPr>
        <p:spPr>
          <a:xfrm>
            <a:off x="984044" y="5444315"/>
            <a:ext cx="6981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以下、全ての直線について上記の操作を繰り返す</a:t>
            </a:r>
          </a:p>
        </p:txBody>
      </p:sp>
    </p:spTree>
    <p:extLst>
      <p:ext uri="{BB962C8B-B14F-4D97-AF65-F5344CB8AC3E}">
        <p14:creationId xmlns:p14="http://schemas.microsoft.com/office/powerpoint/2010/main" val="3839808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A056D32E-05B2-6C4E-A1C6-0E94D7850D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本講義で学ぶこと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0C64273-E28B-F440-85A4-79B12FC99741}"/>
              </a:ext>
            </a:extLst>
          </p:cNvPr>
          <p:cNvSpPr txBox="1"/>
          <p:nvPr/>
        </p:nvSpPr>
        <p:spPr>
          <a:xfrm>
            <a:off x="1115616" y="1772816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リストとタプル</a:t>
            </a:r>
            <a:endParaRPr kumimoji="1" lang="ja-JP" altLang="en-US" sz="28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A79850A-2F57-BD48-8815-D10750D61831}"/>
              </a:ext>
            </a:extLst>
          </p:cNvPr>
          <p:cNvSpPr txBox="1"/>
          <p:nvPr/>
        </p:nvSpPr>
        <p:spPr>
          <a:xfrm>
            <a:off x="1115616" y="2564904"/>
            <a:ext cx="4852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値のコピーとリストのコピー</a:t>
            </a:r>
            <a:endParaRPr kumimoji="1" lang="ja-JP" altLang="en-US" sz="28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D9F36FE-BF4D-874B-AAAA-885EDBF9B6BF}"/>
              </a:ext>
            </a:extLst>
          </p:cNvPr>
          <p:cNvSpPr txBox="1"/>
          <p:nvPr/>
        </p:nvSpPr>
        <p:spPr>
          <a:xfrm>
            <a:off x="1115616" y="3356992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>
                <a:solidFill>
                  <a:srgbClr val="FF0000"/>
                </a:solidFill>
              </a:rPr>
              <a:t>参照の値渡し</a:t>
            </a:r>
            <a:endParaRPr kumimoji="1" lang="ja-JP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7389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608405BF-B522-A344-BE2E-55F10C6A1B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課題</a:t>
            </a:r>
            <a:r>
              <a:rPr lang="en-US" altLang="ja-JP"/>
              <a:t>1</a:t>
            </a:r>
            <a:r>
              <a:rPr lang="ja-JP" altLang="en-US"/>
              <a:t>：コッホ曲線</a:t>
            </a:r>
          </a:p>
        </p:txBody>
      </p:sp>
      <p:sp>
        <p:nvSpPr>
          <p:cNvPr id="3" name="角丸四角形 2">
            <a:extLst>
              <a:ext uri="{FF2B5EF4-FFF2-40B4-BE49-F238E27FC236}">
                <a16:creationId xmlns:a16="http://schemas.microsoft.com/office/drawing/2014/main" id="{FC7A42A3-8F47-664C-96EA-5B40D9F2BA83}"/>
              </a:ext>
            </a:extLst>
          </p:cNvPr>
          <p:cNvSpPr/>
          <p:nvPr/>
        </p:nvSpPr>
        <p:spPr>
          <a:xfrm>
            <a:off x="2344717" y="1574800"/>
            <a:ext cx="4360883" cy="193294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EACE86E4-025A-5041-A40E-DCC4E8C1B0E0}"/>
              </a:ext>
            </a:extLst>
          </p:cNvPr>
          <p:cNvCxnSpPr/>
          <p:nvPr/>
        </p:nvCxnSpPr>
        <p:spPr>
          <a:xfrm>
            <a:off x="491282" y="4683492"/>
            <a:ext cx="174466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49D701B0-B81F-CC45-824E-72E2A7063FAA}"/>
              </a:ext>
            </a:extLst>
          </p:cNvPr>
          <p:cNvGrpSpPr/>
          <p:nvPr/>
        </p:nvGrpSpPr>
        <p:grpSpPr>
          <a:xfrm>
            <a:off x="4159815" y="4175493"/>
            <a:ext cx="1744663" cy="511610"/>
            <a:chOff x="3779559" y="2160470"/>
            <a:chExt cx="1744663" cy="511610"/>
          </a:xfrm>
        </p:grpSpPr>
        <p:cxnSp>
          <p:nvCxnSpPr>
            <p:cNvPr id="6" name="直線矢印コネクタ 5">
              <a:extLst>
                <a:ext uri="{FF2B5EF4-FFF2-40B4-BE49-F238E27FC236}">
                  <a16:creationId xmlns:a16="http://schemas.microsoft.com/office/drawing/2014/main" id="{F89D1B96-F299-7148-8810-1AB3209F118E}"/>
                </a:ext>
              </a:extLst>
            </p:cNvPr>
            <p:cNvCxnSpPr/>
            <p:nvPr/>
          </p:nvCxnSpPr>
          <p:spPr>
            <a:xfrm>
              <a:off x="3779559" y="2672080"/>
              <a:ext cx="57786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矢印コネクタ 6">
              <a:extLst>
                <a:ext uri="{FF2B5EF4-FFF2-40B4-BE49-F238E27FC236}">
                  <a16:creationId xmlns:a16="http://schemas.microsoft.com/office/drawing/2014/main" id="{940C5F18-0E2D-B14F-AF3D-6948D47317CE}"/>
                </a:ext>
              </a:extLst>
            </p:cNvPr>
            <p:cNvCxnSpPr/>
            <p:nvPr/>
          </p:nvCxnSpPr>
          <p:spPr>
            <a:xfrm>
              <a:off x="4946358" y="2672080"/>
              <a:ext cx="57786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矢印コネクタ 7">
              <a:extLst>
                <a:ext uri="{FF2B5EF4-FFF2-40B4-BE49-F238E27FC236}">
                  <a16:creationId xmlns:a16="http://schemas.microsoft.com/office/drawing/2014/main" id="{80415269-A38B-9940-8EA3-D30650A7B713}"/>
                </a:ext>
              </a:extLst>
            </p:cNvPr>
            <p:cNvCxnSpPr/>
            <p:nvPr/>
          </p:nvCxnSpPr>
          <p:spPr>
            <a:xfrm flipV="1">
              <a:off x="4357423" y="2160470"/>
              <a:ext cx="298148" cy="51161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矢印コネクタ 8">
              <a:extLst>
                <a:ext uri="{FF2B5EF4-FFF2-40B4-BE49-F238E27FC236}">
                  <a16:creationId xmlns:a16="http://schemas.microsoft.com/office/drawing/2014/main" id="{97ED6B48-93A7-0F44-A795-F8A7DDACEC27}"/>
                </a:ext>
              </a:extLst>
            </p:cNvPr>
            <p:cNvCxnSpPr/>
            <p:nvPr/>
          </p:nvCxnSpPr>
          <p:spPr>
            <a:xfrm>
              <a:off x="4655571" y="2160470"/>
              <a:ext cx="290787" cy="51161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ADA23D8-CFC5-BB48-9733-2F2602F9AD28}"/>
              </a:ext>
            </a:extLst>
          </p:cNvPr>
          <p:cNvSpPr txBox="1"/>
          <p:nvPr/>
        </p:nvSpPr>
        <p:spPr>
          <a:xfrm>
            <a:off x="486976" y="3877920"/>
            <a:ext cx="1983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入力ベクトル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D4D120F-293E-604D-9A1B-6EE82D1DE796}"/>
              </a:ext>
            </a:extLst>
          </p:cNvPr>
          <p:cNvSpPr txBox="1"/>
          <p:nvPr/>
        </p:nvSpPr>
        <p:spPr>
          <a:xfrm>
            <a:off x="4189259" y="3803316"/>
            <a:ext cx="1983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出力ベクトル</a:t>
            </a:r>
            <a:endParaRPr kumimoji="1" lang="ja-JP" altLang="en-US" dirty="0"/>
          </a:p>
        </p:txBody>
      </p:sp>
      <p:sp>
        <p:nvSpPr>
          <p:cNvPr id="12" name="右矢印 11">
            <a:extLst>
              <a:ext uri="{FF2B5EF4-FFF2-40B4-BE49-F238E27FC236}">
                <a16:creationId xmlns:a16="http://schemas.microsoft.com/office/drawing/2014/main" id="{9FDBB13C-68C3-4D4A-8F4D-4FF6E6A28922}"/>
              </a:ext>
            </a:extLst>
          </p:cNvPr>
          <p:cNvSpPr/>
          <p:nvPr/>
        </p:nvSpPr>
        <p:spPr>
          <a:xfrm>
            <a:off x="2990010" y="4467468"/>
            <a:ext cx="432048" cy="43204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F57ADB70-ADC8-4145-A8A6-79B3E9DDE1FB}"/>
              </a:ext>
            </a:extLst>
          </p:cNvPr>
          <p:cNvCxnSpPr/>
          <p:nvPr/>
        </p:nvCxnSpPr>
        <p:spPr>
          <a:xfrm flipV="1">
            <a:off x="1067151" y="5352952"/>
            <a:ext cx="1060471" cy="13628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右矢印 13">
            <a:extLst>
              <a:ext uri="{FF2B5EF4-FFF2-40B4-BE49-F238E27FC236}">
                <a16:creationId xmlns:a16="http://schemas.microsoft.com/office/drawing/2014/main" id="{90D30B97-B2FD-9649-A102-F4DE2F8DD93A}"/>
              </a:ext>
            </a:extLst>
          </p:cNvPr>
          <p:cNvSpPr/>
          <p:nvPr/>
        </p:nvSpPr>
        <p:spPr>
          <a:xfrm>
            <a:off x="3071290" y="6011788"/>
            <a:ext cx="432048" cy="43204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FCFB4917-71D1-CE43-8BB8-4918B4EA236C}"/>
              </a:ext>
            </a:extLst>
          </p:cNvPr>
          <p:cNvGrpSpPr/>
          <p:nvPr/>
        </p:nvGrpSpPr>
        <p:grpSpPr>
          <a:xfrm rot="18421979">
            <a:off x="4051437" y="5548829"/>
            <a:ext cx="1744663" cy="511610"/>
            <a:chOff x="3779559" y="2160470"/>
            <a:chExt cx="1744663" cy="511610"/>
          </a:xfrm>
        </p:grpSpPr>
        <p:cxnSp>
          <p:nvCxnSpPr>
            <p:cNvPr id="16" name="直線矢印コネクタ 15">
              <a:extLst>
                <a:ext uri="{FF2B5EF4-FFF2-40B4-BE49-F238E27FC236}">
                  <a16:creationId xmlns:a16="http://schemas.microsoft.com/office/drawing/2014/main" id="{76F00419-7431-9D43-8B42-942B5E5869CA}"/>
                </a:ext>
              </a:extLst>
            </p:cNvPr>
            <p:cNvCxnSpPr/>
            <p:nvPr/>
          </p:nvCxnSpPr>
          <p:spPr>
            <a:xfrm>
              <a:off x="3779559" y="2672080"/>
              <a:ext cx="57786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矢印コネクタ 16">
              <a:extLst>
                <a:ext uri="{FF2B5EF4-FFF2-40B4-BE49-F238E27FC236}">
                  <a16:creationId xmlns:a16="http://schemas.microsoft.com/office/drawing/2014/main" id="{5E475F80-27F4-4644-88D3-D4803012A0DB}"/>
                </a:ext>
              </a:extLst>
            </p:cNvPr>
            <p:cNvCxnSpPr/>
            <p:nvPr/>
          </p:nvCxnSpPr>
          <p:spPr>
            <a:xfrm>
              <a:off x="4946358" y="2672080"/>
              <a:ext cx="57786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矢印コネクタ 17">
              <a:extLst>
                <a:ext uri="{FF2B5EF4-FFF2-40B4-BE49-F238E27FC236}">
                  <a16:creationId xmlns:a16="http://schemas.microsoft.com/office/drawing/2014/main" id="{498928A2-AEC1-EC48-86AA-95B399960075}"/>
                </a:ext>
              </a:extLst>
            </p:cNvPr>
            <p:cNvCxnSpPr/>
            <p:nvPr/>
          </p:nvCxnSpPr>
          <p:spPr>
            <a:xfrm flipV="1">
              <a:off x="4357423" y="2160470"/>
              <a:ext cx="298148" cy="51161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矢印コネクタ 18">
              <a:extLst>
                <a:ext uri="{FF2B5EF4-FFF2-40B4-BE49-F238E27FC236}">
                  <a16:creationId xmlns:a16="http://schemas.microsoft.com/office/drawing/2014/main" id="{58390B8D-D985-724F-AB93-F5B94ACDCB28}"/>
                </a:ext>
              </a:extLst>
            </p:cNvPr>
            <p:cNvCxnSpPr/>
            <p:nvPr/>
          </p:nvCxnSpPr>
          <p:spPr>
            <a:xfrm>
              <a:off x="4655571" y="2160470"/>
              <a:ext cx="290787" cy="51161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A5B571E8-26C8-3E4D-B3FE-76DC92436C89}"/>
              </a:ext>
            </a:extLst>
          </p:cNvPr>
          <p:cNvGrpSpPr/>
          <p:nvPr/>
        </p:nvGrpSpPr>
        <p:grpSpPr>
          <a:xfrm>
            <a:off x="2529639" y="2143877"/>
            <a:ext cx="3892780" cy="1141530"/>
            <a:chOff x="3779559" y="2160470"/>
            <a:chExt cx="1744663" cy="511610"/>
          </a:xfrm>
        </p:grpSpPr>
        <p:cxnSp>
          <p:nvCxnSpPr>
            <p:cNvPr id="21" name="直線矢印コネクタ 20">
              <a:extLst>
                <a:ext uri="{FF2B5EF4-FFF2-40B4-BE49-F238E27FC236}">
                  <a16:creationId xmlns:a16="http://schemas.microsoft.com/office/drawing/2014/main" id="{3F4674FC-90CA-7746-B65B-279F91F63F4D}"/>
                </a:ext>
              </a:extLst>
            </p:cNvPr>
            <p:cNvCxnSpPr/>
            <p:nvPr/>
          </p:nvCxnSpPr>
          <p:spPr>
            <a:xfrm>
              <a:off x="3779559" y="2672080"/>
              <a:ext cx="57786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矢印コネクタ 21">
              <a:extLst>
                <a:ext uri="{FF2B5EF4-FFF2-40B4-BE49-F238E27FC236}">
                  <a16:creationId xmlns:a16="http://schemas.microsoft.com/office/drawing/2014/main" id="{AF27C05A-0225-D040-B810-D8A09158FC6B}"/>
                </a:ext>
              </a:extLst>
            </p:cNvPr>
            <p:cNvCxnSpPr/>
            <p:nvPr/>
          </p:nvCxnSpPr>
          <p:spPr>
            <a:xfrm>
              <a:off x="4946358" y="2672080"/>
              <a:ext cx="57786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矢印コネクタ 22">
              <a:extLst>
                <a:ext uri="{FF2B5EF4-FFF2-40B4-BE49-F238E27FC236}">
                  <a16:creationId xmlns:a16="http://schemas.microsoft.com/office/drawing/2014/main" id="{8D919F87-2F4C-C846-B911-07771582E11A}"/>
                </a:ext>
              </a:extLst>
            </p:cNvPr>
            <p:cNvCxnSpPr/>
            <p:nvPr/>
          </p:nvCxnSpPr>
          <p:spPr>
            <a:xfrm flipV="1">
              <a:off x="4357423" y="2160470"/>
              <a:ext cx="298148" cy="51161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矢印コネクタ 23">
              <a:extLst>
                <a:ext uri="{FF2B5EF4-FFF2-40B4-BE49-F238E27FC236}">
                  <a16:creationId xmlns:a16="http://schemas.microsoft.com/office/drawing/2014/main" id="{E1D5176D-69AF-6346-A9AD-021A0DEB34F1}"/>
                </a:ext>
              </a:extLst>
            </p:cNvPr>
            <p:cNvCxnSpPr/>
            <p:nvPr/>
          </p:nvCxnSpPr>
          <p:spPr>
            <a:xfrm>
              <a:off x="4655571" y="2160470"/>
              <a:ext cx="290787" cy="51161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ABB06B06-1A4A-604A-AC82-566E2B1979C1}"/>
              </a:ext>
            </a:extLst>
          </p:cNvPr>
          <p:cNvSpPr txBox="1"/>
          <p:nvPr/>
        </p:nvSpPr>
        <p:spPr>
          <a:xfrm>
            <a:off x="3464941" y="1673678"/>
            <a:ext cx="2312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変換ベクトルリスト</a:t>
            </a:r>
            <a:endParaRPr kumimoji="1" lang="ja-JP" altLang="en-US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F8D93D01-ACC2-6549-8980-D9D6C42B355E}"/>
              </a:ext>
            </a:extLst>
          </p:cNvPr>
          <p:cNvSpPr txBox="1"/>
          <p:nvPr/>
        </p:nvSpPr>
        <p:spPr>
          <a:xfrm>
            <a:off x="6622757" y="4467468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長さをスケールする</a:t>
            </a:r>
            <a:endParaRPr kumimoji="1" lang="ja-JP" altLang="en-US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D67CDDEA-2606-9B43-8A86-666188304270}"/>
              </a:ext>
            </a:extLst>
          </p:cNvPr>
          <p:cNvSpPr txBox="1"/>
          <p:nvPr/>
        </p:nvSpPr>
        <p:spPr>
          <a:xfrm>
            <a:off x="6945029" y="5388025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傾いた入力には</a:t>
            </a:r>
            <a:endParaRPr lang="en-US" altLang="ja-JP" dirty="0"/>
          </a:p>
          <a:p>
            <a:r>
              <a:rPr kumimoji="1" lang="ja-JP" altLang="en-US" dirty="0"/>
              <a:t>傾いた出力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63BCE053-7DF0-F940-9BC6-DA63E724D288}"/>
              </a:ext>
            </a:extLst>
          </p:cNvPr>
          <p:cNvSpPr txBox="1"/>
          <p:nvPr/>
        </p:nvSpPr>
        <p:spPr>
          <a:xfrm>
            <a:off x="447040" y="843280"/>
            <a:ext cx="8032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入力ベクトルを、支点と終点を一致させつつ変換ベクトルリストで変換する</a:t>
            </a:r>
          </a:p>
        </p:txBody>
      </p:sp>
    </p:spTree>
    <p:extLst>
      <p:ext uri="{BB962C8B-B14F-4D97-AF65-F5344CB8AC3E}">
        <p14:creationId xmlns:p14="http://schemas.microsoft.com/office/powerpoint/2010/main" val="16147003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C2B1E7A2-928C-0B4B-86C6-B92EEFCE77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課題</a:t>
            </a:r>
            <a:r>
              <a:rPr kumimoji="1" lang="en-US" altLang="ja-JP"/>
              <a:t>1</a:t>
            </a:r>
            <a:r>
              <a:rPr kumimoji="1" lang="en-US" altLang="ja-JP">
                <a:sym typeface="Wingdings" pitchFamily="2" charset="2"/>
              </a:rPr>
              <a:t> (2)</a:t>
            </a:r>
            <a:r>
              <a:rPr kumimoji="1" lang="ja-JP" altLang="en-US">
                <a:sym typeface="Wingdings" pitchFamily="2" charset="2"/>
              </a:rPr>
              <a:t>：ベクトルの長さ</a:t>
            </a:r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201CEB8-7DA0-9B4D-982F-AA4A7EDB0CD1}"/>
              </a:ext>
            </a:extLst>
          </p:cNvPr>
          <p:cNvSpPr txBox="1"/>
          <p:nvPr/>
        </p:nvSpPr>
        <p:spPr>
          <a:xfrm>
            <a:off x="1187624" y="1196752"/>
            <a:ext cx="61734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ベクトルの長さを計算する関数</a:t>
            </a:r>
            <a:r>
              <a:rPr kumimoji="1" lang="en-US" altLang="ja-JP" sz="2400"/>
              <a:t>length</a:t>
            </a:r>
            <a:r>
              <a:rPr kumimoji="1" lang="ja-JP" altLang="en-US" sz="2400"/>
              <a:t>の実装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402FD1E8-6243-1346-9DB5-9D73910D11FA}"/>
              </a:ext>
            </a:extLst>
          </p:cNvPr>
          <p:cNvCxnSpPr/>
          <p:nvPr/>
        </p:nvCxnSpPr>
        <p:spPr>
          <a:xfrm>
            <a:off x="1043608" y="5517232"/>
            <a:ext cx="201622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4CC94365-4EAB-944A-A6BC-3D8D83F2076F}"/>
              </a:ext>
            </a:extLst>
          </p:cNvPr>
          <p:cNvCxnSpPr/>
          <p:nvPr/>
        </p:nvCxnSpPr>
        <p:spPr>
          <a:xfrm flipV="1">
            <a:off x="3059832" y="3501008"/>
            <a:ext cx="0" cy="20162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81FEB06D-6A34-FE46-AB7A-00B8D9F4FE7E}"/>
              </a:ext>
            </a:extLst>
          </p:cNvPr>
          <p:cNvCxnSpPr/>
          <p:nvPr/>
        </p:nvCxnSpPr>
        <p:spPr>
          <a:xfrm>
            <a:off x="5436096" y="5517232"/>
            <a:ext cx="201622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BEB483F5-CED1-5B43-8B42-15C7F28ADFDD}"/>
              </a:ext>
            </a:extLst>
          </p:cNvPr>
          <p:cNvCxnSpPr/>
          <p:nvPr/>
        </p:nvCxnSpPr>
        <p:spPr>
          <a:xfrm flipV="1">
            <a:off x="7452320" y="3501008"/>
            <a:ext cx="0" cy="20162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95FB9D74-35A6-C545-AABD-5714E53F2647}"/>
              </a:ext>
            </a:extLst>
          </p:cNvPr>
          <p:cNvCxnSpPr/>
          <p:nvPr/>
        </p:nvCxnSpPr>
        <p:spPr>
          <a:xfrm flipH="1">
            <a:off x="5436096" y="3501008"/>
            <a:ext cx="2016224" cy="2016224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51733294-8CEF-CD49-8A67-F3D7702F4BAA}"/>
              </a:ext>
            </a:extLst>
          </p:cNvPr>
          <p:cNvSpPr/>
          <p:nvPr/>
        </p:nvSpPr>
        <p:spPr>
          <a:xfrm>
            <a:off x="683568" y="2564904"/>
            <a:ext cx="2555508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a = [(</a:t>
            </a:r>
            <a:r>
              <a:rPr lang="en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),(</a:t>
            </a:r>
            <a:r>
              <a:rPr lang="en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)]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C21B9E91-021F-7441-9525-A2566F781CA7}"/>
              </a:ext>
            </a:extLst>
          </p:cNvPr>
          <p:cNvSpPr txBox="1"/>
          <p:nvPr/>
        </p:nvSpPr>
        <p:spPr>
          <a:xfrm>
            <a:off x="1619672" y="558924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(1,  0)</a:t>
            </a:r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A8A7F2DF-04DF-E541-830B-C5C248346DB2}"/>
              </a:ext>
            </a:extLst>
          </p:cNvPr>
          <p:cNvSpPr txBox="1"/>
          <p:nvPr/>
        </p:nvSpPr>
        <p:spPr>
          <a:xfrm>
            <a:off x="3131840" y="436510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(0, 1)</a:t>
            </a:r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03CC75E3-82BB-BB49-B11C-10150C3115B5}"/>
              </a:ext>
            </a:extLst>
          </p:cNvPr>
          <p:cNvSpPr/>
          <p:nvPr/>
        </p:nvSpPr>
        <p:spPr>
          <a:xfrm>
            <a:off x="5724128" y="2564904"/>
            <a:ext cx="1569660" cy="400110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" altLang="ja-JP" sz="20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length(a)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A6D05BEF-C472-F94A-AED1-4C9722241F08}"/>
              </a:ext>
            </a:extLst>
          </p:cNvPr>
          <p:cNvSpPr txBox="1"/>
          <p:nvPr/>
        </p:nvSpPr>
        <p:spPr>
          <a:xfrm>
            <a:off x="6012160" y="558924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(1,  0)</a:t>
            </a:r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C974697A-32EA-F34E-9674-A6FB70AD5216}"/>
              </a:ext>
            </a:extLst>
          </p:cNvPr>
          <p:cNvSpPr txBox="1"/>
          <p:nvPr/>
        </p:nvSpPr>
        <p:spPr>
          <a:xfrm>
            <a:off x="7524328" y="436510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(0, 1)</a:t>
            </a:r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6B2D199A-CC13-064C-8D87-7822950BA1B2}"/>
                  </a:ext>
                </a:extLst>
              </p:cNvPr>
              <p:cNvSpPr txBox="1"/>
              <p:nvPr/>
            </p:nvSpPr>
            <p:spPr>
              <a:xfrm>
                <a:off x="5724128" y="3933056"/>
                <a:ext cx="610936" cy="5505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kumimoji="1" lang="ja-JP" altLang="en-US" sz="32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kumimoji="1" lang="en-US" altLang="ja-JP" sz="3200" b="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kumimoji="1" lang="ja-JP" altLang="en-US" sz="3200"/>
              </a:p>
            </p:txBody>
          </p:sp>
        </mc:Choice>
        <mc:Fallback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6B2D199A-CC13-064C-8D87-7822950BA1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4128" y="3933056"/>
                <a:ext cx="610936" cy="550535"/>
              </a:xfrm>
              <a:prstGeom prst="rect">
                <a:avLst/>
              </a:prstGeom>
              <a:blipFill>
                <a:blip r:embed="rId2"/>
                <a:stretch>
                  <a:fillRect r="-12245" b="-681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C3A4787C-F407-E746-827E-25145116C0E4}"/>
              </a:ext>
            </a:extLst>
          </p:cNvPr>
          <p:cNvSpPr txBox="1"/>
          <p:nvPr/>
        </p:nvSpPr>
        <p:spPr>
          <a:xfrm>
            <a:off x="5148064" y="6165304"/>
            <a:ext cx="3316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1.41421356... </a:t>
            </a:r>
            <a:r>
              <a:rPr kumimoji="1" lang="ja-JP" altLang="en-US"/>
              <a:t>が出力されるはず</a:t>
            </a:r>
          </a:p>
        </p:txBody>
      </p:sp>
    </p:spTree>
    <p:extLst>
      <p:ext uri="{BB962C8B-B14F-4D97-AF65-F5344CB8AC3E}">
        <p14:creationId xmlns:p14="http://schemas.microsoft.com/office/powerpoint/2010/main" val="18686063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26EA5A25-6843-EF4D-B485-63FAFC9BDF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課題</a:t>
            </a:r>
            <a:r>
              <a:rPr lang="en-US" altLang="ja-JP"/>
              <a:t>1</a:t>
            </a:r>
            <a:r>
              <a:rPr lang="en-US" altLang="ja-JP">
                <a:sym typeface="Wingdings" pitchFamily="2" charset="2"/>
              </a:rPr>
              <a:t> (3)</a:t>
            </a:r>
            <a:r>
              <a:rPr lang="ja-JP" altLang="en-US">
                <a:sym typeface="Wingdings" pitchFamily="2" charset="2"/>
              </a:rPr>
              <a:t>：ベクトルの変換</a:t>
            </a:r>
            <a:endParaRPr lang="ja-JP" altLang="en-US"/>
          </a:p>
          <a:p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69643DD-B2BB-2D4E-9AC3-93B3C4537EF8}"/>
              </a:ext>
            </a:extLst>
          </p:cNvPr>
          <p:cNvSpPr txBox="1"/>
          <p:nvPr/>
        </p:nvSpPr>
        <p:spPr>
          <a:xfrm>
            <a:off x="0" y="1268760"/>
            <a:ext cx="9232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ベクトル一つを変換ベクトルリストで変換する関数</a:t>
            </a:r>
            <a:r>
              <a:rPr kumimoji="1" lang="en-US" altLang="ja-JP" sz="2400"/>
              <a:t> convert</a:t>
            </a:r>
            <a:r>
              <a:rPr kumimoji="1" lang="ja-JP" altLang="en-US" sz="2400"/>
              <a:t>の実装</a:t>
            </a:r>
          </a:p>
        </p:txBody>
      </p:sp>
      <p:sp>
        <p:nvSpPr>
          <p:cNvPr id="4" name="角丸四角形 3">
            <a:extLst>
              <a:ext uri="{FF2B5EF4-FFF2-40B4-BE49-F238E27FC236}">
                <a16:creationId xmlns:a16="http://schemas.microsoft.com/office/drawing/2014/main" id="{EBA65286-261D-8541-ACC2-8A38258C3BF6}"/>
              </a:ext>
            </a:extLst>
          </p:cNvPr>
          <p:cNvSpPr/>
          <p:nvPr/>
        </p:nvSpPr>
        <p:spPr>
          <a:xfrm>
            <a:off x="3131840" y="2780928"/>
            <a:ext cx="2709272" cy="158008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F69CED4-8174-F245-B210-E2ACD49EF4F5}"/>
              </a:ext>
            </a:extLst>
          </p:cNvPr>
          <p:cNvSpPr txBox="1"/>
          <p:nvPr/>
        </p:nvSpPr>
        <p:spPr>
          <a:xfrm>
            <a:off x="3347864" y="2924944"/>
            <a:ext cx="2312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変換ベクトルリスト</a:t>
            </a:r>
            <a:endParaRPr kumimoji="1" lang="ja-JP" altLang="en-US" dirty="0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61F2ADD4-526F-0642-9D0F-4D235F20C8E8}"/>
              </a:ext>
            </a:extLst>
          </p:cNvPr>
          <p:cNvCxnSpPr/>
          <p:nvPr/>
        </p:nvCxnSpPr>
        <p:spPr>
          <a:xfrm flipV="1">
            <a:off x="3707904" y="3501008"/>
            <a:ext cx="720080" cy="7200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A195CFD5-B148-6747-B327-D7C927708294}"/>
              </a:ext>
            </a:extLst>
          </p:cNvPr>
          <p:cNvCxnSpPr/>
          <p:nvPr/>
        </p:nvCxnSpPr>
        <p:spPr>
          <a:xfrm>
            <a:off x="4427984" y="3501008"/>
            <a:ext cx="720080" cy="7200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489ACA51-8C0F-8C4C-9ACB-B2BFDF1B6DE0}"/>
              </a:ext>
            </a:extLst>
          </p:cNvPr>
          <p:cNvSpPr/>
          <p:nvPr/>
        </p:nvSpPr>
        <p:spPr>
          <a:xfrm>
            <a:off x="755576" y="3356992"/>
            <a:ext cx="1579278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a = (</a:t>
            </a:r>
            <a:r>
              <a:rPr lang="en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7C8C2742-B20D-8241-8725-3F2A89666B30}"/>
              </a:ext>
            </a:extLst>
          </p:cNvPr>
          <p:cNvSpPr/>
          <p:nvPr/>
        </p:nvSpPr>
        <p:spPr>
          <a:xfrm>
            <a:off x="2915816" y="2204864"/>
            <a:ext cx="3113353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b = [(</a:t>
            </a:r>
            <a:r>
              <a:rPr lang="en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 </a:t>
            </a:r>
            <a:r>
              <a:rPr lang="en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), (-</a:t>
            </a:r>
            <a:r>
              <a:rPr lang="en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 </a:t>
            </a:r>
            <a:r>
              <a:rPr lang="en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)]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D228A7A5-B188-164D-ABDC-65753CAC83B3}"/>
              </a:ext>
            </a:extLst>
          </p:cNvPr>
          <p:cNvSpPr/>
          <p:nvPr/>
        </p:nvSpPr>
        <p:spPr>
          <a:xfrm>
            <a:off x="6372200" y="3284984"/>
            <a:ext cx="1997663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convert(a, b)</a:t>
            </a: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24EC8AA4-3243-754C-B0BF-1A760EA014D1}"/>
              </a:ext>
            </a:extLst>
          </p:cNvPr>
          <p:cNvCxnSpPr/>
          <p:nvPr/>
        </p:nvCxnSpPr>
        <p:spPr>
          <a:xfrm flipV="1">
            <a:off x="1619672" y="4293096"/>
            <a:ext cx="0" cy="14401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113E6962-A351-4546-9CE3-4F3E19BA2F27}"/>
              </a:ext>
            </a:extLst>
          </p:cNvPr>
          <p:cNvGrpSpPr/>
          <p:nvPr/>
        </p:nvGrpSpPr>
        <p:grpSpPr>
          <a:xfrm>
            <a:off x="6804248" y="4221088"/>
            <a:ext cx="720080" cy="1440160"/>
            <a:chOff x="5436096" y="3501008"/>
            <a:chExt cx="720080" cy="1440160"/>
          </a:xfrm>
        </p:grpSpPr>
        <p:cxnSp>
          <p:nvCxnSpPr>
            <p:cNvPr id="13" name="直線矢印コネクタ 12">
              <a:extLst>
                <a:ext uri="{FF2B5EF4-FFF2-40B4-BE49-F238E27FC236}">
                  <a16:creationId xmlns:a16="http://schemas.microsoft.com/office/drawing/2014/main" id="{2E4FF881-E641-554A-B371-210D6D084AE0}"/>
                </a:ext>
              </a:extLst>
            </p:cNvPr>
            <p:cNvCxnSpPr/>
            <p:nvPr/>
          </p:nvCxnSpPr>
          <p:spPr>
            <a:xfrm flipH="1" flipV="1">
              <a:off x="5436096" y="4221088"/>
              <a:ext cx="720080" cy="72008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矢印コネクタ 13">
              <a:extLst>
                <a:ext uri="{FF2B5EF4-FFF2-40B4-BE49-F238E27FC236}">
                  <a16:creationId xmlns:a16="http://schemas.microsoft.com/office/drawing/2014/main" id="{7C64C9C2-3642-0747-836C-BCA36E5C64C4}"/>
                </a:ext>
              </a:extLst>
            </p:cNvPr>
            <p:cNvCxnSpPr/>
            <p:nvPr/>
          </p:nvCxnSpPr>
          <p:spPr>
            <a:xfrm flipV="1">
              <a:off x="5436096" y="3501008"/>
              <a:ext cx="720080" cy="72008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C612BFA7-B40A-C242-8B44-B25B275920BC}"/>
              </a:ext>
            </a:extLst>
          </p:cNvPr>
          <p:cNvCxnSpPr/>
          <p:nvPr/>
        </p:nvCxnSpPr>
        <p:spPr>
          <a:xfrm flipV="1">
            <a:off x="7596162" y="4221088"/>
            <a:ext cx="0" cy="1463422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右矢印 15">
            <a:extLst>
              <a:ext uri="{FF2B5EF4-FFF2-40B4-BE49-F238E27FC236}">
                <a16:creationId xmlns:a16="http://schemas.microsoft.com/office/drawing/2014/main" id="{69BD302A-A02B-1D45-BF20-350E598391A3}"/>
              </a:ext>
            </a:extLst>
          </p:cNvPr>
          <p:cNvSpPr/>
          <p:nvPr/>
        </p:nvSpPr>
        <p:spPr>
          <a:xfrm>
            <a:off x="2483768" y="4869160"/>
            <a:ext cx="3816424" cy="3600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D53552DF-063A-AD45-8045-12E067070C73}"/>
              </a:ext>
            </a:extLst>
          </p:cNvPr>
          <p:cNvSpPr/>
          <p:nvPr/>
        </p:nvSpPr>
        <p:spPr>
          <a:xfrm>
            <a:off x="5076056" y="5877272"/>
            <a:ext cx="3950120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[(-</a:t>
            </a:r>
            <a:r>
              <a:rPr lang="en-US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0.5</a:t>
            </a:r>
            <a:r>
              <a:rPr lang="en-US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 </a:t>
            </a:r>
            <a:r>
              <a:rPr lang="en-US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0.5</a:t>
            </a:r>
            <a:r>
              <a:rPr lang="en-US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), (-</a:t>
            </a:r>
            <a:r>
              <a:rPr lang="en-US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0.5</a:t>
            </a:r>
            <a:r>
              <a:rPr lang="en-US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 -</a:t>
            </a:r>
            <a:r>
              <a:rPr lang="en-US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0.5</a:t>
            </a:r>
            <a:r>
              <a:rPr lang="en-US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)]</a:t>
            </a:r>
          </a:p>
        </p:txBody>
      </p:sp>
    </p:spTree>
    <p:extLst>
      <p:ext uri="{BB962C8B-B14F-4D97-AF65-F5344CB8AC3E}">
        <p14:creationId xmlns:p14="http://schemas.microsoft.com/office/powerpoint/2010/main" val="19316800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732D3901-1A35-5A45-8150-979E22B748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課題</a:t>
            </a:r>
            <a:r>
              <a:rPr lang="en-US" altLang="ja-JP"/>
              <a:t>1</a:t>
            </a:r>
            <a:r>
              <a:rPr lang="en-US" altLang="ja-JP">
                <a:sym typeface="Wingdings" pitchFamily="2" charset="2"/>
              </a:rPr>
              <a:t> (4)</a:t>
            </a:r>
            <a:r>
              <a:rPr lang="ja-JP" altLang="en-US">
                <a:sym typeface="Wingdings" pitchFamily="2" charset="2"/>
              </a:rPr>
              <a:t>：複数のベクトルの変換</a:t>
            </a:r>
            <a:endParaRPr lang="ja-JP" altLang="en-US"/>
          </a:p>
          <a:p>
            <a:endParaRPr lang="ja-JP" altLang="en-US"/>
          </a:p>
          <a:p>
            <a:endParaRPr kumimoji="1" lang="ja-JP" altLang="en-US"/>
          </a:p>
        </p:txBody>
      </p:sp>
      <p:sp>
        <p:nvSpPr>
          <p:cNvPr id="3" name="角丸四角形 2">
            <a:extLst>
              <a:ext uri="{FF2B5EF4-FFF2-40B4-BE49-F238E27FC236}">
                <a16:creationId xmlns:a16="http://schemas.microsoft.com/office/drawing/2014/main" id="{30A1B054-612E-A247-B233-8D8C625A4830}"/>
              </a:ext>
            </a:extLst>
          </p:cNvPr>
          <p:cNvSpPr/>
          <p:nvPr/>
        </p:nvSpPr>
        <p:spPr>
          <a:xfrm>
            <a:off x="3203848" y="980728"/>
            <a:ext cx="2709272" cy="158008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0E7649E-B34A-514D-A9BF-03D98748A999}"/>
              </a:ext>
            </a:extLst>
          </p:cNvPr>
          <p:cNvSpPr txBox="1"/>
          <p:nvPr/>
        </p:nvSpPr>
        <p:spPr>
          <a:xfrm>
            <a:off x="3419872" y="1124744"/>
            <a:ext cx="2312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変換ベクトルリスト</a:t>
            </a:r>
            <a:endParaRPr kumimoji="1" lang="ja-JP" altLang="en-US" dirty="0"/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B443A47B-DEBB-9449-97C1-05CEA1576206}"/>
              </a:ext>
            </a:extLst>
          </p:cNvPr>
          <p:cNvCxnSpPr/>
          <p:nvPr/>
        </p:nvCxnSpPr>
        <p:spPr>
          <a:xfrm flipV="1">
            <a:off x="3779912" y="1700808"/>
            <a:ext cx="720080" cy="7200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878F36B4-61A1-0142-9B49-22E6EB9D0AB5}"/>
              </a:ext>
            </a:extLst>
          </p:cNvPr>
          <p:cNvCxnSpPr/>
          <p:nvPr/>
        </p:nvCxnSpPr>
        <p:spPr>
          <a:xfrm>
            <a:off x="4499992" y="1700808"/>
            <a:ext cx="720080" cy="7200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237DD5C2-CE61-EA4C-8977-54F6F5D38F09}"/>
              </a:ext>
            </a:extLst>
          </p:cNvPr>
          <p:cNvCxnSpPr>
            <a:cxnSpLocks/>
          </p:cNvCxnSpPr>
          <p:nvPr/>
        </p:nvCxnSpPr>
        <p:spPr>
          <a:xfrm>
            <a:off x="467544" y="5013176"/>
            <a:ext cx="122413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4D982D75-3D7D-254D-9B13-8FFD9C499A3A}"/>
              </a:ext>
            </a:extLst>
          </p:cNvPr>
          <p:cNvCxnSpPr>
            <a:cxnSpLocks/>
          </p:cNvCxnSpPr>
          <p:nvPr/>
        </p:nvCxnSpPr>
        <p:spPr>
          <a:xfrm flipV="1">
            <a:off x="1691680" y="3789040"/>
            <a:ext cx="0" cy="122413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A084AAB8-EBD6-EB48-BD54-6374B47C0336}"/>
              </a:ext>
            </a:extLst>
          </p:cNvPr>
          <p:cNvSpPr txBox="1"/>
          <p:nvPr/>
        </p:nvSpPr>
        <p:spPr>
          <a:xfrm>
            <a:off x="1403648" y="5733256"/>
            <a:ext cx="5341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TODO: </a:t>
            </a:r>
            <a:r>
              <a:rPr kumimoji="1" lang="ja-JP" altLang="en-US"/>
              <a:t>入力ベクトル</a:t>
            </a:r>
            <a:r>
              <a:rPr lang="ja-JP" altLang="en-US"/>
              <a:t>が良くないので修正すること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676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198E96DB-F416-8B4E-81B0-D4BF18CFAD0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リストとは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79512" y="1556792"/>
            <a:ext cx="8494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dirty="0"/>
              <a:t>複数の値をまとめて管理するデータ構造</a:t>
            </a:r>
            <a:endParaRPr kumimoji="1" lang="ja-JP" altLang="en-US" sz="3600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23528" y="5085184"/>
            <a:ext cx="71096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dirty="0"/>
              <a:t>角かっこで囲み、カンマで区切る</a:t>
            </a:r>
            <a:endParaRPr kumimoji="1" lang="ja-JP" altLang="en-US" sz="3600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691680" y="2924944"/>
            <a:ext cx="523143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600" dirty="0">
                <a:solidFill>
                  <a:srgbClr val="FF0000"/>
                </a:solidFill>
              </a:rPr>
              <a:t>[</a:t>
            </a:r>
            <a:r>
              <a:rPr kumimoji="1" lang="ja-JP" altLang="en-US" sz="6600" dirty="0"/>
              <a:t>値</a:t>
            </a:r>
            <a:r>
              <a:rPr kumimoji="1" lang="en-US" altLang="ja-JP" sz="6600" dirty="0"/>
              <a:t>1</a:t>
            </a:r>
            <a:r>
              <a:rPr kumimoji="1" lang="en-US" altLang="ja-JP" sz="6600" dirty="0">
                <a:solidFill>
                  <a:srgbClr val="FF0000"/>
                </a:solidFill>
              </a:rPr>
              <a:t>,</a:t>
            </a:r>
            <a:r>
              <a:rPr kumimoji="1" lang="en-US" altLang="ja-JP" sz="6600" dirty="0"/>
              <a:t> </a:t>
            </a:r>
            <a:r>
              <a:rPr kumimoji="1" lang="ja-JP" altLang="en-US" sz="6600" dirty="0"/>
              <a:t>値</a:t>
            </a:r>
            <a:r>
              <a:rPr kumimoji="1" lang="en-US" altLang="ja-JP" sz="6600" dirty="0"/>
              <a:t>2</a:t>
            </a:r>
            <a:r>
              <a:rPr kumimoji="1" lang="en-US" altLang="ja-JP" sz="6600" dirty="0">
                <a:solidFill>
                  <a:srgbClr val="FF0000"/>
                </a:solidFill>
              </a:rPr>
              <a:t>,</a:t>
            </a:r>
            <a:r>
              <a:rPr kumimoji="1" lang="en-US" altLang="ja-JP" sz="6600" dirty="0"/>
              <a:t> </a:t>
            </a:r>
            <a:r>
              <a:rPr kumimoji="1" lang="ja-JP" altLang="en-US" sz="6600" dirty="0"/>
              <a:t>値</a:t>
            </a:r>
            <a:r>
              <a:rPr kumimoji="1" lang="en-US" altLang="ja-JP" sz="6600" dirty="0"/>
              <a:t>3</a:t>
            </a:r>
            <a:r>
              <a:rPr kumimoji="1" lang="en-US" altLang="ja-JP" sz="6600" dirty="0">
                <a:solidFill>
                  <a:srgbClr val="FF0000"/>
                </a:solidFill>
              </a:rPr>
              <a:t>]</a:t>
            </a:r>
            <a:endParaRPr kumimoji="1" lang="ja-JP" altLang="en-US" sz="6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7516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リストの例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07504" y="1124744"/>
            <a:ext cx="46987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/>
              <a:t>なんでもリストにできる</a:t>
            </a:r>
            <a:endParaRPr kumimoji="1" lang="ja-JP" altLang="en-US" sz="3200" dirty="0"/>
          </a:p>
        </p:txBody>
      </p:sp>
      <p:sp>
        <p:nvSpPr>
          <p:cNvPr id="5" name="正方形/長方形 4"/>
          <p:cNvSpPr/>
          <p:nvPr/>
        </p:nvSpPr>
        <p:spPr>
          <a:xfrm>
            <a:off x="1115616" y="1988840"/>
            <a:ext cx="2574032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ja-JP" sz="36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ja-JP" sz="3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ja-JP" sz="3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ja-JP" sz="36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ja-JP" sz="3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ja-JP" sz="36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ja-JP" sz="36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067944" y="2060848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整数のリスト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1115616" y="3212976"/>
            <a:ext cx="3983783" cy="646331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altLang="ja-JP" sz="36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ja-JP" sz="3600" dirty="0">
                <a:solidFill>
                  <a:srgbClr val="CE9178"/>
                </a:solidFill>
                <a:latin typeface="Consolas" panose="020B0609020204030204" pitchFamily="49" charset="0"/>
              </a:rPr>
              <a:t>"A"</a:t>
            </a:r>
            <a:r>
              <a:rPr lang="en-US" altLang="ja-JP" sz="3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ja-JP" sz="3600" dirty="0">
                <a:solidFill>
                  <a:srgbClr val="CE9178"/>
                </a:solidFill>
                <a:latin typeface="Consolas" panose="020B0609020204030204" pitchFamily="49" charset="0"/>
              </a:rPr>
              <a:t>"B"</a:t>
            </a:r>
            <a:r>
              <a:rPr lang="en-US" altLang="ja-JP" sz="3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ja-JP" sz="3600" dirty="0">
                <a:solidFill>
                  <a:srgbClr val="CE9178"/>
                </a:solidFill>
                <a:latin typeface="Consolas" panose="020B0609020204030204" pitchFamily="49" charset="0"/>
              </a:rPr>
              <a:t>"C"</a:t>
            </a:r>
            <a:r>
              <a:rPr lang="en-US" altLang="ja-JP" sz="36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  <a:endParaRPr lang="en-US" altLang="ja-JP" sz="3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364088" y="3284984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文字列のリスト</a:t>
            </a:r>
            <a:endParaRPr kumimoji="1" lang="ja-JP" altLang="en-US" sz="28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79512" y="4365104"/>
            <a:ext cx="79816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/>
              <a:t>異なる種類のデータを混ぜることができる</a:t>
            </a:r>
          </a:p>
        </p:txBody>
      </p:sp>
      <p:sp>
        <p:nvSpPr>
          <p:cNvPr id="10" name="正方形/長方形 9"/>
          <p:cNvSpPr/>
          <p:nvPr/>
        </p:nvSpPr>
        <p:spPr>
          <a:xfrm>
            <a:off x="1115616" y="5157192"/>
            <a:ext cx="3600400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ja-JP" sz="36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ja-JP" sz="3600" dirty="0">
                <a:solidFill>
                  <a:srgbClr val="CE9178"/>
                </a:solidFill>
                <a:latin typeface="Consolas" panose="020B0609020204030204" pitchFamily="49" charset="0"/>
              </a:rPr>
              <a:t>"A"</a:t>
            </a:r>
            <a:r>
              <a:rPr lang="en-US" altLang="ja-JP" sz="3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ja-JP" sz="3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ja-JP" sz="3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ja-JP" sz="3600" dirty="0">
                <a:solidFill>
                  <a:srgbClr val="B5CEA8"/>
                </a:solidFill>
                <a:latin typeface="Consolas" panose="020B0609020204030204" pitchFamily="49" charset="0"/>
              </a:rPr>
              <a:t>1.0</a:t>
            </a:r>
            <a:r>
              <a:rPr lang="en-US" altLang="ja-JP" sz="36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  <a:endParaRPr lang="en-US" altLang="ja-JP" sz="3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779912" y="5949280"/>
            <a:ext cx="4801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文字列と整数と浮動小数のリスト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49314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リストの操作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242640" y="3501008"/>
            <a:ext cx="3477234" cy="646331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altLang="ja-JP" sz="3600" dirty="0">
                <a:solidFill>
                  <a:srgbClr val="D4D4D4"/>
                </a:solidFill>
                <a:latin typeface="Consolas" panose="020B0609020204030204" pitchFamily="49" charset="0"/>
              </a:rPr>
              <a:t>a = [</a:t>
            </a:r>
            <a:r>
              <a:rPr lang="en-US" altLang="ja-JP" sz="3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ja-JP" sz="3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ja-JP" sz="36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ja-JP" sz="3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ja-JP" sz="36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ja-JP" sz="36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  <a:endParaRPr lang="en-US" altLang="ja-JP" sz="3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07504" y="2708920"/>
            <a:ext cx="5109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/>
              <a:t>リストを変数に代入できる</a:t>
            </a:r>
            <a:endParaRPr kumimoji="1" lang="ja-JP" altLang="en-US" sz="32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8A6F97E-1546-E04D-8EF7-0B2E6080CD46}"/>
              </a:ext>
            </a:extLst>
          </p:cNvPr>
          <p:cNvSpPr txBox="1"/>
          <p:nvPr/>
        </p:nvSpPr>
        <p:spPr>
          <a:xfrm>
            <a:off x="179512" y="4509120"/>
            <a:ext cx="43701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len</a:t>
            </a:r>
            <a:r>
              <a:rPr kumimoji="1" lang="ja-JP" altLang="en-US" sz="3200" dirty="0"/>
              <a:t>で長さを取得できる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806758E9-7643-6D43-B26A-8E1C3A01962A}"/>
              </a:ext>
            </a:extLst>
          </p:cNvPr>
          <p:cNvSpPr/>
          <p:nvPr/>
        </p:nvSpPr>
        <p:spPr>
          <a:xfrm>
            <a:off x="251520" y="5373216"/>
            <a:ext cx="1944216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ja-JP" sz="36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len</a:t>
            </a:r>
            <a:r>
              <a:rPr lang="en" altLang="ja-JP" sz="36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(a)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5765FBB8-6C06-8C44-9B1D-FD3F56947A10}"/>
              </a:ext>
            </a:extLst>
          </p:cNvPr>
          <p:cNvSpPr/>
          <p:nvPr/>
        </p:nvSpPr>
        <p:spPr>
          <a:xfrm>
            <a:off x="179512" y="1772816"/>
            <a:ext cx="4079963" cy="523220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altLang="ja-JP" sz="28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altLang="ja-JP" sz="28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altLang="ja-JP" sz="28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 </a:t>
            </a:r>
            <a:r>
              <a:rPr lang="en-US" altLang="ja-JP" sz="28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US" altLang="ja-JP" sz="28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 + [</a:t>
            </a:r>
            <a:r>
              <a:rPr lang="en-US" altLang="ja-JP" sz="28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-US" altLang="ja-JP" sz="28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 </a:t>
            </a:r>
            <a:r>
              <a:rPr lang="en-US" altLang="ja-JP" sz="28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-US" altLang="ja-JP" sz="28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 </a:t>
            </a:r>
            <a:r>
              <a:rPr lang="en-US" altLang="ja-JP" sz="28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-US" altLang="ja-JP" sz="28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616FC85D-56D4-0041-8034-BD9E4001F834}"/>
              </a:ext>
            </a:extLst>
          </p:cNvPr>
          <p:cNvSpPr txBox="1"/>
          <p:nvPr/>
        </p:nvSpPr>
        <p:spPr>
          <a:xfrm>
            <a:off x="107504" y="1052736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/>
              <a:t>リストは結合できる</a:t>
            </a:r>
            <a:endParaRPr kumimoji="1" lang="ja-JP" altLang="en-US" sz="3200" dirty="0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0DB0B2B0-8284-6A4B-B3D5-88428438DA27}"/>
              </a:ext>
            </a:extLst>
          </p:cNvPr>
          <p:cNvSpPr/>
          <p:nvPr/>
        </p:nvSpPr>
        <p:spPr>
          <a:xfrm>
            <a:off x="5148064" y="1772816"/>
            <a:ext cx="3430747" cy="523220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altLang="ja-JP" sz="28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altLang="ja-JP" sz="28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altLang="ja-JP" sz="28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 </a:t>
            </a:r>
            <a:r>
              <a:rPr lang="en-US" altLang="ja-JP" sz="28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US" altLang="ja-JP" sz="28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 </a:t>
            </a:r>
            <a:r>
              <a:rPr lang="en-US" altLang="ja-JP" sz="28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-US" altLang="ja-JP" sz="28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 </a:t>
            </a:r>
            <a:r>
              <a:rPr lang="en-US" altLang="ja-JP" sz="28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-US" altLang="ja-JP" sz="28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 </a:t>
            </a:r>
            <a:r>
              <a:rPr lang="en-US" altLang="ja-JP" sz="28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-US" altLang="ja-JP" sz="28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</a:t>
            </a:r>
          </a:p>
        </p:txBody>
      </p:sp>
      <p:sp>
        <p:nvSpPr>
          <p:cNvPr id="16" name="右矢印 15">
            <a:extLst>
              <a:ext uri="{FF2B5EF4-FFF2-40B4-BE49-F238E27FC236}">
                <a16:creationId xmlns:a16="http://schemas.microsoft.com/office/drawing/2014/main" id="{C4E04B31-2D00-1140-8821-1E2360084B7B}"/>
              </a:ext>
            </a:extLst>
          </p:cNvPr>
          <p:cNvSpPr/>
          <p:nvPr/>
        </p:nvSpPr>
        <p:spPr>
          <a:xfrm>
            <a:off x="4499992" y="1844824"/>
            <a:ext cx="432048" cy="43204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0147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55BBC973-CA40-4D4B-B618-433EA1A284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リストへのアクセス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435CF03-CF72-EA48-A31A-2812BEC5124D}"/>
              </a:ext>
            </a:extLst>
          </p:cNvPr>
          <p:cNvSpPr/>
          <p:nvPr/>
        </p:nvSpPr>
        <p:spPr>
          <a:xfrm>
            <a:off x="251520" y="1196752"/>
            <a:ext cx="3477234" cy="646331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altLang="ja-JP" sz="3600" dirty="0">
                <a:solidFill>
                  <a:srgbClr val="D4D4D4"/>
                </a:solidFill>
                <a:latin typeface="Consolas" panose="020B0609020204030204" pitchFamily="49" charset="0"/>
              </a:rPr>
              <a:t>a = [</a:t>
            </a:r>
            <a:r>
              <a:rPr lang="en-US" altLang="ja-JP" sz="3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ja-JP" sz="3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ja-JP" sz="36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ja-JP" sz="3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ja-JP" sz="36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ja-JP" sz="36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  <a:endParaRPr lang="en-US" altLang="ja-JP" sz="3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28DF915-6FD7-8940-9CC6-C8094C95DA24}"/>
              </a:ext>
            </a:extLst>
          </p:cNvPr>
          <p:cNvSpPr txBox="1"/>
          <p:nvPr/>
        </p:nvSpPr>
        <p:spPr>
          <a:xfrm>
            <a:off x="179512" y="2060848"/>
            <a:ext cx="6529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リスト名</a:t>
            </a:r>
            <a:r>
              <a:rPr kumimoji="1" lang="en-US" altLang="ja-JP" sz="2800"/>
              <a:t>[</a:t>
            </a:r>
            <a:r>
              <a:rPr kumimoji="1" lang="ja-JP" altLang="en-US" sz="2800"/>
              <a:t>番号</a:t>
            </a:r>
            <a:r>
              <a:rPr kumimoji="1" lang="en-US" altLang="ja-JP" sz="2800"/>
              <a:t>]</a:t>
            </a:r>
            <a:r>
              <a:rPr kumimoji="1" lang="ja-JP" altLang="en-US" sz="2800"/>
              <a:t>で要素にアクセスできる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1357732-CE0E-7743-82FB-679E4D1838A1}"/>
              </a:ext>
            </a:extLst>
          </p:cNvPr>
          <p:cNvSpPr/>
          <p:nvPr/>
        </p:nvSpPr>
        <p:spPr>
          <a:xfrm>
            <a:off x="251520" y="2852936"/>
            <a:ext cx="1172116" cy="584775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a[</a:t>
            </a:r>
            <a:r>
              <a:rPr lang="en" altLang="ja-JP" sz="32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</a:t>
            </a:r>
          </a:p>
        </p:txBody>
      </p:sp>
      <p:sp>
        <p:nvSpPr>
          <p:cNvPr id="7" name="右矢印 6">
            <a:extLst>
              <a:ext uri="{FF2B5EF4-FFF2-40B4-BE49-F238E27FC236}">
                <a16:creationId xmlns:a16="http://schemas.microsoft.com/office/drawing/2014/main" id="{E9E155C2-F8A9-A849-A8ED-CB859248F668}"/>
              </a:ext>
            </a:extLst>
          </p:cNvPr>
          <p:cNvSpPr/>
          <p:nvPr/>
        </p:nvSpPr>
        <p:spPr>
          <a:xfrm>
            <a:off x="1691680" y="2924944"/>
            <a:ext cx="432048" cy="43204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1E63838-7C0D-8A4C-BC85-12825FD1E93A}"/>
              </a:ext>
            </a:extLst>
          </p:cNvPr>
          <p:cNvSpPr/>
          <p:nvPr/>
        </p:nvSpPr>
        <p:spPr>
          <a:xfrm>
            <a:off x="2411760" y="2852936"/>
            <a:ext cx="431528" cy="584775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altLang="ja-JP" sz="32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endParaRPr lang="ja-JP" altLang="en-US" sz="3200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34733187-DC2E-A44E-9A2D-1851684FCE07}"/>
              </a:ext>
            </a:extLst>
          </p:cNvPr>
          <p:cNvSpPr/>
          <p:nvPr/>
        </p:nvSpPr>
        <p:spPr>
          <a:xfrm>
            <a:off x="251520" y="5589240"/>
            <a:ext cx="2159566" cy="584775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a[</a:t>
            </a:r>
            <a:r>
              <a:rPr lang="en" altLang="ja-JP" sz="32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 = </a:t>
            </a:r>
            <a:r>
              <a:rPr lang="en" altLang="ja-JP" sz="32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5</a:t>
            </a:r>
            <a:endParaRPr lang="en" altLang="ja-JP" sz="3200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A083759-BB7F-CA4E-AD55-F5BE31DBEADF}"/>
              </a:ext>
            </a:extLst>
          </p:cNvPr>
          <p:cNvSpPr txBox="1"/>
          <p:nvPr/>
        </p:nvSpPr>
        <p:spPr>
          <a:xfrm>
            <a:off x="107504" y="5013176"/>
            <a:ext cx="66479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リストの要素を書き換えることができる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1244CA33-10C9-2542-94F9-74C8AD8555AA}"/>
              </a:ext>
            </a:extLst>
          </p:cNvPr>
          <p:cNvSpPr/>
          <p:nvPr/>
        </p:nvSpPr>
        <p:spPr>
          <a:xfrm>
            <a:off x="3275856" y="5589240"/>
            <a:ext cx="3393878" cy="584775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a = [</a:t>
            </a:r>
            <a:r>
              <a:rPr lang="en" altLang="ja-JP" sz="32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 </a:t>
            </a:r>
            <a:r>
              <a:rPr lang="en" altLang="ja-JP" sz="32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 </a:t>
            </a:r>
            <a:r>
              <a:rPr lang="en" altLang="ja-JP" sz="32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</a:t>
            </a:r>
          </a:p>
        </p:txBody>
      </p:sp>
      <p:sp>
        <p:nvSpPr>
          <p:cNvPr id="12" name="右矢印 11">
            <a:extLst>
              <a:ext uri="{FF2B5EF4-FFF2-40B4-BE49-F238E27FC236}">
                <a16:creationId xmlns:a16="http://schemas.microsoft.com/office/drawing/2014/main" id="{4CCEE2B9-8588-C54B-B6C9-363FFE1797A6}"/>
              </a:ext>
            </a:extLst>
          </p:cNvPr>
          <p:cNvSpPr/>
          <p:nvPr/>
        </p:nvSpPr>
        <p:spPr>
          <a:xfrm>
            <a:off x="2555776" y="5661248"/>
            <a:ext cx="432048" cy="43204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C712561-02AE-BC4A-B602-0AC6F202B510}"/>
              </a:ext>
            </a:extLst>
          </p:cNvPr>
          <p:cNvSpPr txBox="1"/>
          <p:nvPr/>
        </p:nvSpPr>
        <p:spPr>
          <a:xfrm>
            <a:off x="179512" y="3645024"/>
            <a:ext cx="628890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括弧の中の数字を</a:t>
            </a:r>
            <a:r>
              <a:rPr kumimoji="1" lang="ja-JP" altLang="en-US" sz="2800">
                <a:solidFill>
                  <a:srgbClr val="FF0000"/>
                </a:solidFill>
              </a:rPr>
              <a:t>インデックス</a:t>
            </a:r>
            <a:r>
              <a:rPr kumimoji="1" lang="ja-JP" altLang="en-US" sz="2800"/>
              <a:t>と呼ぶ</a:t>
            </a:r>
            <a:endParaRPr kumimoji="1" lang="en-US" altLang="ja-JP" sz="2800"/>
          </a:p>
          <a:p>
            <a:r>
              <a:rPr lang="en-US" altLang="ja-JP" sz="2800"/>
              <a:t>(0</a:t>
            </a:r>
            <a:r>
              <a:rPr lang="ja-JP" altLang="en-US" sz="2800"/>
              <a:t>スタートなのに注意</a:t>
            </a:r>
            <a:r>
              <a:rPr lang="en-US" altLang="ja-JP" sz="2800"/>
              <a:t>)</a:t>
            </a:r>
            <a:endParaRPr kumimoji="1" lang="ja-JP" altLang="en-US" sz="2800"/>
          </a:p>
        </p:txBody>
      </p:sp>
    </p:spTree>
    <p:extLst>
      <p:ext uri="{BB962C8B-B14F-4D97-AF65-F5344CB8AC3E}">
        <p14:creationId xmlns:p14="http://schemas.microsoft.com/office/powerpoint/2010/main" val="795457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3A29D9BD-9F28-0E46-B07C-9EB819500C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タプルとは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BA7F396-C620-8E46-B3CD-4C6549E2B461}"/>
              </a:ext>
            </a:extLst>
          </p:cNvPr>
          <p:cNvSpPr txBox="1"/>
          <p:nvPr/>
        </p:nvSpPr>
        <p:spPr>
          <a:xfrm>
            <a:off x="179512" y="1268760"/>
            <a:ext cx="8494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dirty="0"/>
              <a:t>複数の値をまとめて管理するデータ構造</a:t>
            </a:r>
            <a:endParaRPr kumimoji="1" lang="ja-JP" altLang="en-US" sz="36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A8C56C8-D37D-1642-9016-CA3D498107EB}"/>
              </a:ext>
            </a:extLst>
          </p:cNvPr>
          <p:cNvSpPr txBox="1"/>
          <p:nvPr/>
        </p:nvSpPr>
        <p:spPr>
          <a:xfrm>
            <a:off x="395536" y="3068960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dirty="0"/>
              <a:t>カンマで区切る</a:t>
            </a:r>
            <a:endParaRPr kumimoji="1" lang="ja-JP" altLang="en-US" sz="36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3F65FC2-EAA8-BB41-A1AA-20C23FFEDD4D}"/>
              </a:ext>
            </a:extLst>
          </p:cNvPr>
          <p:cNvSpPr txBox="1"/>
          <p:nvPr/>
        </p:nvSpPr>
        <p:spPr>
          <a:xfrm>
            <a:off x="1979712" y="1988840"/>
            <a:ext cx="466717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6600" dirty="0"/>
              <a:t>値</a:t>
            </a:r>
            <a:r>
              <a:rPr kumimoji="1" lang="en-US" altLang="ja-JP" sz="6600" dirty="0"/>
              <a:t>1</a:t>
            </a:r>
            <a:r>
              <a:rPr kumimoji="1" lang="en-US" altLang="ja-JP" sz="6600" dirty="0">
                <a:solidFill>
                  <a:srgbClr val="FF0000"/>
                </a:solidFill>
              </a:rPr>
              <a:t>,</a:t>
            </a:r>
            <a:r>
              <a:rPr kumimoji="1" lang="en-US" altLang="ja-JP" sz="6600" dirty="0"/>
              <a:t> </a:t>
            </a:r>
            <a:r>
              <a:rPr kumimoji="1" lang="ja-JP" altLang="en-US" sz="6600" dirty="0"/>
              <a:t>値</a:t>
            </a:r>
            <a:r>
              <a:rPr kumimoji="1" lang="en-US" altLang="ja-JP" sz="6600" dirty="0"/>
              <a:t>2</a:t>
            </a:r>
            <a:r>
              <a:rPr kumimoji="1" lang="en-US" altLang="ja-JP" sz="6600" dirty="0">
                <a:solidFill>
                  <a:srgbClr val="FF0000"/>
                </a:solidFill>
              </a:rPr>
              <a:t>,</a:t>
            </a:r>
            <a:r>
              <a:rPr kumimoji="1" lang="en-US" altLang="ja-JP" sz="6600" dirty="0"/>
              <a:t> </a:t>
            </a:r>
            <a:r>
              <a:rPr kumimoji="1" lang="ja-JP" altLang="en-US" sz="6600" dirty="0"/>
              <a:t>値</a:t>
            </a:r>
            <a:r>
              <a:rPr kumimoji="1" lang="en-US" altLang="ja-JP" sz="6600" dirty="0"/>
              <a:t>3</a:t>
            </a:r>
            <a:endParaRPr kumimoji="1" lang="ja-JP" altLang="en-US" sz="6600" dirty="0">
              <a:solidFill>
                <a:srgbClr val="FF0000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E35540F-2C8C-2742-B855-715CB2AF12EB}"/>
              </a:ext>
            </a:extLst>
          </p:cNvPr>
          <p:cNvSpPr txBox="1"/>
          <p:nvPr/>
        </p:nvSpPr>
        <p:spPr>
          <a:xfrm>
            <a:off x="1763688" y="3933056"/>
            <a:ext cx="523143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600" dirty="0">
                <a:solidFill>
                  <a:srgbClr val="FF0000"/>
                </a:solidFill>
              </a:rPr>
              <a:t>(</a:t>
            </a:r>
            <a:r>
              <a:rPr kumimoji="1" lang="ja-JP" altLang="en-US" sz="6600" dirty="0"/>
              <a:t>値</a:t>
            </a:r>
            <a:r>
              <a:rPr kumimoji="1" lang="en-US" altLang="ja-JP" sz="6600" dirty="0"/>
              <a:t>1</a:t>
            </a:r>
            <a:r>
              <a:rPr kumimoji="1" lang="en-US" altLang="ja-JP" sz="6600" dirty="0">
                <a:solidFill>
                  <a:srgbClr val="FF0000"/>
                </a:solidFill>
              </a:rPr>
              <a:t>,</a:t>
            </a:r>
            <a:r>
              <a:rPr kumimoji="1" lang="en-US" altLang="ja-JP" sz="6600" dirty="0"/>
              <a:t> </a:t>
            </a:r>
            <a:r>
              <a:rPr kumimoji="1" lang="ja-JP" altLang="en-US" sz="6600" dirty="0"/>
              <a:t>値</a:t>
            </a:r>
            <a:r>
              <a:rPr kumimoji="1" lang="en-US" altLang="ja-JP" sz="6600" dirty="0"/>
              <a:t>2</a:t>
            </a:r>
            <a:r>
              <a:rPr kumimoji="1" lang="en-US" altLang="ja-JP" sz="6600" dirty="0">
                <a:solidFill>
                  <a:srgbClr val="FF0000"/>
                </a:solidFill>
              </a:rPr>
              <a:t>,</a:t>
            </a:r>
            <a:r>
              <a:rPr kumimoji="1" lang="en-US" altLang="ja-JP" sz="6600" dirty="0"/>
              <a:t> </a:t>
            </a:r>
            <a:r>
              <a:rPr kumimoji="1" lang="ja-JP" altLang="en-US" sz="6600" dirty="0"/>
              <a:t>値</a:t>
            </a:r>
            <a:r>
              <a:rPr kumimoji="1" lang="en-US" altLang="ja-JP" sz="6600" dirty="0"/>
              <a:t>3</a:t>
            </a:r>
            <a:r>
              <a:rPr kumimoji="1" lang="en-US" altLang="ja-JP" sz="6600" dirty="0">
                <a:solidFill>
                  <a:srgbClr val="FF0000"/>
                </a:solidFill>
              </a:rPr>
              <a:t>)</a:t>
            </a:r>
            <a:endParaRPr kumimoji="1" lang="ja-JP" altLang="en-US" sz="6600" dirty="0">
              <a:solidFill>
                <a:srgbClr val="FF0000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71D7750-86AB-1644-84EA-CF16617DEC11}"/>
              </a:ext>
            </a:extLst>
          </p:cNvPr>
          <p:cNvSpPr txBox="1"/>
          <p:nvPr/>
        </p:nvSpPr>
        <p:spPr>
          <a:xfrm>
            <a:off x="467544" y="5301208"/>
            <a:ext cx="4801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/>
              <a:t>丸括弧で</a:t>
            </a:r>
            <a:r>
              <a:rPr kumimoji="1" lang="ja-JP" altLang="en-US" sz="3600" dirty="0">
                <a:solidFill>
                  <a:srgbClr val="FF0000"/>
                </a:solidFill>
              </a:rPr>
              <a:t>囲んでも良い</a:t>
            </a:r>
          </a:p>
        </p:txBody>
      </p:sp>
    </p:spTree>
    <p:extLst>
      <p:ext uri="{BB962C8B-B14F-4D97-AF65-F5344CB8AC3E}">
        <p14:creationId xmlns:p14="http://schemas.microsoft.com/office/powerpoint/2010/main" val="3332607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172886B7-2430-0042-B11B-480E55F28CF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タプルとリスト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502FC62-7517-8E4C-ACF3-C1B053F25BD1}"/>
              </a:ext>
            </a:extLst>
          </p:cNvPr>
          <p:cNvSpPr txBox="1"/>
          <p:nvPr/>
        </p:nvSpPr>
        <p:spPr>
          <a:xfrm>
            <a:off x="323528" y="1412776"/>
            <a:ext cx="67505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/>
              <a:t>一度作られたタプルは修正できない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0972DFE-4D2B-0B4A-AAD4-9803BF90BB9D}"/>
              </a:ext>
            </a:extLst>
          </p:cNvPr>
          <p:cNvSpPr/>
          <p:nvPr/>
        </p:nvSpPr>
        <p:spPr>
          <a:xfrm>
            <a:off x="323528" y="2276872"/>
            <a:ext cx="3096344" cy="10772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a = </a:t>
            </a:r>
            <a:r>
              <a:rPr lang="en" altLang="ja-JP" sz="32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 </a:t>
            </a:r>
            <a:r>
              <a:rPr lang="en" altLang="ja-JP" sz="32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 </a:t>
            </a:r>
            <a:r>
              <a:rPr lang="en" altLang="ja-JP" sz="32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3</a:t>
            </a:r>
            <a:endParaRPr lang="en" altLang="ja-JP" sz="3200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a[</a:t>
            </a:r>
            <a:r>
              <a:rPr lang="en" altLang="ja-JP" sz="32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 = </a:t>
            </a:r>
            <a:r>
              <a:rPr lang="en" altLang="ja-JP" sz="32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4</a:t>
            </a:r>
            <a:endParaRPr lang="en" altLang="ja-JP" sz="3200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7476F2C-D5F0-474D-8001-FACABB5578F4}"/>
              </a:ext>
            </a:extLst>
          </p:cNvPr>
          <p:cNvSpPr/>
          <p:nvPr/>
        </p:nvSpPr>
        <p:spPr>
          <a:xfrm>
            <a:off x="4499992" y="2276872"/>
            <a:ext cx="4752528" cy="648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ja-JP">
                <a:effectLst/>
                <a:latin typeface="Monaco" pitchFamily="2" charset="0"/>
              </a:rPr>
              <a:t>TypeError: 'tuple' object does not support item assignment</a:t>
            </a:r>
          </a:p>
        </p:txBody>
      </p:sp>
      <p:sp>
        <p:nvSpPr>
          <p:cNvPr id="6" name="右矢印 5">
            <a:extLst>
              <a:ext uri="{FF2B5EF4-FFF2-40B4-BE49-F238E27FC236}">
                <a16:creationId xmlns:a16="http://schemas.microsoft.com/office/drawing/2014/main" id="{5A834B65-DE29-8245-8148-616A2DA3072D}"/>
              </a:ext>
            </a:extLst>
          </p:cNvPr>
          <p:cNvSpPr/>
          <p:nvPr/>
        </p:nvSpPr>
        <p:spPr>
          <a:xfrm>
            <a:off x="3707904" y="2420888"/>
            <a:ext cx="432048" cy="43204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20B31CC-E929-6F40-9648-9489286A3C05}"/>
              </a:ext>
            </a:extLst>
          </p:cNvPr>
          <p:cNvSpPr txBox="1"/>
          <p:nvPr/>
        </p:nvSpPr>
        <p:spPr>
          <a:xfrm>
            <a:off x="4499992" y="2924944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タプルのアイテムに代入はできません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04E7B95-DE48-E54E-B6D3-1733548F39F1}"/>
              </a:ext>
            </a:extLst>
          </p:cNvPr>
          <p:cNvSpPr txBox="1"/>
          <p:nvPr/>
        </p:nvSpPr>
        <p:spPr>
          <a:xfrm>
            <a:off x="251520" y="3717032"/>
            <a:ext cx="59298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/>
              <a:t>その他はリストと同様に使える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6393BEC0-602E-E44D-B6D9-F660270C357A}"/>
              </a:ext>
            </a:extLst>
          </p:cNvPr>
          <p:cNvSpPr/>
          <p:nvPr/>
        </p:nvSpPr>
        <p:spPr>
          <a:xfrm>
            <a:off x="395536" y="4581128"/>
            <a:ext cx="2565126" cy="523220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" altLang="ja-JP" sz="28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</a:t>
            </a:r>
            <a:r>
              <a:rPr lang="en" altLang="ja-JP" sz="28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(a[</a:t>
            </a:r>
            <a:r>
              <a:rPr lang="en" altLang="ja-JP" sz="28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ja-JP" sz="28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])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C3CD804-383D-5E45-A821-66A0938C339F}"/>
              </a:ext>
            </a:extLst>
          </p:cNvPr>
          <p:cNvSpPr txBox="1"/>
          <p:nvPr/>
        </p:nvSpPr>
        <p:spPr>
          <a:xfrm>
            <a:off x="3275856" y="4653136"/>
            <a:ext cx="480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インデックスを使って要素にアクセスできる</a:t>
            </a:r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AF60C3FD-BB4B-8E48-94DF-48C63E91F8C7}"/>
              </a:ext>
            </a:extLst>
          </p:cNvPr>
          <p:cNvSpPr/>
          <p:nvPr/>
        </p:nvSpPr>
        <p:spPr>
          <a:xfrm>
            <a:off x="395536" y="5301208"/>
            <a:ext cx="2520280" cy="58477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ja-JP" sz="32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len</a:t>
            </a:r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(a)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1002AC31-57EF-0347-8B59-92D8FB0FA8F7}"/>
              </a:ext>
            </a:extLst>
          </p:cNvPr>
          <p:cNvSpPr txBox="1"/>
          <p:nvPr/>
        </p:nvSpPr>
        <p:spPr>
          <a:xfrm>
            <a:off x="3347864" y="5373216"/>
            <a:ext cx="2770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len</a:t>
            </a:r>
            <a:r>
              <a:rPr kumimoji="1" lang="ja-JP" altLang="en-US"/>
              <a:t>を使って長さが取れる</a:t>
            </a:r>
          </a:p>
        </p:txBody>
      </p:sp>
    </p:spTree>
    <p:extLst>
      <p:ext uri="{BB962C8B-B14F-4D97-AF65-F5344CB8AC3E}">
        <p14:creationId xmlns:p14="http://schemas.microsoft.com/office/powerpoint/2010/main" val="96071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5BF25B4E-0F9E-4943-895C-593651182E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タプルの使い所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6DDA1CA-4DDF-F344-9335-B597BF1A53B3}"/>
              </a:ext>
            </a:extLst>
          </p:cNvPr>
          <p:cNvSpPr txBox="1"/>
          <p:nvPr/>
        </p:nvSpPr>
        <p:spPr>
          <a:xfrm>
            <a:off x="3779912" y="2996952"/>
            <a:ext cx="51845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/>
              <a:t>関数で複数の値を返したいときによく使われる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14F1AA5-0486-AA4C-B9A5-74E1917D9D21}"/>
              </a:ext>
            </a:extLst>
          </p:cNvPr>
          <p:cNvSpPr/>
          <p:nvPr/>
        </p:nvSpPr>
        <p:spPr>
          <a:xfrm>
            <a:off x="251520" y="2924944"/>
            <a:ext cx="3312368" cy="156966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ja-JP" sz="24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" altLang="ja-JP" sz="24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():</a:t>
            </a:r>
          </a:p>
          <a:p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" altLang="ja-JP" sz="2400" b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" altLang="ja-JP" sz="24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 </a:t>
            </a:r>
            <a:r>
              <a:rPr lang="en" altLang="ja-JP" sz="24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endParaRPr lang="en" altLang="ja-JP" sz="2400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b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a, b = func()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CE1F9036-AAB1-8148-9E44-E920C25FEFDF}"/>
              </a:ext>
            </a:extLst>
          </p:cNvPr>
          <p:cNvSpPr/>
          <p:nvPr/>
        </p:nvSpPr>
        <p:spPr>
          <a:xfrm>
            <a:off x="251520" y="1340768"/>
            <a:ext cx="3240360" cy="46166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a, b = </a:t>
            </a:r>
            <a:r>
              <a:rPr lang="en" altLang="ja-JP" sz="24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 </a:t>
            </a:r>
            <a:r>
              <a:rPr lang="en" altLang="ja-JP" sz="24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endParaRPr lang="en" altLang="ja-JP" sz="2400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BB9716C-2133-744A-BABD-1961B1546DBC}"/>
              </a:ext>
            </a:extLst>
          </p:cNvPr>
          <p:cNvSpPr txBox="1"/>
          <p:nvPr/>
        </p:nvSpPr>
        <p:spPr>
          <a:xfrm>
            <a:off x="3779912" y="1268760"/>
            <a:ext cx="5184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/>
              <a:t>複数の変数を一度に初期化する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E7B7547-070E-A44D-9F49-3BCCFB1311DE}"/>
              </a:ext>
            </a:extLst>
          </p:cNvPr>
          <p:cNvSpPr/>
          <p:nvPr/>
        </p:nvSpPr>
        <p:spPr>
          <a:xfrm>
            <a:off x="251520" y="2132856"/>
            <a:ext cx="3240360" cy="46166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a, b = b, a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1603BF6-A6FC-F44C-8C8C-DD02A246FC31}"/>
              </a:ext>
            </a:extLst>
          </p:cNvPr>
          <p:cNvSpPr txBox="1"/>
          <p:nvPr/>
        </p:nvSpPr>
        <p:spPr>
          <a:xfrm>
            <a:off x="3779912" y="2060848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/>
              <a:t>変数の値を入れ替える</a:t>
            </a:r>
          </a:p>
        </p:txBody>
      </p:sp>
    </p:spTree>
    <p:extLst>
      <p:ext uri="{BB962C8B-B14F-4D97-AF65-F5344CB8AC3E}">
        <p14:creationId xmlns:p14="http://schemas.microsoft.com/office/powerpoint/2010/main" val="2010593299"/>
      </p:ext>
    </p:extLst>
  </p:cSld>
  <p:clrMapOvr>
    <a:masterClrMapping/>
  </p:clrMapOvr>
</p:sld>
</file>

<file path=ppt/theme/theme1.xml><?xml version="1.0" encoding="utf-8"?>
<a:theme xmlns:a="http://schemas.openxmlformats.org/drawingml/2006/main" name="パーセル">
  <a:themeElements>
    <a:clrScheme name="パーセル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パーセル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パーセル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>
    <a:spDef>
      <a:spPr>
        <a:solidFill>
          <a:srgbClr val="FF0000"/>
        </a:solidFill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{11DA09EC-ABC8-2D40-8DBB-00E840906C4E}tf10001120</Template>
  <TotalTime>2490</TotalTime>
  <Words>1145</Words>
  <Application>Microsoft Macintosh PowerPoint</Application>
  <PresentationFormat>画面に合わせる (4:3)</PresentationFormat>
  <Paragraphs>272</Paragraphs>
  <Slides>23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23</vt:i4>
      </vt:variant>
    </vt:vector>
  </HeadingPairs>
  <TitlesOfParts>
    <vt:vector size="33" baseType="lpstr">
      <vt:lpstr>HGｺﾞｼｯｸE</vt:lpstr>
      <vt:lpstr>游ゴシック</vt:lpstr>
      <vt:lpstr>Arial</vt:lpstr>
      <vt:lpstr>Cambria Math</vt:lpstr>
      <vt:lpstr>Consolas</vt:lpstr>
      <vt:lpstr>Gill Sans MT</vt:lpstr>
      <vt:lpstr>Menlo</vt:lpstr>
      <vt:lpstr>Monaco</vt:lpstr>
      <vt:lpstr>Wingdings</vt:lpstr>
      <vt:lpstr>パーセル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watanabe</dc:creator>
  <cp:lastModifiedBy>Microsoft Office ユーザー</cp:lastModifiedBy>
  <cp:revision>482</cp:revision>
  <dcterms:created xsi:type="dcterms:W3CDTF">2019-01-02T05:23:01Z</dcterms:created>
  <dcterms:modified xsi:type="dcterms:W3CDTF">2019-10-07T09:23:38Z</dcterms:modified>
</cp:coreProperties>
</file>