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70" r:id="rId10"/>
    <p:sldId id="265" r:id="rId11"/>
    <p:sldId id="263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D7A35-22C4-C798-BD0C-307D3F04E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543E9C-AAA8-8436-1A64-B6B6D37C7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D30ED-2112-969C-D396-C7BD0364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FE8384-C266-900B-7A75-5B22CC1D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6C81B-1618-5367-54CB-AB9E164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3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1B650-83D6-84CA-CCB2-2BE2FD20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2CDD14-DA46-AB49-0544-22833D04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32313-59CC-F65C-857F-93B4E76C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3D3F6-D66D-ACF3-3327-87250CCD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E4D5C-BBF8-CC91-40A1-D7BADDC4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15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8F7079-8230-6D65-A225-F1D39856A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F78744-8EF7-AE3B-510C-5C92A5B02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100216-3B7D-A80F-0123-08C21C02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8209CC-E477-6E40-3543-DF3583FF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D13BD-CF14-DAA0-B463-9B5216E9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1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BFD4F-30E2-6412-1359-EFDDCF61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430D5-F3AC-90E8-478C-8DD93D30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97954-B5AC-7EC5-263A-0F3D5E47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1A4693-F940-8A5F-3810-5808401B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FEE5D-C022-D0D0-57DF-6681D6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3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E5B38-EDA7-CC69-F7FA-9D1720EA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E9673-E818-27FF-8D61-59AEC291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F5C2A4-A84C-9525-6564-819E534E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ED0F4-17CF-12DE-DADD-F012FDD6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A06231-6801-6163-4203-5FACF258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1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0972F-0211-CC2A-580A-2B751319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16B95-19A6-2CE1-6247-BBF2DAF38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027E3-90D3-4718-FC90-D67C8692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8A7C8B-6FD2-C6A8-4483-3C36B202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1217D6-08B1-3354-2609-24AB3929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707D3E-A100-E227-F999-0992CB7F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1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C828D-D41C-E530-39FB-E7153A83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526C4-363D-9C6E-D49D-DF68B00C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A1EEA1-4E8B-15B6-6D57-0A55A743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CC91D0-0DFF-BF2E-5BC1-F5591BE9D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AAE714-298B-6045-1B3D-BAC65B7D4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D2C81A-1FF5-D5FF-578A-1D457202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1BE735-DF91-5473-716B-D5809A57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E323E2-28CA-0FDA-8F65-C7C75879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13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530F2-9BEF-8A9F-5BAA-D5268DD8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42C20-A9D7-9B9E-95A8-34A7B46F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CFDF2E-93A3-5D62-2223-400D4183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1EFC5A-BBA4-B0A4-D439-702E9343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46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706315-38D5-D287-FC3D-36775FD7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05E51D-260F-41C6-70B2-BE996C88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6A0D5C-7F7F-32F4-B574-7413E4DD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7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B5E98-E6A1-65CD-69A2-75E97DB4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FB894-C8CE-ED9D-649A-E6186A983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08ADB5-5D51-950D-4E1E-1C70A352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26C1F3-4A22-B075-399E-FC9C26A9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3F7D4B-BF28-3CAC-6F93-FD5BDC48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E1113B-72C9-E54A-5520-72395BEF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1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424A2-133E-9672-AEBA-5E499600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83F77E-BE3F-3E82-5CB7-628EB0D59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995920-CE46-E36D-700E-0830B4CD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F2248B-AFC2-3BE2-6146-2F2DA385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B9953C-7E55-F9DD-B175-63F8D4A2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A2C890-D428-E365-4012-0E470733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D2B467-37FD-46F9-01B2-D9EEDA64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0A3C29-22D7-2026-41DA-9571A52E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C654F-4E14-900F-E0DB-2B544D473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BD2A-FE03-4B35-B4D1-B5E82AA9575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54B70-8D7C-522E-CAAF-55AE6B739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A5931-1201-09C7-9EB1-D90C84D49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F18B-8B69-4AF5-B717-8574085D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82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650F4-88CD-FC22-CFEF-5A4EB4494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6237"/>
            <a:ext cx="9144000" cy="83202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Le tour du monde en 80 poules</a:t>
            </a:r>
            <a:endParaRPr lang="fr-FR" sz="19300" b="1" dirty="0">
              <a:solidFill>
                <a:schemeClr val="accent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D34965-2353-750D-83D0-7E3582B40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8259"/>
            <a:ext cx="9144000" cy="477795"/>
          </a:xfrm>
        </p:spPr>
        <p:txBody>
          <a:bodyPr>
            <a:normAutofit/>
          </a:bodyPr>
          <a:lstStyle/>
          <a:p>
            <a:r>
              <a:rPr lang="fr-FR" sz="2400" i="1" dirty="0">
                <a:solidFill>
                  <a:schemeClr val="accent1"/>
                </a:solidFill>
              </a:rPr>
              <a:t>La sortie du poulailler</a:t>
            </a:r>
            <a:endParaRPr lang="fr-FR" i="1" dirty="0">
              <a:solidFill>
                <a:schemeClr val="accent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EDF8E3-8027-09A4-17AB-4371D4C88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96" y="320354"/>
            <a:ext cx="6351808" cy="25464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B1E71A-FC38-7284-B613-8D85EF3CD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27" y="4372062"/>
            <a:ext cx="1556946" cy="18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E9A0-C53D-F538-9B64-8E49AEFF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453"/>
            <a:ext cx="10515600" cy="1158875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chemeClr val="accent1"/>
                </a:solidFill>
              </a:rPr>
              <a:t>On veut des chiffres !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A1E3328-3D77-82C9-471C-A9F5065E6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3753"/>
            <a:ext cx="10515600" cy="2851432"/>
          </a:xfr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5F96F8A9-D8DC-C953-E30B-ADF4391FD66D}"/>
              </a:ext>
            </a:extLst>
          </p:cNvPr>
          <p:cNvSpPr/>
          <p:nvPr/>
        </p:nvSpPr>
        <p:spPr>
          <a:xfrm>
            <a:off x="6970548" y="4213290"/>
            <a:ext cx="1407334" cy="8377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92A777-CBCF-7176-A4F4-53164A4E5053}"/>
              </a:ext>
            </a:extLst>
          </p:cNvPr>
          <p:cNvSpPr/>
          <p:nvPr/>
        </p:nvSpPr>
        <p:spPr>
          <a:xfrm>
            <a:off x="10010185" y="4179087"/>
            <a:ext cx="1343615" cy="9061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BBCF2497-7100-152E-2EEC-A9FB50E3DEF7}"/>
              </a:ext>
            </a:extLst>
          </p:cNvPr>
          <p:cNvSpPr/>
          <p:nvPr/>
        </p:nvSpPr>
        <p:spPr>
          <a:xfrm rot="5400000">
            <a:off x="8428178" y="272636"/>
            <a:ext cx="444842" cy="4977392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F59169-5EBE-ABA8-B519-40CB4CF89D0A}"/>
              </a:ext>
            </a:extLst>
          </p:cNvPr>
          <p:cNvSpPr txBox="1"/>
          <p:nvPr/>
        </p:nvSpPr>
        <p:spPr>
          <a:xfrm>
            <a:off x="7180154" y="2123758"/>
            <a:ext cx="29408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Unité en millier de tonnes/an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7429657-6E1C-82F5-FEEF-3ED6A575C837}"/>
              </a:ext>
            </a:extLst>
          </p:cNvPr>
          <p:cNvCxnSpPr/>
          <p:nvPr/>
        </p:nvCxnSpPr>
        <p:spPr>
          <a:xfrm>
            <a:off x="1161535" y="2538911"/>
            <a:ext cx="0" cy="747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8B71A1F-EA88-0733-677D-E80F350E76A4}"/>
              </a:ext>
            </a:extLst>
          </p:cNvPr>
          <p:cNvSpPr txBox="1"/>
          <p:nvPr/>
        </p:nvSpPr>
        <p:spPr>
          <a:xfrm>
            <a:off x="838200" y="1876448"/>
            <a:ext cx="211094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Numéro des profils (cluster)</a:t>
            </a:r>
          </a:p>
        </p:txBody>
      </p:sp>
    </p:spTree>
    <p:extLst>
      <p:ext uri="{BB962C8B-B14F-4D97-AF65-F5344CB8AC3E}">
        <p14:creationId xmlns:p14="http://schemas.microsoft.com/office/powerpoint/2010/main" val="310079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99701-D6FC-53D4-2BA1-7CFD56B2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51783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fr-FR" sz="6000" b="1" dirty="0">
                <a:solidFill>
                  <a:schemeClr val="accent1"/>
                </a:solidFill>
              </a:rPr>
              <a:t>Quels sont donc nos destinations ?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9DE2B2B-B3AB-F272-CD21-1C0C0DAE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81664"/>
            <a:ext cx="5157787" cy="551935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</a:rPr>
              <a:t>Les faciles !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88BCD15-F012-706B-416B-EC9FDFBB7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298355"/>
            <a:ext cx="5157787" cy="36987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chemeClr val="accent1"/>
                </a:solidFill>
              </a:rPr>
              <a:t>Europe</a:t>
            </a:r>
            <a:br>
              <a:rPr lang="fr-FR" dirty="0"/>
            </a:br>
            <a:r>
              <a:rPr lang="fr-FR" dirty="0"/>
              <a:t>---------------------</a:t>
            </a:r>
            <a:br>
              <a:rPr lang="fr-FR" dirty="0"/>
            </a:br>
            <a:r>
              <a:rPr lang="fr-FR" dirty="0">
                <a:solidFill>
                  <a:schemeClr val="accent1"/>
                </a:solidFill>
              </a:rPr>
              <a:t>Allemagne</a:t>
            </a:r>
            <a:br>
              <a:rPr lang="fr-FR" dirty="0">
                <a:solidFill>
                  <a:schemeClr val="accent1"/>
                </a:solidFill>
              </a:rPr>
            </a:br>
            <a:r>
              <a:rPr lang="fr-FR" dirty="0">
                <a:solidFill>
                  <a:schemeClr val="accent1"/>
                </a:solidFill>
              </a:rPr>
              <a:t>Pays-Bas</a:t>
            </a:r>
            <a:br>
              <a:rPr lang="fr-FR" dirty="0">
                <a:solidFill>
                  <a:schemeClr val="accent1"/>
                </a:solidFill>
              </a:rPr>
            </a:br>
            <a:r>
              <a:rPr lang="fr-FR" dirty="0">
                <a:solidFill>
                  <a:schemeClr val="accent1"/>
                </a:solidFill>
              </a:rPr>
              <a:t>Royaume-Uni</a:t>
            </a:r>
            <a:br>
              <a:rPr lang="fr-FR" dirty="0">
                <a:solidFill>
                  <a:schemeClr val="accent1"/>
                </a:solidFill>
              </a:rPr>
            </a:br>
            <a:r>
              <a:rPr lang="fr-FR" dirty="0"/>
              <a:t>------------------------------------------------</a:t>
            </a:r>
            <a:br>
              <a:rPr lang="fr-FR" dirty="0"/>
            </a:br>
            <a:r>
              <a:rPr lang="fr-FR" b="1" i="1" dirty="0">
                <a:solidFill>
                  <a:schemeClr val="accent1"/>
                </a:solidFill>
              </a:rPr>
              <a:t>Hors-Europe</a:t>
            </a:r>
            <a:br>
              <a:rPr lang="fr-FR" baseline="30000" dirty="0"/>
            </a:br>
            <a:r>
              <a:rPr lang="fr-FR" dirty="0"/>
              <a:t>-----------------------</a:t>
            </a:r>
            <a:br>
              <a:rPr lang="fr-FR" dirty="0"/>
            </a:br>
            <a:r>
              <a:rPr lang="fr-FR" dirty="0">
                <a:solidFill>
                  <a:schemeClr val="accent1"/>
                </a:solidFill>
              </a:rPr>
              <a:t>Mexique</a:t>
            </a:r>
            <a:br>
              <a:rPr lang="fr-FR" dirty="0">
                <a:solidFill>
                  <a:schemeClr val="accent1"/>
                </a:solidFill>
              </a:rPr>
            </a:br>
            <a:r>
              <a:rPr lang="fr-FR" dirty="0">
                <a:solidFill>
                  <a:schemeClr val="accent1"/>
                </a:solidFill>
              </a:rPr>
              <a:t>Arabie Saoudite</a:t>
            </a:r>
            <a:br>
              <a:rPr lang="fr-FR" dirty="0">
                <a:solidFill>
                  <a:schemeClr val="accent1"/>
                </a:solidFill>
              </a:rPr>
            </a:br>
            <a:r>
              <a:rPr lang="fr-FR" dirty="0">
                <a:solidFill>
                  <a:schemeClr val="accent1"/>
                </a:solidFill>
              </a:rPr>
              <a:t>Hong Kong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53D5392-2EFC-DA91-6F15-2B1105A3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1581244"/>
            <a:ext cx="5157785" cy="551936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</a:rPr>
              <a:t>Les un peu plus Aventureux !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46EC31E-98B8-DDC1-98E0-9F51CF187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3" y="2297516"/>
            <a:ext cx="5157785" cy="36987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3000" b="1" i="1" dirty="0">
                <a:solidFill>
                  <a:schemeClr val="accent1"/>
                </a:solidFill>
              </a:rPr>
              <a:t>Les gros !</a:t>
            </a:r>
            <a:br>
              <a:rPr lang="fr-FR" b="1" dirty="0">
                <a:solidFill>
                  <a:schemeClr val="accent1"/>
                </a:solidFill>
              </a:rPr>
            </a:br>
            <a:r>
              <a:rPr lang="fr-FR" dirty="0"/>
              <a:t>------------------</a:t>
            </a:r>
            <a:br>
              <a:rPr lang="fr-FR" dirty="0"/>
            </a:br>
            <a:r>
              <a:rPr lang="fr-FR" dirty="0">
                <a:solidFill>
                  <a:schemeClr val="accent1"/>
                </a:solidFill>
              </a:rPr>
              <a:t>Inde</a:t>
            </a:r>
            <a:br>
              <a:rPr lang="fr-FR" dirty="0">
                <a:solidFill>
                  <a:schemeClr val="accent1"/>
                </a:solidFill>
              </a:rPr>
            </a:br>
            <a:r>
              <a:rPr lang="fr-FR" dirty="0">
                <a:solidFill>
                  <a:schemeClr val="accent1"/>
                </a:solidFill>
              </a:rPr>
              <a:t>Chine</a:t>
            </a:r>
            <a:br>
              <a:rPr lang="fr-FR" dirty="0"/>
            </a:br>
            <a:r>
              <a:rPr lang="fr-FR" dirty="0"/>
              <a:t>------------------------------------------------</a:t>
            </a:r>
            <a:br>
              <a:rPr lang="fr-FR" dirty="0"/>
            </a:br>
            <a:r>
              <a:rPr lang="fr-FR" sz="3000" b="1" i="1" dirty="0">
                <a:solidFill>
                  <a:schemeClr val="accent1"/>
                </a:solidFill>
              </a:rPr>
              <a:t>Peu de concurrence !</a:t>
            </a:r>
            <a:br>
              <a:rPr lang="fr-FR" b="1" dirty="0">
                <a:solidFill>
                  <a:schemeClr val="accent1"/>
                </a:solidFill>
              </a:rPr>
            </a:br>
            <a:r>
              <a:rPr lang="fr-FR" dirty="0"/>
              <a:t>------------------</a:t>
            </a:r>
            <a:br>
              <a:rPr lang="fr-FR" dirty="0"/>
            </a:br>
            <a:r>
              <a:rPr lang="fr-FR" dirty="0">
                <a:solidFill>
                  <a:schemeClr val="accent1"/>
                </a:solidFill>
              </a:rPr>
              <a:t>Indonésie</a:t>
            </a:r>
            <a:br>
              <a:rPr lang="fr-FR" dirty="0">
                <a:solidFill>
                  <a:schemeClr val="accent1"/>
                </a:solidFill>
              </a:rPr>
            </a:br>
            <a:r>
              <a:rPr lang="fr-FR" dirty="0">
                <a:solidFill>
                  <a:schemeClr val="accent1"/>
                </a:solidFill>
              </a:rPr>
              <a:t>Egypte</a:t>
            </a:r>
            <a:br>
              <a:rPr lang="fr-FR" dirty="0">
                <a:solidFill>
                  <a:schemeClr val="accent1"/>
                </a:solidFill>
              </a:rPr>
            </a:br>
            <a:r>
              <a:rPr lang="fr-FR" dirty="0">
                <a:solidFill>
                  <a:schemeClr val="accent1"/>
                </a:solidFill>
              </a:rPr>
              <a:t>Philippines</a:t>
            </a:r>
          </a:p>
        </p:txBody>
      </p:sp>
    </p:spTree>
    <p:extLst>
      <p:ext uri="{BB962C8B-B14F-4D97-AF65-F5344CB8AC3E}">
        <p14:creationId xmlns:p14="http://schemas.microsoft.com/office/powerpoint/2010/main" val="393263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88D6B-2389-6303-A89B-4A25E80B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4433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7200" b="1" dirty="0">
                <a:solidFill>
                  <a:schemeClr val="accent1"/>
                </a:solidFill>
              </a:rPr>
              <a:t>Les destinations en chiffre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AD5F24-90A2-7FB0-9B8F-1F08CAE90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5617"/>
            <a:ext cx="10515600" cy="345298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1BE060-C5D0-04E4-AB14-8C99AE78BB91}"/>
              </a:ext>
            </a:extLst>
          </p:cNvPr>
          <p:cNvSpPr txBox="1"/>
          <p:nvPr/>
        </p:nvSpPr>
        <p:spPr>
          <a:xfrm>
            <a:off x="4625555" y="1509455"/>
            <a:ext cx="29408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Unité en millier de tonnes/an</a:t>
            </a:r>
          </a:p>
        </p:txBody>
      </p:sp>
    </p:spTree>
    <p:extLst>
      <p:ext uri="{BB962C8B-B14F-4D97-AF65-F5344CB8AC3E}">
        <p14:creationId xmlns:p14="http://schemas.microsoft.com/office/powerpoint/2010/main" val="266218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817ED-C93A-22AE-EE2D-D5BC5150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0897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7200" b="1" dirty="0">
                <a:solidFill>
                  <a:schemeClr val="accent1"/>
                </a:solidFill>
              </a:rPr>
              <a:t>Les destinations en chiffre</a:t>
            </a:r>
            <a:endParaRPr lang="fr-FR" sz="72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324421DE-AAEC-A9A2-35E3-1FF998948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9560"/>
            <a:ext cx="10515600" cy="1173382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B68874C-51CE-7839-E29F-66B3FC102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2" y="4196019"/>
            <a:ext cx="10381735" cy="1368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0F6C126-6E70-748A-2D3C-5CCE1752837A}"/>
              </a:ext>
            </a:extLst>
          </p:cNvPr>
          <p:cNvSpPr txBox="1"/>
          <p:nvPr/>
        </p:nvSpPr>
        <p:spPr>
          <a:xfrm>
            <a:off x="4625555" y="1506022"/>
            <a:ext cx="29408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Unité en millier de tonnes/an</a:t>
            </a:r>
          </a:p>
        </p:txBody>
      </p:sp>
    </p:spTree>
    <p:extLst>
      <p:ext uri="{BB962C8B-B14F-4D97-AF65-F5344CB8AC3E}">
        <p14:creationId xmlns:p14="http://schemas.microsoft.com/office/powerpoint/2010/main" val="285174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8975C-EBC4-39EA-3191-3ED973F6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9978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1"/>
                </a:solidFill>
              </a:rPr>
              <a:t>Comparaison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269EF92F-5266-C568-C3C5-813716A8C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923112"/>
            <a:ext cx="5486400" cy="3657600"/>
          </a:xfr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97CD61AA-AA4B-CED3-FF72-2F7E1689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600" y="192311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8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EA98A-38EB-7642-B2EC-B947490173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1"/>
                </a:solidFill>
              </a:rPr>
              <a:t>Bonne chance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54266A-C909-3D4F-7E6F-984434E06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54" y="2876067"/>
            <a:ext cx="1999092" cy="2356418"/>
          </a:xfrm>
        </p:spPr>
      </p:pic>
    </p:spTree>
    <p:extLst>
      <p:ext uri="{BB962C8B-B14F-4D97-AF65-F5344CB8AC3E}">
        <p14:creationId xmlns:p14="http://schemas.microsoft.com/office/powerpoint/2010/main" val="19117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4E736-7E0A-B5F0-3129-8316166EF5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000" b="1" dirty="0">
                <a:solidFill>
                  <a:schemeClr val="accent1"/>
                </a:solidFill>
              </a:rPr>
              <a:t>Exporter</a:t>
            </a:r>
            <a:r>
              <a:rPr lang="fr-FR" sz="6600" b="1" dirty="0"/>
              <a:t> </a:t>
            </a:r>
            <a:r>
              <a:rPr lang="fr-FR" sz="6000" b="1" dirty="0">
                <a:solidFill>
                  <a:schemeClr val="accent1"/>
                </a:solidFill>
              </a:rPr>
              <a:t>oui ! Mais pour aller où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3BFF7-F3FF-C618-2E54-D6054C6E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fr-FR" sz="3600" dirty="0">
                <a:solidFill>
                  <a:schemeClr val="accent1"/>
                </a:solidFill>
              </a:rPr>
              <a:t>Beaucoup de possibilité</a:t>
            </a:r>
            <a:br>
              <a:rPr lang="fr-FR" dirty="0"/>
            </a:br>
            <a:endParaRPr lang="fr-FR" dirty="0"/>
          </a:p>
          <a:p>
            <a:pPr>
              <a:buFontTx/>
              <a:buChar char="-"/>
            </a:pPr>
            <a:r>
              <a:rPr lang="fr-FR" dirty="0"/>
              <a:t>Identifier les pays acheteurs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Repérer le besoin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Être dans les premiers à se positionner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E2741A6-236D-2771-1C4B-14B199A8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091" y="1856808"/>
            <a:ext cx="5181600" cy="1152526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fr-FR" sz="3600" dirty="0">
                <a:solidFill>
                  <a:schemeClr val="accent1"/>
                </a:solidFill>
              </a:rPr>
              <a:t>Comment choisir ?</a:t>
            </a:r>
            <a:endParaRPr lang="fr-FR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fr-FR" dirty="0"/>
              <a:t>Avec les chiffres de la FAO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EA1E4FF-2A00-9452-1E79-23DFD8ABB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6" y="4301230"/>
            <a:ext cx="1133475" cy="1152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218E81-722C-A6AE-29E5-DC0554CCE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809" y="3980040"/>
            <a:ext cx="2744289" cy="15460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13E1F2-15D2-EF28-5564-7C6A07C3A9A8}"/>
              </a:ext>
            </a:extLst>
          </p:cNvPr>
          <p:cNvSpPr txBox="1"/>
          <p:nvPr/>
        </p:nvSpPr>
        <p:spPr>
          <a:xfrm>
            <a:off x="6554229" y="5915353"/>
            <a:ext cx="5013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... Les algorithmes non supervisé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C525496-CEF4-E54A-AA2E-81F1C3CFEE7D}"/>
              </a:ext>
            </a:extLst>
          </p:cNvPr>
          <p:cNvCxnSpPr>
            <a:cxnSpLocks/>
          </p:cNvCxnSpPr>
          <p:nvPr/>
        </p:nvCxnSpPr>
        <p:spPr>
          <a:xfrm>
            <a:off x="8991589" y="3728760"/>
            <a:ext cx="2000727" cy="201918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60806F1-5563-2558-2116-363AF219EC04}"/>
              </a:ext>
            </a:extLst>
          </p:cNvPr>
          <p:cNvCxnSpPr>
            <a:cxnSpLocks/>
          </p:cNvCxnSpPr>
          <p:nvPr/>
        </p:nvCxnSpPr>
        <p:spPr>
          <a:xfrm flipH="1">
            <a:off x="9053153" y="3728760"/>
            <a:ext cx="1925030" cy="19716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2FFF02D-5FF0-4C14-A61D-25ED5FF02AD2}"/>
              </a:ext>
            </a:extLst>
          </p:cNvPr>
          <p:cNvSpPr txBox="1"/>
          <p:nvPr/>
        </p:nvSpPr>
        <p:spPr>
          <a:xfrm>
            <a:off x="6233983" y="3175454"/>
            <a:ext cx="51198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- Avec les meilleurs fouineurs de données ...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5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E9993-0F98-92B0-DEFD-942CE6D349F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8000" b="1" dirty="0">
                <a:solidFill>
                  <a:schemeClr val="accent1"/>
                </a:solidFill>
              </a:rPr>
              <a:t>Les critères de sélections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B21E25A9-4F64-9E90-C862-4642EFEB21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72" y="2153040"/>
            <a:ext cx="5929028" cy="3489152"/>
          </a:xfr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9C35F23-52EE-A5AA-B9F9-3C28FDB2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53040"/>
            <a:ext cx="4300151" cy="3489152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Beaucoup poulet importé.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Des stocks qui se vide.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Faible production local.</a:t>
            </a:r>
          </a:p>
          <a:p>
            <a:pPr>
              <a:buFontTx/>
              <a:buChar char="-"/>
            </a:pPr>
            <a:endParaRPr lang="fr-FR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678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73F8D-981D-2BE5-3AD2-5430967211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chemeClr val="accent1"/>
                </a:solidFill>
              </a:rPr>
              <a:t>Comment trouver le pays idéal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DA8DF1-C2DE-20CD-898B-245159E1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>
                <a:solidFill>
                  <a:schemeClr val="accent1"/>
                </a:solidFill>
              </a:rPr>
              <a:t>Par profilage des pays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Données fournis par la FAO:</a:t>
            </a:r>
          </a:p>
          <a:p>
            <a:pPr>
              <a:buFontTx/>
              <a:buChar char="-"/>
            </a:pPr>
            <a:r>
              <a:rPr lang="fr-FR" sz="2400" dirty="0"/>
              <a:t>Production</a:t>
            </a:r>
          </a:p>
          <a:p>
            <a:pPr>
              <a:buFontTx/>
              <a:buChar char="-"/>
            </a:pPr>
            <a:r>
              <a:rPr lang="fr-FR" sz="2400" dirty="0"/>
              <a:t>Importation</a:t>
            </a:r>
          </a:p>
          <a:p>
            <a:pPr>
              <a:buFontTx/>
              <a:buChar char="-"/>
            </a:pPr>
            <a:r>
              <a:rPr lang="fr-FR" sz="2400" dirty="0"/>
              <a:t>Variation de stock</a:t>
            </a:r>
          </a:p>
          <a:p>
            <a:pPr>
              <a:buFontTx/>
              <a:buChar char="-"/>
            </a:pPr>
            <a:r>
              <a:rPr lang="fr-FR" sz="2400" dirty="0"/>
              <a:t>Disponibilité par habitant à l’année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4F1253C-F152-AD88-94DF-4C2D154B59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9367"/>
            <a:ext cx="5257800" cy="2979420"/>
          </a:xfrm>
        </p:spPr>
      </p:pic>
    </p:spTree>
    <p:extLst>
      <p:ext uri="{BB962C8B-B14F-4D97-AF65-F5344CB8AC3E}">
        <p14:creationId xmlns:p14="http://schemas.microsoft.com/office/powerpoint/2010/main" val="112461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F18CF-C081-2E38-9C30-D0CC6E47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65" y="217593"/>
            <a:ext cx="10586670" cy="779934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fr-FR" sz="5400" b="1" dirty="0">
                <a:solidFill>
                  <a:schemeClr val="accent1"/>
                </a:solidFill>
              </a:rPr>
              <a:t>Combien de profil pouvons-nous faire ?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18A2DAB-5C6F-559A-A846-244AAE68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1550" y="1212035"/>
            <a:ext cx="5157787" cy="455869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La méthode du coude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E80388-3493-2B62-A9D6-19D8E7E39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1136" y="1459896"/>
            <a:ext cx="6288521" cy="5659670"/>
          </a:xfr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50CBAA8-2238-44A1-818C-EB68B6D6B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667905"/>
            <a:ext cx="5183188" cy="4523689"/>
          </a:xfrm>
        </p:spPr>
        <p:txBody>
          <a:bodyPr/>
          <a:lstStyle/>
          <a:p>
            <a:pPr marL="0" indent="0">
              <a:buNone/>
            </a:pP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CF82A4-E467-748B-07F8-4BB8C17E00BA}"/>
              </a:ext>
            </a:extLst>
          </p:cNvPr>
          <p:cNvSpPr txBox="1"/>
          <p:nvPr/>
        </p:nvSpPr>
        <p:spPr>
          <a:xfrm>
            <a:off x="802665" y="1177286"/>
            <a:ext cx="515778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FR" sz="2400" b="1" dirty="0">
                <a:solidFill>
                  <a:schemeClr val="accent1"/>
                </a:solidFill>
              </a:rPr>
              <a:t>Simplifions les données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43791E8-15A1-AFAC-90A5-A0AD92266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4634" y="1507125"/>
            <a:ext cx="6183570" cy="556521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CAAEC90-4D38-4F1F-645D-72504E9ACE6C}"/>
              </a:ext>
            </a:extLst>
          </p:cNvPr>
          <p:cNvCxnSpPr>
            <a:cxnSpLocks/>
          </p:cNvCxnSpPr>
          <p:nvPr/>
        </p:nvCxnSpPr>
        <p:spPr>
          <a:xfrm flipH="1">
            <a:off x="9105395" y="4992130"/>
            <a:ext cx="335167" cy="8683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C9CFD86-B4DA-A449-21CE-572CFD32F3C1}"/>
              </a:ext>
            </a:extLst>
          </p:cNvPr>
          <p:cNvSpPr txBox="1"/>
          <p:nvPr/>
        </p:nvSpPr>
        <p:spPr>
          <a:xfrm>
            <a:off x="9036908" y="4622798"/>
            <a:ext cx="256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choisit la fin du coude</a:t>
            </a:r>
          </a:p>
        </p:txBody>
      </p:sp>
    </p:spTree>
    <p:extLst>
      <p:ext uri="{BB962C8B-B14F-4D97-AF65-F5344CB8AC3E}">
        <p14:creationId xmlns:p14="http://schemas.microsoft.com/office/powerpoint/2010/main" val="25449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D6374-B8C6-971C-9A34-996DB665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91"/>
            <a:ext cx="10515600" cy="723494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Laissons la machine trier un peu tout ça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8D42CCB-9462-C877-707B-8594D8B92E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0794" y="198352"/>
            <a:ext cx="6808631" cy="7188459"/>
          </a:xfr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0EAFCB8-C13A-54D9-FAC5-EE6933C30103}"/>
              </a:ext>
            </a:extLst>
          </p:cNvPr>
          <p:cNvCxnSpPr>
            <a:cxnSpLocks/>
            <a:stCxn id="31" idx="1"/>
            <a:endCxn id="20" idx="1"/>
          </p:cNvCxnSpPr>
          <p:nvPr/>
        </p:nvCxnSpPr>
        <p:spPr>
          <a:xfrm>
            <a:off x="6556902" y="1262957"/>
            <a:ext cx="1868258" cy="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C7E6D1A-65E8-4B70-6A2C-E842CBF8DDBA}"/>
              </a:ext>
            </a:extLst>
          </p:cNvPr>
          <p:cNvCxnSpPr>
            <a:cxnSpLocks/>
            <a:stCxn id="32" idx="1"/>
            <a:endCxn id="21" idx="1"/>
          </p:cNvCxnSpPr>
          <p:nvPr/>
        </p:nvCxnSpPr>
        <p:spPr>
          <a:xfrm>
            <a:off x="6535532" y="2419266"/>
            <a:ext cx="1883647" cy="5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BF2F216B-8E9E-9F3F-A76B-FE2AF5533A88}"/>
              </a:ext>
            </a:extLst>
          </p:cNvPr>
          <p:cNvSpPr txBox="1"/>
          <p:nvPr/>
        </p:nvSpPr>
        <p:spPr>
          <a:xfrm>
            <a:off x="8425160" y="1068341"/>
            <a:ext cx="1341482" cy="4009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Cluster 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8CA5DB-3F1D-39B8-5477-B643F9E1B9B6}"/>
              </a:ext>
            </a:extLst>
          </p:cNvPr>
          <p:cNvSpPr txBox="1"/>
          <p:nvPr/>
        </p:nvSpPr>
        <p:spPr>
          <a:xfrm>
            <a:off x="8419179" y="2224546"/>
            <a:ext cx="1347463" cy="4009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Cluster 3</a:t>
            </a:r>
          </a:p>
        </p:txBody>
      </p:sp>
      <p:sp>
        <p:nvSpPr>
          <p:cNvPr id="31" name="Accolade fermante 30">
            <a:extLst>
              <a:ext uri="{FF2B5EF4-FFF2-40B4-BE49-F238E27FC236}">
                <a16:creationId xmlns:a16="http://schemas.microsoft.com/office/drawing/2014/main" id="{E89EC9CC-1201-02F4-89E1-DD35EC320A4D}"/>
              </a:ext>
            </a:extLst>
          </p:cNvPr>
          <p:cNvSpPr/>
          <p:nvPr/>
        </p:nvSpPr>
        <p:spPr>
          <a:xfrm>
            <a:off x="6179516" y="1030778"/>
            <a:ext cx="377385" cy="4643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fermante 31">
            <a:extLst>
              <a:ext uri="{FF2B5EF4-FFF2-40B4-BE49-F238E27FC236}">
                <a16:creationId xmlns:a16="http://schemas.microsoft.com/office/drawing/2014/main" id="{C2CA7FF1-4962-E284-6893-68053705DEA5}"/>
              </a:ext>
            </a:extLst>
          </p:cNvPr>
          <p:cNvSpPr/>
          <p:nvPr/>
        </p:nvSpPr>
        <p:spPr>
          <a:xfrm>
            <a:off x="6158147" y="2277227"/>
            <a:ext cx="377385" cy="2840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062F28C-4F44-2C40-5D21-3C67ABF73B35}"/>
              </a:ext>
            </a:extLst>
          </p:cNvPr>
          <p:cNvSpPr txBox="1"/>
          <p:nvPr/>
        </p:nvSpPr>
        <p:spPr>
          <a:xfrm>
            <a:off x="8419179" y="6224952"/>
            <a:ext cx="1347461" cy="4009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Cluster 4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7F31FB0-2AF2-75A0-04E4-FC780A9C3086}"/>
              </a:ext>
            </a:extLst>
          </p:cNvPr>
          <p:cNvCxnSpPr>
            <a:cxnSpLocks/>
            <a:stCxn id="37" idx="1"/>
            <a:endCxn id="30" idx="1"/>
          </p:cNvCxnSpPr>
          <p:nvPr/>
        </p:nvCxnSpPr>
        <p:spPr>
          <a:xfrm flipV="1">
            <a:off x="6421266" y="6425411"/>
            <a:ext cx="19979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ccolade fermante 36">
            <a:extLst>
              <a:ext uri="{FF2B5EF4-FFF2-40B4-BE49-F238E27FC236}">
                <a16:creationId xmlns:a16="http://schemas.microsoft.com/office/drawing/2014/main" id="{045ACA18-8456-9B34-60EF-72F541CC712E}"/>
              </a:ext>
            </a:extLst>
          </p:cNvPr>
          <p:cNvSpPr/>
          <p:nvPr/>
        </p:nvSpPr>
        <p:spPr>
          <a:xfrm>
            <a:off x="6043881" y="6336950"/>
            <a:ext cx="377385" cy="17692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817DBD-E513-93C1-B7EA-FD0F99DD6EFC}"/>
              </a:ext>
            </a:extLst>
          </p:cNvPr>
          <p:cNvCxnSpPr>
            <a:cxnSpLocks/>
            <a:stCxn id="41" idx="1"/>
            <a:endCxn id="43" idx="1"/>
          </p:cNvCxnSpPr>
          <p:nvPr/>
        </p:nvCxnSpPr>
        <p:spPr>
          <a:xfrm flipV="1">
            <a:off x="6544600" y="1884574"/>
            <a:ext cx="1880560" cy="4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ccolade fermante 40">
            <a:extLst>
              <a:ext uri="{FF2B5EF4-FFF2-40B4-BE49-F238E27FC236}">
                <a16:creationId xmlns:a16="http://schemas.microsoft.com/office/drawing/2014/main" id="{5BF2D881-5922-79E8-FB11-78903E03438B}"/>
              </a:ext>
            </a:extLst>
          </p:cNvPr>
          <p:cNvSpPr/>
          <p:nvPr/>
        </p:nvSpPr>
        <p:spPr>
          <a:xfrm>
            <a:off x="6167215" y="1499943"/>
            <a:ext cx="377385" cy="7772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7B99454-C8FD-94D2-09AE-2723A899F2B8}"/>
              </a:ext>
            </a:extLst>
          </p:cNvPr>
          <p:cNvSpPr txBox="1"/>
          <p:nvPr/>
        </p:nvSpPr>
        <p:spPr>
          <a:xfrm>
            <a:off x="8425160" y="1684115"/>
            <a:ext cx="1347460" cy="4009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Cluster 5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25C0138-A824-847A-F5E9-745B088DAB90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flipV="1">
            <a:off x="6675258" y="5745015"/>
            <a:ext cx="1743923" cy="17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ccolade fermante 44">
            <a:extLst>
              <a:ext uri="{FF2B5EF4-FFF2-40B4-BE49-F238E27FC236}">
                <a16:creationId xmlns:a16="http://schemas.microsoft.com/office/drawing/2014/main" id="{76B77305-7DD4-85F5-2689-5E3ACDD0D029}"/>
              </a:ext>
            </a:extLst>
          </p:cNvPr>
          <p:cNvSpPr/>
          <p:nvPr/>
        </p:nvSpPr>
        <p:spPr>
          <a:xfrm>
            <a:off x="6044145" y="5206775"/>
            <a:ext cx="631113" cy="111124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C82E60E-A0F8-1AC8-C18F-6833771FBD9A}"/>
              </a:ext>
            </a:extLst>
          </p:cNvPr>
          <p:cNvSpPr txBox="1"/>
          <p:nvPr/>
        </p:nvSpPr>
        <p:spPr>
          <a:xfrm>
            <a:off x="8419181" y="5544556"/>
            <a:ext cx="1347461" cy="4009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Cluster 1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A71BC4A-00C5-8E08-E237-8A481CFC75BA}"/>
              </a:ext>
            </a:extLst>
          </p:cNvPr>
          <p:cNvCxnSpPr>
            <a:cxnSpLocks/>
            <a:stCxn id="49" idx="1"/>
            <a:endCxn id="51" idx="1"/>
          </p:cNvCxnSpPr>
          <p:nvPr/>
        </p:nvCxnSpPr>
        <p:spPr>
          <a:xfrm flipV="1">
            <a:off x="6674994" y="3881681"/>
            <a:ext cx="1744185" cy="4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colade fermante 48">
            <a:extLst>
              <a:ext uri="{FF2B5EF4-FFF2-40B4-BE49-F238E27FC236}">
                <a16:creationId xmlns:a16="http://schemas.microsoft.com/office/drawing/2014/main" id="{C767C95D-0C40-F968-92AF-A1518FEA49CB}"/>
              </a:ext>
            </a:extLst>
          </p:cNvPr>
          <p:cNvSpPr/>
          <p:nvPr/>
        </p:nvSpPr>
        <p:spPr>
          <a:xfrm>
            <a:off x="6043881" y="2566113"/>
            <a:ext cx="631113" cy="264066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6C6C1B2-ABBF-8954-F949-B2AA4776E54F}"/>
              </a:ext>
            </a:extLst>
          </p:cNvPr>
          <p:cNvSpPr txBox="1"/>
          <p:nvPr/>
        </p:nvSpPr>
        <p:spPr>
          <a:xfrm>
            <a:off x="8419179" y="3681222"/>
            <a:ext cx="1347463" cy="4009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Cluster 0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4D799FD9-CD39-6B47-74AB-E65B04926EFA}"/>
              </a:ext>
            </a:extLst>
          </p:cNvPr>
          <p:cNvCxnSpPr>
            <a:cxnSpLocks/>
          </p:cNvCxnSpPr>
          <p:nvPr/>
        </p:nvCxnSpPr>
        <p:spPr>
          <a:xfrm>
            <a:off x="4006735" y="1371600"/>
            <a:ext cx="8562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7749FE1-6F1C-739E-B12B-A34E0E2E2460}"/>
              </a:ext>
            </a:extLst>
          </p:cNvPr>
          <p:cNvCxnSpPr>
            <a:cxnSpLocks/>
          </p:cNvCxnSpPr>
          <p:nvPr/>
        </p:nvCxnSpPr>
        <p:spPr>
          <a:xfrm>
            <a:off x="4006735" y="1972887"/>
            <a:ext cx="108065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E4025F75-F60C-987E-2C52-775495A6C032}"/>
              </a:ext>
            </a:extLst>
          </p:cNvPr>
          <p:cNvCxnSpPr>
            <a:cxnSpLocks/>
          </p:cNvCxnSpPr>
          <p:nvPr/>
        </p:nvCxnSpPr>
        <p:spPr>
          <a:xfrm>
            <a:off x="3747655" y="2419266"/>
            <a:ext cx="106957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5C4CBDB5-7636-61C4-F605-086DEB40D6B0}"/>
              </a:ext>
            </a:extLst>
          </p:cNvPr>
          <p:cNvCxnSpPr>
            <a:cxnSpLocks/>
          </p:cNvCxnSpPr>
          <p:nvPr/>
        </p:nvCxnSpPr>
        <p:spPr>
          <a:xfrm>
            <a:off x="2693324" y="4272742"/>
            <a:ext cx="192024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EA7A1C21-F7AB-9B82-0367-A8BDB2FCDD99}"/>
              </a:ext>
            </a:extLst>
          </p:cNvPr>
          <p:cNvCxnSpPr>
            <a:cxnSpLocks/>
          </p:cNvCxnSpPr>
          <p:nvPr/>
        </p:nvCxnSpPr>
        <p:spPr>
          <a:xfrm>
            <a:off x="3441469" y="5622175"/>
            <a:ext cx="115408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5A76F418-2B2E-16FA-352B-43A3444DB467}"/>
              </a:ext>
            </a:extLst>
          </p:cNvPr>
          <p:cNvCxnSpPr>
            <a:cxnSpLocks/>
          </p:cNvCxnSpPr>
          <p:nvPr/>
        </p:nvCxnSpPr>
        <p:spPr>
          <a:xfrm>
            <a:off x="3441469" y="6414328"/>
            <a:ext cx="156279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947FF3B1-7382-6994-D99A-E3A6A4525E08}"/>
              </a:ext>
            </a:extLst>
          </p:cNvPr>
          <p:cNvCxnSpPr/>
          <p:nvPr/>
        </p:nvCxnSpPr>
        <p:spPr>
          <a:xfrm>
            <a:off x="4311257" y="1068341"/>
            <a:ext cx="0" cy="5445532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5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933F6-4D60-24C1-FF1F-909DB655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5" y="197931"/>
            <a:ext cx="11712632" cy="998162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accent1"/>
                </a:solidFill>
              </a:rPr>
              <a:t>Comment on obtient les chiffres ?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5970599-02EF-165B-014B-7B6B1C4E767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28734" y="1309746"/>
            <a:ext cx="5783432" cy="548159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accent1"/>
                </a:solidFill>
              </a:rPr>
              <a:t>Qu’est-ce que la projection de point ?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A651133-B042-796D-5D45-6DE611E5DD1C}"/>
              </a:ext>
            </a:extLst>
          </p:cNvPr>
          <p:cNvGrpSpPr/>
          <p:nvPr/>
        </p:nvGrpSpPr>
        <p:grpSpPr>
          <a:xfrm>
            <a:off x="551877" y="3674554"/>
            <a:ext cx="4902979" cy="2985515"/>
            <a:chOff x="737288" y="2937906"/>
            <a:chExt cx="4915825" cy="2993337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616FC1A-602C-8907-46AC-8D478F5B4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88" y="3321481"/>
              <a:ext cx="4915825" cy="2609762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7155F9-F030-7E3E-185E-D3F1D03922ED}"/>
                </a:ext>
              </a:extLst>
            </p:cNvPr>
            <p:cNvSpPr txBox="1"/>
            <p:nvPr/>
          </p:nvSpPr>
          <p:spPr>
            <a:xfrm>
              <a:off x="2199503" y="2937906"/>
              <a:ext cx="2117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Ceci est un exemple</a:t>
              </a:r>
            </a:p>
          </p:txBody>
        </p:sp>
      </p:grpSp>
      <p:pic>
        <p:nvPicPr>
          <p:cNvPr id="19" name="Graphique 18">
            <a:extLst>
              <a:ext uri="{FF2B5EF4-FFF2-40B4-BE49-F238E27FC236}">
                <a16:creationId xmlns:a16="http://schemas.microsoft.com/office/drawing/2014/main" id="{97A7E9E8-6CA7-D5F3-40B8-3C3874E99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8754" y="1583826"/>
            <a:ext cx="7032230" cy="527417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BB63E16-78A8-5E6D-C331-0F7B242173C3}"/>
              </a:ext>
            </a:extLst>
          </p:cNvPr>
          <p:cNvSpPr txBox="1"/>
          <p:nvPr/>
        </p:nvSpPr>
        <p:spPr>
          <a:xfrm>
            <a:off x="6184124" y="1309746"/>
            <a:ext cx="575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Résultat de la projection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9006C0C-484E-4754-5814-AF6FE2A64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70" y="1928236"/>
            <a:ext cx="3243234" cy="18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1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72CE54CE-BFDA-C8E6-75A0-9E6E880003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chemeClr val="accent1"/>
                </a:solidFill>
              </a:rPr>
              <a:t>A quoi ressemble nos profils ?</a:t>
            </a:r>
          </a:p>
        </p:txBody>
      </p:sp>
      <p:pic>
        <p:nvPicPr>
          <p:cNvPr id="48" name="Graphique 47">
            <a:extLst>
              <a:ext uri="{FF2B5EF4-FFF2-40B4-BE49-F238E27FC236}">
                <a16:creationId xmlns:a16="http://schemas.microsoft.com/office/drawing/2014/main" id="{5EAC909C-7CE0-5369-D7C7-3940594C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583197"/>
            <a:ext cx="3019579" cy="3019579"/>
          </a:xfrm>
          <a:prstGeom prst="rect">
            <a:avLst/>
          </a:prstGeom>
        </p:spPr>
      </p:pic>
      <p:pic>
        <p:nvPicPr>
          <p:cNvPr id="50" name="Graphique 49">
            <a:extLst>
              <a:ext uri="{FF2B5EF4-FFF2-40B4-BE49-F238E27FC236}">
                <a16:creationId xmlns:a16="http://schemas.microsoft.com/office/drawing/2014/main" id="{93285A99-485C-BE07-8B2F-D40BA9678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6516" y="2583198"/>
            <a:ext cx="3019579" cy="3019579"/>
          </a:xfrm>
          <a:prstGeom prst="rect">
            <a:avLst/>
          </a:prstGeom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9B446628-2BE7-D2DE-29CB-3F6B1ECD30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5560" y="2583197"/>
            <a:ext cx="3019579" cy="3019579"/>
          </a:xfrm>
          <a:prstGeom prst="rect">
            <a:avLst/>
          </a:prstGeom>
        </p:spPr>
      </p:pic>
      <p:pic>
        <p:nvPicPr>
          <p:cNvPr id="54" name="Graphique 53">
            <a:extLst>
              <a:ext uri="{FF2B5EF4-FFF2-40B4-BE49-F238E27FC236}">
                <a16:creationId xmlns:a16="http://schemas.microsoft.com/office/drawing/2014/main" id="{66A739FE-259E-744B-1593-F186E65E9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56" y="2583198"/>
            <a:ext cx="3019579" cy="30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72CE54CE-BFDA-C8E6-75A0-9E6E880003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chemeClr val="accent1"/>
                </a:solidFill>
              </a:rPr>
              <a:t>A quoi ressemble nos profils ?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451C8DA-7CD7-48FA-AF68-7EC541C8373D}"/>
              </a:ext>
            </a:extLst>
          </p:cNvPr>
          <p:cNvGrpSpPr/>
          <p:nvPr/>
        </p:nvGrpSpPr>
        <p:grpSpPr>
          <a:xfrm>
            <a:off x="4894744" y="2485738"/>
            <a:ext cx="6795362" cy="3089250"/>
            <a:chOff x="838197" y="2484000"/>
            <a:chExt cx="7261803" cy="3096000"/>
          </a:xfrm>
        </p:grpSpPr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2F9E63CA-66A4-D898-AB97-1E074D03D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0867" t="10027" r="11706" b="5655"/>
            <a:stretch/>
          </p:blipFill>
          <p:spPr>
            <a:xfrm>
              <a:off x="3852000" y="2484000"/>
              <a:ext cx="4248000" cy="3096000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76B9826-F144-1354-3F4D-75441E727D21}"/>
                </a:ext>
              </a:extLst>
            </p:cNvPr>
            <p:cNvSpPr txBox="1"/>
            <p:nvPr/>
          </p:nvSpPr>
          <p:spPr>
            <a:xfrm>
              <a:off x="838199" y="2587557"/>
              <a:ext cx="3013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/>
                <a:t>Disponibilité alimentaire en quantité (kg/personne/an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4035EA1-001C-BB59-8D80-122C7CD5473C}"/>
                </a:ext>
              </a:extLst>
            </p:cNvPr>
            <p:cNvSpPr txBox="1"/>
            <p:nvPr/>
          </p:nvSpPr>
          <p:spPr>
            <a:xfrm>
              <a:off x="838197" y="3399201"/>
              <a:ext cx="301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/>
                <a:t>Importations - Quantité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F5FA16E-969A-C553-D52E-C931BA6ABECB}"/>
                </a:ext>
              </a:extLst>
            </p:cNvPr>
            <p:cNvSpPr txBox="1"/>
            <p:nvPr/>
          </p:nvSpPr>
          <p:spPr>
            <a:xfrm>
              <a:off x="838197" y="4102672"/>
              <a:ext cx="301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/>
                <a:t>Production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DAB22D7-9ADB-4869-88D6-AC112BED61FD}"/>
                </a:ext>
              </a:extLst>
            </p:cNvPr>
            <p:cNvSpPr txBox="1"/>
            <p:nvPr/>
          </p:nvSpPr>
          <p:spPr>
            <a:xfrm>
              <a:off x="838197" y="4806143"/>
              <a:ext cx="301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/>
                <a:t>Variation de stock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6CAF491-11F0-6948-75B6-4F03CE231988}"/>
              </a:ext>
            </a:extLst>
          </p:cNvPr>
          <p:cNvSpPr txBox="1"/>
          <p:nvPr/>
        </p:nvSpPr>
        <p:spPr>
          <a:xfrm>
            <a:off x="549875" y="3168342"/>
            <a:ext cx="434486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Cluster 0</a:t>
            </a:r>
            <a:r>
              <a:rPr lang="fr-FR" dirty="0">
                <a:solidFill>
                  <a:schemeClr val="accent1"/>
                </a:solidFill>
              </a:rPr>
              <a:t>: </a:t>
            </a:r>
            <a:r>
              <a:rPr lang="fr-FR" dirty="0"/>
              <a:t>Faible potentiel commerciale</a:t>
            </a:r>
            <a:br>
              <a:rPr lang="fr-FR" dirty="0"/>
            </a:br>
            <a:r>
              <a:rPr lang="fr-FR" b="1" dirty="0">
                <a:solidFill>
                  <a:schemeClr val="accent1"/>
                </a:solidFill>
              </a:rPr>
              <a:t>Cluster 1</a:t>
            </a:r>
            <a:r>
              <a:rPr lang="fr-FR" dirty="0">
                <a:solidFill>
                  <a:schemeClr val="accent1"/>
                </a:solidFill>
              </a:rPr>
              <a:t>: </a:t>
            </a:r>
            <a:r>
              <a:rPr lang="fr-FR" dirty="0"/>
              <a:t>Autonome, à faible importations</a:t>
            </a:r>
            <a:br>
              <a:rPr lang="fr-FR" dirty="0"/>
            </a:br>
            <a:r>
              <a:rPr lang="fr-FR" b="1" dirty="0">
                <a:solidFill>
                  <a:schemeClr val="accent1"/>
                </a:solidFill>
              </a:rPr>
              <a:t>Cluster 2</a:t>
            </a:r>
            <a:r>
              <a:rPr lang="fr-FR" dirty="0">
                <a:solidFill>
                  <a:schemeClr val="accent1"/>
                </a:solidFill>
              </a:rPr>
              <a:t>: </a:t>
            </a:r>
            <a:r>
              <a:rPr lang="fr-FR" dirty="0"/>
              <a:t>Grand importateur dans le besoin</a:t>
            </a:r>
            <a:br>
              <a:rPr lang="fr-FR" dirty="0"/>
            </a:br>
            <a:r>
              <a:rPr lang="fr-FR" b="1" dirty="0">
                <a:solidFill>
                  <a:schemeClr val="accent1"/>
                </a:solidFill>
              </a:rPr>
              <a:t>Cluster 3</a:t>
            </a:r>
            <a:r>
              <a:rPr lang="fr-FR" dirty="0">
                <a:solidFill>
                  <a:schemeClr val="accent1"/>
                </a:solidFill>
              </a:rPr>
              <a:t>: </a:t>
            </a:r>
            <a:r>
              <a:rPr lang="fr-FR" dirty="0"/>
              <a:t>Importateur en grand besoin</a:t>
            </a:r>
          </a:p>
          <a:p>
            <a:r>
              <a:rPr lang="fr-FR" b="1" dirty="0">
                <a:solidFill>
                  <a:schemeClr val="accent1"/>
                </a:solidFill>
              </a:rPr>
              <a:t>Cluster 4</a:t>
            </a:r>
            <a:r>
              <a:rPr lang="fr-FR" dirty="0">
                <a:solidFill>
                  <a:schemeClr val="accent1"/>
                </a:solidFill>
              </a:rPr>
              <a:t>: </a:t>
            </a:r>
            <a:r>
              <a:rPr lang="fr-FR" dirty="0"/>
              <a:t>Très autonome, pas dans le besoin</a:t>
            </a:r>
          </a:p>
          <a:p>
            <a:r>
              <a:rPr lang="fr-FR" b="1" dirty="0">
                <a:solidFill>
                  <a:schemeClr val="accent1"/>
                </a:solidFill>
              </a:rPr>
              <a:t>Cluster 5</a:t>
            </a:r>
            <a:r>
              <a:rPr lang="fr-FR" dirty="0">
                <a:solidFill>
                  <a:schemeClr val="accent1"/>
                </a:solidFill>
              </a:rPr>
              <a:t>: F</a:t>
            </a:r>
            <a:r>
              <a:rPr lang="fr-FR" dirty="0"/>
              <a:t>aible importateur dans le besoin</a:t>
            </a:r>
          </a:p>
        </p:txBody>
      </p:sp>
    </p:spTree>
    <p:extLst>
      <p:ext uri="{BB962C8B-B14F-4D97-AF65-F5344CB8AC3E}">
        <p14:creationId xmlns:p14="http://schemas.microsoft.com/office/powerpoint/2010/main" val="1877844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352</Words>
  <Application>Microsoft Office PowerPoint</Application>
  <PresentationFormat>Grand écran</PresentationFormat>
  <Paragraphs>71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Le tour du monde en 80 poules</vt:lpstr>
      <vt:lpstr>Exporter oui ! Mais pour aller où ?</vt:lpstr>
      <vt:lpstr>Les critères de sélections</vt:lpstr>
      <vt:lpstr>Comment trouver le pays idéal ?</vt:lpstr>
      <vt:lpstr>Combien de profil pouvons-nous faire ?</vt:lpstr>
      <vt:lpstr>Laissons la machine trier un peu tout ça</vt:lpstr>
      <vt:lpstr>Comment on obtient les chiffres ?</vt:lpstr>
      <vt:lpstr>A quoi ressemble nos profils ?</vt:lpstr>
      <vt:lpstr>A quoi ressemble nos profils ?</vt:lpstr>
      <vt:lpstr>On veut des chiffres !</vt:lpstr>
      <vt:lpstr>Quels sont donc nos destinations ?</vt:lpstr>
      <vt:lpstr>Les destinations en chiffre</vt:lpstr>
      <vt:lpstr>Les destinations en chiffre</vt:lpstr>
      <vt:lpstr>Comparaison</vt:lpstr>
      <vt:lpstr>Bonne chance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sortie du poulailler</dc:title>
  <dc:creator>Hiroty Fnec</dc:creator>
  <cp:lastModifiedBy>Hiroty Fnec</cp:lastModifiedBy>
  <cp:revision>13</cp:revision>
  <dcterms:created xsi:type="dcterms:W3CDTF">2023-04-09T19:44:00Z</dcterms:created>
  <dcterms:modified xsi:type="dcterms:W3CDTF">2023-04-13T19:18:39Z</dcterms:modified>
</cp:coreProperties>
</file>