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405" r:id="rId5"/>
  </p:sldIdLst>
  <p:sldSz cx="9144000" cy="6858000" type="screen4x3"/>
  <p:notesSz cx="6807200" cy="9939338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1" name="作成者" initials="A" lastIdx="0" clrIdx="1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CC3300"/>
    <a:srgbClr val="FF9900"/>
    <a:srgbClr val="9966FF"/>
    <a:srgbClr val="CC00FF"/>
    <a:srgbClr val="3333CC"/>
    <a:srgbClr val="FF0000"/>
    <a:srgbClr val="FF0026"/>
    <a:srgbClr val="4C4C4C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64" autoAdjust="0"/>
    <p:restoredTop sz="99854" autoAdjust="0"/>
  </p:normalViewPr>
  <p:slideViewPr>
    <p:cSldViewPr snapToGrid="0">
      <p:cViewPr varScale="1">
        <p:scale>
          <a:sx n="97" d="100"/>
          <a:sy n="97" d="100"/>
        </p:scale>
        <p:origin x="364" y="64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732" y="102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24574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07" y="4721813"/>
            <a:ext cx="4992592" cy="447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6429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smtClean="0"/>
              <a:t>マスタ テキストの書式設定</a:t>
            </a:r>
            <a:endParaRPr kumimoji="1" lang="ja-JP" altLang="en-US"/>
          </a:p>
        </p:txBody>
      </p:sp>
      <p:pic>
        <p:nvPicPr>
          <p:cNvPr id="36" name="図 3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33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34" name="グループ化 33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5" name="正方形/長方形 34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42" name="図 41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2017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34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8" name="図 37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7" name="図 36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266943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8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59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60" name="正方形/長方形 5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3" name="図 6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3683" y="2916679"/>
            <a:ext cx="3576635" cy="102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2" r:id="rId5"/>
    <p:sldLayoutId id="214748367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179482"/>
            <a:ext cx="4262705" cy="424732"/>
          </a:xfrm>
        </p:spPr>
        <p:txBody>
          <a:bodyPr/>
          <a:lstStyle/>
          <a:p>
            <a:r>
              <a:rPr kumimoji="1" lang="en-US" altLang="ja-JP" dirty="0" smtClean="0"/>
              <a:t>Font-Awesome for node icon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0</a:t>
            </a:fld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307" y="928052"/>
            <a:ext cx="1831721" cy="134894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564668" y="871875"/>
            <a:ext cx="2082798" cy="4801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err="1" smtClean="0">
                <a:solidFill>
                  <a:schemeClr val="tx1"/>
                </a:solidFill>
                <a:latin typeface="+mj-lt"/>
                <a:ea typeface="+mn-ea"/>
              </a:rPr>
              <a:t>config.json</a:t>
            </a:r>
            <a:r>
              <a:rPr kumimoji="1" lang="en-US" altLang="ja-JP" sz="1400" b="1" dirty="0" smtClean="0">
                <a:solidFill>
                  <a:schemeClr val="tx1"/>
                </a:solidFill>
                <a:latin typeface="+mj-lt"/>
                <a:ea typeface="+mn-ea"/>
              </a:rPr>
              <a:t> generated by </a:t>
            </a:r>
            <a:r>
              <a:rPr kumimoji="1" lang="en-US" altLang="ja-JP" sz="1400" b="1" dirty="0" err="1" smtClean="0">
                <a:solidFill>
                  <a:schemeClr val="tx1"/>
                </a:solidFill>
                <a:latin typeface="+mj-lt"/>
                <a:ea typeface="+mn-ea"/>
              </a:rPr>
              <a:t>Fontello</a:t>
            </a:r>
            <a:endParaRPr kumimoji="1" lang="ja-JP" altLang="en-US" sz="1400" b="1" dirty="0" smtClean="0">
              <a:solidFill>
                <a:schemeClr val="tx1"/>
              </a:solidFill>
              <a:latin typeface="+mj-lt"/>
              <a:ea typeface="+mn-ea"/>
            </a:endParaRPr>
          </a:p>
        </p:txBody>
      </p:sp>
      <p:sp>
        <p:nvSpPr>
          <p:cNvPr id="7" name="右矢印 6"/>
          <p:cNvSpPr/>
          <p:nvPr/>
        </p:nvSpPr>
        <p:spPr bwMode="auto">
          <a:xfrm>
            <a:off x="4397788" y="1254668"/>
            <a:ext cx="499355" cy="888643"/>
          </a:xfrm>
          <a:prstGeom prst="rightArrow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52087" y="2334130"/>
            <a:ext cx="801142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tx1"/>
                </a:solidFill>
                <a:latin typeface="+mj-lt"/>
                <a:ea typeface="+mn-ea"/>
              </a:rPr>
              <a:t>This is because the </a:t>
            </a:r>
            <a:r>
              <a:rPr lang="en-US" altLang="ja-JP" sz="2000" dirty="0">
                <a:solidFill>
                  <a:schemeClr val="tx1"/>
                </a:solidFill>
                <a:latin typeface="+mj-lt"/>
              </a:rPr>
              <a:t>font name </a:t>
            </a:r>
            <a:r>
              <a:rPr lang="en-US" altLang="ja-JP" sz="2000" dirty="0" smtClean="0">
                <a:solidFill>
                  <a:schemeClr val="tx1"/>
                </a:solidFill>
                <a:latin typeface="+mj-lt"/>
              </a:rPr>
              <a:t>of 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+mj-lt"/>
                <a:ea typeface="+mn-ea"/>
              </a:rPr>
              <a:t>some of icons is different  between font-awesome and </a:t>
            </a:r>
            <a:r>
              <a:rPr lang="en-US" altLang="ja-JP" sz="2000" dirty="0" err="1">
                <a:solidFill>
                  <a:schemeClr val="tx1"/>
                </a:solidFill>
                <a:latin typeface="+mj-lt"/>
                <a:ea typeface="+mn-ea"/>
              </a:rPr>
              <a:t>F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+mj-lt"/>
                <a:ea typeface="+mn-ea"/>
              </a:rPr>
              <a:t>ontello</a:t>
            </a:r>
            <a:r>
              <a:rPr lang="en-US" altLang="ja-JP" sz="2000" dirty="0" smtClean="0">
                <a:solidFill>
                  <a:schemeClr val="tx1"/>
                </a:solidFill>
                <a:latin typeface="+mj-lt"/>
                <a:ea typeface="+mn-ea"/>
              </a:rPr>
              <a:t>. (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+mj-lt"/>
                <a:ea typeface="+mn-ea"/>
              </a:rPr>
              <a:t>e.g</a:t>
            </a:r>
            <a:r>
              <a:rPr lang="en-US" altLang="ja-JP" sz="2000" dirty="0">
                <a:solidFill>
                  <a:schemeClr val="tx1"/>
                </a:solidFill>
                <a:latin typeface="+mj-lt"/>
                <a:ea typeface="+mn-ea"/>
              </a:rPr>
              <a:t>. fa-envelope-square </a:t>
            </a:r>
            <a:r>
              <a:rPr lang="en-US" altLang="ja-JP" sz="2000" dirty="0" smtClean="0">
                <a:solidFill>
                  <a:schemeClr val="tx1"/>
                </a:solidFill>
                <a:latin typeface="+mj-lt"/>
                <a:ea typeface="+mn-ea"/>
              </a:rPr>
              <a:t>and fa-mail-square)</a:t>
            </a:r>
            <a:endParaRPr kumimoji="1" lang="ja-JP" altLang="en-US" sz="2000" dirty="0" smtClean="0">
              <a:solidFill>
                <a:schemeClr val="tx1"/>
              </a:solidFill>
              <a:latin typeface="+mj-lt"/>
              <a:ea typeface="+mn-ea"/>
            </a:endParaRPr>
          </a:p>
        </p:txBody>
      </p:sp>
      <p:sp>
        <p:nvSpPr>
          <p:cNvPr id="9" name="メモ 8"/>
          <p:cNvSpPr/>
          <p:nvPr/>
        </p:nvSpPr>
        <p:spPr bwMode="auto">
          <a:xfrm>
            <a:off x="2344758" y="3795468"/>
            <a:ext cx="553791" cy="548103"/>
          </a:xfrm>
          <a:prstGeom prst="foldedCorner">
            <a:avLst>
              <a:gd name="adj" fmla="val 304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79768" y="3330719"/>
            <a:ext cx="1483769" cy="4801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tx1"/>
                </a:solidFill>
                <a:latin typeface="+mj-lt"/>
                <a:ea typeface="+mn-ea"/>
              </a:rPr>
              <a:t>font-awesome</a:t>
            </a:r>
            <a:r>
              <a:rPr lang="en-US" altLang="ja-JP" sz="1400" b="1" dirty="0" smtClean="0">
                <a:solidFill>
                  <a:schemeClr val="tx1"/>
                </a:solidFill>
                <a:latin typeface="+mj-lt"/>
                <a:ea typeface="+mn-ea"/>
              </a:rPr>
              <a:t>. min.css</a:t>
            </a:r>
            <a:endParaRPr kumimoji="1" lang="ja-JP" altLang="en-US" sz="1400" b="1" dirty="0" smtClean="0">
              <a:solidFill>
                <a:schemeClr val="tx1"/>
              </a:solidFill>
              <a:latin typeface="+mj-lt"/>
              <a:ea typeface="+mn-ea"/>
            </a:endParaRPr>
          </a:p>
        </p:txBody>
      </p:sp>
      <p:sp>
        <p:nvSpPr>
          <p:cNvPr id="12" name="右矢印 11"/>
          <p:cNvSpPr/>
          <p:nvPr/>
        </p:nvSpPr>
        <p:spPr bwMode="auto">
          <a:xfrm>
            <a:off x="3606067" y="3633885"/>
            <a:ext cx="499355" cy="888643"/>
          </a:xfrm>
          <a:prstGeom prst="rightArrow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メモ 13"/>
          <p:cNvSpPr/>
          <p:nvPr/>
        </p:nvSpPr>
        <p:spPr bwMode="auto">
          <a:xfrm>
            <a:off x="4657798" y="3804154"/>
            <a:ext cx="553791" cy="548103"/>
          </a:xfrm>
          <a:prstGeom prst="foldedCorner">
            <a:avLst>
              <a:gd name="adj" fmla="val 304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21652" y="4522528"/>
            <a:ext cx="2162772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tx1"/>
                </a:solidFill>
                <a:latin typeface="+mj-lt"/>
                <a:ea typeface="+mn-ea"/>
              </a:rPr>
              <a:t>extract &amp; generate </a:t>
            </a:r>
            <a:r>
              <a:rPr lang="en-US" altLang="ja-JP" sz="1400" b="1" dirty="0" err="1" smtClean="0">
                <a:solidFill>
                  <a:schemeClr val="tx1"/>
                </a:solidFill>
                <a:latin typeface="+mj-lt"/>
                <a:ea typeface="+mn-ea"/>
              </a:rPr>
              <a:t>json</a:t>
            </a:r>
            <a:endParaRPr kumimoji="1" lang="ja-JP" altLang="en-US" sz="1400" b="1" dirty="0" smtClean="0">
              <a:solidFill>
                <a:schemeClr val="tx1"/>
              </a:solidFill>
              <a:latin typeface="+mj-lt"/>
              <a:ea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367868" y="3496357"/>
            <a:ext cx="1483769" cy="2862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tx1"/>
                </a:solidFill>
                <a:latin typeface="+mj-lt"/>
                <a:ea typeface="+mn-ea"/>
              </a:rPr>
              <a:t>JSON data</a:t>
            </a:r>
            <a:endParaRPr kumimoji="1" lang="ja-JP" altLang="en-US" sz="1400" b="1" dirty="0" smtClean="0">
              <a:solidFill>
                <a:schemeClr val="tx1"/>
              </a:solidFill>
              <a:latin typeface="+mj-lt"/>
              <a:ea typeface="+mn-ea"/>
            </a:endParaRPr>
          </a:p>
        </p:txBody>
      </p:sp>
      <p:sp>
        <p:nvSpPr>
          <p:cNvPr id="17" name="右矢印 16"/>
          <p:cNvSpPr/>
          <p:nvPr/>
        </p:nvSpPr>
        <p:spPr bwMode="auto">
          <a:xfrm>
            <a:off x="5864405" y="3633883"/>
            <a:ext cx="499355" cy="888643"/>
          </a:xfrm>
          <a:prstGeom prst="rightArrow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57892" y="3898703"/>
            <a:ext cx="1123181" cy="341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800" b="1" dirty="0" smtClean="0">
                <a:solidFill>
                  <a:schemeClr val="tx1"/>
                </a:solidFill>
                <a:latin typeface="+mj-lt"/>
                <a:ea typeface="+mn-ea"/>
              </a:rPr>
              <a:t>Option2</a:t>
            </a:r>
            <a:endParaRPr kumimoji="1" lang="ja-JP" altLang="en-US" sz="1800" b="1" dirty="0" smtClean="0">
              <a:solidFill>
                <a:schemeClr val="tx1"/>
              </a:solidFill>
              <a:latin typeface="+mj-lt"/>
              <a:ea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70771" y="1351369"/>
            <a:ext cx="1123181" cy="341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800" b="1" dirty="0" smtClean="0">
                <a:solidFill>
                  <a:schemeClr val="tx1"/>
                </a:solidFill>
                <a:latin typeface="+mj-lt"/>
                <a:ea typeface="+mn-ea"/>
              </a:rPr>
              <a:t>Option1</a:t>
            </a:r>
            <a:endParaRPr kumimoji="1" lang="ja-JP" altLang="en-US" sz="1800" b="1" dirty="0" smtClean="0">
              <a:solidFill>
                <a:schemeClr val="tx1"/>
              </a:solidFill>
              <a:latin typeface="+mj-lt"/>
              <a:ea typeface="+mn-ea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895" y="3464627"/>
            <a:ext cx="1765888" cy="1285737"/>
          </a:xfrm>
          <a:prstGeom prst="rect">
            <a:avLst/>
          </a:prstGeom>
        </p:spPr>
      </p:pic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85426"/>
              </p:ext>
            </p:extLst>
          </p:nvPr>
        </p:nvGraphicFramePr>
        <p:xfrm>
          <a:off x="818380" y="5431719"/>
          <a:ext cx="7098975" cy="975138"/>
        </p:xfrm>
        <a:graphic>
          <a:graphicData uri="http://schemas.openxmlformats.org/drawingml/2006/table">
            <a:tbl>
              <a:tblPr/>
              <a:tblGrid>
                <a:gridCol w="59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3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HGPｺﾞｼｯｸE" pitchFamily="50" charset="-128"/>
                        </a:rPr>
                        <a:t>#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HGPｺﾞｼｯｸE" pitchFamily="50" charset="-128"/>
                      </a:endParaRPr>
                    </a:p>
                  </a:txBody>
                  <a:tcPr marL="91451" marR="91451" marT="45683" marB="4568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HGPｺﾞｼｯｸE" pitchFamily="50" charset="-128"/>
                        </a:rPr>
                        <a:t>Question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HGPｺﾞｼｯｸE" pitchFamily="50" charset="-128"/>
                      </a:endParaRPr>
                    </a:p>
                  </a:txBody>
                  <a:tcPr marL="91451" marR="91451" marT="45683" marB="4568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ｺﾞｼｯｸE" pitchFamily="50" charset="-128"/>
                        </a:rPr>
                        <a:t>Q1</a:t>
                      </a:r>
                      <a:endParaRPr kumimoji="1" lang="ja-JP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HGPｺﾞｼｯｸE" pitchFamily="50" charset="-128"/>
                      </a:endParaRPr>
                    </a:p>
                  </a:txBody>
                  <a:tcPr marL="91451" marR="91451" marT="45683" marB="4568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Is it OK to proceed the development with option 2?</a:t>
                      </a:r>
                    </a:p>
                  </a:txBody>
                  <a:tcPr marL="91451" marR="91451" marT="45683" marB="4568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ｺﾞｼｯｸE" pitchFamily="50" charset="-128"/>
                        </a:rPr>
                        <a:t>Q2</a:t>
                      </a:r>
                      <a:endParaRPr kumimoji="1" lang="ja-JP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HGPｺﾞｼｯｸE" pitchFamily="50" charset="-128"/>
                      </a:endParaRPr>
                    </a:p>
                  </a:txBody>
                  <a:tcPr marL="91451" marR="91451" marT="45683" marB="4568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Is it OK to allow node developers to use font-awesome icon?</a:t>
                      </a:r>
                    </a:p>
                  </a:txBody>
                  <a:tcPr marL="91451" marR="91451" marT="45683" marB="4568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メモ 22"/>
          <p:cNvSpPr/>
          <p:nvPr/>
        </p:nvSpPr>
        <p:spPr bwMode="auto">
          <a:xfrm>
            <a:off x="3301953" y="1398173"/>
            <a:ext cx="553791" cy="548103"/>
          </a:xfrm>
          <a:prstGeom prst="foldedCorner">
            <a:avLst>
              <a:gd name="adj" fmla="val 304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6950539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ln>
          <a:noFill/>
        </a:ln>
      </a:spPr>
      <a:bodyPr wrap="square" rtlCol="0">
        <a:spAutoFit/>
      </a:bodyPr>
      <a:lstStyle>
        <a:defPPr>
          <a:defRPr kumimoji="1" sz="2200" dirty="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F7C8216E4454F9344AE882BA10FA1" ma:contentTypeVersion="0" ma:contentTypeDescription="Create a new document." ma:contentTypeScope="" ma:versionID="11cc9e55ca8df28ea1d1b6749c7ccef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3c25e2a2f2dc7c4da00bbcfa9d50e5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175FB4-01A6-4649-BF2D-3A6842830F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27013D8-CA02-49B2-8DF9-93604EC5FB60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6DB6D0-9342-4F36-B366-BF6C1C9BA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</Words>
  <Application>Microsoft Office PowerPoint</Application>
  <PresentationFormat>画面に合わせる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HGPｺﾞｼｯｸE</vt:lpstr>
      <vt:lpstr>HGP創英角ｺﾞｼｯｸUB</vt:lpstr>
      <vt:lpstr>ＭＳ Ｐゴシック</vt:lpstr>
      <vt:lpstr>ＭＳ Ｐ明朝</vt:lpstr>
      <vt:lpstr>Arial</vt:lpstr>
      <vt:lpstr>Times New Roman</vt:lpstr>
      <vt:lpstr>標準デザイン</vt:lpstr>
      <vt:lpstr>Font-Awesome for node icon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dcterms:created xsi:type="dcterms:W3CDTF">2004-05-26T10:25:15Z</dcterms:created>
  <dcterms:modified xsi:type="dcterms:W3CDTF">2018-08-24T05:07:18Z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0x010100AF8F7C8216E4454F9344AE882BA10FA1</vt:lpwstr>
  </property>
  <property fmtid="{D5CDD505-2E9C-101B-9397-08002B2CF9AE}" pid="3" name="IsMyDocuments">
    <vt:bool>true</vt:bool>
  </property>
</Properties>
</file>