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1" r:id="rId2"/>
    <p:sldId id="438" r:id="rId3"/>
    <p:sldId id="452" r:id="rId4"/>
    <p:sldId id="454" r:id="rId5"/>
    <p:sldId id="453" r:id="rId6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作成者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FF0026"/>
    <a:srgbClr val="4C4C4C"/>
    <a:srgbClr val="2D2D2D"/>
    <a:srgbClr val="1A1A1A"/>
    <a:srgbClr val="D91B1B"/>
    <a:srgbClr val="C5002A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3" autoAdjust="0"/>
    <p:restoredTop sz="95246" autoAdjust="0"/>
  </p:normalViewPr>
  <p:slideViewPr>
    <p:cSldViewPr snapToGrid="0">
      <p:cViewPr varScale="1">
        <p:scale>
          <a:sx n="66" d="100"/>
          <a:sy n="66" d="100"/>
        </p:scale>
        <p:origin x="426" y="6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32" y="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6739" y="3153462"/>
            <a:ext cx="6122189" cy="867930"/>
          </a:xfrm>
        </p:spPr>
        <p:txBody>
          <a:bodyPr/>
          <a:lstStyle/>
          <a:p>
            <a:r>
              <a:rPr lang="en-US" altLang="ja-JP" dirty="0">
                <a:latin typeface="+mj-lt"/>
              </a:rPr>
              <a:t>Node Settings UI Generation Feature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for Function Node/Template Widget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5" name="テキスト プレースホルダ 2"/>
          <p:cNvSpPr txBox="1">
            <a:spLocks/>
          </p:cNvSpPr>
          <p:nvPr/>
        </p:nvSpPr>
        <p:spPr bwMode="gray">
          <a:xfrm>
            <a:off x="5568950" y="5335588"/>
            <a:ext cx="2653290" cy="363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2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Hiroyasu </a:t>
            </a:r>
            <a:r>
              <a:rPr lang="en-US" altLang="ja-JP" kern="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Nishiyama</a:t>
            </a:r>
            <a:endParaRPr lang="en-US" altLang="ja-JP" kern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8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6109365" cy="424732"/>
          </a:xfrm>
        </p:spPr>
        <p:txBody>
          <a:bodyPr/>
          <a:lstStyle/>
          <a:p>
            <a:r>
              <a:rPr lang="en-US" altLang="ja-JP" dirty="0"/>
              <a:t>Adding Node Settings UI Generation Feature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1008185"/>
            <a:ext cx="856861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Currently, Function Node/Template Widget Node do not provide means for customizing each instance of nodes except directly modifying JavaScript/HTML code.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This causes following problems: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Node settings UI as provides by other nodes is easy to understood </a:t>
            </a: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but modifying JavaScript/HTML code is not easy and error prone.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For novice users, directly editing JavaScript/HTML codes is difficult.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Directly editing codes causes problems after updating original codes </a:t>
            </a: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if we have multiple instances of function/template code.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Thus, we would like to propose adding feature for adding node setting UI generation for Function Node/Template Widget Node.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　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Prototype implementation has been already developed for Function node.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With this feature (and Node Icon Specification, Node Description UI [+Color, Category Specification]), we may be able to define exportable/importable node format for simple nodes similar to the flow JSON format.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746" y="2520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29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60794-1F91-404C-8F28-0D14013A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751896" cy="424732"/>
          </a:xfrm>
        </p:spPr>
        <p:txBody>
          <a:bodyPr/>
          <a:lstStyle/>
          <a:p>
            <a:r>
              <a:rPr lang="en-US" altLang="ja-JP" dirty="0"/>
              <a:t>Proposal: Simple UI Generation Interface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8FFB35-A7F8-DE41-BACE-0995E8122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B2B961C-99AE-F34B-83D6-3F026CD1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0" y="3233528"/>
            <a:ext cx="2626511" cy="343231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A48BB3D-2F90-4242-BC85-2399685F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02" y="3233528"/>
            <a:ext cx="2990185" cy="343231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2DF577A-5682-C04D-9A41-4D37832E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68" y="3233528"/>
            <a:ext cx="2950419" cy="241189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A93B4D2-ED15-3A49-BF4F-89D9B812DCC1}"/>
              </a:ext>
            </a:extLst>
          </p:cNvPr>
          <p:cNvSpPr txBox="1"/>
          <p:nvPr/>
        </p:nvSpPr>
        <p:spPr>
          <a:xfrm>
            <a:off x="304800" y="1008185"/>
            <a:ext cx="8788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Add tabs 'Edit Code', 'Edit Parameters', 'Input Parameters' to Function/Widget node: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Edit Code: edit JavaScript/HTML code as of current implementation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Edit Parameters: define UI for setting node parameters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Input Parameters: input parameters using UI defined by "Edit Parameters"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"Edit Code" and "Edit Parameters" can be hidden by checking checkbox at bottom</a:t>
            </a:r>
          </a:p>
        </p:txBody>
      </p:sp>
      <p:sp>
        <p:nvSpPr>
          <p:cNvPr id="25" name="線吹き出し 2 (枠付き) 24">
            <a:extLst>
              <a:ext uri="{FF2B5EF4-FFF2-40B4-BE49-F238E27FC236}">
                <a16:creationId xmlns:a16="http://schemas.microsoft.com/office/drawing/2014/main" id="{43D0B559-3600-6C49-8792-6C1014AE84D7}"/>
              </a:ext>
            </a:extLst>
          </p:cNvPr>
          <p:cNvSpPr/>
          <p:nvPr/>
        </p:nvSpPr>
        <p:spPr bwMode="auto">
          <a:xfrm>
            <a:off x="924400" y="3730174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78"/>
              <a:gd name="adj6" fmla="val -22938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tab to select functions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3003F9C-DF2C-B54E-A997-CDD05E1DC380}"/>
              </a:ext>
            </a:extLst>
          </p:cNvPr>
          <p:cNvSpPr/>
          <p:nvPr/>
        </p:nvSpPr>
        <p:spPr bwMode="auto">
          <a:xfrm>
            <a:off x="172277" y="4238000"/>
            <a:ext cx="2451653" cy="400261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線吹き出し 2 (枠付き) 26">
            <a:extLst>
              <a:ext uri="{FF2B5EF4-FFF2-40B4-BE49-F238E27FC236}">
                <a16:creationId xmlns:a16="http://schemas.microsoft.com/office/drawing/2014/main" id="{81B509ED-A908-BB48-9E39-1179D9D4AECF}"/>
              </a:ext>
            </a:extLst>
          </p:cNvPr>
          <p:cNvSpPr/>
          <p:nvPr/>
        </p:nvSpPr>
        <p:spPr bwMode="auto">
          <a:xfrm flipH="1">
            <a:off x="424069" y="5463415"/>
            <a:ext cx="1553061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7984"/>
              <a:gd name="adj6" fmla="val -685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checkbox to hide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editing tabs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0F799271-777E-2F42-BAF8-2B627246EFBB}"/>
              </a:ext>
            </a:extLst>
          </p:cNvPr>
          <p:cNvSpPr/>
          <p:nvPr/>
        </p:nvSpPr>
        <p:spPr bwMode="auto">
          <a:xfrm>
            <a:off x="6152597" y="4638261"/>
            <a:ext cx="2669856" cy="825154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9" name="線吹き出し 2 (枠付き) 28">
            <a:extLst>
              <a:ext uri="{FF2B5EF4-FFF2-40B4-BE49-F238E27FC236}">
                <a16:creationId xmlns:a16="http://schemas.microsoft.com/office/drawing/2014/main" id="{122CE39C-A3AB-1149-8359-81BBE4E4DD7C}"/>
              </a:ext>
            </a:extLst>
          </p:cNvPr>
          <p:cNvSpPr/>
          <p:nvPr/>
        </p:nvSpPr>
        <p:spPr bwMode="auto">
          <a:xfrm>
            <a:off x="6720896" y="576161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943"/>
              <a:gd name="adj6" fmla="val -8091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generated settings UI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4228B5B7-E17E-D843-AF79-7B1D3E1C9C08}"/>
              </a:ext>
            </a:extLst>
          </p:cNvPr>
          <p:cNvSpPr/>
          <p:nvPr/>
        </p:nvSpPr>
        <p:spPr bwMode="auto">
          <a:xfrm>
            <a:off x="3053441" y="4803111"/>
            <a:ext cx="2669856" cy="331597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線吹き出し 2 (枠付き) 30">
            <a:extLst>
              <a:ext uri="{FF2B5EF4-FFF2-40B4-BE49-F238E27FC236}">
                <a16:creationId xmlns:a16="http://schemas.microsoft.com/office/drawing/2014/main" id="{5B198693-CF27-3240-AD0E-3C29069CF8FA}"/>
              </a:ext>
            </a:extLst>
          </p:cNvPr>
          <p:cNvSpPr/>
          <p:nvPr/>
        </p:nvSpPr>
        <p:spPr bwMode="auto">
          <a:xfrm>
            <a:off x="3828235" y="4140991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976"/>
              <a:gd name="adj6" fmla="val -3319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define horizontal 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UI item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2" name="線吹き出し 2 (枠付き) 31">
            <a:extLst>
              <a:ext uri="{FF2B5EF4-FFF2-40B4-BE49-F238E27FC236}">
                <a16:creationId xmlns:a16="http://schemas.microsoft.com/office/drawing/2014/main" id="{7F116EBB-89B6-444F-B200-DF719BBA4971}"/>
              </a:ext>
            </a:extLst>
          </p:cNvPr>
          <p:cNvSpPr/>
          <p:nvPr/>
        </p:nvSpPr>
        <p:spPr bwMode="auto">
          <a:xfrm>
            <a:off x="3224263" y="6255025"/>
            <a:ext cx="1006093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4862"/>
              <a:gd name="adj6" fmla="val -4379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item label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9605EB7D-A1EA-8C4D-B35B-9DB9240110F0}"/>
              </a:ext>
            </a:extLst>
          </p:cNvPr>
          <p:cNvSpPr/>
          <p:nvPr/>
        </p:nvSpPr>
        <p:spPr bwMode="auto">
          <a:xfrm>
            <a:off x="3137740" y="5419971"/>
            <a:ext cx="921794" cy="331597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0E49067B-0E5A-9841-B796-1C7B45CF49D2}"/>
              </a:ext>
            </a:extLst>
          </p:cNvPr>
          <p:cNvSpPr/>
          <p:nvPr/>
        </p:nvSpPr>
        <p:spPr bwMode="auto">
          <a:xfrm>
            <a:off x="4170414" y="5419971"/>
            <a:ext cx="1255695" cy="331597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ACE41BC3-4BDE-B74B-A7D1-935E159C2C93}"/>
              </a:ext>
            </a:extLst>
          </p:cNvPr>
          <p:cNvSpPr/>
          <p:nvPr/>
        </p:nvSpPr>
        <p:spPr bwMode="auto">
          <a:xfrm>
            <a:off x="3990567" y="5323077"/>
            <a:ext cx="259885" cy="510963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6" name="線吹き出し 2 (枠付き) 35">
            <a:extLst>
              <a:ext uri="{FF2B5EF4-FFF2-40B4-BE49-F238E27FC236}">
                <a16:creationId xmlns:a16="http://schemas.microsoft.com/office/drawing/2014/main" id="{5640B740-50B1-D140-9996-B3035A2338DB}"/>
              </a:ext>
            </a:extLst>
          </p:cNvPr>
          <p:cNvSpPr/>
          <p:nvPr/>
        </p:nvSpPr>
        <p:spPr bwMode="auto">
          <a:xfrm>
            <a:off x="4579717" y="6255025"/>
            <a:ext cx="1006093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4862"/>
              <a:gd name="adj6" fmla="val -4379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initial value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7" name="線吹き出し 2 (枠付き) 36">
            <a:extLst>
              <a:ext uri="{FF2B5EF4-FFF2-40B4-BE49-F238E27FC236}">
                <a16:creationId xmlns:a16="http://schemas.microsoft.com/office/drawing/2014/main" id="{5DFF8A66-CD0B-2C4C-9220-49C026B029B1}"/>
              </a:ext>
            </a:extLst>
          </p:cNvPr>
          <p:cNvSpPr/>
          <p:nvPr/>
        </p:nvSpPr>
        <p:spPr bwMode="auto">
          <a:xfrm>
            <a:off x="4467911" y="4912260"/>
            <a:ext cx="1179716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057"/>
              <a:gd name="adj6" fmla="val -24821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type selector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8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3378-50B1-5E42-B7BB-BC0FF23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428363" cy="424732"/>
          </a:xfrm>
        </p:spPr>
        <p:txBody>
          <a:bodyPr/>
          <a:lstStyle/>
          <a:p>
            <a:r>
              <a:rPr lang="en-US" altLang="ja-JP" dirty="0"/>
              <a:t>Proposal: Accessing Settings Input Parameters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A939B0-D68B-6445-86DA-D927BCF230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7CFE1D-01B4-514D-85D1-D87EB7BEC9C1}"/>
              </a:ext>
            </a:extLst>
          </p:cNvPr>
          <p:cNvSpPr txBox="1"/>
          <p:nvPr/>
        </p:nvSpPr>
        <p:spPr>
          <a:xfrm>
            <a:off x="304800" y="1008185"/>
            <a:ext cx="8788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Input parameter values and related information are passed in </a:t>
            </a:r>
            <a:r>
              <a:rPr lang="en-US" altLang="ja-JP" sz="1800" dirty="0" err="1">
                <a:solidFill>
                  <a:schemeClr val="tx1"/>
                </a:solidFill>
                <a:latin typeface="+mn-lt"/>
              </a:rPr>
              <a:t>node.params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 field.</a:t>
            </a: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It is an array of information for each UI item. 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Each item of the array contains following information: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index: index of UI item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type: type of UI item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value: input value of UI item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items: array of items (menu item only)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A8ABB78-4998-E946-84C4-2ECBCD5FD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" t="38123" r="3111" b="41787"/>
          <a:stretch/>
        </p:blipFill>
        <p:spPr>
          <a:xfrm>
            <a:off x="1334125" y="3443481"/>
            <a:ext cx="5996065" cy="1693764"/>
          </a:xfrm>
          <a:prstGeom prst="rect">
            <a:avLst/>
          </a:prstGeom>
        </p:spPr>
      </p:pic>
      <p:sp>
        <p:nvSpPr>
          <p:cNvPr id="6" name="線吹き出し 2 (枠付き) 5">
            <a:extLst>
              <a:ext uri="{FF2B5EF4-FFF2-40B4-BE49-F238E27FC236}">
                <a16:creationId xmlns:a16="http://schemas.microsoft.com/office/drawing/2014/main" id="{7AA93245-2570-CF47-967B-6484E8AB4041}"/>
              </a:ext>
            </a:extLst>
          </p:cNvPr>
          <p:cNvSpPr/>
          <p:nvPr/>
        </p:nvSpPr>
        <p:spPr bwMode="auto">
          <a:xfrm>
            <a:off x="4332156" y="3238072"/>
            <a:ext cx="2098623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78"/>
              <a:gd name="adj6" fmla="val -22938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array of parameter info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2D6268E-1AC2-8946-966F-9E5B43B664DB}"/>
              </a:ext>
            </a:extLst>
          </p:cNvPr>
          <p:cNvSpPr/>
          <p:nvPr/>
        </p:nvSpPr>
        <p:spPr bwMode="auto">
          <a:xfrm>
            <a:off x="3327372" y="3730832"/>
            <a:ext cx="1379539" cy="400261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2ED6B9D7-B050-0943-9D8F-8B5142C4BF09}"/>
              </a:ext>
            </a:extLst>
          </p:cNvPr>
          <p:cNvSpPr/>
          <p:nvPr/>
        </p:nvSpPr>
        <p:spPr bwMode="auto">
          <a:xfrm>
            <a:off x="5381467" y="4671500"/>
            <a:ext cx="2098623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723"/>
              <a:gd name="adj6" fmla="val -23652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input value of 3</a:t>
            </a:r>
            <a:r>
              <a:rPr kumimoji="1" lang="en-US" altLang="ja-JP" sz="1400" baseline="30000" dirty="0">
                <a:solidFill>
                  <a:schemeClr val="tx1"/>
                </a:solidFill>
              </a:rPr>
              <a:t>rd</a:t>
            </a:r>
            <a:r>
              <a:rPr kumimoji="1" lang="en-US" altLang="ja-JP" sz="1400" dirty="0">
                <a:solidFill>
                  <a:schemeClr val="tx1"/>
                </a:solidFill>
              </a:rPr>
              <a:t> item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D9B063-5E61-D14D-9BD7-EB2BE93244F5}"/>
              </a:ext>
            </a:extLst>
          </p:cNvPr>
          <p:cNvSpPr/>
          <p:nvPr/>
        </p:nvSpPr>
        <p:spPr bwMode="auto">
          <a:xfrm>
            <a:off x="3777077" y="4131093"/>
            <a:ext cx="2039107" cy="400261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DE65-0E72-FE4E-ACAF-6F17822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756156" cy="424732"/>
          </a:xfrm>
        </p:spPr>
        <p:txBody>
          <a:bodyPr/>
          <a:lstStyle/>
          <a:p>
            <a:r>
              <a:rPr kumimoji="1" lang="en-US" altLang="ja-JP" dirty="0"/>
              <a:t>Proposal: Defining UI items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370D9E-A063-F644-B739-7CCA36174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845332-676E-A84A-9DDC-B2908B4A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9" y="3140223"/>
            <a:ext cx="2178293" cy="35979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DAFE5-5A47-9947-8F03-D02B7FCDD9B4}"/>
              </a:ext>
            </a:extLst>
          </p:cNvPr>
          <p:cNvSpPr txBox="1"/>
          <p:nvPr/>
        </p:nvSpPr>
        <p:spPr>
          <a:xfrm>
            <a:off x="304800" y="1008185"/>
            <a:ext cx="8788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UI items are defined by "Edit Parameters" tab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An UI item can be added by "add" button at bottom.  It can define </a:t>
            </a:r>
            <a:r>
              <a:rPr lang="en-US" altLang="ja-JP" sz="1800" i="1" dirty="0">
                <a:solidFill>
                  <a:schemeClr val="tx1"/>
                </a:solidFill>
                <a:latin typeface="+mn-lt"/>
              </a:rPr>
              <a:t>label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ja-JP" sz="1800" i="1" dirty="0">
                <a:solidFill>
                  <a:schemeClr val="tx1"/>
                </a:solidFill>
                <a:latin typeface="+mn-lt"/>
              </a:rPr>
              <a:t>type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, and </a:t>
            </a:r>
            <a:r>
              <a:rPr lang="en-US" altLang="ja-JP" sz="1800" i="1" dirty="0">
                <a:solidFill>
                  <a:schemeClr val="tx1"/>
                </a:solidFill>
                <a:latin typeface="+mn-lt"/>
              </a:rPr>
              <a:t>initial value 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(if any).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UI item input type can be specified using </a:t>
            </a:r>
            <a:r>
              <a:rPr lang="en-US" altLang="ja-JP" sz="1800" dirty="0" err="1">
                <a:solidFill>
                  <a:schemeClr val="tx1"/>
                </a:solidFill>
                <a:latin typeface="+mn-lt"/>
              </a:rPr>
              <a:t>TypedInput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 interface.  In addition to specific input types (e.g. msg., string, </a:t>
            </a:r>
            <a:r>
              <a:rPr lang="en-US" altLang="ja-JP" sz="1800" dirty="0" err="1">
                <a:solidFill>
                  <a:schemeClr val="tx1"/>
                </a:solidFill>
                <a:latin typeface="+mn-lt"/>
              </a:rPr>
              <a:t>JSONata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 expression, ...), following special type is provided: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- checkbox, menu, label (no input), any (input from selected types)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AFB6019-2F57-E347-93EB-30C925EE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14" y="3140223"/>
            <a:ext cx="2182393" cy="31356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D8F0B16-6F95-C744-831C-4E7AA0C2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70" y="3140223"/>
            <a:ext cx="2399436" cy="1958161"/>
          </a:xfrm>
          <a:prstGeom prst="rect">
            <a:avLst/>
          </a:prstGeom>
        </p:spPr>
      </p:pic>
      <p:sp>
        <p:nvSpPr>
          <p:cNvPr id="12" name="線吹き出し 2 (枠付き) 11">
            <a:extLst>
              <a:ext uri="{FF2B5EF4-FFF2-40B4-BE49-F238E27FC236}">
                <a16:creationId xmlns:a16="http://schemas.microsoft.com/office/drawing/2014/main" id="{6BFA01FB-5959-8A44-8BBA-CA64963B993C}"/>
              </a:ext>
            </a:extLst>
          </p:cNvPr>
          <p:cNvSpPr/>
          <p:nvPr/>
        </p:nvSpPr>
        <p:spPr bwMode="auto">
          <a:xfrm flipH="1">
            <a:off x="276195" y="3485555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911"/>
              <a:gd name="adj6" fmla="val 23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item type selector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8F75CEC-FE21-FA4F-857D-6839161482CD}"/>
              </a:ext>
            </a:extLst>
          </p:cNvPr>
          <p:cNvSpPr/>
          <p:nvPr/>
        </p:nvSpPr>
        <p:spPr bwMode="auto">
          <a:xfrm>
            <a:off x="1223726" y="4241704"/>
            <a:ext cx="1034321" cy="249651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82398C8-6074-ED42-8313-7591C7DEDFCD}"/>
              </a:ext>
            </a:extLst>
          </p:cNvPr>
          <p:cNvSpPr/>
          <p:nvPr/>
        </p:nvSpPr>
        <p:spPr bwMode="auto">
          <a:xfrm>
            <a:off x="3138795" y="4241704"/>
            <a:ext cx="1972851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7DCC539-6149-0E4C-A66A-66A32477070F}"/>
              </a:ext>
            </a:extLst>
          </p:cNvPr>
          <p:cNvSpPr/>
          <p:nvPr/>
        </p:nvSpPr>
        <p:spPr bwMode="auto">
          <a:xfrm>
            <a:off x="3202784" y="4775838"/>
            <a:ext cx="1972851" cy="104034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A838A2D-2E7F-FA49-BD55-BCD4A4668538}"/>
              </a:ext>
            </a:extLst>
          </p:cNvPr>
          <p:cNvSpPr/>
          <p:nvPr/>
        </p:nvSpPr>
        <p:spPr bwMode="auto">
          <a:xfrm>
            <a:off x="3098012" y="5709634"/>
            <a:ext cx="1972851" cy="32626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線吹き出し 2 (枠付き) 16">
            <a:extLst>
              <a:ext uri="{FF2B5EF4-FFF2-40B4-BE49-F238E27FC236}">
                <a16:creationId xmlns:a16="http://schemas.microsoft.com/office/drawing/2014/main" id="{7E3B9278-8351-1A47-9567-D9343C400716}"/>
              </a:ext>
            </a:extLst>
          </p:cNvPr>
          <p:cNvSpPr/>
          <p:nvPr/>
        </p:nvSpPr>
        <p:spPr bwMode="auto">
          <a:xfrm flipH="1">
            <a:off x="2891562" y="370848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73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any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線吹き出し 2 (枠付き) 17">
            <a:extLst>
              <a:ext uri="{FF2B5EF4-FFF2-40B4-BE49-F238E27FC236}">
                <a16:creationId xmlns:a16="http://schemas.microsoft.com/office/drawing/2014/main" id="{6D161B2A-5DD4-DA49-AE84-EBD251BF5494}"/>
              </a:ext>
            </a:extLst>
          </p:cNvPr>
          <p:cNvSpPr/>
          <p:nvPr/>
        </p:nvSpPr>
        <p:spPr bwMode="auto">
          <a:xfrm flipH="1">
            <a:off x="2891562" y="622820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670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checkbox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線吹き出し 2 (枠付き) 18">
            <a:extLst>
              <a:ext uri="{FF2B5EF4-FFF2-40B4-BE49-F238E27FC236}">
                <a16:creationId xmlns:a16="http://schemas.microsoft.com/office/drawing/2014/main" id="{B96E3639-843B-3743-8E00-C68F9B679C2A}"/>
              </a:ext>
            </a:extLst>
          </p:cNvPr>
          <p:cNvSpPr/>
          <p:nvPr/>
        </p:nvSpPr>
        <p:spPr bwMode="auto">
          <a:xfrm>
            <a:off x="5486859" y="5987680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968"/>
              <a:gd name="adj6" fmla="val -197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menu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A2AC08E5-7EE7-4445-8885-199DBD69EEBD}"/>
              </a:ext>
            </a:extLst>
          </p:cNvPr>
          <p:cNvSpPr/>
          <p:nvPr/>
        </p:nvSpPr>
        <p:spPr bwMode="auto">
          <a:xfrm>
            <a:off x="5744113" y="4241704"/>
            <a:ext cx="2170694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線吹き出し 2 (枠付き) 20">
            <a:extLst>
              <a:ext uri="{FF2B5EF4-FFF2-40B4-BE49-F238E27FC236}">
                <a16:creationId xmlns:a16="http://schemas.microsoft.com/office/drawing/2014/main" id="{C3C7573F-7D03-B845-93F4-44582191D2D8}"/>
              </a:ext>
            </a:extLst>
          </p:cNvPr>
          <p:cNvSpPr/>
          <p:nvPr/>
        </p:nvSpPr>
        <p:spPr bwMode="auto">
          <a:xfrm>
            <a:off x="6297422" y="5199097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943"/>
              <a:gd name="adj6" fmla="val -8091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generated settings UI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1227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>
          <a:defRPr sz="20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画面に合わせる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HGPｺﾞｼｯｸE</vt:lpstr>
      <vt:lpstr>HGP創英角ｺﾞｼｯｸUB</vt:lpstr>
      <vt:lpstr>ＭＳ Ｐゴシック</vt:lpstr>
      <vt:lpstr>ＭＳ Ｐ明朝</vt:lpstr>
      <vt:lpstr>Arial</vt:lpstr>
      <vt:lpstr>Segoe UI</vt:lpstr>
      <vt:lpstr>Times New Roman</vt:lpstr>
      <vt:lpstr>Wingdings</vt:lpstr>
      <vt:lpstr>標準デザイン</vt:lpstr>
      <vt:lpstr>Node Settings UI Generation Feature for Function Node/Template Widget</vt:lpstr>
      <vt:lpstr>Adding Node Settings UI Generation Feature</vt:lpstr>
      <vt:lpstr>Proposal: Simple UI Generation Interface</vt:lpstr>
      <vt:lpstr>Proposal: Accessing Settings Input Parameters</vt:lpstr>
      <vt:lpstr>Proposal: Defining UI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2018-08-24T02:04:57Z</dcterms:modified>
</cp:coreProperties>
</file>