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04" r:id="rId5"/>
    <p:sldId id="403" r:id="rId6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作成者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3300"/>
    <a:srgbClr val="FF9900"/>
    <a:srgbClr val="9966FF"/>
    <a:srgbClr val="CC00FF"/>
    <a:srgbClr val="3333CC"/>
    <a:srgbClr val="FF0000"/>
    <a:srgbClr val="FF0026"/>
    <a:srgbClr val="4C4C4C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4" autoAdjust="0"/>
    <p:restoredTop sz="99854" autoAdjust="0"/>
  </p:normalViewPr>
  <p:slideViewPr>
    <p:cSldViewPr snapToGrid="0">
      <p:cViewPr varScale="1">
        <p:scale>
          <a:sx n="97" d="100"/>
          <a:sy n="97" d="100"/>
        </p:scale>
        <p:origin x="364" y="6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32" y="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  <a:endParaRPr kumimoji="1" lang="ja-JP" altLang="en-US"/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7484741" cy="424732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end cookies when redirecting to the different domain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47668" y="1061791"/>
            <a:ext cx="1213794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Cookie:</a:t>
            </a:r>
          </a:p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name=value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64757" y="2644344"/>
            <a:ext cx="1213794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Cookie:</a:t>
            </a:r>
          </a:p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name=value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19" name="図 18" descr="&lt;strong&gt;サーバ&lt;/strong&gt; - GATAG｜フリーイラスト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26" y="1109667"/>
            <a:ext cx="611545" cy="825062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736402" y="824753"/>
            <a:ext cx="1014765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Domain A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21" name="図 20" descr="&lt;strong&gt;サーバ&lt;/strong&gt; - GATAG｜フリーイラスト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03" y="2495455"/>
            <a:ext cx="611545" cy="82506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707597" y="2219061"/>
            <a:ext cx="1021433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Domain B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20" y="1463954"/>
            <a:ext cx="2330363" cy="1538039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271" y="1850066"/>
            <a:ext cx="1847619" cy="447619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endCxn id="21" idx="1"/>
          </p:cNvCxnSpPr>
          <p:nvPr/>
        </p:nvCxnSpPr>
        <p:spPr bwMode="auto">
          <a:xfrm>
            <a:off x="3622890" y="2203660"/>
            <a:ext cx="2217513" cy="70432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/>
          <p:cNvCxnSpPr>
            <a:stCxn id="19" idx="1"/>
            <a:endCxn id="25" idx="3"/>
          </p:cNvCxnSpPr>
          <p:nvPr/>
        </p:nvCxnSpPr>
        <p:spPr bwMode="auto">
          <a:xfrm flipH="1">
            <a:off x="3622890" y="1522198"/>
            <a:ext cx="2208136" cy="55167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 flipV="1">
            <a:off x="3622890" y="1341936"/>
            <a:ext cx="2226976" cy="5587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4352340" y="1858877"/>
            <a:ext cx="1596912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Redirect request</a:t>
            </a:r>
          </a:p>
          <a:p>
            <a:r>
              <a:rPr kumimoji="1" lang="en-US" altLang="ja-JP" sz="1400" b="1" dirty="0" smtClean="0">
                <a:solidFill>
                  <a:schemeClr val="tx1"/>
                </a:solidFill>
                <a:latin typeface="+mj-lt"/>
                <a:ea typeface="+mn-ea"/>
              </a:rPr>
              <a:t>to server B</a:t>
            </a:r>
            <a:endParaRPr kumimoji="1" lang="ja-JP" altLang="en-US" sz="1400" b="1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4552" y="3544692"/>
            <a:ext cx="737959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  <a:latin typeface="+mj-lt"/>
                <a:ea typeface="+mn-ea"/>
              </a:rPr>
              <a:t>This behavior violates the section “5.4. The Cookie Header” in RFC 6265.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+mj-lt"/>
                <a:ea typeface="+mn-ea"/>
              </a:rPr>
              <a:t>e.g. </a:t>
            </a:r>
            <a:r>
              <a:rPr lang="en-US" altLang="ja-JP" sz="1600" b="1" dirty="0" smtClean="0">
                <a:solidFill>
                  <a:srgbClr val="FF0000"/>
                </a:solidFill>
                <a:latin typeface="+mj-lt"/>
                <a:ea typeface="+mn-ea"/>
              </a:rPr>
              <a:t>“The </a:t>
            </a:r>
            <a:r>
              <a:rPr lang="en-US" altLang="ja-JP" sz="1600" b="1" dirty="0">
                <a:solidFill>
                  <a:srgbClr val="FF0000"/>
                </a:solidFill>
                <a:latin typeface="+mj-lt"/>
                <a:ea typeface="+mn-ea"/>
              </a:rPr>
              <a:t>request-</a:t>
            </a:r>
            <a:r>
              <a:rPr lang="en-US" altLang="ja-JP" sz="1600" b="1" dirty="0" err="1">
                <a:solidFill>
                  <a:srgbClr val="FF0000"/>
                </a:solidFill>
                <a:latin typeface="+mj-lt"/>
                <a:ea typeface="+mn-ea"/>
              </a:rPr>
              <a:t>uri's</a:t>
            </a:r>
            <a:r>
              <a:rPr lang="en-US" altLang="ja-JP" sz="1600" b="1" dirty="0">
                <a:solidFill>
                  <a:srgbClr val="FF0000"/>
                </a:solidFill>
                <a:latin typeface="+mj-lt"/>
                <a:ea typeface="+mn-ea"/>
              </a:rPr>
              <a:t> path path-matches the cookie's path</a:t>
            </a:r>
            <a:r>
              <a:rPr lang="en-US" altLang="ja-JP" sz="1600" b="1" dirty="0" smtClean="0">
                <a:solidFill>
                  <a:srgbClr val="FF0000"/>
                </a:solidFill>
                <a:latin typeface="+mj-lt"/>
                <a:ea typeface="+mn-ea"/>
              </a:rPr>
              <a:t>.”</a:t>
            </a:r>
            <a:endParaRPr kumimoji="1" lang="ja-JP" altLang="en-US" sz="1600" b="1" dirty="0" smtClean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34" name="下矢印 33"/>
          <p:cNvSpPr/>
          <p:nvPr/>
        </p:nvSpPr>
        <p:spPr bwMode="auto">
          <a:xfrm rot="10800000">
            <a:off x="4047668" y="3173694"/>
            <a:ext cx="1147012" cy="322105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2204"/>
              </p:ext>
            </p:extLst>
          </p:nvPr>
        </p:nvGraphicFramePr>
        <p:xfrm>
          <a:off x="298450" y="4304398"/>
          <a:ext cx="8550275" cy="1980978"/>
        </p:xfrm>
        <a:graphic>
          <a:graphicData uri="http://schemas.openxmlformats.org/drawingml/2006/table">
            <a:tbl>
              <a:tblPr/>
              <a:tblGrid>
                <a:gridCol w="44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#</a:t>
                      </a:r>
                      <a:endParaRPr kumimoji="1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HGPｺﾞｼｯｸE" charset="0"/>
                        <a:cs typeface="HGPｺﾞｼｯｸE" charset="0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Options</a:t>
                      </a:r>
                      <a:endParaRPr kumimoji="1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HGPｺﾞｼｯｸE" charset="0"/>
                        <a:cs typeface="HGPｺﾞｼｯｸE" charset="0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HGPｺﾞｼｯｸE" charset="0"/>
                          <a:cs typeface="HGPｺﾞｼｯｸE" charset="0"/>
                        </a:rPr>
                        <a:t>1</a:t>
                      </a:r>
                      <a:endParaRPr kumimoji="1" lang="ja-JP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HGPｺﾞｼｯｸE" charset="0"/>
                        <a:cs typeface="HGPｺﾞｼｯｸE" charset="0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Add a callback function to delete cookies when redirecting.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This fix causes a regression when redirecting to the URL in the same domain.</a:t>
                      </a: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2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HGPｺﾞｼｯｸE" charset="0"/>
                        <a:cs typeface="HGPｺﾞｼｯｸE" charset="0"/>
                      </a:endParaRP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Use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CookieJar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 to handle the cases that redirect to both same domain and different domain and follow RFC 6265.  We think that this option is better than #1.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GPｺﾞｼｯｸE" charset="0"/>
                          <a:cs typeface="HGPｺﾞｼｯｸE" charset="0"/>
                        </a:rPr>
                        <a:t>This fix does not relate to “Return accumulated cookies if redirects are followed” on Trello (next page).</a:t>
                      </a:r>
                    </a:p>
                  </a:txBody>
                  <a:tcPr marL="91451" marR="91451"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5581977" cy="424732"/>
          </a:xfrm>
        </p:spPr>
        <p:txBody>
          <a:bodyPr/>
          <a:lstStyle/>
          <a:p>
            <a:pPr lvl="0"/>
            <a:r>
              <a:rPr lang="en-US" altLang="ja-JP" dirty="0" smtClean="0"/>
              <a:t>How http-request node outputs cookies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58888"/>
              </p:ext>
            </p:extLst>
          </p:nvPr>
        </p:nvGraphicFramePr>
        <p:xfrm>
          <a:off x="565520" y="1912656"/>
          <a:ext cx="80387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Question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output the accumulated cookies from http-request node.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Replace the contents of </a:t>
                      </a:r>
                      <a:r>
                        <a:rPr lang="en-US" altLang="ja-JP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msg.responseCookies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Add </a:t>
                      </a:r>
                      <a:r>
                        <a:rPr lang="en-US" altLang="ja-JP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cookiejar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in msg.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Add _</a:t>
                      </a:r>
                      <a:r>
                        <a:rPr lang="en-US" altLang="ja-JP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cookiejar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property in the existing </a:t>
                      </a:r>
                      <a:r>
                        <a:rPr lang="en-US" altLang="ja-JP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msg.responseCookies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property.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73749" y="865420"/>
            <a:ext cx="8449217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Return accumulated cookies if redirects are followed - (tbc: may not be the right answer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Chrome and Firefox accumulates both the cookies of an original server and an redirected 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  <a:ea typeface="+mn-ea"/>
              </a:rPr>
              <a:t>server.</a:t>
            </a:r>
            <a:r>
              <a:rPr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  <a:ea typeface="+mn-ea"/>
              </a:rPr>
              <a:t>So </a:t>
            </a:r>
            <a:r>
              <a:rPr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it would be better that the http-request node outputs the cookies of both servers instead of </a:t>
            </a:r>
            <a:r>
              <a:rPr lang="en-US" altLang="ja-JP" sz="1600" dirty="0" err="1">
                <a:solidFill>
                  <a:schemeClr val="tx1"/>
                </a:solidFill>
                <a:latin typeface="+mn-ea"/>
                <a:ea typeface="+mn-ea"/>
              </a:rPr>
              <a:t>outputing</a:t>
            </a:r>
            <a:r>
              <a:rPr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 only the cookie of an redirected server.</a:t>
            </a:r>
            <a:endParaRPr kumimoji="1" lang="ja-JP" altLang="en-US" sz="1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276" y="3501138"/>
            <a:ext cx="7339935" cy="317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Enable cookie-jar support per 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  <a:ea typeface="+mn-ea"/>
              </a:rPr>
              <a:t>node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78110"/>
              </p:ext>
            </p:extLst>
          </p:nvPr>
        </p:nvGraphicFramePr>
        <p:xfrm>
          <a:off x="565519" y="3818374"/>
          <a:ext cx="803873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Question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What</a:t>
                      </a:r>
                      <a:r>
                        <a:rPr lang="en-US" altLang="ja-JP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kind of use cases do you think of this enhancement?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Will the cookies received from a domain be automatically added when sending a request by http-request node next time like below?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9" y="6217620"/>
            <a:ext cx="4008009" cy="294024"/>
          </a:xfrm>
          <a:prstGeom prst="rect">
            <a:avLst/>
          </a:prstGeom>
        </p:spPr>
      </p:pic>
      <p:sp>
        <p:nvSpPr>
          <p:cNvPr id="12" name="雲 11"/>
          <p:cNvSpPr/>
          <p:nvPr/>
        </p:nvSpPr>
        <p:spPr bwMode="auto">
          <a:xfrm>
            <a:off x="2820202" y="5177368"/>
            <a:ext cx="1145406" cy="511160"/>
          </a:xfrm>
          <a:prstGeom prst="clou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 flipV="1">
            <a:off x="2165684" y="5582650"/>
            <a:ext cx="654518" cy="63497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/>
          <p:cNvCxnSpPr/>
          <p:nvPr/>
        </p:nvCxnSpPr>
        <p:spPr bwMode="auto">
          <a:xfrm flipH="1">
            <a:off x="2714326" y="5688528"/>
            <a:ext cx="529388" cy="5290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テキスト ボックス 18"/>
          <p:cNvSpPr txBox="1"/>
          <p:nvPr/>
        </p:nvSpPr>
        <p:spPr>
          <a:xfrm>
            <a:off x="1386040" y="5761687"/>
            <a:ext cx="1203158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  <a:ea typeface="+mn-ea"/>
              </a:rPr>
              <a:t>No cookies</a:t>
            </a:r>
            <a:endParaRPr kumimoji="1" lang="ja-JP" altLang="en-US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070458" y="5789691"/>
            <a:ext cx="1503069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  <a:ea typeface="+mn-ea"/>
              </a:rPr>
              <a:t>JSESSIONID: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  <a:ea typeface="+mn-ea"/>
              </a:rPr>
              <a:t>abc</a:t>
            </a:r>
            <a:endParaRPr kumimoji="1" lang="ja-JP" altLang="en-US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5519" y="5146716"/>
            <a:ext cx="1203158" cy="28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  <a:ea typeface="+mn-ea"/>
              </a:rPr>
              <a:t>First time</a:t>
            </a:r>
            <a:endParaRPr kumimoji="1" lang="ja-JP" altLang="en-US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57" y="6217620"/>
            <a:ext cx="4008009" cy="294024"/>
          </a:xfrm>
          <a:prstGeom prst="rect">
            <a:avLst/>
          </a:prstGeom>
        </p:spPr>
      </p:pic>
      <p:sp>
        <p:nvSpPr>
          <p:cNvPr id="23" name="雲 22"/>
          <p:cNvSpPr/>
          <p:nvPr/>
        </p:nvSpPr>
        <p:spPr bwMode="auto">
          <a:xfrm>
            <a:off x="7069640" y="5177368"/>
            <a:ext cx="1145406" cy="511160"/>
          </a:xfrm>
          <a:prstGeom prst="clou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 bwMode="auto">
          <a:xfrm flipV="1">
            <a:off x="6415122" y="5582650"/>
            <a:ext cx="654518" cy="63497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 flipH="1">
            <a:off x="6963764" y="5688528"/>
            <a:ext cx="529388" cy="5290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テキスト ボックス 26"/>
          <p:cNvSpPr txBox="1"/>
          <p:nvPr/>
        </p:nvSpPr>
        <p:spPr>
          <a:xfrm>
            <a:off x="7319896" y="5789691"/>
            <a:ext cx="1503069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  <a:ea typeface="+mn-ea"/>
              </a:rPr>
              <a:t>JSESSIONID: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  <a:ea typeface="+mn-ea"/>
              </a:rPr>
              <a:t>abc</a:t>
            </a:r>
            <a:endParaRPr kumimoji="1" lang="ja-JP" altLang="en-US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14957" y="5146716"/>
            <a:ext cx="1203158" cy="286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  <a:ea typeface="+mn-ea"/>
              </a:rPr>
              <a:t>Second time</a:t>
            </a:r>
            <a:endParaRPr kumimoji="1" lang="ja-JP" altLang="en-US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22169" y="5758040"/>
            <a:ext cx="1503069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  <a:ea typeface="+mn-ea"/>
              </a:rPr>
              <a:t>JSESSIONID: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  <a:ea typeface="+mn-ea"/>
              </a:rPr>
              <a:t>abc</a:t>
            </a:r>
            <a:endParaRPr kumimoji="1" lang="ja-JP" altLang="en-US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>
          <a:defRPr kumimoji="1" sz="220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F7C8216E4454F9344AE882BA10FA1" ma:contentTypeVersion="0" ma:contentTypeDescription="Create a new document." ma:contentTypeScope="" ma:versionID="11cc9e55ca8df28ea1d1b6749c7cce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c25e2a2f2dc7c4da00bbcfa9d50e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175FB4-01A6-4649-BF2D-3A6842830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7013D8-CA02-49B2-8DF9-93604EC5FB6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6DB6D0-9342-4F36-B366-BF6C1C9BA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画面に合わせる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HGPｺﾞｼｯｸE</vt:lpstr>
      <vt:lpstr>HGP創英角ｺﾞｼｯｸUB</vt:lpstr>
      <vt:lpstr>ＭＳ Ｐゴシック</vt:lpstr>
      <vt:lpstr>ＭＳ Ｐ明朝</vt:lpstr>
      <vt:lpstr>Arial</vt:lpstr>
      <vt:lpstr>Times New Roman</vt:lpstr>
      <vt:lpstr>Wingdings</vt:lpstr>
      <vt:lpstr>標準デザイン</vt:lpstr>
      <vt:lpstr>Send cookies when redirecting to the different domain</vt:lpstr>
      <vt:lpstr>How http-request node outputs 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2018-08-24T05:14:06Z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0x010100AF8F7C8216E4454F9344AE882BA10FA1</vt:lpwstr>
  </property>
  <property fmtid="{D5CDD505-2E9C-101B-9397-08002B2CF9AE}" pid="3" name="IsMyDocuments">
    <vt:bool>true</vt:bool>
  </property>
</Properties>
</file>