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removePersonalInfoOnSave="1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452" r:id="rId2"/>
    <p:sldId id="1934" r:id="rId3"/>
    <p:sldId id="1932" r:id="rId4"/>
    <p:sldId id="1935" r:id="rId5"/>
    <p:sldId id="1936" r:id="rId6"/>
    <p:sldId id="1937" r:id="rId7"/>
  </p:sldIdLst>
  <p:sldSz cx="9144000" cy="6858000" type="screen4x3"/>
  <p:notesSz cx="6807200" cy="9939338"/>
  <p:defaultTextStyle>
    <a:defPPr>
      <a:defRPr lang="ja-JP"/>
    </a:defPPr>
    <a:lvl1pPr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5pPr>
    <a:lvl6pPr marL="22860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6pPr>
    <a:lvl7pPr marL="27432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7pPr>
    <a:lvl8pPr marL="32004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8pPr>
    <a:lvl9pPr marL="36576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1" name="作成者" initials="A" lastIdx="0" clrIdx="1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FF0000"/>
    <a:srgbClr val="FF0026"/>
    <a:srgbClr val="4C4C4C"/>
    <a:srgbClr val="2D2D2D"/>
    <a:srgbClr val="1A1A1A"/>
    <a:srgbClr val="D91B1B"/>
    <a:srgbClr val="C5002A"/>
    <a:srgbClr val="99CCFF"/>
    <a:srgbClr val="E3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38" autoAdjust="0"/>
    <p:restoredTop sz="95246" autoAdjust="0"/>
  </p:normalViewPr>
  <p:slideViewPr>
    <p:cSldViewPr snapToGrid="0">
      <p:cViewPr varScale="1">
        <p:scale>
          <a:sx n="63" d="100"/>
          <a:sy n="63" d="100"/>
        </p:scale>
        <p:origin x="1170" y="78"/>
      </p:cViewPr>
      <p:guideLst>
        <p:guide orient="horz" pos="2160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3732" y="102"/>
      </p:cViewPr>
      <p:guideLst>
        <p:guide orient="horz" pos="3130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9142" cy="49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 dirty="0"/>
          </a:p>
        </p:txBody>
      </p:sp>
      <p:sp>
        <p:nvSpPr>
          <p:cNvPr id="3379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8059" y="0"/>
            <a:ext cx="2949142" cy="49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 dirty="0"/>
          </a:p>
        </p:txBody>
      </p:sp>
      <p:sp>
        <p:nvSpPr>
          <p:cNvPr id="3379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2058"/>
            <a:ext cx="2949142" cy="4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 dirty="0"/>
          </a:p>
        </p:txBody>
      </p:sp>
      <p:sp>
        <p:nvSpPr>
          <p:cNvPr id="3379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8059" y="9442058"/>
            <a:ext cx="2949142" cy="4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fld id="{97EB0BD7-0D1B-461F-96D2-458D4659D7B9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245746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9142" cy="49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 dirty="0"/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58059" y="0"/>
            <a:ext cx="2949142" cy="49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 dirty="0"/>
          </a:p>
        </p:txBody>
      </p:sp>
      <p:sp>
        <p:nvSpPr>
          <p:cNvPr id="2560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72050" cy="3729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60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307" y="4721813"/>
            <a:ext cx="4992592" cy="4472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2058"/>
            <a:ext cx="2949142" cy="4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 dirty="0"/>
          </a:p>
        </p:txBody>
      </p:sp>
      <p:sp>
        <p:nvSpPr>
          <p:cNvPr id="2560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8059" y="9442058"/>
            <a:ext cx="2949142" cy="4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fld id="{8AF01994-2739-4319-8C13-74EB71056E38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464295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正方形/長方形 11"/>
          <p:cNvSpPr>
            <a:spLocks noChangeArrowheads="1"/>
          </p:cNvSpPr>
          <p:nvPr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dirty="0"/>
          </a:p>
        </p:txBody>
      </p:sp>
      <p:grpSp>
        <p:nvGrpSpPr>
          <p:cNvPr id="63" name="グループ化 62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64" name="正方形/長方形 63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正方形/長方形 64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2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90173A9-6621-4FFE-BC07-AC198BDD4C9A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43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2428491" y="3113705"/>
            <a:ext cx="4253087" cy="538609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100000"/>
              </a:lnSpc>
              <a:defRPr sz="29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9" name="テキスト プレースホルダ 48"/>
          <p:cNvSpPr>
            <a:spLocks noGrp="1"/>
          </p:cNvSpPr>
          <p:nvPr userDrawn="1">
            <p:ph type="body" sz="quarter" idx="11"/>
          </p:nvPr>
        </p:nvSpPr>
        <p:spPr bwMode="gray">
          <a:xfrm>
            <a:off x="2428491" y="3656176"/>
            <a:ext cx="3454792" cy="430887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buNone/>
              <a:defRPr sz="220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pic>
        <p:nvPicPr>
          <p:cNvPr id="36" name="図 35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44456" y="547566"/>
            <a:ext cx="1982838" cy="568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33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dirty="0"/>
          </a:p>
        </p:txBody>
      </p:sp>
      <p:grpSp>
        <p:nvGrpSpPr>
          <p:cNvPr id="34" name="グループ化 33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35" name="正方形/長方形 34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正方形/長方形 35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42" name="図 41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44456" y="547566"/>
            <a:ext cx="1982838" cy="568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gray">
          <a:xfrm>
            <a:off x="566738" y="3153460"/>
            <a:ext cx="4201791" cy="4801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34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dirty="0"/>
          </a:p>
        </p:txBody>
      </p:sp>
      <p:grpSp>
        <p:nvGrpSpPr>
          <p:cNvPr id="35" name="グループ化 34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36" name="正方形/長方形 35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正方形/長方形 36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38" name="図 37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44456" y="547566"/>
            <a:ext cx="1982838" cy="568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3550972" cy="424732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dirty="0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37" name="図 36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7792" y="202284"/>
            <a:ext cx="1342378" cy="3850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266943"/>
            <a:ext cx="3550972" cy="424732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58" name="正方形/長方形 11"/>
          <p:cNvSpPr>
            <a:spLocks noChangeArrowheads="1"/>
          </p:cNvSpPr>
          <p:nvPr userDrawn="1"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dirty="0"/>
          </a:p>
        </p:txBody>
      </p:sp>
      <p:grpSp>
        <p:nvGrpSpPr>
          <p:cNvPr id="59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60" name="正方形/長方形 59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正方形/長方形 60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63" name="図 62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7792" y="202284"/>
            <a:ext cx="1342378" cy="3850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83683" y="2916679"/>
            <a:ext cx="3576635" cy="10260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3" r:id="rId2"/>
    <p:sldLayoutId id="2147483679" r:id="rId3"/>
    <p:sldLayoutId id="2147483656" r:id="rId4"/>
    <p:sldLayoutId id="2147483682" r:id="rId5"/>
    <p:sldLayoutId id="2147483677" r:id="rId6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566739" y="3153462"/>
            <a:ext cx="4044697" cy="480131"/>
          </a:xfrm>
        </p:spPr>
        <p:txBody>
          <a:bodyPr/>
          <a:lstStyle/>
          <a:p>
            <a:r>
              <a:rPr lang="en-US" altLang="ja-JP" dirty="0">
                <a:latin typeface="+mj-lt"/>
              </a:rPr>
              <a:t>Dashboard UI extension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fld id="{B69A64E9-DEE1-40B5-88E8-A6C3DD001D0B}" type="slidenum">
              <a:rPr lang="en-US" altLang="ja-JP" smtClean="0">
                <a:solidFill>
                  <a:prstClr val="black"/>
                </a:solidFill>
                <a:ea typeface="HGPｺﾞｼｯｸE" pitchFamily="50" charset="-128"/>
              </a:rPr>
              <a:pPr>
                <a:lnSpc>
                  <a:spcPct val="90000"/>
                </a:lnSpc>
                <a:defRPr/>
              </a:pPr>
              <a:t>0</a:t>
            </a:fld>
            <a:endParaRPr lang="en-US" altLang="ja-JP">
              <a:solidFill>
                <a:prstClr val="black"/>
              </a:solidFill>
              <a:ea typeface="HGPｺﾞｼｯｸE" pitchFamily="50" charset="-128"/>
            </a:endParaRPr>
          </a:p>
        </p:txBody>
      </p:sp>
      <p:sp>
        <p:nvSpPr>
          <p:cNvPr id="5" name="テキスト プレースホルダ 2"/>
          <p:cNvSpPr txBox="1">
            <a:spLocks/>
          </p:cNvSpPr>
          <p:nvPr/>
        </p:nvSpPr>
        <p:spPr bwMode="gray">
          <a:xfrm>
            <a:off x="5568950" y="5335588"/>
            <a:ext cx="2653290" cy="3631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None/>
              <a:defRPr kumimoji="1" sz="2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ja-JP" kern="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Hiroyasu </a:t>
            </a:r>
            <a:r>
              <a:rPr lang="en-US" altLang="ja-JP" kern="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Nishiyama</a:t>
            </a:r>
            <a:endParaRPr lang="en-US" altLang="ja-JP" kern="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323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113191" y="179482"/>
            <a:ext cx="3320140" cy="424732"/>
          </a:xfrm>
        </p:spPr>
        <p:txBody>
          <a:bodyPr/>
          <a:lstStyle/>
          <a:p>
            <a:r>
              <a:rPr lang="en-US" altLang="ja-JP" dirty="0"/>
              <a:t>Installable Widget Node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>
          <a:xfrm>
            <a:off x="8596086" y="6553200"/>
            <a:ext cx="488950" cy="304800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D881F7E-4721-4672-B9D1-22F8E31EDEB5}" type="slidenum">
              <a:rPr kumimoji="1" lang="en-US" altLang="ja-JP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50" charset="-128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5" name="テキスト ボックス 4"/>
          <p:cNvSpPr txBox="1">
            <a:spLocks noChangeArrowheads="1"/>
          </p:cNvSpPr>
          <p:nvPr/>
        </p:nvSpPr>
        <p:spPr bwMode="auto">
          <a:xfrm>
            <a:off x="320674" y="920750"/>
            <a:ext cx="8764361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06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n"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50" charset="-128"/>
                <a:cs typeface="+mn-cs"/>
              </a:rPr>
              <a:t>Current Node-RED Dashboard do not officially provide a mechanism for </a:t>
            </a:r>
            <a:b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50" charset="-128"/>
                <a:cs typeface="+mn-cs"/>
              </a:rPr>
            </a:b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50" charset="-128"/>
                <a:cs typeface="+mn-cs"/>
              </a:rPr>
              <a:t>installing additional widgets as an independent node. </a:t>
            </a:r>
          </a:p>
          <a:p>
            <a:pPr marL="3406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n"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50" charset="-128"/>
                <a:cs typeface="+mn-cs"/>
              </a:rPr>
              <a:t>We need this feature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50" charset="-128"/>
                <a:cs typeface="+mn-cs"/>
              </a:rPr>
              <a:t> 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50" charset="-128"/>
                <a:cs typeface="+mn-cs"/>
              </a:rPr>
              <a:t>in order to provide HITACHI's original widgets for</a:t>
            </a:r>
            <a:b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50" charset="-128"/>
                <a:cs typeface="+mn-cs"/>
              </a:rPr>
            </a:b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50" charset="-128"/>
                <a:cs typeface="+mn-cs"/>
              </a:rPr>
              <a:t>our users as discussed above.  </a:t>
            </a:r>
          </a:p>
          <a:p>
            <a:pPr marL="3406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n"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50" charset="-128"/>
                <a:cs typeface="+mn-cs"/>
              </a:rPr>
              <a:t>We think this is also useful for sharing widgets among Node-RED users/developers.</a:t>
            </a:r>
          </a:p>
          <a:p>
            <a:pPr marL="3406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n"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50" charset="-128"/>
                <a:cs typeface="+mn-cs"/>
              </a:rPr>
              <a:t>For this purpose, we want to add following features to Node-RED:</a:t>
            </a:r>
          </a:p>
          <a:p>
            <a:pPr marL="8550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50" charset="-128"/>
                <a:cs typeface="+mn-cs"/>
              </a:rPr>
              <a:t>expose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4BACC6"/>
                </a:solidFill>
                <a:effectLst/>
                <a:uLnTx/>
                <a:uFillTx/>
                <a:latin typeface="Arial" charset="0"/>
                <a:ea typeface="ＭＳ Ｐゴシック" pitchFamily="50" charset="-128"/>
                <a:cs typeface="+mn-cs"/>
              </a:rPr>
              <a:t> </a:t>
            </a:r>
            <a:r>
              <a:rPr kumimoji="1" lang="en-US" altLang="ja-JP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charset="0"/>
                <a:ea typeface="ＭＳ Ｐゴシック" pitchFamily="50" charset="-128"/>
                <a:cs typeface="+mn-cs"/>
              </a:rPr>
              <a:t>ui.add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charset="0"/>
                <a:ea typeface="ＭＳ Ｐゴシック" pitchFamily="50" charset="-128"/>
                <a:cs typeface="+mn-cs"/>
              </a:rPr>
              <a:t> 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ea typeface="ＭＳ Ｐゴシック" pitchFamily="50" charset="-128"/>
                <a:cs typeface="+mn-cs"/>
              </a:rPr>
              <a:t>(or other)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4BACC6"/>
                </a:solidFill>
                <a:effectLst/>
                <a:uLnTx/>
                <a:uFillTx/>
                <a:latin typeface="Arial" charset="0"/>
                <a:ea typeface="ＭＳ Ｐゴシック" pitchFamily="50" charset="-128"/>
                <a:cs typeface="+mn-cs"/>
              </a:rPr>
              <a:t> 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50" charset="-128"/>
                <a:cs typeface="+mn-cs"/>
              </a:rPr>
              <a:t>API of 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charset="0"/>
                <a:ea typeface="ＭＳ Ｐゴシック" pitchFamily="50" charset="-128"/>
                <a:cs typeface="+mn-cs"/>
              </a:rPr>
              <a:t>ui.js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50" charset="-128"/>
                <a:cs typeface="+mn-cs"/>
              </a:rPr>
              <a:t> module to make new widget nodes,</a:t>
            </a:r>
          </a:p>
          <a:p>
            <a:pPr marL="8550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50" charset="-128"/>
                <a:cs typeface="+mn-cs"/>
              </a:rPr>
              <a:t>provides API for accessing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ea typeface="ＭＳ Ｐゴシック" pitchFamily="50" charset="-128"/>
                <a:cs typeface="+mn-cs"/>
              </a:rPr>
              <a:t> exposed API from new widget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50" charset="-128"/>
                <a:cs typeface="+mn-cs"/>
              </a:rPr>
              <a:t> module.</a:t>
            </a:r>
          </a:p>
        </p:txBody>
      </p:sp>
      <p:sp>
        <p:nvSpPr>
          <p:cNvPr id="8" name="角丸四角形 7"/>
          <p:cNvSpPr/>
          <p:nvPr/>
        </p:nvSpPr>
        <p:spPr bwMode="auto">
          <a:xfrm>
            <a:off x="1404334" y="4642414"/>
            <a:ext cx="904672" cy="6985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HGPｺﾞｼｯｸE"/>
                <a:cs typeface="+mn-cs"/>
              </a:rPr>
              <a:t>new</a:t>
            </a:r>
            <a:b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HGPｺﾞｼｯｸE"/>
                <a:cs typeface="+mn-cs"/>
              </a:rPr>
            </a:b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HGPｺﾞｼｯｸE"/>
                <a:cs typeface="+mn-cs"/>
              </a:rPr>
              <a:t>widget</a:t>
            </a:r>
          </a:p>
        </p:txBody>
      </p:sp>
      <p:sp>
        <p:nvSpPr>
          <p:cNvPr id="12" name="右矢印 11"/>
          <p:cNvSpPr/>
          <p:nvPr/>
        </p:nvSpPr>
        <p:spPr bwMode="auto">
          <a:xfrm flipV="1">
            <a:off x="2375977" y="4749599"/>
            <a:ext cx="725498" cy="459737"/>
          </a:xfrm>
          <a:prstGeom prst="rightArrow">
            <a:avLst/>
          </a:prstGeom>
          <a:ln>
            <a:noFill/>
            <a:prstDash val="sysDot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HGPｺﾞｼｯｸE"/>
              <a:cs typeface="+mn-cs"/>
            </a:endParaRPr>
          </a:p>
        </p:txBody>
      </p:sp>
      <p:sp>
        <p:nvSpPr>
          <p:cNvPr id="13" name="角丸四角形 12"/>
          <p:cNvSpPr/>
          <p:nvPr/>
        </p:nvSpPr>
        <p:spPr bwMode="auto">
          <a:xfrm>
            <a:off x="4205667" y="5809163"/>
            <a:ext cx="904672" cy="69855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prstDash val="sysDot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HGPｺﾞｼｯｸE"/>
                <a:cs typeface="+mn-cs"/>
              </a:rPr>
              <a:t>ui.js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HGPｺﾞｼｯｸE"/>
                <a:cs typeface="+mn-cs"/>
              </a:rPr>
              <a:t>module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HGPｺﾞｼｯｸE"/>
              <a:cs typeface="+mn-cs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4044951" y="5209336"/>
            <a:ext cx="2780486" cy="1448929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HGPｺﾞｼｯｸE"/>
                <a:cs typeface="+mn-cs"/>
              </a:rPr>
              <a:t>Dashboard module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HGPｺﾞｼｯｸE"/>
              <a:cs typeface="+mn-cs"/>
            </a:endParaRPr>
          </a:p>
        </p:txBody>
      </p:sp>
      <p:cxnSp>
        <p:nvCxnSpPr>
          <p:cNvPr id="17" name="曲線コネクタ 16"/>
          <p:cNvCxnSpPr>
            <a:stCxn id="8" idx="2"/>
            <a:endCxn id="13" idx="1"/>
          </p:cNvCxnSpPr>
          <p:nvPr/>
        </p:nvCxnSpPr>
        <p:spPr bwMode="auto">
          <a:xfrm rot="16200000" flipH="1">
            <a:off x="2622431" y="4575203"/>
            <a:ext cx="817474" cy="2348997"/>
          </a:xfrm>
          <a:prstGeom prst="curvedConnector2">
            <a:avLst/>
          </a:prstGeom>
          <a:ln>
            <a:headEnd type="none" w="lg" len="lg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2107105" y="6002508"/>
            <a:ext cx="901209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PｺﾞｼｯｸE"/>
                <a:ea typeface="HGPｺﾞｼｯｸE"/>
                <a:cs typeface="+mn-cs"/>
              </a:rPr>
              <a:t>install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PｺﾞｼｯｸE"/>
              <a:ea typeface="HGPｺﾞｼｯｸE"/>
              <a:cs typeface="+mn-cs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264386" y="5099863"/>
            <a:ext cx="837089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PｺﾞｼｯｸE"/>
                <a:ea typeface="HGPｺﾞｼｯｸE"/>
                <a:cs typeface="+mn-cs"/>
              </a:rPr>
              <a:t>install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PｺﾞｼｯｸE"/>
              <a:ea typeface="HGPｺﾞｼｯｸE"/>
              <a:cs typeface="+mn-cs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92879" y="4689358"/>
            <a:ext cx="1021373" cy="674107"/>
          </a:xfrm>
          <a:prstGeom prst="rect">
            <a:avLst/>
          </a:prstGeom>
        </p:spPr>
      </p:pic>
      <p:sp>
        <p:nvSpPr>
          <p:cNvPr id="31" name="線吹き出し 2 30"/>
          <p:cNvSpPr/>
          <p:nvPr/>
        </p:nvSpPr>
        <p:spPr bwMode="auto">
          <a:xfrm>
            <a:off x="5761509" y="5729077"/>
            <a:ext cx="1451184" cy="429362"/>
          </a:xfrm>
          <a:prstGeom prst="callout2">
            <a:avLst>
              <a:gd name="adj1" fmla="val 18750"/>
              <a:gd name="adj2" fmla="val -8333"/>
              <a:gd name="adj3" fmla="val 16756"/>
              <a:gd name="adj4" fmla="val -39334"/>
              <a:gd name="adj5" fmla="val 64193"/>
              <a:gd name="adj6" fmla="val -51458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lIns="36000" tIns="36000" rIns="36000" bIns="36000" rtlCol="0" anchor="ctr" anchorCtr="0">
            <a:noAutofit/>
          </a:bodyPr>
          <a:lstStyle/>
          <a:p>
            <a:pPr marL="128588" marR="0" lvl="0" indent="-128588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PｺﾞｼｯｸE"/>
                <a:ea typeface="HGPｺﾞｼｯｸE"/>
                <a:cs typeface="+mn-cs"/>
              </a:rPr>
              <a:t>expose UI </a:t>
            </a:r>
            <a:b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PｺﾞｼｯｸE"/>
                <a:ea typeface="HGPｺﾞｼｯｸE"/>
                <a:cs typeface="+mn-cs"/>
              </a:rPr>
            </a:b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PｺﾞｼｯｸE"/>
                <a:ea typeface="HGPｺﾞｼｯｸE"/>
                <a:cs typeface="+mn-cs"/>
              </a:rPr>
              <a:t>extension interface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PｺﾞｼｯｸE"/>
              <a:ea typeface="HGPｺﾞｼｯｸE"/>
              <a:cs typeface="+mn-cs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58A721F-DB07-7F47-A05A-2CBB33C9F60C}"/>
              </a:ext>
            </a:extLst>
          </p:cNvPr>
          <p:cNvSpPr txBox="1"/>
          <p:nvPr/>
        </p:nvSpPr>
        <p:spPr>
          <a:xfrm>
            <a:off x="6910295" y="4722433"/>
            <a:ext cx="1636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PｺﾞｼｯｸE"/>
                <a:ea typeface="HGPｺﾞｼｯｸE"/>
                <a:cs typeface="+mn-cs"/>
              </a:rPr>
              <a:t>Dashboard API</a:t>
            </a:r>
            <a:b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PｺﾞｼｯｸE"/>
                <a:ea typeface="HGPｺﾞｼｯｸE"/>
                <a:cs typeface="+mn-cs"/>
              </a:rPr>
            </a:b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PｺﾞｼｯｸE"/>
                <a:ea typeface="HGPｺﾞｼｯｸE"/>
                <a:cs typeface="+mn-cs"/>
              </a:rPr>
              <a:t>(</a:t>
            </a:r>
            <a:r>
              <a:rPr kumimoji="1" lang="en-US" altLang="ja-JP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PｺﾞｼｯｸE"/>
                <a:ea typeface="HGPｺﾞｼｯｸE"/>
                <a:cs typeface="+mn-cs"/>
              </a:rPr>
              <a:t>ui.add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PｺﾞｼｯｸE"/>
                <a:ea typeface="HGPｺﾞｼｯｸE"/>
                <a:cs typeface="+mn-cs"/>
              </a:rPr>
              <a:t>)</a:t>
            </a:r>
          </a:p>
        </p:txBody>
      </p:sp>
      <p:sp>
        <p:nvSpPr>
          <p:cNvPr id="7" name="正方形/長方形 6"/>
          <p:cNvSpPr/>
          <p:nvPr/>
        </p:nvSpPr>
        <p:spPr bwMode="auto">
          <a:xfrm>
            <a:off x="4330914" y="3600358"/>
            <a:ext cx="1430594" cy="958987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lIns="36000" tIns="36000" rIns="36000" bIns="36000" rtlCol="0" anchor="ctr" anchorCtr="0">
            <a:noAutofit/>
          </a:bodyPr>
          <a:lstStyle/>
          <a:p>
            <a:pPr marL="128588" indent="-128588" algn="ctr" eaLnBrk="1" hangingPunct="1"/>
            <a:endParaRPr kumimoji="1" lang="ja-JP" altLang="en-US" sz="1050" b="0" dirty="0">
              <a:latin typeface="+mn-ea"/>
              <a:ea typeface="+mn-ea"/>
            </a:endParaRPr>
          </a:p>
        </p:txBody>
      </p:sp>
      <p:cxnSp>
        <p:nvCxnSpPr>
          <p:cNvPr id="24" name="直線コネクタ 23"/>
          <p:cNvCxnSpPr>
            <a:cxnSpLocks/>
          </p:cNvCxnSpPr>
          <p:nvPr/>
        </p:nvCxnSpPr>
        <p:spPr bwMode="auto">
          <a:xfrm flipV="1">
            <a:off x="5576858" y="3521336"/>
            <a:ext cx="669970" cy="42892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直線コネクタ 26"/>
          <p:cNvCxnSpPr>
            <a:cxnSpLocks/>
          </p:cNvCxnSpPr>
          <p:nvPr/>
        </p:nvCxnSpPr>
        <p:spPr bwMode="auto">
          <a:xfrm>
            <a:off x="5576858" y="4411785"/>
            <a:ext cx="669970" cy="21217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" name="正方形/長方形 8"/>
          <p:cNvSpPr/>
          <p:nvPr/>
        </p:nvSpPr>
        <p:spPr bwMode="auto">
          <a:xfrm>
            <a:off x="4417436" y="3930653"/>
            <a:ext cx="530647" cy="48113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lIns="36000" tIns="36000" rIns="36000" bIns="36000" rtlCol="0" anchor="ctr" anchorCtr="0">
            <a:noAutofit/>
          </a:bodyPr>
          <a:lstStyle/>
          <a:p>
            <a:pPr marL="128588" indent="-128588" algn="ctr" eaLnBrk="1" hangingPunct="1"/>
            <a:endParaRPr kumimoji="1" lang="ja-JP" altLang="en-US" sz="1050" b="0" dirty="0">
              <a:latin typeface="+mn-ea"/>
              <a:ea typeface="+mn-ea"/>
            </a:endParaRP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4417436" y="3701820"/>
            <a:ext cx="1177312" cy="164217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lIns="36000" tIns="36000" rIns="36000" bIns="36000" rtlCol="0" anchor="ctr" anchorCtr="0">
            <a:noAutofit/>
          </a:bodyPr>
          <a:lstStyle/>
          <a:p>
            <a:pPr marL="128588" indent="-128588" algn="ctr" eaLnBrk="1" hangingPunct="1"/>
            <a:endParaRPr kumimoji="1" lang="ja-JP" altLang="en-US" sz="1050" b="0" dirty="0">
              <a:latin typeface="+mn-ea"/>
              <a:ea typeface="+mn-ea"/>
            </a:endParaRPr>
          </a:p>
        </p:txBody>
      </p:sp>
      <p:grpSp>
        <p:nvGrpSpPr>
          <p:cNvPr id="36" name="グループ化 35"/>
          <p:cNvGrpSpPr/>
          <p:nvPr/>
        </p:nvGrpSpPr>
        <p:grpSpPr>
          <a:xfrm>
            <a:off x="5064101" y="3930653"/>
            <a:ext cx="530647" cy="481132"/>
            <a:chOff x="5064101" y="3930653"/>
            <a:chExt cx="530647" cy="481132"/>
          </a:xfrm>
        </p:grpSpPr>
        <p:sp>
          <p:nvSpPr>
            <p:cNvPr id="23" name="正方形/長方形 22"/>
            <p:cNvSpPr/>
            <p:nvPr/>
          </p:nvSpPr>
          <p:spPr bwMode="auto">
            <a:xfrm>
              <a:off x="5064101" y="3930653"/>
              <a:ext cx="530647" cy="4811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 lIns="36000" tIns="36000" rIns="36000" bIns="36000" rtlCol="0" anchor="ctr" anchorCtr="0">
              <a:noAutofit/>
            </a:bodyPr>
            <a:lstStyle/>
            <a:p>
              <a:pPr marL="128588" indent="-128588" algn="ctr" eaLnBrk="1" hangingPunct="1"/>
              <a:endParaRPr kumimoji="1" lang="ja-JP" altLang="en-US" sz="1050" b="0" dirty="0">
                <a:latin typeface="+mn-ea"/>
                <a:ea typeface="+mn-ea"/>
              </a:endParaRPr>
            </a:p>
          </p:txBody>
        </p:sp>
        <p:cxnSp>
          <p:nvCxnSpPr>
            <p:cNvPr id="25" name="直線コネクタ 24"/>
            <p:cNvCxnSpPr/>
            <p:nvPr/>
          </p:nvCxnSpPr>
          <p:spPr bwMode="auto">
            <a:xfrm>
              <a:off x="5135991" y="4024695"/>
              <a:ext cx="0" cy="30702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直線コネクタ 28"/>
            <p:cNvCxnSpPr/>
            <p:nvPr/>
          </p:nvCxnSpPr>
          <p:spPr bwMode="auto">
            <a:xfrm>
              <a:off x="5135991" y="4331720"/>
              <a:ext cx="387118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0" name="正方形/長方形 29"/>
            <p:cNvSpPr/>
            <p:nvPr/>
          </p:nvSpPr>
          <p:spPr bwMode="auto">
            <a:xfrm>
              <a:off x="5176039" y="4101451"/>
              <a:ext cx="55949" cy="2002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wrap="none" lIns="36000" tIns="36000" rIns="36000" bIns="36000" rtlCol="0" anchor="ctr" anchorCtr="0">
              <a:noAutofit/>
            </a:bodyPr>
            <a:lstStyle/>
            <a:p>
              <a:pPr marL="128588" indent="-128588" algn="ctr" eaLnBrk="1" hangingPunct="1"/>
              <a:endParaRPr kumimoji="1" lang="ja-JP" altLang="en-US" sz="1050" b="0" dirty="0">
                <a:latin typeface="+mn-ea"/>
                <a:ea typeface="+mn-ea"/>
              </a:endParaRPr>
            </a:p>
          </p:txBody>
        </p:sp>
        <p:sp>
          <p:nvSpPr>
            <p:cNvPr id="32" name="正方形/長方形 31"/>
            <p:cNvSpPr/>
            <p:nvPr/>
          </p:nvSpPr>
          <p:spPr bwMode="auto">
            <a:xfrm>
              <a:off x="5259364" y="4193685"/>
              <a:ext cx="55949" cy="10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wrap="none" lIns="36000" tIns="36000" rIns="36000" bIns="36000" rtlCol="0" anchor="ctr" anchorCtr="0">
              <a:noAutofit/>
            </a:bodyPr>
            <a:lstStyle/>
            <a:p>
              <a:pPr marL="128588" indent="-128588" algn="ctr" eaLnBrk="1" hangingPunct="1"/>
              <a:endParaRPr kumimoji="1" lang="ja-JP" altLang="en-US" sz="1050" b="0" dirty="0">
                <a:latin typeface="+mn-ea"/>
                <a:ea typeface="+mn-ea"/>
              </a:endParaRPr>
            </a:p>
          </p:txBody>
        </p:sp>
        <p:sp>
          <p:nvSpPr>
            <p:cNvPr id="33" name="正方形/長方形 32"/>
            <p:cNvSpPr/>
            <p:nvPr/>
          </p:nvSpPr>
          <p:spPr bwMode="auto">
            <a:xfrm>
              <a:off x="5345662" y="4049685"/>
              <a:ext cx="55949" cy="252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wrap="none" lIns="36000" tIns="36000" rIns="36000" bIns="36000" rtlCol="0" anchor="ctr" anchorCtr="0">
              <a:noAutofit/>
            </a:bodyPr>
            <a:lstStyle/>
            <a:p>
              <a:pPr marL="128588" indent="-128588" algn="ctr" eaLnBrk="1" hangingPunct="1"/>
              <a:endParaRPr kumimoji="1" lang="ja-JP" altLang="en-US" sz="1050" b="0" dirty="0">
                <a:latin typeface="+mn-ea"/>
                <a:ea typeface="+mn-ea"/>
              </a:endParaRPr>
            </a:p>
          </p:txBody>
        </p:sp>
        <p:sp>
          <p:nvSpPr>
            <p:cNvPr id="34" name="正方形/長方形 33"/>
            <p:cNvSpPr/>
            <p:nvPr/>
          </p:nvSpPr>
          <p:spPr bwMode="auto">
            <a:xfrm>
              <a:off x="5428987" y="4085685"/>
              <a:ext cx="55949" cy="216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wrap="none" lIns="36000" tIns="36000" rIns="36000" bIns="36000" rtlCol="0" anchor="ctr" anchorCtr="0">
              <a:noAutofit/>
            </a:bodyPr>
            <a:lstStyle/>
            <a:p>
              <a:pPr marL="128588" indent="-128588" algn="ctr" eaLnBrk="1" hangingPunct="1"/>
              <a:endParaRPr kumimoji="1" lang="ja-JP" altLang="en-US" sz="1050" b="0" dirty="0">
                <a:latin typeface="+mn-ea"/>
                <a:ea typeface="+mn-ea"/>
              </a:endParaRPr>
            </a:p>
          </p:txBody>
        </p:sp>
      </p:grpSp>
      <p:sp>
        <p:nvSpPr>
          <p:cNvPr id="35" name="円 34"/>
          <p:cNvSpPr/>
          <p:nvPr/>
        </p:nvSpPr>
        <p:spPr bwMode="auto">
          <a:xfrm>
            <a:off x="4498430" y="4024695"/>
            <a:ext cx="351088" cy="332883"/>
          </a:xfrm>
          <a:prstGeom prst="pie">
            <a:avLst>
              <a:gd name="adj1" fmla="val 260926"/>
              <a:gd name="adj2" fmla="val 15842259"/>
            </a:avLst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xtLst/>
        </p:spPr>
        <p:txBody>
          <a:bodyPr wrap="none" lIns="36000" tIns="36000" rIns="36000" bIns="36000" rtlCol="0" anchor="ctr" anchorCtr="0">
            <a:noAutofit/>
          </a:bodyPr>
          <a:lstStyle/>
          <a:p>
            <a:pPr marL="128588" indent="-128588" algn="ctr" eaLnBrk="1" hangingPunct="1"/>
            <a:endParaRPr kumimoji="1" lang="ja-JP" altLang="en-US" sz="1050" b="0" dirty="0">
              <a:latin typeface="+mn-ea"/>
              <a:ea typeface="+mn-ea"/>
            </a:endParaRPr>
          </a:p>
        </p:txBody>
      </p:sp>
      <p:pic>
        <p:nvPicPr>
          <p:cNvPr id="37" name="図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549" y="3547073"/>
            <a:ext cx="1205223" cy="1096889"/>
          </a:xfrm>
          <a:prstGeom prst="rect">
            <a:avLst/>
          </a:prstGeom>
        </p:spPr>
      </p:pic>
      <p:sp>
        <p:nvSpPr>
          <p:cNvPr id="19" name="上下矢印 18">
            <a:extLst>
              <a:ext uri="{FF2B5EF4-FFF2-40B4-BE49-F238E27FC236}">
                <a16:creationId xmlns:a16="http://schemas.microsoft.com/office/drawing/2014/main" id="{700E54F8-7094-3848-B951-3FABBD5435BC}"/>
              </a:ext>
            </a:extLst>
          </p:cNvPr>
          <p:cNvSpPr/>
          <p:nvPr/>
        </p:nvSpPr>
        <p:spPr bwMode="auto">
          <a:xfrm>
            <a:off x="6324758" y="4526843"/>
            <a:ext cx="311502" cy="785996"/>
          </a:xfrm>
          <a:prstGeom prst="upDownArrow">
            <a:avLst/>
          </a:prstGeom>
          <a:ln>
            <a:headEnd/>
            <a:tailEnd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36000" tIns="36000" rIns="36000" bIns="36000" rtlCol="0" anchor="ctr" anchorCtr="0">
            <a:noAutofit/>
          </a:bodyPr>
          <a:lstStyle/>
          <a:p>
            <a:pPr marL="128588" marR="0" lvl="0" indent="-128588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PｺﾞｼｯｸE"/>
              <a:ea typeface="HGPｺﾞｼｯｸE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6491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8AC98D-3C39-0A46-955F-48EA84B28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3430747" cy="424732"/>
          </a:xfrm>
        </p:spPr>
        <p:txBody>
          <a:bodyPr/>
          <a:lstStyle/>
          <a:p>
            <a:r>
              <a:rPr kumimoji="1" lang="en-US" altLang="ja-JP" dirty="0"/>
              <a:t>Exposing Dashboard API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254A61D-6FD4-C64B-B568-BC3A99E235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2</a:t>
            </a:fld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C1A8AC1-F4E7-CD45-B281-E19895B05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674" y="920750"/>
            <a:ext cx="8764361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06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n"/>
              <a:tabLst/>
              <a:defRPr/>
            </a:pPr>
            <a:r>
              <a:rPr lang="en-US" altLang="ja-JP" sz="1800" dirty="0">
                <a:solidFill>
                  <a:prstClr val="black"/>
                </a:solidFill>
                <a:latin typeface="Arial" charset="0"/>
                <a:ea typeface="ＭＳ Ｐゴシック" pitchFamily="50" charset="-128"/>
              </a:rPr>
              <a:t>We discussed following topics for Installable Widget Node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50" charset="-128"/>
                <a:cs typeface="+mn-cs"/>
              </a:rPr>
              <a:t>:</a:t>
            </a:r>
          </a:p>
          <a:p>
            <a:pPr marL="855000" lvl="1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ja-JP" sz="18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How to </a:t>
            </a:r>
            <a:r>
              <a:rPr lang="en-US" altLang="ja-JP" sz="1800" dirty="0">
                <a:solidFill>
                  <a:srgbClr val="00B0F0"/>
                </a:solidFill>
                <a:latin typeface="Arial" charset="0"/>
                <a:ea typeface="ＭＳ Ｐゴシック" pitchFamily="50" charset="-128"/>
              </a:rPr>
              <a:t>require</a:t>
            </a:r>
            <a:r>
              <a:rPr lang="en-US" altLang="ja-JP" sz="1800" dirty="0">
                <a:solidFill>
                  <a:prstClr val="black"/>
                </a:solidFill>
                <a:latin typeface="Arial" charset="0"/>
                <a:ea typeface="ＭＳ Ｐゴシック" pitchFamily="50" charset="-128"/>
              </a:rPr>
              <a:t> 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50" charset="-128"/>
                <a:cs typeface="+mn-cs"/>
              </a:rPr>
              <a:t> </a:t>
            </a:r>
            <a:r>
              <a:rPr kumimoji="1" lang="en-US" altLang="ja-JP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50" charset="-128"/>
                <a:cs typeface="+mn-cs"/>
              </a:rPr>
              <a:t>ui.js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50" charset="-128"/>
                <a:cs typeface="+mn-cs"/>
              </a:rPr>
              <a:t> (or appropriate) Dashboard API?</a:t>
            </a:r>
            <a:b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50" charset="-128"/>
                <a:cs typeface="+mn-cs"/>
              </a:rPr>
            </a:b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50" charset="-128"/>
                <a:cs typeface="+mn-cs"/>
              </a:rPr>
              <a:t>→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50" charset="-128"/>
                <a:cs typeface="+mn-cs"/>
              </a:rPr>
              <a:t> Nick-san added runtime API </a:t>
            </a:r>
            <a:r>
              <a:rPr kumimoji="1" lang="en-US" altLang="ja-JP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charset="0"/>
                <a:ea typeface="ＭＳ Ｐゴシック" pitchFamily="50" charset="-128"/>
                <a:cs typeface="+mn-cs"/>
              </a:rPr>
              <a:t>RED.require</a:t>
            </a:r>
            <a:r>
              <a:rPr kumimoji="1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charset="0"/>
                <a:ea typeface="ＭＳ Ｐゴシック" pitchFamily="50" charset="-128"/>
                <a:cs typeface="+mn-cs"/>
              </a:rPr>
              <a:t> </a:t>
            </a:r>
            <a:r>
              <a:rPr kumimoji="1" lang="en-US" altLang="ja-JP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50" charset="-128"/>
                <a:cs typeface="+mn-cs"/>
              </a:rPr>
              <a:t>which allows accessing installed modules from other node.</a:t>
            </a:r>
            <a:br>
              <a:rPr kumimoji="1" lang="en-US" altLang="ja-JP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50" charset="-128"/>
                <a:cs typeface="+mn-cs"/>
              </a:rPr>
            </a:br>
            <a:r>
              <a:rPr kumimoji="1" lang="ja-JP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50" charset="-128"/>
                <a:cs typeface="+mn-cs"/>
              </a:rPr>
              <a:t>⇒ </a:t>
            </a:r>
            <a:r>
              <a:rPr kumimoji="1" lang="en-US" altLang="ja-JP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50" charset="-128"/>
                <a:cs typeface="+mn-cs"/>
              </a:rPr>
              <a:t>Modified template code for widget node with new API.  Working fine.</a:t>
            </a:r>
            <a:endParaRPr kumimoji="1" lang="en-US" altLang="ja-JP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50" charset="-128"/>
              <a:cs typeface="+mn-cs"/>
            </a:endParaRPr>
          </a:p>
          <a:p>
            <a:pPr marL="855000" lvl="1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50" charset="-128"/>
                <a:cs typeface="+mn-cs"/>
              </a:rPr>
              <a:t>What should be exposed UI API?</a:t>
            </a:r>
            <a:br>
              <a:rPr lang="en-US" altLang="ja-JP" sz="1800" dirty="0">
                <a:solidFill>
                  <a:prstClr val="black"/>
                </a:solidFill>
                <a:latin typeface="Arial" charset="0"/>
                <a:ea typeface="ＭＳ Ｐゴシック" pitchFamily="50" charset="-128"/>
              </a:rPr>
            </a:br>
            <a:r>
              <a:rPr lang="ja-JP" altLang="en-US" sz="1800" dirty="0">
                <a:solidFill>
                  <a:prstClr val="black"/>
                </a:solidFill>
                <a:latin typeface="Arial" charset="0"/>
                <a:ea typeface="ＭＳ Ｐゴシック" pitchFamily="50" charset="-128"/>
              </a:rPr>
              <a:t>→</a:t>
            </a:r>
            <a:r>
              <a:rPr lang="en-US" altLang="ja-JP" sz="1800" dirty="0">
                <a:solidFill>
                  <a:prstClr val="black"/>
                </a:solidFill>
                <a:latin typeface="Arial" charset="0"/>
                <a:ea typeface="ＭＳ Ｐゴシック" pitchFamily="50" charset="-128"/>
              </a:rPr>
              <a:t> HITACHI define thin wrapper for </a:t>
            </a:r>
            <a:r>
              <a:rPr lang="en-US" altLang="ja-JP" sz="1800" b="1" dirty="0" err="1">
                <a:solidFill>
                  <a:schemeClr val="accent5"/>
                </a:solidFill>
                <a:latin typeface="Arial" charset="0"/>
                <a:ea typeface="ＭＳ Ｐゴシック" pitchFamily="50" charset="-128"/>
              </a:rPr>
              <a:t>ui.add</a:t>
            </a:r>
            <a:r>
              <a:rPr lang="en-US" altLang="ja-JP" sz="1800" b="1" dirty="0">
                <a:solidFill>
                  <a:prstClr val="black"/>
                </a:solidFill>
                <a:latin typeface="Arial" charset="0"/>
                <a:ea typeface="ＭＳ Ｐゴシック" pitchFamily="50" charset="-128"/>
              </a:rPr>
              <a:t> </a:t>
            </a:r>
            <a:r>
              <a:rPr lang="en-US" altLang="ja-JP" sz="1800" dirty="0">
                <a:solidFill>
                  <a:prstClr val="black"/>
                </a:solidFill>
                <a:latin typeface="Arial" charset="0"/>
                <a:ea typeface="ＭＳ Ｐゴシック" pitchFamily="50" charset="-128"/>
              </a:rPr>
              <a:t>for later extension.</a:t>
            </a:r>
            <a:br>
              <a:rPr lang="en-US" altLang="ja-JP" sz="1800" dirty="0">
                <a:solidFill>
                  <a:prstClr val="black"/>
                </a:solidFill>
                <a:latin typeface="Arial" charset="0"/>
                <a:ea typeface="ＭＳ Ｐゴシック" pitchFamily="50" charset="-128"/>
              </a:rPr>
            </a:br>
            <a:r>
              <a:rPr lang="ja-JP" altLang="en-US" sz="1800" dirty="0">
                <a:solidFill>
                  <a:prstClr val="black"/>
                </a:solidFill>
                <a:latin typeface="Arial" charset="0"/>
                <a:ea typeface="ＭＳ Ｐゴシック" pitchFamily="50" charset="-128"/>
              </a:rPr>
              <a:t>⇒ </a:t>
            </a:r>
            <a:r>
              <a:rPr lang="en-US" altLang="ja-JP" sz="1800" dirty="0">
                <a:solidFill>
                  <a:prstClr val="black"/>
                </a:solidFill>
                <a:latin typeface="Arial" charset="0"/>
                <a:ea typeface="ＭＳ Ｐゴシック" pitchFamily="50" charset="-128"/>
              </a:rPr>
              <a:t>Created </a:t>
            </a:r>
            <a:r>
              <a:rPr lang="en-US" altLang="ja-JP" sz="1800" dirty="0" err="1">
                <a:solidFill>
                  <a:prstClr val="black"/>
                </a:solidFill>
                <a:latin typeface="Arial" charset="0"/>
                <a:ea typeface="ＭＳ Ｐゴシック" pitchFamily="50" charset="-128"/>
              </a:rPr>
              <a:t>protorype</a:t>
            </a:r>
            <a:r>
              <a:rPr lang="en-US" altLang="ja-JP" sz="1800" dirty="0">
                <a:solidFill>
                  <a:prstClr val="black"/>
                </a:solidFill>
                <a:latin typeface="Arial" charset="0"/>
                <a:ea typeface="ＭＳ Ｐゴシック" pitchFamily="50" charset="-128"/>
              </a:rPr>
              <a:t> API (</a:t>
            </a:r>
            <a:r>
              <a:rPr lang="en-US" altLang="ja-JP" sz="1800" b="1" dirty="0" err="1">
                <a:solidFill>
                  <a:schemeClr val="accent5"/>
                </a:solidFill>
                <a:latin typeface="Arial" charset="0"/>
                <a:ea typeface="ＭＳ Ｐゴシック" pitchFamily="50" charset="-128"/>
              </a:rPr>
              <a:t>dashboard.addWidget</a:t>
            </a:r>
            <a:r>
              <a:rPr lang="en-US" altLang="ja-JP" sz="1800" dirty="0">
                <a:solidFill>
                  <a:prstClr val="black"/>
                </a:solidFill>
                <a:latin typeface="Arial" charset="0"/>
                <a:ea typeface="ＭＳ Ｐゴシック" pitchFamily="50" charset="-128"/>
              </a:rPr>
              <a:t>) </a:t>
            </a:r>
          </a:p>
          <a:p>
            <a:pPr marL="855000" lvl="1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50" charset="-128"/>
              <a:cs typeface="+mn-cs"/>
            </a:endParaRPr>
          </a:p>
          <a:p>
            <a:pPr marL="39780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n"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6646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8AC98D-3C39-0A46-955F-48EA84B28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2650084" cy="424732"/>
          </a:xfrm>
        </p:spPr>
        <p:txBody>
          <a:bodyPr/>
          <a:lstStyle/>
          <a:p>
            <a:r>
              <a:rPr kumimoji="1" lang="en-US" altLang="ja-JP" dirty="0"/>
              <a:t>Wrapper for </a:t>
            </a:r>
            <a:r>
              <a:rPr kumimoji="1" lang="en-US" altLang="ja-JP" dirty="0" err="1"/>
              <a:t>ui.add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254A61D-6FD4-C64B-B568-BC3A99E235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3</a:t>
            </a:fld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C1A8AC1-F4E7-CD45-B281-E19895B05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674" y="920750"/>
            <a:ext cx="882332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06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n"/>
              <a:tabLst/>
              <a:defRPr/>
            </a:pPr>
            <a:r>
              <a:rPr lang="en-US" altLang="ja-JP" sz="1800" dirty="0">
                <a:solidFill>
                  <a:prstClr val="black"/>
                </a:solidFill>
                <a:latin typeface="Arial" charset="0"/>
                <a:ea typeface="ＭＳ Ｐゴシック" pitchFamily="50" charset="-128"/>
              </a:rPr>
              <a:t>To support new widget, we define following runtime API (in index.js) to dashboard:</a:t>
            </a:r>
          </a:p>
          <a:p>
            <a:pPr marL="512100"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charset="0"/>
                <a:ea typeface="ＭＳ Ｐゴシック" pitchFamily="50" charset="-128"/>
                <a:cs typeface="+mn-cs"/>
              </a:rPr>
              <a:t>addWidget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charset="0"/>
                <a:ea typeface="ＭＳ Ｐゴシック" pitchFamily="50" charset="-128"/>
                <a:cs typeface="+mn-cs"/>
              </a:rPr>
              <a:t>(</a:t>
            </a:r>
            <a:r>
              <a:rPr kumimoji="1" lang="en-US" altLang="ja-JP" sz="1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ＭＳ Ｐゴシック" pitchFamily="50" charset="-128"/>
                <a:cs typeface="+mn-cs"/>
              </a:rPr>
              <a:t>options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charset="0"/>
                <a:ea typeface="ＭＳ Ｐゴシック" pitchFamily="50" charset="-128"/>
                <a:cs typeface="+mn-cs"/>
              </a:rPr>
              <a:t>)</a:t>
            </a:r>
            <a:endParaRPr lang="en-US" altLang="ja-JP" sz="1800" dirty="0">
              <a:solidFill>
                <a:prstClr val="black"/>
              </a:solidFill>
              <a:latin typeface="Arial" charset="0"/>
              <a:ea typeface="ＭＳ Ｐゴシック" pitchFamily="50" charset="-128"/>
            </a:endParaRPr>
          </a:p>
          <a:p>
            <a:pPr marL="797850" lvl="1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altLang="ja-JP" sz="1800" dirty="0">
                <a:solidFill>
                  <a:prstClr val="black"/>
                </a:solidFill>
                <a:latin typeface="Arial" charset="0"/>
                <a:ea typeface="ＭＳ Ｐゴシック" pitchFamily="50" charset="-128"/>
              </a:rPr>
              <a:t>options is an JavaScript object that can currently contain following properties: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 charset="0"/>
              <a:ea typeface="ＭＳ Ｐゴシック" pitchFamily="50" charset="-128"/>
              <a:cs typeface="+mn-cs"/>
            </a:endParaRP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2E72F597-4174-445A-AF4B-2E5DF63106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321704"/>
              </p:ext>
            </p:extLst>
          </p:nvPr>
        </p:nvGraphicFramePr>
        <p:xfrm>
          <a:off x="1187449" y="1871096"/>
          <a:ext cx="7089775" cy="488296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90216">
                  <a:extLst>
                    <a:ext uri="{9D8B030D-6E8A-4147-A177-3AD203B41FA5}">
                      <a16:colId xmlns:a16="http://schemas.microsoft.com/office/drawing/2014/main" val="838473653"/>
                    </a:ext>
                  </a:extLst>
                </a:gridCol>
                <a:gridCol w="2731625">
                  <a:extLst>
                    <a:ext uri="{9D8B030D-6E8A-4147-A177-3AD203B41FA5}">
                      <a16:colId xmlns:a16="http://schemas.microsoft.com/office/drawing/2014/main" val="1990377037"/>
                    </a:ext>
                  </a:extLst>
                </a:gridCol>
                <a:gridCol w="3867934">
                  <a:extLst>
                    <a:ext uri="{9D8B030D-6E8A-4147-A177-3AD203B41FA5}">
                      <a16:colId xmlns:a16="http://schemas.microsoft.com/office/drawing/2014/main" val="4186524139"/>
                    </a:ext>
                  </a:extLst>
                </a:gridCol>
              </a:tblGrid>
              <a:tr h="3255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#</a:t>
                      </a:r>
                      <a:endParaRPr kumimoji="1" lang="ja-JP" altLang="en-US" sz="1600" dirty="0"/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name[*: optional]</a:t>
                      </a:r>
                      <a:endParaRPr kumimoji="1" lang="ja-JP" altLang="en-US" sz="1600" dirty="0"/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description</a:t>
                      </a:r>
                      <a:endParaRPr kumimoji="1" lang="ja-JP" altLang="en-US" sz="1600" dirty="0"/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3562357909"/>
                  </a:ext>
                </a:extLst>
              </a:tr>
              <a:tr h="3255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node</a:t>
                      </a:r>
                      <a:endParaRPr kumimoji="1" lang="ja-JP" altLang="en-US" sz="1600" dirty="0"/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controlling node</a:t>
                      </a:r>
                      <a:endParaRPr kumimoji="1" lang="ja-JP" altLang="en-US" sz="1600" dirty="0"/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1247710524"/>
                  </a:ext>
                </a:extLst>
              </a:tr>
              <a:tr h="3255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format</a:t>
                      </a:r>
                      <a:endParaRPr kumimoji="1" lang="ja-JP" altLang="en-US" sz="1600" dirty="0"/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HTML code of widget</a:t>
                      </a:r>
                      <a:endParaRPr kumimoji="1" lang="ja-JP" altLang="en-US" sz="1600" dirty="0"/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189828425"/>
                  </a:ext>
                </a:extLst>
              </a:tr>
              <a:tr h="3255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group</a:t>
                      </a:r>
                      <a:endParaRPr kumimoji="1" lang="ja-JP" altLang="en-US" sz="1600" dirty="0"/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600" dirty="0"/>
                        <a:t>group name</a:t>
                      </a:r>
                      <a:endParaRPr kumimoji="1" lang="ja-JP" altLang="en-US" sz="1600" dirty="0"/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2829030527"/>
                  </a:ext>
                </a:extLst>
              </a:tr>
              <a:tr h="3255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</a:t>
                      </a:r>
                      <a:endParaRPr kumimoji="1" lang="ja-JP" altLang="en-US" sz="1600" dirty="0"/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width*</a:t>
                      </a:r>
                      <a:endParaRPr kumimoji="1" lang="ja-JP" altLang="en-US" sz="1600" dirty="0"/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HGPｺﾞｼｯｸE"/>
                          <a:cs typeface="+mn-cs"/>
                        </a:rPr>
                        <a:t>width of widget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HGPｺﾞｼｯｸE"/>
                        <a:cs typeface="+mn-cs"/>
                      </a:endParaRPr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468911645"/>
                  </a:ext>
                </a:extLst>
              </a:tr>
              <a:tr h="3255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height*</a:t>
                      </a:r>
                      <a:endParaRPr kumimoji="1" lang="ja-JP" altLang="en-US" sz="1600" dirty="0"/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HGPｺﾞｼｯｸE"/>
                          <a:cs typeface="+mn-cs"/>
                        </a:rPr>
                        <a:t>height of widget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HGPｺﾞｼｯｸE"/>
                        <a:cs typeface="+mn-cs"/>
                      </a:endParaRPr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706873343"/>
                  </a:ext>
                </a:extLst>
              </a:tr>
              <a:tr h="3255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6</a:t>
                      </a:r>
                      <a:endParaRPr kumimoji="1" lang="ja-JP" altLang="en-US" sz="1600" dirty="0"/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err="1"/>
                        <a:t>templateScope</a:t>
                      </a:r>
                      <a:r>
                        <a:rPr kumimoji="1" lang="en-US" altLang="ja-JP" sz="1600" dirty="0"/>
                        <a:t>*</a:t>
                      </a:r>
                      <a:endParaRPr kumimoji="1" lang="ja-JP" altLang="en-US" sz="1600" dirty="0"/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HGPｺﾞｼｯｸE"/>
                          <a:cs typeface="+mn-cs"/>
                        </a:rPr>
                        <a:t>scope of widget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HGPｺﾞｼｯｸE"/>
                        <a:cs typeface="+mn-cs"/>
                      </a:endParaRPr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2878402668"/>
                  </a:ext>
                </a:extLst>
              </a:tr>
              <a:tr h="3255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7</a:t>
                      </a:r>
                      <a:endParaRPr kumimoji="1" lang="ja-JP" altLang="en-US" sz="1600" dirty="0"/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err="1"/>
                        <a:t>emitOnlyNewValues</a:t>
                      </a:r>
                      <a:r>
                        <a:rPr kumimoji="1" lang="en-US" altLang="ja-JP" sz="1600" dirty="0"/>
                        <a:t>*</a:t>
                      </a:r>
                      <a:endParaRPr kumimoji="1" lang="ja-JP" altLang="en-US" sz="1600" dirty="0"/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HGPｺﾞｼｯｸE"/>
                          <a:cs typeface="+mn-cs"/>
                        </a:rPr>
                        <a:t>send message if changed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HGPｺﾞｼｯｸE"/>
                        <a:cs typeface="+mn-cs"/>
                      </a:endParaRPr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3802281902"/>
                  </a:ext>
                </a:extLst>
              </a:tr>
              <a:tr h="3255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8</a:t>
                      </a:r>
                      <a:endParaRPr kumimoji="1" lang="ja-JP" altLang="en-US" sz="1600" dirty="0"/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err="1"/>
                        <a:t>forwardInputMessages</a:t>
                      </a:r>
                      <a:r>
                        <a:rPr kumimoji="1" lang="en-US" altLang="ja-JP" sz="1600" dirty="0"/>
                        <a:t>*</a:t>
                      </a:r>
                      <a:endParaRPr kumimoji="1" lang="ja-JP" altLang="en-US" sz="1600" dirty="0"/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HGPｺﾞｼｯｸE"/>
                          <a:cs typeface="+mn-cs"/>
                        </a:rPr>
                        <a:t>forward input message to output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HGPｺﾞｼｯｸE"/>
                        <a:cs typeface="+mn-cs"/>
                      </a:endParaRPr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2520573093"/>
                  </a:ext>
                </a:extLst>
              </a:tr>
              <a:tr h="3255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9</a:t>
                      </a:r>
                      <a:endParaRPr kumimoji="1" lang="ja-JP" altLang="en-US" sz="1600" dirty="0"/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err="1"/>
                        <a:t>storeFrontEndInputAsState</a:t>
                      </a:r>
                      <a:r>
                        <a:rPr kumimoji="1" lang="en-US" altLang="ja-JP" sz="1600" dirty="0"/>
                        <a:t>*</a:t>
                      </a:r>
                      <a:endParaRPr kumimoji="1" lang="ja-JP" altLang="en-US" sz="1600" dirty="0"/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HGPｺﾞｼｯｸE"/>
                          <a:cs typeface="+mn-cs"/>
                        </a:rPr>
                        <a:t>store received message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HGPｺﾞｼｯｸE"/>
                        <a:cs typeface="+mn-cs"/>
                      </a:endParaRPr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1122574080"/>
                  </a:ext>
                </a:extLst>
              </a:tr>
              <a:tr h="3255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10</a:t>
                      </a:r>
                      <a:endParaRPr kumimoji="1" lang="ja-JP" altLang="en-US" sz="1600" dirty="0"/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convert*</a:t>
                      </a:r>
                      <a:endParaRPr kumimoji="1" lang="ja-JP" altLang="en-US" sz="1600" dirty="0"/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HGPｺﾞｼｯｸE"/>
                          <a:cs typeface="+mn-cs"/>
                        </a:rPr>
                        <a:t>callback to convert value to front-end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HGPｺﾞｼｯｸE"/>
                        <a:cs typeface="+mn-cs"/>
                      </a:endParaRPr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949574842"/>
                  </a:ext>
                </a:extLst>
              </a:tr>
              <a:tr h="3255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11</a:t>
                      </a:r>
                      <a:endParaRPr kumimoji="1" lang="ja-JP" altLang="en-US" sz="1600" dirty="0"/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err="1"/>
                        <a:t>beforeEmit</a:t>
                      </a:r>
                      <a:r>
                        <a:rPr kumimoji="1" lang="en-US" altLang="ja-JP" sz="1600" dirty="0"/>
                        <a:t>*</a:t>
                      </a:r>
                      <a:endParaRPr kumimoji="1" lang="ja-JP" altLang="en-US" sz="1600" dirty="0"/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HGPｺﾞｼｯｸE"/>
                          <a:cs typeface="+mn-cs"/>
                        </a:rPr>
                        <a:t>callback to prepare message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HGPｺﾞｼｯｸE"/>
                        <a:cs typeface="+mn-cs"/>
                      </a:endParaRPr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3137870568"/>
                  </a:ext>
                </a:extLst>
              </a:tr>
              <a:tr h="3255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12</a:t>
                      </a:r>
                      <a:endParaRPr kumimoji="1" lang="ja-JP" altLang="en-US" sz="1600" dirty="0"/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err="1"/>
                        <a:t>convertBack</a:t>
                      </a:r>
                      <a:r>
                        <a:rPr kumimoji="1" lang="en-US" altLang="ja-JP" sz="1600" dirty="0"/>
                        <a:t>*</a:t>
                      </a:r>
                      <a:endParaRPr kumimoji="1" lang="ja-JP" altLang="en-US" sz="1600" dirty="0"/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HGPｺﾞｼｯｸE"/>
                          <a:cs typeface="+mn-cs"/>
                        </a:rPr>
                        <a:t>callback to convert sent message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HGPｺﾞｼｯｸE"/>
                        <a:cs typeface="+mn-cs"/>
                      </a:endParaRPr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3919668248"/>
                  </a:ext>
                </a:extLst>
              </a:tr>
              <a:tr h="3255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13</a:t>
                      </a:r>
                      <a:endParaRPr kumimoji="1" lang="ja-JP" altLang="en-US" sz="1600" dirty="0"/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err="1"/>
                        <a:t>beforeSend</a:t>
                      </a:r>
                      <a:r>
                        <a:rPr kumimoji="1" lang="en-US" altLang="ja-JP" sz="1600" dirty="0"/>
                        <a:t>*</a:t>
                      </a:r>
                      <a:endParaRPr kumimoji="1" lang="ja-JP" altLang="en-US" sz="1600" dirty="0"/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HGPｺﾞｼｯｸE"/>
                          <a:cs typeface="+mn-cs"/>
                        </a:rPr>
                        <a:t>callback to prepare message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HGPｺﾞｼｯｸE"/>
                        <a:cs typeface="+mn-cs"/>
                      </a:endParaRPr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3087406318"/>
                  </a:ext>
                </a:extLst>
              </a:tr>
              <a:tr h="3255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14</a:t>
                      </a:r>
                      <a:endParaRPr kumimoji="1" lang="ja-JP" altLang="en-US" sz="1600" dirty="0"/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order</a:t>
                      </a:r>
                      <a:endParaRPr kumimoji="1" lang="ja-JP" altLang="en-US" sz="1600" dirty="0"/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HGPｺﾞｼｯｸE"/>
                          <a:cs typeface="+mn-cs"/>
                        </a:rPr>
                        <a:t>order in group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HGPｺﾞｼｯｸE"/>
                        <a:cs typeface="+mn-cs"/>
                      </a:endParaRPr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1745873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7103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D32DCA-590E-6746-88F7-8668D548D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4001416" cy="424732"/>
          </a:xfrm>
        </p:spPr>
        <p:txBody>
          <a:bodyPr/>
          <a:lstStyle/>
          <a:p>
            <a:r>
              <a:rPr lang="en-US" altLang="ja-JP" dirty="0"/>
              <a:t>Example of Widget Definition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E226B9E-F44D-9644-A9D8-2CA282E922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4</a:t>
            </a:fld>
            <a:endParaRPr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DC3CEA9-B0A4-4A4D-BEC6-325419DEE4B7}"/>
              </a:ext>
            </a:extLst>
          </p:cNvPr>
          <p:cNvSpPr/>
          <p:nvPr/>
        </p:nvSpPr>
        <p:spPr>
          <a:xfrm>
            <a:off x="295137" y="1563618"/>
            <a:ext cx="8309113" cy="5332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>
                <a:solidFill>
                  <a:schemeClr val="tx1"/>
                </a:solidFill>
                <a:latin typeface="Courier" pitchFamily="2" charset="0"/>
              </a:rPr>
              <a:t>module.exports = function(RED) {</a:t>
            </a:r>
          </a:p>
          <a:p>
            <a:r>
              <a:rPr lang="ja-JP" altLang="en-US" sz="1400" dirty="0">
                <a:solidFill>
                  <a:schemeClr val="tx1"/>
                </a:solidFill>
                <a:latin typeface="Courier" pitchFamily="2" charset="0"/>
              </a:rPr>
              <a:t>    var TEMPLATE_SCOPE = "local";</a:t>
            </a:r>
          </a:p>
          <a:p>
            <a:r>
              <a:rPr lang="ja-JP" altLang="en-US" sz="1400" dirty="0">
                <a:solidFill>
                  <a:schemeClr val="tx1"/>
                </a:solidFill>
                <a:latin typeface="Courier" pitchFamily="2" charset="0"/>
              </a:rPr>
              <a:t>    var TEMPLATE = String.raw`</a:t>
            </a:r>
          </a:p>
          <a:p>
            <a:r>
              <a:rPr lang="ja-JP" altLang="en-US" sz="1400" b="1" dirty="0">
                <a:solidFill>
                  <a:schemeClr val="accent5"/>
                </a:solidFill>
                <a:latin typeface="Courier" pitchFamily="2" charset="0"/>
              </a:rPr>
              <a:t>&lt;div style="background-color:#84180F; </a:t>
            </a:r>
            <a:endParaRPr lang="en-US" altLang="ja-JP" sz="1400" b="1" dirty="0">
              <a:solidFill>
                <a:schemeClr val="accent5"/>
              </a:solidFill>
              <a:latin typeface="Courier" pitchFamily="2" charset="0"/>
            </a:endParaRPr>
          </a:p>
          <a:p>
            <a:r>
              <a:rPr lang="ja-JP" altLang="en-US" sz="1400" b="1" dirty="0">
                <a:solidFill>
                  <a:schemeClr val="accent5"/>
                </a:solidFill>
                <a:latin typeface="Courier" pitchFamily="2" charset="0"/>
              </a:rPr>
              <a:t>　　　　　　　　　　　color:#FFFFFF; border-radius:15px; font-size:20px;"</a:t>
            </a:r>
          </a:p>
          <a:p>
            <a:r>
              <a:rPr lang="ja-JP" altLang="en-US" sz="1400" b="1" dirty="0">
                <a:solidFill>
                  <a:schemeClr val="accent5"/>
                </a:solidFill>
                <a:latin typeface="Courier" pitchFamily="2" charset="0"/>
              </a:rPr>
              <a:t>　　　　 align="center"&gt;</a:t>
            </a:r>
          </a:p>
          <a:p>
            <a:r>
              <a:rPr lang="ja-JP" altLang="en-US" sz="1400" b="1" dirty="0">
                <a:solidFill>
                  <a:schemeClr val="accent5"/>
                </a:solidFill>
                <a:latin typeface="Courier" pitchFamily="2" charset="0"/>
              </a:rPr>
              <a:t>Hello Node-RED</a:t>
            </a:r>
          </a:p>
          <a:p>
            <a:r>
              <a:rPr lang="ja-JP" altLang="en-US" sz="1400" b="1" dirty="0">
                <a:solidFill>
                  <a:schemeClr val="accent5"/>
                </a:solidFill>
                <a:latin typeface="Courier" pitchFamily="2" charset="0"/>
              </a:rPr>
              <a:t>&lt;/div&gt;</a:t>
            </a:r>
          </a:p>
          <a:p>
            <a:r>
              <a:rPr lang="ja-JP" altLang="en-US" sz="1400" dirty="0">
                <a:solidFill>
                  <a:schemeClr val="tx1"/>
                </a:solidFill>
                <a:latin typeface="Courier" pitchFamily="2" charset="0"/>
              </a:rPr>
              <a:t>`;</a:t>
            </a:r>
          </a:p>
          <a:p>
            <a:r>
              <a:rPr lang="ja-JP" altLang="en-US" sz="1400" dirty="0">
                <a:solidFill>
                  <a:schemeClr val="tx1"/>
                </a:solidFill>
                <a:latin typeface="Courier" pitchFamily="2" charset="0"/>
              </a:rPr>
              <a:t>    var ui = undefined;</a:t>
            </a:r>
          </a:p>
          <a:p>
            <a:r>
              <a:rPr lang="ja-JP" altLang="en-US" sz="1400" dirty="0">
                <a:solidFill>
                  <a:schemeClr val="tx1"/>
                </a:solidFill>
                <a:latin typeface="Courier" pitchFamily="2" charset="0"/>
              </a:rPr>
              <a:t>    function TemplateNode(config) {</a:t>
            </a:r>
          </a:p>
          <a:p>
            <a:r>
              <a:rPr lang="ja-JP" altLang="en-US" sz="1400" dirty="0">
                <a:solidFill>
                  <a:schemeClr val="tx1"/>
                </a:solidFill>
                <a:latin typeface="Courier" pitchFamily="2" charset="0"/>
              </a:rPr>
              <a:t>        if(ui === undefined) {</a:t>
            </a:r>
          </a:p>
          <a:p>
            <a:r>
              <a:rPr lang="ja-JP" altLang="en-US" sz="1400" dirty="0">
                <a:solidFill>
                  <a:schemeClr val="tx1"/>
                </a:solidFill>
                <a:latin typeface="Courier" pitchFamily="2" charset="0"/>
              </a:rPr>
              <a:t>            ui = </a:t>
            </a:r>
            <a:r>
              <a:rPr lang="ja-JP" altLang="en-US" sz="1400" b="1" dirty="0">
                <a:solidFill>
                  <a:schemeClr val="accent5"/>
                </a:solidFill>
                <a:latin typeface="Courier" pitchFamily="2" charset="0"/>
              </a:rPr>
              <a:t>RED.require</a:t>
            </a:r>
            <a:r>
              <a:rPr lang="ja-JP" altLang="en-US" sz="1400" dirty="0">
                <a:solidFill>
                  <a:schemeClr val="tx1"/>
                </a:solidFill>
                <a:latin typeface="Courier" pitchFamily="2" charset="0"/>
              </a:rPr>
              <a:t>("node-red-dashboard")(RED);</a:t>
            </a:r>
          </a:p>
          <a:p>
            <a:r>
              <a:rPr lang="ja-JP" altLang="en-US" sz="1400" dirty="0">
                <a:solidFill>
                  <a:schemeClr val="tx1"/>
                </a:solidFill>
                <a:latin typeface="Courier" pitchFamily="2" charset="0"/>
              </a:rPr>
              <a:t>        }</a:t>
            </a:r>
          </a:p>
          <a:p>
            <a:r>
              <a:rPr lang="ja-JP" altLang="en-US" sz="1400" dirty="0">
                <a:solidFill>
                  <a:schemeClr val="tx1"/>
                </a:solidFill>
                <a:latin typeface="Courier" pitchFamily="2" charset="0"/>
              </a:rPr>
              <a:t>        RED.nodes.createNode(this, config);</a:t>
            </a:r>
          </a:p>
          <a:p>
            <a:r>
              <a:rPr lang="ja-JP" altLang="en-US" sz="1400" dirty="0">
                <a:solidFill>
                  <a:schemeClr val="tx1"/>
                </a:solidFill>
                <a:latin typeface="Courier" pitchFamily="2" charset="0"/>
              </a:rPr>
              <a:t>        var node = this;</a:t>
            </a:r>
          </a:p>
          <a:p>
            <a:r>
              <a:rPr lang="ja-JP" altLang="en-US" sz="1400" dirty="0">
                <a:solidFill>
                  <a:schemeClr val="tx1"/>
                </a:solidFill>
                <a:latin typeface="Courier" pitchFamily="2" charset="0"/>
              </a:rPr>
              <a:t>        var done = </a:t>
            </a:r>
            <a:r>
              <a:rPr lang="ja-JP" altLang="en-US" sz="1400" b="1" dirty="0">
                <a:solidFill>
                  <a:schemeClr val="accent5"/>
                </a:solidFill>
                <a:latin typeface="Courier" pitchFamily="2" charset="0"/>
              </a:rPr>
              <a:t>ui.addWidget</a:t>
            </a:r>
            <a:r>
              <a:rPr lang="ja-JP" altLang="en-US" sz="1400" dirty="0">
                <a:solidFill>
                  <a:schemeClr val="tx1"/>
                </a:solidFill>
                <a:latin typeface="Courier" pitchFamily="2" charset="0"/>
              </a:rPr>
              <a:t>({</a:t>
            </a:r>
          </a:p>
          <a:p>
            <a:r>
              <a:rPr lang="ja-JP" altLang="en-US" sz="1400" dirty="0">
                <a:solidFill>
                  <a:schemeClr val="tx1"/>
                </a:solidFill>
                <a:latin typeface="Courier" pitchFamily="2" charset="0"/>
              </a:rPr>
              <a:t>            node: node,</a:t>
            </a:r>
          </a:p>
          <a:p>
            <a:r>
              <a:rPr lang="ja-JP" altLang="en-US" sz="1400" dirty="0">
                <a:solidFill>
                  <a:schemeClr val="tx1"/>
                </a:solidFill>
                <a:latin typeface="Courier" pitchFamily="2" charset="0"/>
              </a:rPr>
              <a:t>            format: TEMPLATE,</a:t>
            </a:r>
          </a:p>
          <a:p>
            <a:r>
              <a:rPr lang="ja-JP" altLang="en-US" sz="1400" dirty="0">
                <a:solidFill>
                  <a:schemeClr val="tx1"/>
                </a:solidFill>
                <a:latin typeface="Courier" pitchFamily="2" charset="0"/>
              </a:rPr>
              <a:t>            templateScope: TEMPLATE_SCOPE,</a:t>
            </a:r>
          </a:p>
          <a:p>
            <a:r>
              <a:rPr lang="ja-JP" altLang="en-US" sz="1400" dirty="0">
                <a:solidFill>
                  <a:schemeClr val="tx1"/>
                </a:solidFill>
                <a:latin typeface="Courier" pitchFamily="2" charset="0"/>
              </a:rPr>
              <a:t>            group: config.group</a:t>
            </a:r>
          </a:p>
          <a:p>
            <a:r>
              <a:rPr lang="ja-JP" altLang="en-US" sz="1400" dirty="0">
                <a:solidFill>
                  <a:schemeClr val="tx1"/>
                </a:solidFill>
                <a:latin typeface="Courier" pitchFamily="2" charset="0"/>
              </a:rPr>
              <a:t>        });</a:t>
            </a:r>
          </a:p>
          <a:p>
            <a:r>
              <a:rPr lang="ja-JP" altLang="en-US" sz="1400" dirty="0">
                <a:solidFill>
                  <a:schemeClr val="tx1"/>
                </a:solidFill>
                <a:latin typeface="Courier" pitchFamily="2" charset="0"/>
              </a:rPr>
              <a:t>        node.on("close", done);</a:t>
            </a:r>
          </a:p>
          <a:p>
            <a:r>
              <a:rPr lang="ja-JP" altLang="en-US" sz="1400" dirty="0">
                <a:solidFill>
                  <a:schemeClr val="tx1"/>
                </a:solidFill>
                <a:latin typeface="Courier" pitchFamily="2" charset="0"/>
              </a:rPr>
              <a:t>    }</a:t>
            </a:r>
          </a:p>
          <a:p>
            <a:r>
              <a:rPr lang="ja-JP" altLang="en-US" sz="1400" dirty="0">
                <a:solidFill>
                  <a:schemeClr val="tx1"/>
                </a:solidFill>
                <a:latin typeface="Courier" pitchFamily="2" charset="0"/>
              </a:rPr>
              <a:t>    RED.nodes.registerType('ui_hello', TemplateNode);</a:t>
            </a:r>
          </a:p>
          <a:p>
            <a:r>
              <a:rPr lang="ja-JP" altLang="en-US" sz="1400" dirty="0">
                <a:solidFill>
                  <a:schemeClr val="tx1"/>
                </a:solidFill>
                <a:latin typeface="Courier" pitchFamily="2" charset="0"/>
              </a:rPr>
              <a:t>};</a:t>
            </a:r>
          </a:p>
        </p:txBody>
      </p:sp>
      <p:sp>
        <p:nvSpPr>
          <p:cNvPr id="5" name="線吹き出し 2 (枠付き) 4">
            <a:extLst>
              <a:ext uri="{FF2B5EF4-FFF2-40B4-BE49-F238E27FC236}">
                <a16:creationId xmlns:a16="http://schemas.microsoft.com/office/drawing/2014/main" id="{691A2331-1825-9940-ADFD-25E79811D17A}"/>
              </a:ext>
            </a:extLst>
          </p:cNvPr>
          <p:cNvSpPr/>
          <p:nvPr/>
        </p:nvSpPr>
        <p:spPr bwMode="auto">
          <a:xfrm>
            <a:off x="7513319" y="2079097"/>
            <a:ext cx="1261193" cy="41081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2178"/>
              <a:gd name="adj6" fmla="val -22938"/>
            </a:avLst>
          </a:prstGeom>
          <a:solidFill>
            <a:schemeClr val="bg1"/>
          </a:solidFill>
          <a:ln w="19050">
            <a:solidFill>
              <a:schemeClr val="tx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HTML code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EA3EB6ED-EA47-5540-B09B-4E4ECE13BA9D}"/>
              </a:ext>
            </a:extLst>
          </p:cNvPr>
          <p:cNvSpPr/>
          <p:nvPr/>
        </p:nvSpPr>
        <p:spPr bwMode="auto">
          <a:xfrm>
            <a:off x="113191" y="2050729"/>
            <a:ext cx="7110569" cy="1116281"/>
          </a:xfrm>
          <a:prstGeom prst="roundRect">
            <a:avLst/>
          </a:prstGeom>
          <a:noFill/>
          <a:ln w="19050">
            <a:prstDash val="sysDot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BD4FEB0D-AF2A-0F47-BB8B-426ADDFE04CD}"/>
              </a:ext>
            </a:extLst>
          </p:cNvPr>
          <p:cNvSpPr/>
          <p:nvPr/>
        </p:nvSpPr>
        <p:spPr bwMode="auto">
          <a:xfrm>
            <a:off x="1086678" y="3654121"/>
            <a:ext cx="5420139" cy="638921"/>
          </a:xfrm>
          <a:prstGeom prst="roundRect">
            <a:avLst/>
          </a:prstGeom>
          <a:noFill/>
          <a:ln w="19050">
            <a:prstDash val="sysDot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8" name="線吹き出し 2 (枠付き) 7">
            <a:extLst>
              <a:ext uri="{FF2B5EF4-FFF2-40B4-BE49-F238E27FC236}">
                <a16:creationId xmlns:a16="http://schemas.microsoft.com/office/drawing/2014/main" id="{AFD6AEBE-3369-4C4A-A6CD-42474A160A85}"/>
              </a:ext>
            </a:extLst>
          </p:cNvPr>
          <p:cNvSpPr/>
          <p:nvPr/>
        </p:nvSpPr>
        <p:spPr bwMode="auto">
          <a:xfrm>
            <a:off x="6940411" y="3448712"/>
            <a:ext cx="1895062" cy="41081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2178"/>
              <a:gd name="adj6" fmla="val -22938"/>
            </a:avLst>
          </a:prstGeom>
          <a:solidFill>
            <a:schemeClr val="bg1"/>
          </a:solidFill>
          <a:ln w="19050">
            <a:solidFill>
              <a:schemeClr val="tx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load</a:t>
            </a:r>
            <a:br>
              <a:rPr lang="en-US" altLang="ja-JP" sz="1400" dirty="0">
                <a:solidFill>
                  <a:schemeClr val="tx1"/>
                </a:solidFill>
              </a:rPr>
            </a:br>
            <a:r>
              <a:rPr lang="en-US" altLang="ja-JP" sz="1400" dirty="0">
                <a:solidFill>
                  <a:schemeClr val="tx1"/>
                </a:solidFill>
              </a:rPr>
              <a:t>dashboard module 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6BFE1653-3CCB-2047-AC24-3B0AAA1CDBD2}"/>
              </a:ext>
            </a:extLst>
          </p:cNvPr>
          <p:cNvSpPr/>
          <p:nvPr/>
        </p:nvSpPr>
        <p:spPr bwMode="auto">
          <a:xfrm>
            <a:off x="1086678" y="4694108"/>
            <a:ext cx="4028661" cy="1122934"/>
          </a:xfrm>
          <a:prstGeom prst="roundRect">
            <a:avLst/>
          </a:prstGeom>
          <a:noFill/>
          <a:ln w="19050">
            <a:prstDash val="sysDot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10" name="線吹き出し 2 (枠付き) 9">
            <a:extLst>
              <a:ext uri="{FF2B5EF4-FFF2-40B4-BE49-F238E27FC236}">
                <a16:creationId xmlns:a16="http://schemas.microsoft.com/office/drawing/2014/main" id="{95B6125A-CC86-4445-BE5B-11EE024F9BCC}"/>
              </a:ext>
            </a:extLst>
          </p:cNvPr>
          <p:cNvSpPr/>
          <p:nvPr/>
        </p:nvSpPr>
        <p:spPr bwMode="auto">
          <a:xfrm>
            <a:off x="5559286" y="4673789"/>
            <a:ext cx="1895062" cy="41081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2178"/>
              <a:gd name="adj6" fmla="val -22938"/>
            </a:avLst>
          </a:prstGeom>
          <a:solidFill>
            <a:schemeClr val="bg1"/>
          </a:solidFill>
          <a:ln w="19050">
            <a:solidFill>
              <a:schemeClr val="tx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defining new widget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7F17D87E-C0D7-4394-AAC4-D2AD38C0A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324" y="1000508"/>
            <a:ext cx="3325633" cy="6123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58032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8AC98D-3C39-0A46-955F-48EA84B28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4580100" cy="424732"/>
          </a:xfrm>
        </p:spPr>
        <p:txBody>
          <a:bodyPr/>
          <a:lstStyle/>
          <a:p>
            <a:r>
              <a:rPr kumimoji="1" lang="en-US" altLang="ja-JP" dirty="0"/>
              <a:t>Discussion on Controller Support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254A61D-6FD4-C64B-B568-BC3A99E235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5</a:t>
            </a:fld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C1A8AC1-F4E7-CD45-B281-E19895B05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674" y="920750"/>
            <a:ext cx="876436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9780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50" charset="-128"/>
                <a:cs typeface="+mn-cs"/>
              </a:rPr>
              <a:t>Adding support of </a:t>
            </a:r>
            <a:r>
              <a:rPr kumimoji="1" lang="en-US" altLang="ja-JP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50" charset="-128"/>
                <a:cs typeface="+mn-cs"/>
              </a:rPr>
              <a:t>additionsl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50" charset="-128"/>
                <a:cs typeface="+mn-cs"/>
              </a:rPr>
              <a:t> </a:t>
            </a:r>
            <a:r>
              <a:rPr lang="en-US" altLang="ja-JP" sz="1800" dirty="0">
                <a:solidFill>
                  <a:prstClr val="black"/>
                </a:solidFill>
                <a:latin typeface="Arial" charset="0"/>
                <a:ea typeface="ＭＳ Ｐゴシック" pitchFamily="50" charset="-128"/>
              </a:rPr>
              <a:t>codes in ui-component-ctrl.js.</a:t>
            </a:r>
            <a:br>
              <a:rPr lang="en-US" altLang="ja-JP" sz="1800" dirty="0">
                <a:solidFill>
                  <a:prstClr val="black"/>
                </a:solidFill>
                <a:latin typeface="Arial" charset="0"/>
                <a:ea typeface="ＭＳ Ｐゴシック" pitchFamily="50" charset="-128"/>
              </a:rPr>
            </a:br>
            <a:r>
              <a:rPr lang="ja-JP" altLang="en-US" sz="1800" dirty="0">
                <a:solidFill>
                  <a:prstClr val="black"/>
                </a:solidFill>
                <a:latin typeface="Arial" charset="0"/>
                <a:ea typeface="ＭＳ Ｐゴシック" pitchFamily="50" charset="-128"/>
              </a:rPr>
              <a:t>→ </a:t>
            </a:r>
            <a:r>
              <a:rPr lang="en-US" altLang="ja-JP" sz="1800" dirty="0">
                <a:solidFill>
                  <a:prstClr val="black"/>
                </a:solidFill>
                <a:latin typeface="Arial" charset="0"/>
                <a:ea typeface="ＭＳ Ｐゴシック" pitchFamily="50" charset="-128"/>
              </a:rPr>
              <a:t>add support of following property in options of </a:t>
            </a:r>
            <a:r>
              <a:rPr lang="en-US" altLang="ja-JP" sz="1800" dirty="0" err="1">
                <a:solidFill>
                  <a:prstClr val="black"/>
                </a:solidFill>
                <a:latin typeface="Arial" charset="0"/>
                <a:ea typeface="ＭＳ Ｐゴシック" pitchFamily="50" charset="-128"/>
              </a:rPr>
              <a:t>dashboard.addWidget</a:t>
            </a:r>
            <a:r>
              <a:rPr lang="en-US" altLang="ja-JP" sz="1800" dirty="0">
                <a:solidFill>
                  <a:prstClr val="black"/>
                </a:solidFill>
                <a:latin typeface="Arial" charset="0"/>
                <a:ea typeface="ＭＳ Ｐゴシック" pitchFamily="50" charset="-128"/>
              </a:rPr>
              <a:t>: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50" charset="-128"/>
              <a:cs typeface="+mn-cs"/>
            </a:endParaRP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98064985-0F49-43D9-B3F6-10B5F67D0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375404"/>
              </p:ext>
            </p:extLst>
          </p:nvPr>
        </p:nvGraphicFramePr>
        <p:xfrm>
          <a:off x="1027112" y="1703456"/>
          <a:ext cx="7089775" cy="65106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90216">
                  <a:extLst>
                    <a:ext uri="{9D8B030D-6E8A-4147-A177-3AD203B41FA5}">
                      <a16:colId xmlns:a16="http://schemas.microsoft.com/office/drawing/2014/main" val="838473653"/>
                    </a:ext>
                  </a:extLst>
                </a:gridCol>
                <a:gridCol w="2731625">
                  <a:extLst>
                    <a:ext uri="{9D8B030D-6E8A-4147-A177-3AD203B41FA5}">
                      <a16:colId xmlns:a16="http://schemas.microsoft.com/office/drawing/2014/main" val="1990377037"/>
                    </a:ext>
                  </a:extLst>
                </a:gridCol>
                <a:gridCol w="3867934">
                  <a:extLst>
                    <a:ext uri="{9D8B030D-6E8A-4147-A177-3AD203B41FA5}">
                      <a16:colId xmlns:a16="http://schemas.microsoft.com/office/drawing/2014/main" val="4186524139"/>
                    </a:ext>
                  </a:extLst>
                </a:gridCol>
              </a:tblGrid>
              <a:tr h="3255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#</a:t>
                      </a:r>
                      <a:endParaRPr kumimoji="1" lang="ja-JP" altLang="en-US" sz="1600" dirty="0"/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name[*: optional]</a:t>
                      </a:r>
                      <a:endParaRPr kumimoji="1" lang="ja-JP" altLang="en-US" sz="1600" dirty="0"/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description</a:t>
                      </a:r>
                      <a:endParaRPr kumimoji="1" lang="ja-JP" altLang="en-US" sz="1600" dirty="0"/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3562357909"/>
                  </a:ext>
                </a:extLst>
              </a:tr>
              <a:tr h="3255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err="1"/>
                        <a:t>initController</a:t>
                      </a:r>
                      <a:r>
                        <a:rPr kumimoji="1" lang="en-US" altLang="ja-JP" sz="1600" dirty="0"/>
                        <a:t>*</a:t>
                      </a:r>
                      <a:endParaRPr kumimoji="1" lang="ja-JP" altLang="en-US" sz="1600" dirty="0"/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callback to initialize in controller</a:t>
                      </a:r>
                      <a:endParaRPr kumimoji="1" lang="ja-JP" altLang="en-US" sz="1600" dirty="0"/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1247710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7140945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0">
      <a:majorFont>
        <a:latin typeface="Arial"/>
        <a:ea typeface="HGP創英角ｺﾞｼｯｸUB"/>
        <a:cs typeface=""/>
      </a:majorFont>
      <a:minorFont>
        <a:latin typeface="Arial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75000"/>
          </a:schemeClr>
        </a:solidFill>
        <a:ln w="9525">
          <a:noFill/>
          <a:miter lim="800000"/>
          <a:headEnd/>
          <a:tailEnd/>
        </a:ln>
        <a:effectLst/>
      </a:spPr>
      <a:bodyPr wrap="none" rtlCol="0" anchor="ctr" anchorCtr="0">
        <a:noAutofit/>
      </a:bodyPr>
      <a:lstStyle>
        <a:defPPr algn="ctr">
          <a:defRPr kumimoji="1" sz="1800" smtClean="0">
            <a:solidFill>
              <a:schemeClr val="tx1"/>
            </a:solidFill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  <a:ln>
          <a:noFill/>
        </a:ln>
      </a:spPr>
      <a:bodyPr wrap="none" rtlCol="0">
        <a:spAutoFit/>
      </a:bodyPr>
      <a:lstStyle>
        <a:defPPr>
          <a:defRPr sz="200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272</Words>
  <Application>Microsoft Office PowerPoint</Application>
  <PresentationFormat>画面に合わせる (4:3)</PresentationFormat>
  <Paragraphs>114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6" baseType="lpstr">
      <vt:lpstr>Courier</vt:lpstr>
      <vt:lpstr>ＭＳ Ｐゴシック</vt:lpstr>
      <vt:lpstr>ＭＳ Ｐ明朝</vt:lpstr>
      <vt:lpstr>Arial</vt:lpstr>
      <vt:lpstr>HGPｺﾞｼｯｸE</vt:lpstr>
      <vt:lpstr>HGP創英角ｺﾞｼｯｸUB</vt:lpstr>
      <vt:lpstr>Segoe UI</vt:lpstr>
      <vt:lpstr>Times New Roman</vt:lpstr>
      <vt:lpstr>Wingdings</vt:lpstr>
      <vt:lpstr>標準デザイン</vt:lpstr>
      <vt:lpstr>Dashboard UI extension</vt:lpstr>
      <vt:lpstr>Installable Widget Node</vt:lpstr>
      <vt:lpstr>Exposing Dashboard API</vt:lpstr>
      <vt:lpstr>Wrapper for ui.add</vt:lpstr>
      <vt:lpstr>Example of Widget Definition</vt:lpstr>
      <vt:lpstr>Discussion on Controller Support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HIGIS 3/ﾌﾟﾚｾﾞﾝﾃｰｼｮﾝ資料/J_GrayA.ppt</dc:title>
  <dc:subject>HIGIS テンプレート</dc:subject>
  <dc:creator/>
  <cp:lastModifiedBy/>
  <cp:revision>98</cp:revision>
  <dcterms:created xsi:type="dcterms:W3CDTF">2004-05-26T10:25:15Z</dcterms:created>
  <dcterms:modified xsi:type="dcterms:W3CDTF">2018-08-26T10:00:50Z</dcterms:modified>
</cp:coreProperties>
</file>