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2D2D2D"/>
    <a:srgbClr val="FF0000"/>
    <a:srgbClr val="1A1A1A"/>
    <a:srgbClr val="3333CC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322" autoAdjust="0"/>
  </p:normalViewPr>
  <p:slideViewPr>
    <p:cSldViewPr snapToGrid="0">
      <p:cViewPr varScale="1">
        <p:scale>
          <a:sx n="104" d="100"/>
          <a:sy n="104" d="100"/>
        </p:scale>
        <p:origin x="1944" y="10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56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06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774064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66638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615366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0" y="179482"/>
            <a:ext cx="730360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4" name="コンテンツ プレースホルダ 13"/>
          <p:cNvSpPr>
            <a:spLocks noGrp="1"/>
          </p:cNvSpPr>
          <p:nvPr>
            <p:ph sz="quarter" idx="11"/>
          </p:nvPr>
        </p:nvSpPr>
        <p:spPr>
          <a:xfrm>
            <a:off x="209550" y="1009650"/>
            <a:ext cx="8724900" cy="55530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バインディング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0" y="266943"/>
            <a:ext cx="7278209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8" name="コンテンツ プレースホルダ 13"/>
          <p:cNvSpPr>
            <a:spLocks noGrp="1"/>
          </p:cNvSpPr>
          <p:nvPr>
            <p:ph sz="quarter" idx="11"/>
          </p:nvPr>
        </p:nvSpPr>
        <p:spPr>
          <a:xfrm>
            <a:off x="209550" y="1009650"/>
            <a:ext cx="8724900" cy="55530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8491" y="3113705"/>
            <a:ext cx="1757212" cy="538609"/>
          </a:xfrm>
        </p:spPr>
        <p:txBody>
          <a:bodyPr/>
          <a:lstStyle/>
          <a:p>
            <a:r>
              <a:rPr kumimoji="1" lang="en-US" altLang="ja-JP" dirty="0">
                <a:latin typeface="+mj-lt"/>
              </a:rPr>
              <a:t>Guideline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339E3AF9-AB11-482C-9BAF-5F99B0EC51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31547" y="5870131"/>
            <a:ext cx="5579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Center for Technology Innovation - Electronics</a:t>
            </a:r>
          </a:p>
        </p:txBody>
      </p:sp>
      <p:sp>
        <p:nvSpPr>
          <p:cNvPr id="5" name="Text Box 61">
            <a:extLst>
              <a:ext uri="{FF2B5EF4-FFF2-40B4-BE49-F238E27FC236}">
                <a16:creationId xmlns:a16="http://schemas.microsoft.com/office/drawing/2014/main" id="{82E8BAA9-C26E-4387-99E8-EA75B91E6E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31547" y="5578640"/>
            <a:ext cx="4160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Connectivity Research Department</a:t>
            </a:r>
          </a:p>
        </p:txBody>
      </p:sp>
      <p:sp>
        <p:nvSpPr>
          <p:cNvPr id="6" name="Text Box 62">
            <a:extLst>
              <a:ext uri="{FF2B5EF4-FFF2-40B4-BE49-F238E27FC236}">
                <a16:creationId xmlns:a16="http://schemas.microsoft.com/office/drawing/2014/main" id="{239E3D8F-AF62-412E-ACFB-E22EE10D7B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31547" y="4741863"/>
            <a:ext cx="1210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800" dirty="0">
                <a:solidFill>
                  <a:schemeClr val="tx1"/>
                </a:solidFill>
                <a:latin typeface="+mn-lt"/>
                <a:cs typeface="Arial" charset="0"/>
              </a:rPr>
              <a:t>8/30/2018</a:t>
            </a: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0DB1E80A-D1BB-4596-B18B-DB59124C5E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31547" y="5093087"/>
            <a:ext cx="1591846" cy="41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2300" b="1" dirty="0">
                <a:solidFill>
                  <a:schemeClr val="tx1"/>
                </a:solidFill>
                <a:latin typeface="+mn-lt"/>
              </a:rPr>
              <a:t>Yu Nakata</a:t>
            </a:r>
          </a:p>
        </p:txBody>
      </p:sp>
    </p:spTree>
    <p:extLst>
      <p:ext uri="{BB962C8B-B14F-4D97-AF65-F5344CB8AC3E}">
        <p14:creationId xmlns:p14="http://schemas.microsoft.com/office/powerpoint/2010/main" val="58691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Guideline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ja-JP" dirty="0"/>
              <a:t>[Background]</a:t>
            </a:r>
          </a:p>
          <a:p>
            <a:pPr lvl="1"/>
            <a:r>
              <a:rPr kumimoji="1" lang="en-US" altLang="ja-JP" dirty="0"/>
              <a:t>We have publishe</a:t>
            </a:r>
            <a:r>
              <a:rPr lang="en-US" altLang="ja-JP" dirty="0"/>
              <a:t>d Node-RED flow and node development guidelines for Hitachi developers on Hitachi’s intra Web site.</a:t>
            </a:r>
          </a:p>
          <a:p>
            <a:pPr lvl="1"/>
            <a:r>
              <a:rPr kumimoji="1" lang="en-US" altLang="ja-JP" dirty="0"/>
              <a:t>Contents are</a:t>
            </a:r>
          </a:p>
          <a:p>
            <a:pPr lvl="2"/>
            <a:r>
              <a:rPr kumimoji="1" lang="en-US" altLang="ja-JP" dirty="0"/>
              <a:t>Effective and preferable ways to develop flows and nodes</a:t>
            </a:r>
          </a:p>
          <a:p>
            <a:pPr lvl="2"/>
            <a:r>
              <a:rPr kumimoji="1" lang="en-US" altLang="ja-JP" dirty="0"/>
              <a:t>E.g., design of flow’s structure, visual style, test, design patterns</a:t>
            </a:r>
          </a:p>
          <a:p>
            <a:pPr lvl="2"/>
            <a:r>
              <a:rPr kumimoji="1" lang="en-US" altLang="ja-JP" dirty="0"/>
              <a:t>(A little more details are on the next slide)</a:t>
            </a:r>
          </a:p>
          <a:p>
            <a:r>
              <a:rPr kumimoji="1" lang="en-US" altLang="ja-JP" dirty="0"/>
              <a:t>[Proposal]</a:t>
            </a:r>
          </a:p>
          <a:p>
            <a:pPr lvl="1"/>
            <a:r>
              <a:rPr lang="en-US" altLang="ja-JP" dirty="0"/>
              <a:t>We think these contents are useful not only for Hitachi developers but also all Node-RED users.</a:t>
            </a:r>
            <a:endParaRPr kumimoji="1" lang="en-US" altLang="ja-JP" dirty="0"/>
          </a:p>
          <a:p>
            <a:r>
              <a:rPr lang="en-US" altLang="ja-JP" dirty="0"/>
              <a:t>[Discussion]</a:t>
            </a:r>
          </a:p>
          <a:p>
            <a:pPr lvl="1"/>
            <a:r>
              <a:rPr kumimoji="1" lang="en-US" altLang="ja-JP" dirty="0"/>
              <a:t>How do you think about contribution of </a:t>
            </a:r>
            <a:r>
              <a:rPr lang="en-US" altLang="ja-JP" i="1" dirty="0"/>
              <a:t>g</a:t>
            </a:r>
            <a:r>
              <a:rPr kumimoji="1" lang="en-US" altLang="ja-JP" i="1" dirty="0"/>
              <a:t>uidelines</a:t>
            </a:r>
            <a:r>
              <a:rPr kumimoji="1" lang="en-US" altLang="ja-JP" dirty="0"/>
              <a:t>?</a:t>
            </a:r>
          </a:p>
          <a:p>
            <a:pPr lvl="2"/>
            <a:r>
              <a:rPr kumimoji="1" lang="en-US" altLang="ja-JP" dirty="0"/>
              <a:t>Certainly, it may depend on contents of guidelines.</a:t>
            </a:r>
          </a:p>
          <a:p>
            <a:pPr lvl="1"/>
            <a:r>
              <a:rPr kumimoji="1" lang="en-US" altLang="ja-JP" dirty="0"/>
              <a:t>Where can we proceed and discuss about contributing guideline?</a:t>
            </a:r>
          </a:p>
          <a:p>
            <a:pPr lvl="2"/>
            <a:r>
              <a:rPr lang="en-US" altLang="ja-JP" dirty="0"/>
              <a:t>Slack channel, design note or new GitHub project for guideline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2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D4ED2-BE4E-49AA-9B46-72815B5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Guideline’s 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702C64-F3EE-47D6-BE89-501DB06E7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583E6B-D94F-4E95-B6C5-C9980CE118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9550" y="1985820"/>
            <a:ext cx="8724900" cy="4456834"/>
          </a:xfrm>
        </p:spPr>
        <p:txBody>
          <a:bodyPr/>
          <a:lstStyle/>
          <a:p>
            <a:r>
              <a:rPr kumimoji="1" lang="en-US" altLang="ja-JP" dirty="0"/>
              <a:t>Flow development guideline</a:t>
            </a:r>
          </a:p>
          <a:p>
            <a:pPr lvl="1"/>
            <a:r>
              <a:rPr kumimoji="1" lang="en-US" altLang="ja-JP" dirty="0"/>
              <a:t>Design of msg to relax dependency among nodes</a:t>
            </a:r>
          </a:p>
          <a:p>
            <a:pPr lvl="1"/>
            <a:r>
              <a:rPr kumimoji="1" lang="en-US" altLang="ja-JP" dirty="0"/>
              <a:t>Using proper node rather than function node</a:t>
            </a:r>
          </a:p>
          <a:p>
            <a:pPr lvl="1"/>
            <a:r>
              <a:rPr kumimoji="1" lang="en-US" altLang="ja-JP" dirty="0"/>
              <a:t>Clear arrangement of nodes in flows</a:t>
            </a:r>
          </a:p>
          <a:p>
            <a:r>
              <a:rPr lang="en-US" altLang="ja-JP" dirty="0"/>
              <a:t>Node development guideline</a:t>
            </a:r>
          </a:p>
          <a:p>
            <a:pPr lvl="1"/>
            <a:r>
              <a:rPr lang="en-US" altLang="ja-JP" dirty="0"/>
              <a:t>Overall processes to create a node</a:t>
            </a:r>
          </a:p>
          <a:p>
            <a:pPr lvl="1"/>
            <a:r>
              <a:rPr lang="en-US" altLang="ja-JP" dirty="0"/>
              <a:t>Effective naming rule of nodes and categories</a:t>
            </a:r>
          </a:p>
          <a:p>
            <a:pPr lvl="1"/>
            <a:r>
              <a:rPr lang="en-US" altLang="ja-JP" dirty="0"/>
              <a:t>Process and perspectives of test</a:t>
            </a:r>
          </a:p>
          <a:p>
            <a:pPr lvl="1"/>
            <a:r>
              <a:rPr lang="en-US" altLang="ja-JP" dirty="0"/>
              <a:t>Privacy and security to share node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913F8F-2584-49CA-A60C-D03326FB10D5}"/>
              </a:ext>
            </a:extLst>
          </p:cNvPr>
          <p:cNvSpPr/>
          <p:nvPr/>
        </p:nvSpPr>
        <p:spPr bwMode="auto">
          <a:xfrm>
            <a:off x="2193059" y="5505882"/>
            <a:ext cx="6036541" cy="1039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+mn-ea"/>
                <a:ea typeface="+mn-ea"/>
                <a:cs typeface="メイリオ" panose="020B0604030504040204" pitchFamily="50" charset="-128"/>
              </a:rPr>
              <a:t>We have not prepared English version yet.</a:t>
            </a:r>
            <a:br>
              <a:rPr kumimoji="1" lang="en-US" altLang="ja-JP" sz="2000" dirty="0">
                <a:solidFill>
                  <a:schemeClr val="tx1"/>
                </a:solidFill>
                <a:latin typeface="+mn-ea"/>
                <a:ea typeface="+mn-ea"/>
                <a:cs typeface="メイリオ" panose="020B0604030504040204" pitchFamily="50" charset="-128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+mn-ea"/>
                <a:ea typeface="+mn-ea"/>
                <a:cs typeface="メイリオ" panose="020B0604030504040204" pitchFamily="50" charset="-128"/>
              </a:rPr>
              <a:t>After preparing </a:t>
            </a:r>
            <a:r>
              <a:rPr lang="en-US" altLang="ja-JP" sz="2000" dirty="0">
                <a:solidFill>
                  <a:schemeClr val="tx1"/>
                </a:solidFill>
                <a:latin typeface="+mn-ea"/>
                <a:cs typeface="メイリオ" panose="020B0604030504040204" pitchFamily="50" charset="-128"/>
              </a:rPr>
              <a:t>E</a:t>
            </a:r>
            <a:r>
              <a:rPr kumimoji="1" lang="en-US" altLang="ja-JP" sz="2000" dirty="0">
                <a:solidFill>
                  <a:schemeClr val="tx1"/>
                </a:solidFill>
                <a:latin typeface="+mn-ea"/>
                <a:ea typeface="+mn-ea"/>
                <a:cs typeface="メイリオ" panose="020B0604030504040204" pitchFamily="50" charset="-128"/>
              </a:rPr>
              <a:t>nglish version, we’d like to deeply discuss the contribution of guideline.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AEA2B7-99D1-482B-91F9-8154832A628A}"/>
              </a:ext>
            </a:extLst>
          </p:cNvPr>
          <p:cNvSpPr/>
          <p:nvPr/>
        </p:nvSpPr>
        <p:spPr bwMode="auto">
          <a:xfrm>
            <a:off x="209550" y="1017926"/>
            <a:ext cx="8724900" cy="79240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Effective and preferable ways in respect of evolvability, reusability, readability...</a:t>
            </a:r>
          </a:p>
          <a:p>
            <a:r>
              <a:rPr lang="en-US" altLang="ja-JP" sz="1800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Following list is a small part of our guidelines</a:t>
            </a:r>
          </a:p>
        </p:txBody>
      </p:sp>
    </p:spTree>
    <p:extLst>
      <p:ext uri="{BB962C8B-B14F-4D97-AF65-F5344CB8AC3E}">
        <p14:creationId xmlns:p14="http://schemas.microsoft.com/office/powerpoint/2010/main" val="187391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E86B2-79A9-43C8-B072-D2AB424D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guideline (capture image)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C42073-1C1B-416A-9181-DF9803C81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10E136-7310-49F4-968C-B2D7CC69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" y="1194598"/>
            <a:ext cx="8986283" cy="50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205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游ゴシック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dirty="0" smtClean="0">
            <a:solidFill>
              <a:schemeClr val="tx1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画面に合わせる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HGPｺﾞｼｯｸE</vt:lpstr>
      <vt:lpstr>ＭＳ Ｐゴシック</vt:lpstr>
      <vt:lpstr>ＭＳ Ｐ明朝</vt:lpstr>
      <vt:lpstr>メイリオ</vt:lpstr>
      <vt:lpstr>游ゴシック</vt:lpstr>
      <vt:lpstr>Arial</vt:lpstr>
      <vt:lpstr>Times New Roman</vt:lpstr>
      <vt:lpstr>標準デザイン</vt:lpstr>
      <vt:lpstr>Guideline</vt:lpstr>
      <vt:lpstr>Guideline</vt:lpstr>
      <vt:lpstr>Guideline’s contents</vt:lpstr>
      <vt:lpstr>Our guideline (capture image)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2018-08-28T01:59:01Z</dcterms:modified>
</cp:coreProperties>
</file>