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701" r:id="rId1"/>
  </p:sldMasterIdLst>
  <p:notesMasterIdLst>
    <p:notesMasterId r:id="rId8"/>
  </p:notesMasterIdLst>
  <p:handoutMasterIdLst>
    <p:handoutMasterId r:id="rId9"/>
  </p:handoutMasterIdLst>
  <p:sldIdLst>
    <p:sldId id="271" r:id="rId2"/>
    <p:sldId id="266" r:id="rId3"/>
    <p:sldId id="272" r:id="rId4"/>
    <p:sldId id="265" r:id="rId5"/>
    <p:sldId id="267" r:id="rId6"/>
    <p:sldId id="268" r:id="rId7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10"/>
    </p:embeddedFont>
    <p:embeddedFont>
      <p:font typeface="HGP創英角ｺﾞｼｯｸUB" panose="020B0900000000000000" pitchFamily="50" charset="-128"/>
      <p:regular r:id="rId11"/>
    </p:embeddedFont>
  </p:embeddedFont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2D2D2D"/>
    <a:srgbClr val="FF0000"/>
    <a:srgbClr val="1A1A1A"/>
    <a:srgbClr val="3333CC"/>
    <a:srgbClr val="E85656"/>
    <a:srgbClr val="000000"/>
    <a:srgbClr val="F2F2F2"/>
    <a:srgbClr val="FF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9060" autoAdjust="0"/>
  </p:normalViewPr>
  <p:slideViewPr>
    <p:cSldViewPr snapToGrid="0">
      <p:cViewPr varScale="1">
        <p:scale>
          <a:sx n="86" d="100"/>
          <a:sy n="86" d="100"/>
        </p:scale>
        <p:origin x="2253" y="41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82" y="4722286"/>
            <a:ext cx="4992237" cy="4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3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5" name="Text Box 55"/>
          <p:cNvSpPr txBox="1">
            <a:spLocks noChangeArrowheads="1"/>
          </p:cNvSpPr>
          <p:nvPr userDrawn="1"/>
        </p:nvSpPr>
        <p:spPr bwMode="gray">
          <a:xfrm>
            <a:off x="1895475" y="6599238"/>
            <a:ext cx="4484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ja-JP" sz="100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Please rewrite the copyright notice on your company's own responsibility.</a:t>
            </a:r>
            <a:r>
              <a:rPr lang="ja-JP" altLang="en-US" sz="1000" dirty="0">
                <a:solidFill>
                  <a:srgbClr val="FF0000"/>
                </a:solidFill>
                <a:latin typeface="Arial" charset="0"/>
              </a:rPr>
              <a:t>　⇒</a:t>
            </a:r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5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65" name="Group 46"/>
          <p:cNvGrpSpPr>
            <a:grpSpLocks/>
          </p:cNvGrpSpPr>
          <p:nvPr userDrawn="1"/>
        </p:nvGrpSpPr>
        <p:grpSpPr bwMode="auto">
          <a:xfrm>
            <a:off x="198438" y="1012825"/>
            <a:ext cx="8747125" cy="5543550"/>
            <a:chOff x="125" y="638"/>
            <a:chExt cx="5510" cy="3492"/>
          </a:xfrm>
        </p:grpSpPr>
        <p:sp>
          <p:nvSpPr>
            <p:cNvPr id="66" name="Rectangle 10"/>
            <p:cNvSpPr>
              <a:spLocks noChangeArrowheads="1"/>
            </p:cNvSpPr>
            <p:nvPr userDrawn="1"/>
          </p:nvSpPr>
          <p:spPr bwMode="auto">
            <a:xfrm>
              <a:off x="125" y="638"/>
              <a:ext cx="5510" cy="349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defRPr/>
              </a:pPr>
              <a:endParaRPr lang="ja-JP" altLang="en-US" dirty="0"/>
            </a:p>
          </p:txBody>
        </p:sp>
        <p:sp>
          <p:nvSpPr>
            <p:cNvPr id="67" name="Text Box 21"/>
            <p:cNvSpPr txBox="1">
              <a:spLocks noChangeArrowheads="1"/>
            </p:cNvSpPr>
            <p:nvPr userDrawn="1"/>
          </p:nvSpPr>
          <p:spPr bwMode="auto">
            <a:xfrm>
              <a:off x="160" y="3472"/>
              <a:ext cx="25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 anchorCtr="0">
              <a:spAutoFit/>
            </a:bodyPr>
            <a:lstStyle/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Note: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Red frame is the content area. Please layout within this frame.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After you finish editing, please delete it.</a:t>
              </a:r>
            </a:p>
            <a:p>
              <a:pPr algn="l" eaLnBrk="0" hangingPunct="0">
                <a:defRPr/>
              </a:pPr>
              <a:endParaRPr kumimoji="1" lang="en-US" altLang="ja-JP" sz="1000" kern="1200" dirty="0">
                <a:solidFill>
                  <a:srgbClr val="FF0000"/>
                </a:solidFill>
                <a:latin typeface="Arial" charset="0"/>
                <a:ea typeface="ＭＳ ゴシック" pitchFamily="49" charset="-128"/>
                <a:cs typeface="+mn-cs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If you use an image in the background for the presentation,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you are able to extend the image to the below of the three colors line. </a:t>
              </a:r>
            </a:p>
          </p:txBody>
        </p:sp>
      </p:grpSp>
      <p:grpSp>
        <p:nvGrpSpPr>
          <p:cNvPr id="68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69" name="円/楕円 68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sp>
          <p:nvSpPr>
            <p:cNvPr id="70" name="円/楕円 69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</p:grpSp>
      <p:sp>
        <p:nvSpPr>
          <p:cNvPr id="7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2C100D-64FB-4360-9698-C56F36494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0</a:t>
            </a:fld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36E0F36-8298-4EFF-B9EE-22503246ABE3}"/>
              </a:ext>
            </a:extLst>
          </p:cNvPr>
          <p:cNvSpPr txBox="1">
            <a:spLocks/>
          </p:cNvSpPr>
          <p:nvPr/>
        </p:nvSpPr>
        <p:spPr>
          <a:xfrm>
            <a:off x="2647255" y="3476642"/>
            <a:ext cx="403027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en-US" kern="0" dirty="0"/>
              <a:t>Node description property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95081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715F9-231B-4309-953D-7AE0362C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" y="187433"/>
            <a:ext cx="4030270" cy="424732"/>
          </a:xfrm>
        </p:spPr>
        <p:txBody>
          <a:bodyPr/>
          <a:lstStyle/>
          <a:p>
            <a:r>
              <a:rPr lang="en-US" altLang="ja-JP" dirty="0"/>
              <a:t>Node description property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6FC59A-C643-4E47-8FA8-5E29FC028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FC7CFB0-2AAC-4709-9F8A-10530105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5579"/>
              </p:ext>
            </p:extLst>
          </p:nvPr>
        </p:nvGraphicFramePr>
        <p:xfrm>
          <a:off x="414129" y="948709"/>
          <a:ext cx="832801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74">
                  <a:extLst>
                    <a:ext uri="{9D8B030D-6E8A-4147-A177-3AD203B41FA5}">
                      <a16:colId xmlns:a16="http://schemas.microsoft.com/office/drawing/2014/main" val="3060912018"/>
                    </a:ext>
                  </a:extLst>
                </a:gridCol>
                <a:gridCol w="7917241">
                  <a:extLst>
                    <a:ext uri="{9D8B030D-6E8A-4147-A177-3AD203B41FA5}">
                      <a16:colId xmlns:a16="http://schemas.microsoft.com/office/drawing/2014/main" val="113312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Could you accept the pull request (#1856) to add node description property?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 suggest that the exported 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js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file from function node includes node property information (info, color, icon and port labels).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Can I add the functionality to library code?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30020"/>
                  </a:ext>
                </a:extLst>
              </a:tr>
            </a:tbl>
          </a:graphicData>
        </a:graphic>
      </p:graphicFrame>
      <p:sp>
        <p:nvSpPr>
          <p:cNvPr id="5" name="Text Box 33">
            <a:extLst>
              <a:ext uri="{FF2B5EF4-FFF2-40B4-BE49-F238E27FC236}">
                <a16:creationId xmlns:a16="http://schemas.microsoft.com/office/drawing/2014/main" id="{9B23E4A7-B51C-445E-B58F-C0C336E8E4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9093" y="2670702"/>
            <a:ext cx="7673896" cy="70788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If exported 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 file has node property information, Node-RED users </a:t>
            </a:r>
            <a:br>
              <a:rPr lang="en-US" altLang="ja-JP" sz="2000" dirty="0">
                <a:solidFill>
                  <a:schemeClr val="tx1"/>
                </a:solidFill>
                <a:latin typeface="+mn-lt"/>
              </a:rPr>
            </a:b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can use the information in loaded nodes from library.</a:t>
            </a:r>
          </a:p>
        </p:txBody>
      </p:sp>
      <p:sp>
        <p:nvSpPr>
          <p:cNvPr id="11" name="スクロール: 縦 10">
            <a:extLst>
              <a:ext uri="{FF2B5EF4-FFF2-40B4-BE49-F238E27FC236}">
                <a16:creationId xmlns:a16="http://schemas.microsoft.com/office/drawing/2014/main" id="{2F05E790-D923-4F9C-AFAC-A5B1A4D4E959}"/>
              </a:ext>
            </a:extLst>
          </p:cNvPr>
          <p:cNvSpPr/>
          <p:nvPr/>
        </p:nvSpPr>
        <p:spPr bwMode="auto">
          <a:xfrm>
            <a:off x="5656290" y="3536687"/>
            <a:ext cx="2976378" cy="2529011"/>
          </a:xfrm>
          <a:prstGeom prst="verticalScroll">
            <a:avLst>
              <a:gd name="adj" fmla="val 924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// name: Lower case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// outputs: 1</a:t>
            </a:r>
            <a:endParaRPr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// info: README</a:t>
            </a:r>
            <a:endParaRPr lang="ja-JP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/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// color: red</a:t>
            </a:r>
          </a:p>
          <a:p>
            <a:pPr algn="l"/>
            <a:r>
              <a:rPr lang="en-US" altLang="ja-JP" sz="1400" dirty="0">
                <a:solidFill>
                  <a:srgbClr val="FF0000"/>
                </a:solidFill>
              </a:rPr>
              <a:t>// icon: icon.png</a:t>
            </a:r>
          </a:p>
          <a:p>
            <a:pPr algn="l"/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// </a:t>
            </a:r>
            <a:r>
              <a:rPr lang="en-US" altLang="ja-JP" sz="1400" dirty="0" err="1">
                <a:solidFill>
                  <a:srgbClr val="FF0000"/>
                </a:solidFill>
                <a:latin typeface="+mn-lt"/>
                <a:ea typeface="+mn-ea"/>
              </a:rPr>
              <a:t>inputLabels</a:t>
            </a:r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: input</a:t>
            </a:r>
          </a:p>
          <a:p>
            <a:pPr algn="l"/>
            <a:r>
              <a:rPr lang="en-US" altLang="ja-JP" sz="1400" dirty="0">
                <a:solidFill>
                  <a:srgbClr val="FF0000"/>
                </a:solidFill>
              </a:rPr>
              <a:t>// </a:t>
            </a:r>
            <a:r>
              <a:rPr lang="en-US" altLang="ja-JP" sz="1400" dirty="0" err="1">
                <a:solidFill>
                  <a:srgbClr val="FF0000"/>
                </a:solidFill>
              </a:rPr>
              <a:t>outputLabels</a:t>
            </a:r>
            <a:r>
              <a:rPr lang="en-US" altLang="ja-JP" sz="1400" dirty="0">
                <a:solidFill>
                  <a:srgbClr val="FF0000"/>
                </a:solidFill>
              </a:rPr>
              <a:t>: output</a:t>
            </a:r>
            <a:endParaRPr lang="en-US" altLang="ja-JP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/>
            <a:r>
              <a:rPr lang="en-US" altLang="ja-JP" sz="1400" dirty="0" err="1">
                <a:solidFill>
                  <a:schemeClr val="tx1"/>
                </a:solidFill>
                <a:latin typeface="+mn-lt"/>
                <a:ea typeface="+mn-ea"/>
              </a:rPr>
              <a:t>msg.payload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 = </a:t>
            </a:r>
            <a:b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</a:br>
            <a:r>
              <a:rPr lang="en-US" altLang="ja-JP" sz="1400" dirty="0" err="1">
                <a:solidFill>
                  <a:schemeClr val="tx1"/>
                </a:solidFill>
                <a:latin typeface="+mn-lt"/>
                <a:ea typeface="+mn-ea"/>
              </a:rPr>
              <a:t>msg.payload.toLowerCase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();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return msg;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10C76CA-04D9-4B20-A751-D6206163AF49}"/>
              </a:ext>
            </a:extLst>
          </p:cNvPr>
          <p:cNvSpPr/>
          <p:nvPr/>
        </p:nvSpPr>
        <p:spPr bwMode="auto">
          <a:xfrm>
            <a:off x="4347150" y="4522033"/>
            <a:ext cx="1234190" cy="116423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Save to</a:t>
            </a:r>
            <a:b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</a:br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library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C0D23DB-602A-472F-AD9F-A638FAA06927}"/>
              </a:ext>
            </a:extLst>
          </p:cNvPr>
          <p:cNvSpPr/>
          <p:nvPr/>
        </p:nvSpPr>
        <p:spPr>
          <a:xfrm>
            <a:off x="5436089" y="6086638"/>
            <a:ext cx="3788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Exported </a:t>
            </a:r>
            <a:r>
              <a:rPr lang="en-US" altLang="ja-JP" sz="1600" dirty="0" err="1">
                <a:solidFill>
                  <a:schemeClr val="tx1"/>
                </a:solidFill>
              </a:rPr>
              <a:t>js</a:t>
            </a:r>
            <a:r>
              <a:rPr lang="en-US" altLang="ja-JP" sz="1600" dirty="0">
                <a:solidFill>
                  <a:schemeClr val="tx1"/>
                </a:solidFill>
              </a:rPr>
              <a:t> file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(~/.node-red/lib/function/Lower-case.js)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611C3F1-599B-4C6D-A69E-906B496DF893}"/>
              </a:ext>
            </a:extLst>
          </p:cNvPr>
          <p:cNvSpPr/>
          <p:nvPr/>
        </p:nvSpPr>
        <p:spPr>
          <a:xfrm>
            <a:off x="946348" y="6236417"/>
            <a:ext cx="2669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property UI of function node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7A79AC4-F99A-46DC-B59D-39DC5DEA6930}"/>
              </a:ext>
            </a:extLst>
          </p:cNvPr>
          <p:cNvGrpSpPr/>
          <p:nvPr/>
        </p:nvGrpSpPr>
        <p:grpSpPr>
          <a:xfrm>
            <a:off x="408413" y="3395462"/>
            <a:ext cx="3826310" cy="2811459"/>
            <a:chOff x="769495" y="4223849"/>
            <a:chExt cx="2813155" cy="206702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5A892E8E-1CD9-4992-B97C-F817DF322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99" t="49828" b="7543"/>
            <a:stretch/>
          </p:blipFill>
          <p:spPr>
            <a:xfrm>
              <a:off x="769495" y="4223849"/>
              <a:ext cx="2813155" cy="1164236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18F290B5-CAAE-467B-A583-DD3A2B1F3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344" t="56764" b="10143"/>
            <a:stretch/>
          </p:blipFill>
          <p:spPr>
            <a:xfrm>
              <a:off x="769496" y="5388085"/>
              <a:ext cx="2813154" cy="902787"/>
            </a:xfrm>
            <a:prstGeom prst="rect">
              <a:avLst/>
            </a:prstGeom>
          </p:spPr>
        </p:pic>
      </p:grp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4DD56050-9303-43B0-A758-CED887580215}"/>
              </a:ext>
            </a:extLst>
          </p:cNvPr>
          <p:cNvSpPr/>
          <p:nvPr/>
        </p:nvSpPr>
        <p:spPr bwMode="auto">
          <a:xfrm>
            <a:off x="409200" y="4995869"/>
            <a:ext cx="1304675" cy="1166015"/>
          </a:xfrm>
          <a:prstGeom prst="flowChartConnector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41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2C100D-64FB-4360-9698-C56F36494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36E0F36-8298-4EFF-B9EE-22503246ABE3}"/>
              </a:ext>
            </a:extLst>
          </p:cNvPr>
          <p:cNvSpPr txBox="1">
            <a:spLocks/>
          </p:cNvSpPr>
          <p:nvPr/>
        </p:nvSpPr>
        <p:spPr>
          <a:xfrm>
            <a:off x="3403773" y="3601632"/>
            <a:ext cx="245932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en-US" kern="0" dirty="0"/>
              <a:t>Node generator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262831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33"/>
          <p:cNvSpPr txBox="1">
            <a:spLocks noChangeArrowheads="1"/>
          </p:cNvSpPr>
          <p:nvPr/>
        </p:nvSpPr>
        <p:spPr bwMode="gray">
          <a:xfrm>
            <a:off x="103188" y="911225"/>
            <a:ext cx="8162812" cy="550920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June: v0.0.1 (the first release)</a:t>
            </a: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August: Documentation of Node generator</a:t>
            </a:r>
            <a:br>
              <a:rPr lang="ja-JP" altLang="en-US" sz="2200" dirty="0">
                <a:solidFill>
                  <a:schemeClr val="tx1"/>
                </a:solidFill>
                <a:latin typeface="+mn-lt"/>
              </a:rPr>
            </a:b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v0.0.2 (maintenance release)</a:t>
            </a:r>
          </a:p>
          <a:p>
            <a:pPr algn="l">
              <a:spcBef>
                <a:spcPct val="30000"/>
              </a:spcBef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September- (tentative):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Node description property support in function node template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Node-RED core integration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Node color option and Node icon option in command line</a:t>
            </a: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Future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(tentative):</a:t>
            </a:r>
            <a:br>
              <a:rPr lang="en-US" altLang="ja-JP" sz="2200" dirty="0">
                <a:solidFill>
                  <a:schemeClr val="tx1"/>
                </a:solidFill>
                <a:latin typeface="+mn-lt"/>
              </a:rPr>
            </a:b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altLang="ja-JP" sz="2200" dirty="0" err="1">
                <a:solidFill>
                  <a:schemeClr val="tx1"/>
                </a:solidFill>
                <a:latin typeface="+mn-lt"/>
              </a:rPr>
              <a:t>Subflow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node template,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Service Broker support in Swagger node template</a:t>
            </a:r>
          </a:p>
        </p:txBody>
      </p:sp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4971233" cy="424732"/>
          </a:xfrm>
        </p:spPr>
        <p:txBody>
          <a:bodyPr/>
          <a:lstStyle/>
          <a:p>
            <a:r>
              <a:rPr lang="en-US" altLang="ja-JP" dirty="0"/>
              <a:t>Status of Node generator project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435AC-F0B9-43E8-92AD-90DA3D2D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" y="187433"/>
            <a:ext cx="4116833" cy="424732"/>
          </a:xfrm>
        </p:spPr>
        <p:txBody>
          <a:bodyPr/>
          <a:lstStyle/>
          <a:p>
            <a:r>
              <a:rPr lang="en-US" altLang="ja-JP" dirty="0"/>
              <a:t>Node-RED core integration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997514-00CC-4A5D-8377-9444FFBD8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6A1150DC-45B2-43DC-B1C1-40ABC48C20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0224" y="2352099"/>
            <a:ext cx="7428637" cy="131112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Results of Hursley meeting in June </a:t>
            </a:r>
          </a:p>
          <a:p>
            <a:pPr marL="800100" lvl="1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Node generator UI will be add-on of Node-RED. </a:t>
            </a:r>
          </a:p>
          <a:p>
            <a:pPr marL="800100" lvl="1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Nick-san will review the pull request (#1705) at first.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94C757-1FC6-462F-80BA-0EAB9C26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45748"/>
              </p:ext>
            </p:extLst>
          </p:nvPr>
        </p:nvGraphicFramePr>
        <p:xfrm>
          <a:off x="421056" y="1059673"/>
          <a:ext cx="80374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42">
                  <a:extLst>
                    <a:ext uri="{9D8B030D-6E8A-4147-A177-3AD203B41FA5}">
                      <a16:colId xmlns:a16="http://schemas.microsoft.com/office/drawing/2014/main" val="3060912018"/>
                    </a:ext>
                  </a:extLst>
                </a:gridCol>
                <a:gridCol w="7641003">
                  <a:extLst>
                    <a:ext uri="{9D8B030D-6E8A-4147-A177-3AD203B41FA5}">
                      <a16:colId xmlns:a16="http://schemas.microsoft.com/office/drawing/2014/main" val="113312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Could you review the pull request (#1705)?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Should I add additional functionality to realize it?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75488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1FABA45C-05EF-4F4E-923D-3326B570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69" y="3792444"/>
            <a:ext cx="4218091" cy="241378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F27ECC-FB85-4DBD-A70F-FE21E0F3EA1F}"/>
              </a:ext>
            </a:extLst>
          </p:cNvPr>
          <p:cNvSpPr/>
          <p:nvPr/>
        </p:nvSpPr>
        <p:spPr>
          <a:xfrm>
            <a:off x="3475512" y="6206709"/>
            <a:ext cx="1752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Node generator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UI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9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9F4E5B2-A1B4-480B-94C7-BD67F152C42A}"/>
              </a:ext>
            </a:extLst>
          </p:cNvPr>
          <p:cNvSpPr/>
          <p:nvPr/>
        </p:nvSpPr>
        <p:spPr bwMode="auto">
          <a:xfrm>
            <a:off x="492004" y="4750768"/>
            <a:ext cx="8178946" cy="179449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F763D2B-5228-4ED6-B47C-39C97316BD4E}"/>
              </a:ext>
            </a:extLst>
          </p:cNvPr>
          <p:cNvSpPr/>
          <p:nvPr/>
        </p:nvSpPr>
        <p:spPr bwMode="auto">
          <a:xfrm>
            <a:off x="2972997" y="2418656"/>
            <a:ext cx="5790706" cy="177847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A146E5A-CE60-4FDD-B203-EB5D63D3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02" y="3305827"/>
            <a:ext cx="995069" cy="6603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57435AC-F0B9-43E8-92AD-90DA3D2D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" y="187433"/>
            <a:ext cx="7451079" cy="424732"/>
          </a:xfrm>
        </p:spPr>
        <p:txBody>
          <a:bodyPr/>
          <a:lstStyle/>
          <a:p>
            <a:r>
              <a:rPr lang="en-US" altLang="ja-JP" dirty="0"/>
              <a:t>Service Broker support in swagger node template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997514-00CC-4A5D-8377-9444FFBD8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6A1150DC-45B2-43DC-B1C1-40ABC48C20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1208" y="1946829"/>
            <a:ext cx="6827510" cy="369332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Use case1: Connection to cloud service from local Node-RED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23F6E05-6346-44E3-ABCB-AD28CA0B674E}"/>
              </a:ext>
            </a:extLst>
          </p:cNvPr>
          <p:cNvSpPr/>
          <p:nvPr/>
        </p:nvSpPr>
        <p:spPr bwMode="auto">
          <a:xfrm>
            <a:off x="5156899" y="2916611"/>
            <a:ext cx="981494" cy="82247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Cloud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Controller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A829DBA-9ACA-43B4-9752-98B4B7BDB7C1}"/>
              </a:ext>
            </a:extLst>
          </p:cNvPr>
          <p:cNvSpPr/>
          <p:nvPr/>
        </p:nvSpPr>
        <p:spPr bwMode="auto">
          <a:xfrm>
            <a:off x="7708646" y="2916611"/>
            <a:ext cx="1024847" cy="82247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REST API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Service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F3831A5-BFA3-468D-9350-6B66280A67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20838" y="3772990"/>
            <a:ext cx="214555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Open Service Broker API</a:t>
            </a:r>
          </a:p>
        </p:txBody>
      </p:sp>
      <p:sp>
        <p:nvSpPr>
          <p:cNvPr id="27" name="Text Box 33">
            <a:extLst>
              <a:ext uri="{FF2B5EF4-FFF2-40B4-BE49-F238E27FC236}">
                <a16:creationId xmlns:a16="http://schemas.microsoft.com/office/drawing/2014/main" id="{03B1A860-A65F-483A-A88A-4771AAFDA2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65552" y="3771620"/>
            <a:ext cx="177113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Cloud Controller API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BE290C6B-7910-41FD-9AA4-E956CF25A1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1208" y="4333014"/>
            <a:ext cx="6173485" cy="369332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Use case2: Using service from Node-RED on container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639085-81E9-4A60-85C8-BB52A0B823ED}"/>
              </a:ext>
            </a:extLst>
          </p:cNvPr>
          <p:cNvSpPr/>
          <p:nvPr/>
        </p:nvSpPr>
        <p:spPr bwMode="auto">
          <a:xfrm>
            <a:off x="7486106" y="5307056"/>
            <a:ext cx="1024847" cy="8350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REST API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Service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F97755-5394-4EE6-8C6B-9D19D6F01B30}"/>
              </a:ext>
            </a:extLst>
          </p:cNvPr>
          <p:cNvSpPr/>
          <p:nvPr/>
        </p:nvSpPr>
        <p:spPr bwMode="auto">
          <a:xfrm>
            <a:off x="706469" y="5993989"/>
            <a:ext cx="2532321" cy="4640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Container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7349DEF4-E3B6-40DF-84DF-5D987318A0DB}"/>
              </a:ext>
            </a:extLst>
          </p:cNvPr>
          <p:cNvCxnSpPr>
            <a:cxnSpLocks/>
            <a:stCxn id="59" idx="0"/>
            <a:endCxn id="18" idx="0"/>
          </p:cNvCxnSpPr>
          <p:nvPr/>
        </p:nvCxnSpPr>
        <p:spPr bwMode="auto">
          <a:xfrm rot="5400000" flipH="1" flipV="1">
            <a:off x="5146925" y="135515"/>
            <a:ext cx="293048" cy="5855241"/>
          </a:xfrm>
          <a:prstGeom prst="bentConnector3">
            <a:avLst>
              <a:gd name="adj1" fmla="val 178008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33">
            <a:extLst>
              <a:ext uri="{FF2B5EF4-FFF2-40B4-BE49-F238E27FC236}">
                <a16:creationId xmlns:a16="http://schemas.microsoft.com/office/drawing/2014/main" id="{DC08ACAB-3DFD-4ECE-9633-6029BBAFBB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37710" y="6516678"/>
            <a:ext cx="1833965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01484E87-722E-41D2-AFAD-1B8A18A0C0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14694" y="4168579"/>
            <a:ext cx="228613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Cloud Foundry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2C92EB3-AED7-44C8-A60E-AC67BF5D3D67}"/>
              </a:ext>
            </a:extLst>
          </p:cNvPr>
          <p:cNvSpPr/>
          <p:nvPr/>
        </p:nvSpPr>
        <p:spPr bwMode="auto">
          <a:xfrm>
            <a:off x="4785771" y="5414150"/>
            <a:ext cx="1153355" cy="7335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Service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Catalog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スクロール: 縦 4">
            <a:extLst>
              <a:ext uri="{FF2B5EF4-FFF2-40B4-BE49-F238E27FC236}">
                <a16:creationId xmlns:a16="http://schemas.microsoft.com/office/drawing/2014/main" id="{603829E4-1EB9-4823-92B0-2C1E7393A954}"/>
              </a:ext>
            </a:extLst>
          </p:cNvPr>
          <p:cNvSpPr/>
          <p:nvPr/>
        </p:nvSpPr>
        <p:spPr bwMode="auto">
          <a:xfrm>
            <a:off x="1968837" y="5341774"/>
            <a:ext cx="1302653" cy="722076"/>
          </a:xfrm>
          <a:prstGeom prst="verticalScroll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Environment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variable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0F6F0DEC-B59E-45DB-B094-FF742C0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3915"/>
              </p:ext>
            </p:extLst>
          </p:nvPr>
        </p:nvGraphicFramePr>
        <p:xfrm>
          <a:off x="553277" y="1036135"/>
          <a:ext cx="80374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42">
                  <a:extLst>
                    <a:ext uri="{9D8B030D-6E8A-4147-A177-3AD203B41FA5}">
                      <a16:colId xmlns:a16="http://schemas.microsoft.com/office/drawing/2014/main" val="3060912018"/>
                    </a:ext>
                  </a:extLst>
                </a:gridCol>
                <a:gridCol w="7641003">
                  <a:extLst>
                    <a:ext uri="{9D8B030D-6E8A-4147-A177-3AD203B41FA5}">
                      <a16:colId xmlns:a16="http://schemas.microsoft.com/office/drawing/2014/main" val="113312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start to write the design note on Node generator wiki?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36085"/>
                  </a:ext>
                </a:extLst>
              </a:tr>
            </a:tbl>
          </a:graphicData>
        </a:graphic>
      </p:graphicFrame>
      <p:sp>
        <p:nvSpPr>
          <p:cNvPr id="49" name="Text Box 33">
            <a:extLst>
              <a:ext uri="{FF2B5EF4-FFF2-40B4-BE49-F238E27FC236}">
                <a16:creationId xmlns:a16="http://schemas.microsoft.com/office/drawing/2014/main" id="{1B98C810-3933-4FEC-A081-9E03E7564F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3391" y="2390141"/>
            <a:ext cx="3322732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(6) Access to API using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69B08280-26F7-4B36-8E2D-88E4A2EDAC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05244" y="3487853"/>
            <a:ext cx="272381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(4) Get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3FD8CEF8-A49C-43D0-BE16-ACF1F29F452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73238" y="2984605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(1) Create service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549A6FA-69B9-4529-9F1D-D33E42022C9C}"/>
              </a:ext>
            </a:extLst>
          </p:cNvPr>
          <p:cNvGrpSpPr/>
          <p:nvPr/>
        </p:nvGrpSpPr>
        <p:grpSpPr>
          <a:xfrm>
            <a:off x="6177969" y="3282794"/>
            <a:ext cx="1530467" cy="198131"/>
            <a:chOff x="5495760" y="3335452"/>
            <a:chExt cx="1743523" cy="197212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E9F4AB83-D89F-418A-90D1-7A702FA1B4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95760" y="3335452"/>
              <a:ext cx="1743523" cy="1982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C838FFD6-F59A-4239-A357-0CCBDD4034E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09756" y="3532664"/>
              <a:ext cx="172952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 Box 33">
            <a:extLst>
              <a:ext uri="{FF2B5EF4-FFF2-40B4-BE49-F238E27FC236}">
                <a16:creationId xmlns:a16="http://schemas.microsoft.com/office/drawing/2014/main" id="{F1CE0154-FF2E-4D2F-A18D-754CEFBC2F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43450" y="2972703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(2) Create service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7787E3D3-17F6-4A8E-B8B7-7C1CD04C91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73182" y="3450063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(3) Get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A9728CAD-D64C-4D31-BC46-F891081E13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02694" y="6180357"/>
            <a:ext cx="215893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Open Service Broker API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50AC0F1-719F-448F-9176-EE46775DA1FE}"/>
              </a:ext>
            </a:extLst>
          </p:cNvPr>
          <p:cNvGrpSpPr/>
          <p:nvPr/>
        </p:nvGrpSpPr>
        <p:grpSpPr>
          <a:xfrm>
            <a:off x="5943966" y="5651865"/>
            <a:ext cx="1514182" cy="218329"/>
            <a:chOff x="5561433" y="5651866"/>
            <a:chExt cx="1743523" cy="197212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B094A9AD-271D-40B0-822A-C8095344E9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1433" y="5651866"/>
              <a:ext cx="1743523" cy="1982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3ED4B012-5C6D-4666-93FE-4093B5096C2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75429" y="5849078"/>
              <a:ext cx="172952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 Box 33">
            <a:extLst>
              <a:ext uri="{FF2B5EF4-FFF2-40B4-BE49-F238E27FC236}">
                <a16:creationId xmlns:a16="http://schemas.microsoft.com/office/drawing/2014/main" id="{86221A61-76B7-496E-B59C-2A5DFCCB93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97949" y="5341774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(1) Create service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33">
            <a:extLst>
              <a:ext uri="{FF2B5EF4-FFF2-40B4-BE49-F238E27FC236}">
                <a16:creationId xmlns:a16="http://schemas.microsoft.com/office/drawing/2014/main" id="{E6FB4141-3A44-4A6A-AAED-E7762C7973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27681" y="5819134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(2) Get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0260486-E53D-4704-9C6A-A56A4065C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69" y="5464299"/>
            <a:ext cx="1113644" cy="435410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CA3DBA5-4CC1-416B-8118-C0C1B14FF248}"/>
              </a:ext>
            </a:extLst>
          </p:cNvPr>
          <p:cNvSpPr/>
          <p:nvPr/>
        </p:nvSpPr>
        <p:spPr bwMode="auto">
          <a:xfrm>
            <a:off x="1170815" y="549094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endParaRPr lang="ja-JP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53216BD6-701F-4AAA-81F9-AA2D3BDA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07" y="3209659"/>
            <a:ext cx="1113644" cy="435410"/>
          </a:xfrm>
          <a:prstGeom prst="rect">
            <a:avLst/>
          </a:prstGeom>
        </p:spPr>
      </p:pic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7F3E245-FF55-406C-BD00-076752D816FB}"/>
              </a:ext>
            </a:extLst>
          </p:cNvPr>
          <p:cNvSpPr/>
          <p:nvPr/>
        </p:nvSpPr>
        <p:spPr bwMode="auto">
          <a:xfrm>
            <a:off x="2131253" y="323630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endParaRPr lang="ja-JP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236A51E-2815-4DB2-A699-1454C4004082}"/>
              </a:ext>
            </a:extLst>
          </p:cNvPr>
          <p:cNvGrpSpPr/>
          <p:nvPr/>
        </p:nvGrpSpPr>
        <p:grpSpPr>
          <a:xfrm>
            <a:off x="2910864" y="3299624"/>
            <a:ext cx="2192219" cy="215907"/>
            <a:chOff x="5495760" y="3335452"/>
            <a:chExt cx="1743523" cy="197212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D957638A-ED03-4019-B294-C0740E18C6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95760" y="3335452"/>
              <a:ext cx="1743523" cy="1982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8855B80-1E73-43FD-98FC-54F29CD881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09756" y="3532664"/>
              <a:ext cx="172952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33207C4D-C69C-4866-822B-E5C94DB2E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8" y="3148259"/>
            <a:ext cx="774245" cy="973695"/>
          </a:xfrm>
          <a:prstGeom prst="rect">
            <a:avLst/>
          </a:prstGeom>
        </p:spPr>
      </p:pic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71A23CED-9960-47DD-B932-B8C7E36354E3}"/>
              </a:ext>
            </a:extLst>
          </p:cNvPr>
          <p:cNvCxnSpPr>
            <a:cxnSpLocks/>
          </p:cNvCxnSpPr>
          <p:nvPr/>
        </p:nvCxnSpPr>
        <p:spPr bwMode="auto">
          <a:xfrm rot="19981766" flipH="1" flipV="1">
            <a:off x="1860927" y="5433085"/>
            <a:ext cx="241662" cy="12380"/>
          </a:xfrm>
          <a:prstGeom prst="curvedConnector4">
            <a:avLst>
              <a:gd name="adj1" fmla="val 4957"/>
              <a:gd name="adj2" fmla="val 1946527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 Box 33">
            <a:extLst>
              <a:ext uri="{FF2B5EF4-FFF2-40B4-BE49-F238E27FC236}">
                <a16:creationId xmlns:a16="http://schemas.microsoft.com/office/drawing/2014/main" id="{89421E51-3945-4556-8819-4690FC56A4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52341" y="5033997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(5) Set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773EF73B-73DC-475A-81F7-05A7BCCF24ED}"/>
              </a:ext>
            </a:extLst>
          </p:cNvPr>
          <p:cNvCxnSpPr>
            <a:cxnSpLocks/>
            <a:stCxn id="57" idx="0"/>
            <a:endCxn id="35" idx="0"/>
          </p:cNvCxnSpPr>
          <p:nvPr/>
        </p:nvCxnSpPr>
        <p:spPr bwMode="auto">
          <a:xfrm rot="5400000" flipH="1" flipV="1">
            <a:off x="4623339" y="2089109"/>
            <a:ext cx="157243" cy="6593139"/>
          </a:xfrm>
          <a:prstGeom prst="bentConnector3">
            <a:avLst>
              <a:gd name="adj1" fmla="val 361074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 Box 33">
            <a:extLst>
              <a:ext uri="{FF2B5EF4-FFF2-40B4-BE49-F238E27FC236}">
                <a16:creationId xmlns:a16="http://schemas.microsoft.com/office/drawing/2014/main" id="{166F0C2A-EC2E-496D-A829-A0C6D533FE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24213" y="4883497"/>
            <a:ext cx="3322732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(6) Access to API using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289F2DCC-4139-4BC7-B770-4E3C80EE5B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24581" y="5629229"/>
            <a:ext cx="2247004" cy="58785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(3) Bind credential</a:t>
            </a:r>
          </a:p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and start container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C50D9684-CE64-432E-8841-A070EC0F1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8239" y="6180357"/>
            <a:ext cx="1387532" cy="1270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232B9861-40A4-45E4-B735-CBC3229B7F62}"/>
              </a:ext>
            </a:extLst>
          </p:cNvPr>
          <p:cNvCxnSpPr>
            <a:cxnSpLocks/>
          </p:cNvCxnSpPr>
          <p:nvPr/>
        </p:nvCxnSpPr>
        <p:spPr bwMode="auto">
          <a:xfrm rot="19981766" flipH="1" flipV="1">
            <a:off x="1758081" y="3254574"/>
            <a:ext cx="241662" cy="12380"/>
          </a:xfrm>
          <a:prstGeom prst="curvedConnector4">
            <a:avLst>
              <a:gd name="adj1" fmla="val 4957"/>
              <a:gd name="adj2" fmla="val 1946527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 Box 33">
            <a:extLst>
              <a:ext uri="{FF2B5EF4-FFF2-40B4-BE49-F238E27FC236}">
                <a16:creationId xmlns:a16="http://schemas.microsoft.com/office/drawing/2014/main" id="{352A41D7-E5F6-4DAB-97B8-9501348614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7109" y="2731135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(5) Set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15674"/>
      </p:ext>
    </p:extLst>
  </p:cSld>
  <p:clrMapOvr>
    <a:masterClrMapping/>
  </p:clrMapOvr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画面に合わせる (4:3)</PresentationFormat>
  <Paragraphs>90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Arial</vt:lpstr>
      <vt:lpstr>ＭＳ Ｐ明朝</vt:lpstr>
      <vt:lpstr>HGPｺﾞｼｯｸE</vt:lpstr>
      <vt:lpstr>Times New Roman</vt:lpstr>
      <vt:lpstr>ＭＳ ゴシック</vt:lpstr>
      <vt:lpstr>ＭＳ Ｐゴシック</vt:lpstr>
      <vt:lpstr>HGP創英角ｺﾞｼｯｸUB</vt:lpstr>
      <vt:lpstr>7_標準デザイン</vt:lpstr>
      <vt:lpstr>PowerPoint プレゼンテーション</vt:lpstr>
      <vt:lpstr>Node description property</vt:lpstr>
      <vt:lpstr>PowerPoint プレゼンテーション</vt:lpstr>
      <vt:lpstr>Status of Node generator project</vt:lpstr>
      <vt:lpstr>Node-RED core integration</vt:lpstr>
      <vt:lpstr>Service Broker support in swagger node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96</cp:revision>
  <dcterms:created xsi:type="dcterms:W3CDTF">2004-05-26T10:25:15Z</dcterms:created>
  <dcterms:modified xsi:type="dcterms:W3CDTF">2018-08-30T07:22:17Z</dcterms:modified>
</cp:coreProperties>
</file>