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2" r:id="rId4"/>
  </p:sldMasterIdLst>
  <p:notesMasterIdLst>
    <p:notesMasterId r:id="rId6"/>
  </p:notesMasterIdLst>
  <p:handoutMasterIdLst>
    <p:handoutMasterId r:id="rId7"/>
  </p:handoutMasterIdLst>
  <p:sldIdLst>
    <p:sldId id="2041" r:id="rId5"/>
  </p:sldIdLst>
  <p:sldSz cx="9144000" cy="6858000" type="screen4x3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6">
          <p15:clr>
            <a:srgbClr val="A4A3A4"/>
          </p15:clr>
        </p15:guide>
        <p15:guide id="2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DCE6F2"/>
    <a:srgbClr val="1F497D"/>
    <a:srgbClr val="BE4B48"/>
    <a:srgbClr val="FF0000"/>
    <a:srgbClr val="9BBB59"/>
    <a:srgbClr val="8064A2"/>
    <a:srgbClr val="31859C"/>
    <a:srgbClr val="E89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2241" autoAdjust="0"/>
  </p:normalViewPr>
  <p:slideViewPr>
    <p:cSldViewPr snapToGrid="0">
      <p:cViewPr varScale="1">
        <p:scale>
          <a:sx n="105" d="100"/>
          <a:sy n="105" d="100"/>
        </p:scale>
        <p:origin x="1782" y="108"/>
      </p:cViewPr>
      <p:guideLst>
        <p:guide orient="horz" pos="4116"/>
        <p:guide pos="55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06" y="-108"/>
      </p:cViewPr>
      <p:guideLst>
        <p:guide orient="horz" pos="3107"/>
        <p:guide pos="2121"/>
        <p:guide orient="horz" pos="3129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32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1973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32" y="9441973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561236B-1D22-4228-ADD5-FE3DAB58AA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454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32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6" y="4722586"/>
            <a:ext cx="4991091" cy="447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1973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32" y="9441973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6" tIns="46107" rIns="92216" bIns="461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2C25646C-F30D-4BAD-9271-CF7B94A271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3389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内容と目的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5646C-F30D-4BAD-9271-CF7B94A27185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835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</a:rPr>
              <a:t>© Hitachi, Ltd. 2017. All rights reserved.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071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37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</a:rPr>
              <a:t>© Hitachi, Ltd. 2017.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071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65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</a:rPr>
              <a:t>© Hitachi, Ltd. 2018.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071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35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</a:rPr>
              <a:t>© Hitachi, Ltd. 2017.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0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071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29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</a:rPr>
              <a:t>© Hitachi, Ltd. 2017.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0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071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282574" y="973137"/>
            <a:ext cx="8562168" cy="532791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n"/>
              <a:defRPr sz="1800">
                <a:latin typeface="+mn-ea"/>
                <a:ea typeface="+mn-ea"/>
              </a:defRPr>
            </a:lvl1pPr>
            <a:lvl2pPr>
              <a:buFont typeface="Wingdings" pitchFamily="2" charset="2"/>
              <a:buChar char="p"/>
              <a:defRPr sz="1800">
                <a:latin typeface="+mn-ea"/>
                <a:ea typeface="+mn-ea"/>
              </a:defRPr>
            </a:lvl2pPr>
            <a:lvl3pPr>
              <a:buFont typeface="Wingdings" pitchFamily="2" charset="2"/>
              <a:buChar char="u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buFont typeface="Wingdings" pitchFamily="2" charset="2"/>
              <a:buChar char="ü"/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129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9" r:id="rId5"/>
    <p:sldLayoutId id="2147483848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13191" y="179482"/>
            <a:ext cx="3204723" cy="424732"/>
          </a:xfrm>
        </p:spPr>
        <p:txBody>
          <a:bodyPr/>
          <a:lstStyle/>
          <a:p>
            <a:r>
              <a:rPr lang="en-US" altLang="ja-JP" b="1" dirty="0"/>
              <a:t>Persistent Context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2574" y="1078991"/>
            <a:ext cx="8562168" cy="55138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In the next step of Persistent Context, we would like to implement the Redis plugin to share data with other Node-RED</a:t>
            </a:r>
            <a:r>
              <a:rPr lang="ja-JP" altLang="en-US" b="1" dirty="0"/>
              <a:t> </a:t>
            </a:r>
            <a:r>
              <a:rPr lang="en-US" altLang="ja-JP" b="1" dirty="0"/>
              <a:t>instances.</a:t>
            </a:r>
          </a:p>
          <a:p>
            <a:pPr marL="0" indent="0">
              <a:buNone/>
            </a:pPr>
            <a:r>
              <a:rPr lang="en-US" altLang="ja-JP" b="1" dirty="0"/>
              <a:t>If there is no problem to get started, we would like to work on this.</a:t>
            </a:r>
          </a:p>
          <a:p>
            <a:pPr marL="0" indent="0">
              <a:buNone/>
            </a:pPr>
            <a:br>
              <a:rPr lang="en-US" altLang="ja-JP" b="1" dirty="0"/>
            </a:br>
            <a:r>
              <a:rPr lang="en-US" altLang="ja-JP" b="1" dirty="0"/>
              <a:t>At first, we will write the design note to discuss the specification.</a:t>
            </a:r>
            <a:br>
              <a:rPr lang="en-US" altLang="ja-JP" b="1" dirty="0"/>
            </a:br>
            <a:r>
              <a:rPr lang="en-US" altLang="ja-JP" b="1" dirty="0"/>
              <a:t>Next, we will implement the plugin.</a:t>
            </a:r>
            <a:br>
              <a:rPr lang="en-US" altLang="ja-JP" b="1" dirty="0"/>
            </a:br>
            <a:endParaRPr lang="en-US" altLang="ja-JP" b="1" dirty="0"/>
          </a:p>
          <a:p>
            <a:pPr>
              <a:buFont typeface="+mj-lt"/>
              <a:buAutoNum type="arabicPeriod"/>
            </a:pPr>
            <a:r>
              <a:rPr lang="en-US" altLang="ja-JP" b="1" dirty="0"/>
              <a:t>Writing the design note</a:t>
            </a:r>
            <a:endParaRPr lang="en-US" altLang="ja-JP" sz="1600" b="1" dirty="0"/>
          </a:p>
          <a:p>
            <a:pPr lvl="1"/>
            <a:r>
              <a:rPr lang="en-US" altLang="ja-JP" sz="1600" b="1" dirty="0"/>
              <a:t>How to store data according to its type and scope</a:t>
            </a:r>
          </a:p>
          <a:p>
            <a:pPr lvl="1"/>
            <a:r>
              <a:rPr kumimoji="1" lang="en-US" altLang="ja-JP" sz="1600" b="1" dirty="0"/>
              <a:t>How to cache data</a:t>
            </a:r>
          </a:p>
          <a:p>
            <a:pPr lvl="1"/>
            <a:r>
              <a:rPr lang="en-US" altLang="ja-JP" sz="1600" b="1" dirty="0"/>
              <a:t>How to run the Redis commands</a:t>
            </a:r>
            <a:br>
              <a:rPr lang="en-US" altLang="ja-JP" sz="1600" b="1" dirty="0"/>
            </a:br>
            <a:r>
              <a:rPr lang="en-US" altLang="ja-JP" sz="1600" b="1" dirty="0"/>
              <a:t>(e.g. INCR)</a:t>
            </a:r>
            <a:endParaRPr lang="en-US" altLang="ja-JP" b="1" dirty="0"/>
          </a:p>
          <a:p>
            <a:pPr>
              <a:buFont typeface="+mj-lt"/>
              <a:buAutoNum type="arabicPeriod"/>
            </a:pPr>
            <a:r>
              <a:rPr lang="en-US" altLang="ja-JP" b="1" dirty="0"/>
              <a:t>Implementation phase 1</a:t>
            </a:r>
            <a:endParaRPr lang="en-US" altLang="ja-JP" sz="1600" b="1" dirty="0"/>
          </a:p>
          <a:p>
            <a:pPr lvl="1"/>
            <a:r>
              <a:rPr lang="en-US" altLang="ja-JP" sz="1600" b="1" dirty="0"/>
              <a:t>The plugin provides get/set/keys</a:t>
            </a:r>
          </a:p>
          <a:p>
            <a:pPr lvl="1"/>
            <a:r>
              <a:rPr lang="en-US" altLang="ja-JP" sz="1600" b="1" dirty="0"/>
              <a:t>Add Caching functionality to the plugin </a:t>
            </a:r>
            <a:endParaRPr lang="en-US" altLang="ja-JP" b="1" dirty="0"/>
          </a:p>
          <a:p>
            <a:pPr>
              <a:buFont typeface="+mj-lt"/>
              <a:buAutoNum type="arabicPeriod"/>
            </a:pPr>
            <a:r>
              <a:rPr lang="en-US" altLang="ja-JP" b="1" dirty="0"/>
              <a:t>Implementation phase 2</a:t>
            </a:r>
            <a:endParaRPr lang="en-US" altLang="ja-JP" sz="1600" b="1" dirty="0"/>
          </a:p>
          <a:p>
            <a:pPr lvl="1"/>
            <a:r>
              <a:rPr lang="en-US" altLang="ja-JP" sz="1600" b="1" dirty="0"/>
              <a:t>Add `</a:t>
            </a:r>
            <a:r>
              <a:rPr lang="en-US" altLang="ja-JP" sz="1600" b="1" i="1" dirty="0"/>
              <a:t>run`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API to the Context API</a:t>
            </a:r>
          </a:p>
          <a:p>
            <a:pPr lvl="1"/>
            <a:r>
              <a:rPr lang="en-US" altLang="ja-JP" sz="1600" b="1" dirty="0"/>
              <a:t>The plugin provides the Redis commands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49332-0DF6-4BD0-BAD1-8B0D77965C0E}"/>
              </a:ext>
            </a:extLst>
          </p:cNvPr>
          <p:cNvGrpSpPr/>
          <p:nvPr/>
        </p:nvGrpSpPr>
        <p:grpSpPr>
          <a:xfrm>
            <a:off x="6311099" y="4115350"/>
            <a:ext cx="2293151" cy="2391813"/>
            <a:chOff x="6129725" y="2705894"/>
            <a:chExt cx="2293151" cy="2391813"/>
          </a:xfrm>
        </p:grpSpPr>
        <p:pic>
          <p:nvPicPr>
            <p:cNvPr id="6" name="図 133">
              <a:extLst>
                <a:ext uri="{FF2B5EF4-FFF2-40B4-BE49-F238E27FC236}">
                  <a16:creationId xmlns:a16="http://schemas.microsoft.com/office/drawing/2014/main" id="{B06D1BB6-2770-4708-BECA-040EE3645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725" y="2705894"/>
              <a:ext cx="576674" cy="5766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011315-F51E-4DCA-A815-B216AA015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135" y="3575437"/>
              <a:ext cx="576674" cy="576674"/>
            </a:xfrm>
            <a:prstGeom prst="rect">
              <a:avLst/>
            </a:prstGeom>
          </p:spPr>
        </p:pic>
        <p:pic>
          <p:nvPicPr>
            <p:cNvPr id="8" name="図 133">
              <a:extLst>
                <a:ext uri="{FF2B5EF4-FFF2-40B4-BE49-F238E27FC236}">
                  <a16:creationId xmlns:a16="http://schemas.microsoft.com/office/drawing/2014/main" id="{5E0D5569-1096-4B19-A960-29EA3D00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6202" y="2705894"/>
              <a:ext cx="576674" cy="576674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68F7717B-690D-4ADE-9DA1-521DF94C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39136" y="4521034"/>
              <a:ext cx="576673" cy="5766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837D2F-6160-4BF5-90E4-69491045DEFF}"/>
                </a:ext>
              </a:extLst>
            </p:cNvPr>
            <p:cNvGrpSpPr/>
            <p:nvPr/>
          </p:nvGrpSpPr>
          <p:grpSpPr>
            <a:xfrm>
              <a:off x="7146482" y="4130020"/>
              <a:ext cx="129969" cy="413106"/>
              <a:chOff x="7915609" y="3429000"/>
              <a:chExt cx="129969" cy="413106"/>
            </a:xfrm>
          </p:grpSpPr>
          <p:cxnSp>
            <p:nvCxnSpPr>
              <p:cNvPr id="11" name="直線矢印コネクタ 158">
                <a:extLst>
                  <a:ext uri="{FF2B5EF4-FFF2-40B4-BE49-F238E27FC236}">
                    <a16:creationId xmlns:a16="http://schemas.microsoft.com/office/drawing/2014/main" id="{32CC8815-5351-451E-A491-2CFBC7A80A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15609" y="3429000"/>
                <a:ext cx="0" cy="41310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線矢印コネクタ 158">
                <a:extLst>
                  <a:ext uri="{FF2B5EF4-FFF2-40B4-BE49-F238E27FC236}">
                    <a16:creationId xmlns:a16="http://schemas.microsoft.com/office/drawing/2014/main" id="{F6DBC397-C953-493B-A7DF-1045163BDB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45578" y="3429001"/>
                <a:ext cx="0" cy="41310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93EFAD-4C99-4D26-8213-054A2A344838}"/>
                </a:ext>
              </a:extLst>
            </p:cNvPr>
            <p:cNvGrpSpPr/>
            <p:nvPr/>
          </p:nvGrpSpPr>
          <p:grpSpPr>
            <a:xfrm rot="2584573">
              <a:off x="7555114" y="3262919"/>
              <a:ext cx="129969" cy="413106"/>
              <a:chOff x="7915609" y="3429000"/>
              <a:chExt cx="129969" cy="413106"/>
            </a:xfrm>
          </p:grpSpPr>
          <p:cxnSp>
            <p:nvCxnSpPr>
              <p:cNvPr id="19" name="直線矢印コネクタ 158">
                <a:extLst>
                  <a:ext uri="{FF2B5EF4-FFF2-40B4-BE49-F238E27FC236}">
                    <a16:creationId xmlns:a16="http://schemas.microsoft.com/office/drawing/2014/main" id="{7B31DD28-1B26-49B5-8CE4-27DFE97DB1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15609" y="3429000"/>
                <a:ext cx="0" cy="41310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線矢印コネクタ 158">
                <a:extLst>
                  <a:ext uri="{FF2B5EF4-FFF2-40B4-BE49-F238E27FC236}">
                    <a16:creationId xmlns:a16="http://schemas.microsoft.com/office/drawing/2014/main" id="{7A4802EE-D8DC-4EA0-AF02-373EFAC87B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45578" y="3429001"/>
                <a:ext cx="0" cy="41310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A36D42-FAD9-4DD0-A565-1D273961D982}"/>
                </a:ext>
              </a:extLst>
            </p:cNvPr>
            <p:cNvGrpSpPr/>
            <p:nvPr/>
          </p:nvGrpSpPr>
          <p:grpSpPr>
            <a:xfrm rot="19118261">
              <a:off x="6826683" y="3223242"/>
              <a:ext cx="129969" cy="413106"/>
              <a:chOff x="7915609" y="3429000"/>
              <a:chExt cx="129969" cy="413106"/>
            </a:xfrm>
          </p:grpSpPr>
          <p:cxnSp>
            <p:nvCxnSpPr>
              <p:cNvPr id="22" name="直線矢印コネクタ 158">
                <a:extLst>
                  <a:ext uri="{FF2B5EF4-FFF2-40B4-BE49-F238E27FC236}">
                    <a16:creationId xmlns:a16="http://schemas.microsoft.com/office/drawing/2014/main" id="{33AB514B-B437-4D69-A560-07F6EEEB90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15609" y="3429000"/>
                <a:ext cx="0" cy="41310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線矢印コネクタ 158">
                <a:extLst>
                  <a:ext uri="{FF2B5EF4-FFF2-40B4-BE49-F238E27FC236}">
                    <a16:creationId xmlns:a16="http://schemas.microsoft.com/office/drawing/2014/main" id="{12F4DCC7-EAAF-421D-9B90-5B1982B5BF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045578" y="3429001"/>
                <a:ext cx="0" cy="41310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7868417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F7C8216E4454F9344AE882BA10FA1" ma:contentTypeVersion="0" ma:contentTypeDescription="Create a new document." ma:contentTypeScope="" ma:versionID="11cc9e55ca8df28ea1d1b6749c7cce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c25e2a2f2dc7c4da00bbcfa9d50e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3247B7-5A3B-4D58-B683-8AC8E61F3DBE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019EFF-A198-4593-BCD3-DF7F5A121B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6694C-678F-4F42-B2A9-CF70A1CCC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46165</TotalTime>
  <Words>48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HGPｺﾞｼｯｸE</vt:lpstr>
      <vt:lpstr>Meiryo UI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Persistent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Contribute to persistable context</dc:title>
  <dc:creator>内川裕貴 / UCHIKAWA，HIROKI</dc:creator>
  <cp:lastModifiedBy>(基盤1G)内川</cp:lastModifiedBy>
  <cp:revision>6382</cp:revision>
  <cp:lastPrinted>2017-04-04T03:17:06Z</cp:lastPrinted>
  <dcterms:created xsi:type="dcterms:W3CDTF">2012-02-10T04:48:38Z</dcterms:created>
  <dcterms:modified xsi:type="dcterms:W3CDTF">2018-08-24T05:53:56Z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0x010100AF8F7C8216E4454F9344AE882BA10FA1</vt:lpwstr>
  </property>
  <property fmtid="{D5CDD505-2E9C-101B-9397-08002B2CF9AE}" pid="3" name="IsMyDocuments">
    <vt:bool>true</vt:bool>
  </property>
</Properties>
</file>