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3709" autoAdjust="0"/>
  </p:normalViewPr>
  <p:slideViewPr>
    <p:cSldViewPr>
      <p:cViewPr>
        <p:scale>
          <a:sx n="64" d="100"/>
          <a:sy n="64" d="100"/>
        </p:scale>
        <p:origin x="14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 smtClean="0">
                <a:solidFill>
                  <a:srgbClr val="011893"/>
                </a:solidFill>
              </a:rPr>
              <a:t>TensorFlow</a:t>
            </a:r>
            <a:r>
              <a:rPr lang="ja-JP" altLang="en-US" sz="3200" dirty="0" smtClean="0">
                <a:solidFill>
                  <a:srgbClr val="011893"/>
                </a:solidFill>
              </a:rPr>
              <a:t>の使い方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5</a:t>
            </a:r>
            <a:r>
              <a:rPr kumimoji="1" lang="en-US" altLang="ja-JP" sz="4000" dirty="0" smtClean="0"/>
              <a:t>/28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ニューラルネットの定義と学習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79512" y="5589240"/>
            <a:ext cx="828092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model.fit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train_labels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2400" dirty="0">
                <a:solidFill>
                  <a:srgbClr val="B1108E"/>
                </a:solidFill>
                <a:latin typeface="Consolas" panose="020B0609020204030204" pitchFamily="49" charset="0"/>
              </a:rPr>
              <a:t>epochs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5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)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1772816"/>
            <a:ext cx="826266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create_model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model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keras.Sequential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keras.layers.Flatten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keras.layers.Dense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 err="1">
                <a:solidFill>
                  <a:srgbClr val="A44185"/>
                </a:solidFill>
                <a:latin typeface="Consolas" panose="020B0609020204030204" pitchFamily="49" charset="0"/>
              </a:rPr>
              <a:t>relu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keras.layers.Dense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 err="1">
                <a:solidFill>
                  <a:srgbClr val="A44185"/>
                </a:solidFill>
                <a:latin typeface="Consolas" panose="020B0609020204030204" pitchFamily="49" charset="0"/>
              </a:rPr>
              <a:t>softmax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])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model.compile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optimizer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 err="1">
                <a:solidFill>
                  <a:srgbClr val="A44185"/>
                </a:solidFill>
                <a:latin typeface="Consolas" panose="020B0609020204030204" pitchFamily="49" charset="0"/>
              </a:rPr>
              <a:t>adam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loss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 err="1">
                <a:solidFill>
                  <a:srgbClr val="A44185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metrics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accuracy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model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112474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モデルの定義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50131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モデルの学習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322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訓練したモデルを使う</a:t>
            </a:r>
            <a:endParaRPr kumimoji="1" lang="ja-JP" altLang="en-US" dirty="0"/>
          </a:p>
        </p:txBody>
      </p:sp>
      <p:sp>
        <p:nvSpPr>
          <p:cNvPr id="72" name="雲 71"/>
          <p:cNvSpPr/>
          <p:nvPr/>
        </p:nvSpPr>
        <p:spPr>
          <a:xfrm>
            <a:off x="3928391" y="2204864"/>
            <a:ext cx="2952328" cy="170648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Model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2" y="2060848"/>
            <a:ext cx="2232248" cy="2232248"/>
          </a:xfrm>
          <a:prstGeom prst="rect">
            <a:avLst/>
          </a:prstGeom>
        </p:spPr>
      </p:pic>
      <p:cxnSp>
        <p:nvCxnSpPr>
          <p:cNvPr id="75" name="直線矢印コネクタ 74"/>
          <p:cNvCxnSpPr/>
          <p:nvPr/>
        </p:nvCxnSpPr>
        <p:spPr>
          <a:xfrm>
            <a:off x="997362" y="1844824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789450" y="119675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28</a:t>
            </a:r>
            <a:endParaRPr kumimoji="1" lang="ja-JP" altLang="en-US" sz="3200" dirty="0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781338" y="2132856"/>
            <a:ext cx="0" cy="2160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-10750" y="27809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28</a:t>
            </a:r>
            <a:endParaRPr kumimoji="1" lang="ja-JP" altLang="en-US" sz="3200" dirty="0"/>
          </a:p>
        </p:txBody>
      </p:sp>
      <p:sp>
        <p:nvSpPr>
          <p:cNvPr id="79" name="右矢印 78"/>
          <p:cNvSpPr/>
          <p:nvPr/>
        </p:nvSpPr>
        <p:spPr>
          <a:xfrm>
            <a:off x="3352327" y="285293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7024735" y="27089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888831" y="1412776"/>
            <a:ext cx="612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0.0</a:t>
            </a:r>
          </a:p>
          <a:p>
            <a:r>
              <a:rPr lang="en-US" altLang="ja-JP" sz="2400" dirty="0" smtClean="0"/>
              <a:t>0.1</a:t>
            </a:r>
          </a:p>
          <a:p>
            <a:r>
              <a:rPr kumimoji="1" lang="en-US" altLang="ja-JP" sz="2400" dirty="0" smtClean="0"/>
              <a:t>0.</a:t>
            </a:r>
            <a:r>
              <a:rPr lang="en-US" altLang="ja-JP" sz="2400" dirty="0" smtClean="0"/>
              <a:t>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/>
              <a:t>0.1</a:t>
            </a:r>
            <a:endParaRPr lang="en-US" altLang="ja-JP" sz="2400" dirty="0"/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0.8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</p:txBody>
      </p:sp>
      <p:sp>
        <p:nvSpPr>
          <p:cNvPr id="83" name="大かっこ 82"/>
          <p:cNvSpPr/>
          <p:nvPr/>
        </p:nvSpPr>
        <p:spPr>
          <a:xfrm>
            <a:off x="7816823" y="1340768"/>
            <a:ext cx="720080" cy="3888432"/>
          </a:xfrm>
          <a:prstGeom prst="bracketPair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79512" y="5445224"/>
            <a:ext cx="8747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28x28</a:t>
            </a:r>
            <a:r>
              <a:rPr lang="ja-JP" altLang="en-US" sz="2800" dirty="0" smtClean="0"/>
              <a:t>の二次元配列を食わせると、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個の数字を吐く</a:t>
            </a:r>
            <a:endParaRPr lang="en-US" altLang="ja-JP" sz="2800" dirty="0" smtClean="0"/>
          </a:p>
          <a:p>
            <a:r>
              <a:rPr lang="ja-JP" altLang="en-US" sz="2800" dirty="0" smtClean="0"/>
              <a:t>一番大きな重みが「予測されたラベル」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7254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訓練したモデルを使う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1333500" cy="13335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333500" cy="1333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1333500" cy="13335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99592" y="1124744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実際には効率化のため「バッチ処理」される</a:t>
            </a:r>
            <a:endParaRPr kumimoji="1" lang="ja-JP" altLang="en-US" sz="2800" dirty="0"/>
          </a:p>
        </p:txBody>
      </p:sp>
      <p:sp>
        <p:nvSpPr>
          <p:cNvPr id="9" name="雲 8"/>
          <p:cNvSpPr/>
          <p:nvPr/>
        </p:nvSpPr>
        <p:spPr>
          <a:xfrm>
            <a:off x="3635896" y="2276872"/>
            <a:ext cx="2232248" cy="158417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Model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987824" y="285293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228184" y="278092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大かっこ 11"/>
          <p:cNvSpPr/>
          <p:nvPr/>
        </p:nvSpPr>
        <p:spPr>
          <a:xfrm>
            <a:off x="7236296" y="1628800"/>
            <a:ext cx="1584176" cy="3888432"/>
          </a:xfrm>
          <a:prstGeom prst="bracketPair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36296" y="1700808"/>
            <a:ext cx="612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0.0</a:t>
            </a:r>
          </a:p>
          <a:p>
            <a:r>
              <a:rPr lang="en-US" altLang="ja-JP" sz="2400" dirty="0" smtClean="0"/>
              <a:t>0.1</a:t>
            </a:r>
          </a:p>
          <a:p>
            <a:r>
              <a:rPr kumimoji="1" lang="en-US" altLang="ja-JP" sz="2400" dirty="0" smtClean="0"/>
              <a:t>0.</a:t>
            </a:r>
            <a:r>
              <a:rPr lang="en-US" altLang="ja-JP" sz="2400" dirty="0" smtClean="0"/>
              <a:t>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  <a:p>
            <a:r>
              <a:rPr lang="en-US" altLang="ja-JP" sz="2400" dirty="0" smtClean="0"/>
              <a:t>0.4</a:t>
            </a:r>
            <a:endParaRPr lang="en-US" altLang="ja-JP" sz="2400" dirty="0"/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0.5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40352" y="1700808"/>
            <a:ext cx="612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0.1</a:t>
            </a:r>
          </a:p>
          <a:p>
            <a:r>
              <a:rPr lang="en-US" altLang="ja-JP" sz="2400" dirty="0" smtClean="0"/>
              <a:t>0.0</a:t>
            </a:r>
          </a:p>
          <a:p>
            <a:r>
              <a:rPr kumimoji="1" lang="en-US" altLang="ja-JP" sz="2400" dirty="0" smtClean="0"/>
              <a:t>0.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0.7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en-US" altLang="ja-JP" sz="2400" dirty="0" smtClean="0"/>
              <a:t>0.1</a:t>
            </a:r>
            <a:endParaRPr lang="en-US" altLang="ja-JP" sz="2400" dirty="0"/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44408" y="1700808"/>
            <a:ext cx="612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0.0</a:t>
            </a:r>
          </a:p>
          <a:p>
            <a:r>
              <a:rPr lang="en-US" altLang="ja-JP" sz="2400" dirty="0" smtClean="0"/>
              <a:t>0.2</a:t>
            </a:r>
          </a:p>
          <a:p>
            <a:r>
              <a:rPr kumimoji="1" lang="en-US" altLang="ja-JP" sz="2400" dirty="0" smtClean="0"/>
              <a:t>0.</a:t>
            </a:r>
            <a:r>
              <a:rPr lang="en-US" altLang="ja-JP" sz="2400" dirty="0" smtClean="0"/>
              <a:t>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/>
              <a:t>0.0</a:t>
            </a: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0.8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en-US" altLang="ja-JP" sz="2400" dirty="0" smtClean="0"/>
              <a:t>0.0</a:t>
            </a:r>
            <a:endParaRPr lang="en-US" altLang="ja-JP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3528" y="5805264"/>
            <a:ext cx="776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n x 28 x 28</a:t>
            </a:r>
            <a:r>
              <a:rPr kumimoji="1" lang="ja-JP" altLang="en-US" sz="2400" dirty="0" smtClean="0"/>
              <a:t>のデータを食わせて、</a:t>
            </a:r>
            <a:r>
              <a:rPr kumimoji="1" lang="en-US" altLang="ja-JP" sz="2400" dirty="0" smtClean="0"/>
              <a:t>n x 10</a:t>
            </a:r>
            <a:r>
              <a:rPr kumimoji="1" lang="ja-JP" altLang="en-US" sz="2400" dirty="0" smtClean="0"/>
              <a:t>のデータ</a:t>
            </a:r>
            <a:r>
              <a:rPr lang="ja-JP" altLang="en-US" sz="2400" dirty="0" smtClean="0"/>
              <a:t>を吐く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80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訓練</a:t>
            </a:r>
            <a:r>
              <a:rPr lang="ja-JP" altLang="en-US" dirty="0" smtClean="0"/>
              <a:t>したモデルを使う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7504" y="980728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np.zeros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400" dirty="0" smtClean="0">
                <a:solidFill>
                  <a:srgbClr val="236EBF"/>
                </a:solidFill>
                <a:latin typeface="Consolas" panose="020B0609020204030204" pitchFamily="49" charset="0"/>
              </a:rPr>
              <a:t>))</a:t>
            </a:r>
            <a:endParaRPr lang="en-US" altLang="ja-JP" sz="2400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1431940"/>
            <a:ext cx="684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784</a:t>
            </a:r>
            <a:r>
              <a:rPr kumimoji="1" lang="ja-JP" altLang="en-US" sz="2800" dirty="0" smtClean="0"/>
              <a:t>個のゼロを持つ一次元配列を作り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それを</a:t>
            </a:r>
            <a:r>
              <a:rPr lang="en-US" altLang="ja-JP" sz="2800" dirty="0" smtClean="0"/>
              <a:t>1 x 28 x 28</a:t>
            </a:r>
            <a:r>
              <a:rPr lang="ja-JP" altLang="en-US" sz="2800" dirty="0" smtClean="0"/>
              <a:t>のテンソルに変換</a:t>
            </a:r>
            <a:endParaRPr kumimoji="1" lang="en-US" altLang="ja-JP" sz="2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79512" y="2636912"/>
            <a:ext cx="6750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predictions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model.predict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test_input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)</a:t>
            </a:r>
            <a:endParaRPr lang="en-US" altLang="ja-JP" sz="2400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31409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model</a:t>
            </a:r>
            <a:r>
              <a:rPr kumimoji="1" lang="ja-JP" altLang="en-US" sz="2800" dirty="0" smtClean="0"/>
              <a:t>に食わせると </a:t>
            </a:r>
            <a:r>
              <a:rPr kumimoji="1" lang="en-US" altLang="ja-JP" sz="2800" dirty="0" smtClean="0"/>
              <a:t>1 x 10</a:t>
            </a:r>
            <a:r>
              <a:rPr kumimoji="1" lang="ja-JP" altLang="en-US" sz="2800" dirty="0" smtClean="0"/>
              <a:t>の配列が出力</a:t>
            </a:r>
            <a:endParaRPr kumimoji="1" lang="en-US" altLang="ja-JP" sz="28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79512" y="3880212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8134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(predictions[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])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38426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その</a:t>
            </a:r>
            <a:r>
              <a:rPr kumimoji="1" lang="en-US" altLang="ja-JP" sz="2800" dirty="0" smtClean="0"/>
              <a:t>0</a:t>
            </a:r>
            <a:r>
              <a:rPr kumimoji="1" lang="ja-JP" altLang="en-US" sz="2800" dirty="0" smtClean="0"/>
              <a:t>番目を出力 </a:t>
            </a:r>
            <a:r>
              <a:rPr kumimoji="1" lang="en-US" altLang="ja-JP" sz="2800" dirty="0" smtClean="0"/>
              <a:t>(10</a:t>
            </a:r>
            <a:r>
              <a:rPr kumimoji="1" lang="ja-JP" altLang="en-US" sz="2800" dirty="0" smtClean="0"/>
              <a:t>個の数字</a:t>
            </a:r>
            <a:r>
              <a:rPr lang="ja-JP" altLang="en-US" sz="2800" dirty="0" smtClean="0"/>
              <a:t>が表示される</a:t>
            </a:r>
            <a:r>
              <a:rPr lang="en-US" altLang="ja-JP" sz="2800" dirty="0" smtClean="0"/>
              <a:t>)</a:t>
            </a:r>
            <a:endParaRPr kumimoji="1" lang="en-US" altLang="ja-JP" sz="28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3688" y="551723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一枚のデータを食わせて予想させたい場合も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枚</a:t>
            </a:r>
            <a:r>
              <a:rPr lang="en-US" altLang="ja-JP" sz="2400" dirty="0" smtClean="0"/>
              <a:t> x 28 x 28</a:t>
            </a:r>
            <a:r>
              <a:rPr lang="ja-JP" altLang="en-US" sz="2400" dirty="0" smtClean="0"/>
              <a:t>」の形で</a:t>
            </a:r>
            <a:r>
              <a:rPr kumimoji="1" lang="ja-JP" altLang="en-US" sz="2400" dirty="0" smtClean="0"/>
              <a:t>与えないといけない</a:t>
            </a:r>
            <a:endParaRPr kumimoji="1" lang="ja-JP" altLang="en-US" sz="2400" dirty="0"/>
          </a:p>
        </p:txBody>
      </p:sp>
      <p:sp>
        <p:nvSpPr>
          <p:cNvPr id="11" name="右矢印 10"/>
          <p:cNvSpPr/>
          <p:nvPr/>
        </p:nvSpPr>
        <p:spPr>
          <a:xfrm>
            <a:off x="827584" y="5589240"/>
            <a:ext cx="648072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モデルのエクスポート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インポート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3528" y="213285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236EBF"/>
                </a:solidFill>
                <a:latin typeface="Consolas" panose="020B0609020204030204" pitchFamily="49" charset="0"/>
              </a:rPr>
              <a:t>tfjs.converters.save_keras_model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(model, </a:t>
            </a:r>
            <a:r>
              <a:rPr lang="en-US" altLang="ja-JP" sz="2400" dirty="0">
                <a:solidFill>
                  <a:srgbClr val="D86DB6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400" dirty="0">
                <a:solidFill>
                  <a:srgbClr val="A44185"/>
                </a:solidFill>
                <a:latin typeface="Consolas" panose="020B0609020204030204" pitchFamily="49" charset="0"/>
              </a:rPr>
              <a:t>model</a:t>
            </a:r>
            <a:r>
              <a:rPr lang="en-US" altLang="ja-JP" sz="2400" dirty="0">
                <a:solidFill>
                  <a:srgbClr val="D86DB6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)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84784"/>
            <a:ext cx="836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Python</a:t>
            </a:r>
            <a:r>
              <a:rPr kumimoji="1" lang="ja-JP" altLang="en-US" sz="2800" dirty="0" smtClean="0"/>
              <a:t>側で</a:t>
            </a:r>
            <a:r>
              <a:rPr lang="en-US" altLang="ja-JP" sz="2800" dirty="0" smtClean="0"/>
              <a:t>JavaScript</a:t>
            </a:r>
            <a:r>
              <a:rPr lang="ja-JP" altLang="en-US" sz="2800" dirty="0" smtClean="0"/>
              <a:t>向けにモデルをエクスポート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4509120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rgbClr val="828282"/>
                </a:solidFill>
                <a:latin typeface="Consolas" panose="020B0609020204030204" pitchFamily="49" charset="0"/>
              </a:rPr>
              <a:t>model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>
                <a:solidFill>
                  <a:srgbClr val="0991B6"/>
                </a:solidFill>
                <a:latin typeface="Consolas" panose="020B0609020204030204" pitchFamily="49" charset="0"/>
              </a:rPr>
              <a:t>await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 err="1">
                <a:solidFill>
                  <a:srgbClr val="828282"/>
                </a:solidFill>
                <a:latin typeface="Consolas" panose="020B0609020204030204" pitchFamily="49" charset="0"/>
              </a:rPr>
              <a:t>tf</a:t>
            </a:r>
            <a:r>
              <a:rPr lang="en-US" altLang="ja-JP" sz="2000" dirty="0" err="1">
                <a:solidFill>
                  <a:srgbClr val="236EBF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000" dirty="0" err="1">
                <a:solidFill>
                  <a:srgbClr val="B1108E"/>
                </a:solidFill>
                <a:latin typeface="Consolas" panose="020B0609020204030204" pitchFamily="49" charset="0"/>
              </a:rPr>
              <a:t>loadLayersModel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000" dirty="0">
                <a:solidFill>
                  <a:srgbClr val="A44185"/>
                </a:solidFill>
                <a:latin typeface="Consolas" panose="020B0609020204030204" pitchFamily="49" charset="0"/>
              </a:rPr>
              <a:t>./model/</a:t>
            </a:r>
            <a:r>
              <a:rPr lang="en-US" altLang="ja-JP" sz="2000" dirty="0" err="1">
                <a:solidFill>
                  <a:srgbClr val="A44185"/>
                </a:solidFill>
                <a:latin typeface="Consolas" panose="020B0609020204030204" pitchFamily="49" charset="0"/>
              </a:rPr>
              <a:t>model.json</a:t>
            </a:r>
            <a:r>
              <a:rPr lang="en-US" altLang="ja-JP" sz="2000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);</a:t>
            </a:r>
            <a:endParaRPr lang="en-US" altLang="ja-JP" sz="20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3861048"/>
            <a:ext cx="5812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JavaScript</a:t>
            </a:r>
            <a:r>
              <a:rPr kumimoji="1" lang="ja-JP" altLang="en-US" sz="2800" dirty="0" smtClean="0"/>
              <a:t>側でモデルをインポート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798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モデルによる予測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5496" y="191683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solidFill>
                  <a:srgbClr val="828282"/>
                </a:solidFill>
                <a:latin typeface="Consolas" panose="020B0609020204030204" pitchFamily="49" charset="0"/>
              </a:rPr>
              <a:t>canvas</a:t>
            </a:r>
            <a:r>
              <a:rPr lang="en-US" altLang="ja-JP" dirty="0" err="1" smtClean="0">
                <a:solidFill>
                  <a:srgbClr val="236EBF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 smtClean="0">
                <a:solidFill>
                  <a:srgbClr val="B1108E"/>
                </a:solidFill>
                <a:latin typeface="Consolas" panose="020B0609020204030204" pitchFamily="49" charset="0"/>
              </a:rPr>
              <a:t>onmouseup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 </a:t>
            </a:r>
            <a:r>
              <a:rPr lang="en-US" altLang="ja-JP" dirty="0">
                <a:solidFill>
                  <a:srgbClr val="3E3E3E"/>
                </a:solidFill>
                <a:latin typeface="Consolas" panose="020B0609020204030204" pitchFamily="49" charset="0"/>
              </a:rPr>
              <a:t>{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828282"/>
                </a:solidFill>
                <a:latin typeface="Consolas" panose="020B0609020204030204" pitchFamily="49" charset="0"/>
              </a:rPr>
              <a:t>mouseDown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false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makedata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canvas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data2canvas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canvas2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828282"/>
                </a:solidFill>
                <a:latin typeface="Consolas" panose="020B0609020204030204" pitchFamily="49" charset="0"/>
              </a:rPr>
              <a:t>tf</a:t>
            </a:r>
            <a:r>
              <a:rPr lang="en-US" altLang="ja-JP" dirty="0" err="1">
                <a:solidFill>
                  <a:srgbClr val="236EBF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tensor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 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0991B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828282"/>
                </a:solidFill>
                <a:latin typeface="Consolas" panose="020B0609020204030204" pitchFamily="49" charset="0"/>
              </a:rPr>
              <a:t>model</a:t>
            </a:r>
            <a:r>
              <a:rPr lang="en-US" altLang="ja-JP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predict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).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arraySync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()[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]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0991B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index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B1108E"/>
                </a:solidFill>
                <a:latin typeface="Consolas" panose="020B0609020204030204" pitchFamily="49" charset="0"/>
              </a:rPr>
              <a:t>indexOf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174781"/>
                </a:solidFill>
                <a:latin typeface="Consolas" panose="020B0609020204030204" pitchFamily="49" charset="0"/>
              </a:rPr>
              <a:t>Math</a:t>
            </a:r>
            <a:r>
              <a:rPr lang="en-US" altLang="ja-JP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8134A"/>
                </a:solidFill>
                <a:latin typeface="Consolas" panose="020B0609020204030204" pitchFamily="49" charset="0"/>
              </a:rPr>
              <a:t>max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))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0991B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labels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[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Top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Trouser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Pullover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Dress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endParaRPr lang="en-US" altLang="ja-JP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Coat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Sandal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Shirt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Sneaker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Bag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Boot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C792EA"/>
                </a:solidFill>
                <a:latin typeface="Consolas" panose="020B0609020204030204" pitchFamily="49" charset="0"/>
              </a:rPr>
              <a:t>]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B1108E"/>
                </a:solidFill>
                <a:latin typeface="Consolas" panose="020B0609020204030204" pitchFamily="49" charset="0"/>
              </a:rPr>
              <a:t>$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A44185"/>
                </a:solidFill>
                <a:latin typeface="Consolas" panose="020B0609020204030204" pitchFamily="49" charset="0"/>
              </a:rPr>
              <a:t>result</a:t>
            </a:r>
            <a:r>
              <a:rPr lang="en-US" altLang="ja-JP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).</a:t>
            </a:r>
            <a:r>
              <a:rPr lang="en-US" altLang="ja-JP" dirty="0" err="1">
                <a:solidFill>
                  <a:srgbClr val="7FDBCA"/>
                </a:solidFill>
                <a:latin typeface="Consolas" panose="020B0609020204030204" pitchFamily="49" charset="0"/>
              </a:rPr>
              <a:t>innerHTML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labels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828282"/>
                </a:solidFill>
                <a:latin typeface="Consolas" panose="020B0609020204030204" pitchFamily="49" charset="0"/>
              </a:rPr>
              <a:t>index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 smtClean="0">
                <a:solidFill>
                  <a:srgbClr val="3E3E3E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789" y="126876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マウスアップイベントでの処理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000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モデルによる予測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79512" y="191683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 err="1">
                <a:solidFill>
                  <a:srgbClr val="828282"/>
                </a:solidFill>
                <a:latin typeface="Consolas" panose="020B0609020204030204" pitchFamily="49" charset="0"/>
              </a:rPr>
              <a:t>tf</a:t>
            </a:r>
            <a:r>
              <a:rPr lang="en-US" altLang="ja-JP" sz="2800" dirty="0" err="1">
                <a:solidFill>
                  <a:srgbClr val="236EBF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800" dirty="0" err="1">
                <a:solidFill>
                  <a:srgbClr val="B1108E"/>
                </a:solidFill>
                <a:latin typeface="Consolas" panose="020B0609020204030204" pitchFamily="49" charset="0"/>
              </a:rPr>
              <a:t>tensor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, [</a:t>
            </a:r>
            <a:r>
              <a:rPr lang="en-US" altLang="ja-JP" sz="2800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28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2800" dirty="0">
                <a:solidFill>
                  <a:srgbClr val="174781"/>
                </a:solidFill>
                <a:latin typeface="Consolas" panose="020B0609020204030204" pitchFamily="49" charset="0"/>
              </a:rPr>
              <a:t>28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]);</a:t>
            </a:r>
            <a:endParaRPr lang="en-US" altLang="ja-JP" sz="2800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一次元配列データを </a:t>
            </a:r>
            <a:r>
              <a:rPr kumimoji="1" lang="en-US" altLang="ja-JP" sz="2800" dirty="0" smtClean="0"/>
              <a:t>1 x 28 x 28</a:t>
            </a:r>
            <a:r>
              <a:rPr kumimoji="1" lang="ja-JP" altLang="en-US" sz="2800" dirty="0" smtClean="0"/>
              <a:t>の形に整形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342900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0991B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 err="1">
                <a:solidFill>
                  <a:srgbClr val="828282"/>
                </a:solidFill>
                <a:latin typeface="Consolas" panose="020B0609020204030204" pitchFamily="49" charset="0"/>
              </a:rPr>
              <a:t>model</a:t>
            </a:r>
            <a:r>
              <a:rPr lang="en-US" altLang="ja-JP" sz="2400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B1108E"/>
                </a:solidFill>
                <a:latin typeface="Consolas" panose="020B0609020204030204" pitchFamily="49" charset="0"/>
              </a:rPr>
              <a:t>predict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828282"/>
                </a:solidFill>
                <a:latin typeface="Consolas" panose="020B0609020204030204" pitchFamily="49" charset="0"/>
              </a:rPr>
              <a:t>data28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400" dirty="0" err="1">
                <a:solidFill>
                  <a:srgbClr val="B1108E"/>
                </a:solidFill>
                <a:latin typeface="Consolas" panose="020B0609020204030204" pitchFamily="49" charset="0"/>
              </a:rPr>
              <a:t>arraySync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()[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C792EA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2924944"/>
            <a:ext cx="854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モデルに食わせて</a:t>
            </a:r>
            <a:r>
              <a:rPr lang="en-US" altLang="ja-JP" sz="2800" dirty="0" smtClean="0"/>
              <a:t>1 x 10</a:t>
            </a:r>
            <a:r>
              <a:rPr lang="ja-JP" altLang="en-US" sz="2800" dirty="0" smtClean="0"/>
              <a:t>の配列を得て、</a:t>
            </a:r>
            <a:r>
              <a:rPr lang="en-US" altLang="ja-JP" sz="2800" dirty="0" smtClean="0"/>
              <a:t>0</a:t>
            </a:r>
            <a:r>
              <a:rPr lang="ja-JP" altLang="en-US" sz="2800" dirty="0" smtClean="0"/>
              <a:t>番目を取得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465313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err="1">
                <a:solidFill>
                  <a:srgbClr val="0991B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828282"/>
                </a:solidFill>
                <a:latin typeface="Consolas" panose="020B0609020204030204" pitchFamily="49" charset="0"/>
              </a:rPr>
              <a:t>index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800" dirty="0" err="1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sz="2800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800" dirty="0" err="1">
                <a:solidFill>
                  <a:srgbClr val="B1108E"/>
                </a:solidFill>
                <a:latin typeface="Consolas" panose="020B0609020204030204" pitchFamily="49" charset="0"/>
              </a:rPr>
              <a:t>indexOf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 err="1">
                <a:solidFill>
                  <a:srgbClr val="174781"/>
                </a:solidFill>
                <a:latin typeface="Consolas" panose="020B0609020204030204" pitchFamily="49" charset="0"/>
              </a:rPr>
              <a:t>Math</a:t>
            </a:r>
            <a:r>
              <a:rPr lang="en-US" altLang="ja-JP" sz="2800" dirty="0" err="1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800" dirty="0" err="1">
                <a:solidFill>
                  <a:srgbClr val="08134A"/>
                </a:solidFill>
                <a:latin typeface="Consolas" panose="020B0609020204030204" pitchFamily="49" charset="0"/>
              </a:rPr>
              <a:t>max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7B30D0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sz="2800" dirty="0">
                <a:solidFill>
                  <a:srgbClr val="828282"/>
                </a:solidFill>
                <a:latin typeface="Consolas" panose="020B0609020204030204" pitchFamily="49" charset="0"/>
              </a:rPr>
              <a:t>r</a:t>
            </a:r>
            <a:r>
              <a:rPr lang="en-US" altLang="ja-JP" sz="2800" dirty="0">
                <a:solidFill>
                  <a:srgbClr val="C792EA"/>
                </a:solidFill>
                <a:latin typeface="Consolas" panose="020B0609020204030204" pitchFamily="49" charset="0"/>
              </a:rPr>
              <a:t>))</a:t>
            </a:r>
            <a:r>
              <a:rPr lang="en-US" altLang="ja-JP" sz="2800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sz="2800" dirty="0">
              <a:solidFill>
                <a:srgbClr val="236EB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2210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一番重みの大きな要素のインデックスを得る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551723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このインデックスを使って</a:t>
            </a:r>
            <a:r>
              <a:rPr lang="en-US" altLang="ja-JP" sz="2400" smtClean="0"/>
              <a:t>HTML</a:t>
            </a:r>
            <a:r>
              <a:rPr lang="ja-JP" altLang="en-US" sz="2400" smtClean="0"/>
              <a:t>を書き換える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6021288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B1108E"/>
                </a:solidFill>
                <a:latin typeface="Consolas" panose="020B0609020204030204" pitchFamily="49" charset="0"/>
              </a:rPr>
              <a:t>$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A44185"/>
                </a:solidFill>
                <a:latin typeface="Consolas" panose="020B0609020204030204" pitchFamily="49" charset="0"/>
              </a:rPr>
              <a:t>result</a:t>
            </a:r>
            <a:r>
              <a:rPr lang="en-US" altLang="ja-JP" sz="2400" dirty="0">
                <a:solidFill>
                  <a:srgbClr val="D86DB6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400" dirty="0" err="1">
                <a:solidFill>
                  <a:srgbClr val="7FDBCA"/>
                </a:solidFill>
                <a:latin typeface="Consolas" panose="020B0609020204030204" pitchFamily="49" charset="0"/>
              </a:rPr>
              <a:t>innerHTML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828282"/>
                </a:solidFill>
                <a:latin typeface="Consolas" panose="020B0609020204030204" pitchFamily="49" charset="0"/>
              </a:rPr>
              <a:t>labels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>
                <a:solidFill>
                  <a:srgbClr val="828282"/>
                </a:solidFill>
                <a:latin typeface="Consolas" panose="020B0609020204030204" pitchFamily="49" charset="0"/>
              </a:rPr>
              <a:t>index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];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556792"/>
            <a:ext cx="68461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ニューラルネットを学習させる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学習させたデータを保存する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保存</a:t>
            </a:r>
            <a:r>
              <a:rPr lang="ja-JP" altLang="en-US" sz="3200" dirty="0" smtClean="0"/>
              <a:t>したデータを読み込む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データを</a:t>
            </a:r>
            <a:r>
              <a:rPr lang="en-US" altLang="ja-JP" sz="3200" dirty="0" smtClean="0"/>
              <a:t>TF.js</a:t>
            </a:r>
            <a:r>
              <a:rPr lang="ja-JP" altLang="en-US" sz="3200" dirty="0" smtClean="0"/>
              <a:t>向けにエクスポート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TF.js</a:t>
            </a:r>
            <a:r>
              <a:rPr lang="ja-JP" altLang="en-US" sz="3200" dirty="0" smtClean="0"/>
              <a:t>で読み込む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手書きの絵を判定させる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72758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こんなサイトを自分で公開する</a:t>
            </a:r>
            <a:endParaRPr kumimoji="1" lang="ja-JP" altLang="en-US" dirty="0"/>
          </a:p>
        </p:txBody>
      </p:sp>
      <p:pic>
        <p:nvPicPr>
          <p:cNvPr id="1026" name="Picture 2" descr="画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336704" cy="49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Fashion-MNIST</a:t>
            </a:r>
            <a:r>
              <a:rPr lang="ja-JP" altLang="en-US" dirty="0" smtClean="0"/>
              <a:t>データセット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75620"/>
            <a:ext cx="1333500" cy="13335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99592" y="2743572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Bag</a:t>
            </a:r>
            <a:endParaRPr kumimoji="1" lang="ja-JP" altLang="en-US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75620"/>
            <a:ext cx="1333500" cy="13335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55776" y="274357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Boot</a:t>
            </a:r>
            <a:endParaRPr kumimoji="1" lang="ja-JP" altLang="en-US" sz="2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75620"/>
            <a:ext cx="1333500" cy="13335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39952" y="2743572"/>
            <a:ext cx="75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Coat</a:t>
            </a:r>
            <a:endParaRPr kumimoji="1" lang="ja-JP" altLang="en-US" sz="24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175620"/>
            <a:ext cx="1333500" cy="13335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308304" y="2743572"/>
            <a:ext cx="120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Pullover</a:t>
            </a:r>
            <a:endParaRPr kumimoji="1" lang="ja-JP" altLang="en-US" sz="2400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175620"/>
            <a:ext cx="1333500" cy="13335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796136" y="2743572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Dress</a:t>
            </a:r>
            <a:endParaRPr kumimoji="1" lang="ja-JP" altLang="en-US" sz="240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335860"/>
            <a:ext cx="1333500" cy="13335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83568" y="4903812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Sandal</a:t>
            </a:r>
            <a:endParaRPr kumimoji="1" lang="ja-JP" altLang="en-US" sz="2400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335860"/>
            <a:ext cx="1333500" cy="13335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2555776" y="490381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Shirt</a:t>
            </a:r>
            <a:endParaRPr kumimoji="1" lang="ja-JP" altLang="en-US" sz="2400" dirty="0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335860"/>
            <a:ext cx="1333500" cy="1333500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3968254" y="4903812"/>
            <a:ext cx="117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Sneaker</a:t>
            </a:r>
            <a:endParaRPr kumimoji="1" lang="ja-JP" altLang="en-US" sz="2400" dirty="0" smtClean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335860"/>
            <a:ext cx="1333500" cy="13335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940152" y="4903812"/>
            <a:ext cx="63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Top</a:t>
            </a:r>
            <a:endParaRPr kumimoji="1" lang="ja-JP" altLang="en-US" sz="2400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35860"/>
            <a:ext cx="1333500" cy="13335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308304" y="490381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Trouse</a:t>
            </a:r>
            <a:r>
              <a:rPr lang="en-US" altLang="ja-JP" sz="2400" dirty="0"/>
              <a:t>r</a:t>
            </a:r>
            <a:endParaRPr kumimoji="1" lang="ja-JP" altLang="en-US" sz="2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052736"/>
            <a:ext cx="6286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NIST - National </a:t>
            </a:r>
            <a:r>
              <a:rPr lang="en-US" altLang="ja-JP" sz="2000" dirty="0"/>
              <a:t>Institute of Standards and </a:t>
            </a:r>
            <a:r>
              <a:rPr lang="en-US" altLang="ja-JP" sz="2000" dirty="0" smtClean="0"/>
              <a:t>Technology</a:t>
            </a:r>
          </a:p>
          <a:p>
            <a:r>
              <a:rPr lang="en-US" altLang="ja-JP" sz="2000" dirty="0" smtClean="0"/>
              <a:t> (</a:t>
            </a:r>
            <a:r>
              <a:rPr lang="ja-JP" altLang="en-US" sz="2000" dirty="0" smtClean="0"/>
              <a:t>アメリカ国立標準技術研究所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11560" y="1916832"/>
            <a:ext cx="5690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MNIST dataset     Modified NIST dataset (</a:t>
            </a:r>
            <a:r>
              <a:rPr kumimoji="1" lang="ja-JP" altLang="en-US" dirty="0" smtClean="0"/>
              <a:t>手書き数字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Fashion-MNIST    </a:t>
            </a:r>
            <a:r>
              <a:rPr lang="ja-JP" altLang="en-US" dirty="0" smtClean="0"/>
              <a:t>ファッション版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429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構造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solidFill>
                  <a:srgbClr val="236EBF"/>
                </a:solidFill>
                <a:latin typeface="Consolas" panose="020B0609020204030204" pitchFamily="49" charset="0"/>
              </a:rPr>
              <a:t>fashion_mnist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 err="1">
                <a:solidFill>
                  <a:srgbClr val="236EBF"/>
                </a:solidFill>
                <a:latin typeface="Consolas" panose="020B0609020204030204" pitchFamily="49" charset="0"/>
              </a:rPr>
              <a:t>keras.datasets.fashion_mnist</a:t>
            </a:r>
            <a:endParaRPr lang="en-US" altLang="ja-JP" sz="2000" dirty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236EBF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 err="1">
                <a:solidFill>
                  <a:srgbClr val="236EBF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2000" dirty="0" err="1">
                <a:solidFill>
                  <a:srgbClr val="236EBF"/>
                </a:solidFill>
                <a:latin typeface="Consolas" panose="020B0609020204030204" pitchFamily="49" charset="0"/>
              </a:rPr>
              <a:t>train_labels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), (</a:t>
            </a:r>
            <a:r>
              <a:rPr lang="en-US" altLang="ja-JP" sz="2000" dirty="0" err="1" smtClean="0">
                <a:solidFill>
                  <a:srgbClr val="236EBF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ja-JP" sz="2000" dirty="0" smtClean="0">
                <a:solidFill>
                  <a:srgbClr val="236EBF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236EBF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) </a:t>
            </a:r>
            <a:endParaRPr lang="en-US" altLang="ja-JP" sz="2000" dirty="0" smtClean="0">
              <a:solidFill>
                <a:srgbClr val="236EBF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7B30D0"/>
                </a:solidFill>
                <a:latin typeface="Consolas" panose="020B0609020204030204" pitchFamily="49" charset="0"/>
              </a:rPr>
              <a:t>                             =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000" dirty="0" err="1">
                <a:solidFill>
                  <a:srgbClr val="236EBF"/>
                </a:solidFill>
                <a:latin typeface="Consolas" panose="020B0609020204030204" pitchFamily="49" charset="0"/>
              </a:rPr>
              <a:t>fashion_mnist.load_data</a:t>
            </a:r>
            <a:r>
              <a:rPr lang="en-US" altLang="ja-JP" sz="2000" dirty="0">
                <a:solidFill>
                  <a:srgbClr val="236EBF"/>
                </a:solidFill>
                <a:latin typeface="Consolas" panose="020B0609020204030204" pitchFamily="49" charset="0"/>
              </a:rPr>
              <a:t>()</a:t>
            </a:r>
            <a:endParaRPr lang="en-US" altLang="ja-JP" sz="20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1196752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データのダウンロードはこれだけでできる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429000"/>
            <a:ext cx="54825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全て</a:t>
            </a:r>
            <a:r>
              <a:rPr lang="en-US" altLang="ja-JP" sz="2800" dirty="0" err="1" smtClean="0"/>
              <a:t>NumPy</a:t>
            </a:r>
            <a:r>
              <a:rPr lang="ja-JP" altLang="en-US" sz="2800" dirty="0" smtClean="0"/>
              <a:t>配列</a:t>
            </a:r>
            <a:endParaRPr lang="en-US" altLang="ja-JP" sz="2800" dirty="0" smtClean="0"/>
          </a:p>
          <a:p>
            <a:r>
              <a:rPr lang="ja-JP" altLang="en-US" sz="2800" dirty="0" smtClean="0"/>
              <a:t>データタイプは </a:t>
            </a:r>
            <a:r>
              <a:rPr lang="en-US" altLang="ja-JP" sz="2800" dirty="0" smtClean="0"/>
              <a:t>uint8</a:t>
            </a:r>
            <a:endParaRPr kumimoji="1" lang="en-US" altLang="ja-JP" sz="2800" dirty="0"/>
          </a:p>
          <a:p>
            <a:r>
              <a:rPr lang="en-US" altLang="ja-JP" sz="2800" dirty="0" smtClean="0"/>
              <a:t>unsigned </a:t>
            </a:r>
            <a:r>
              <a:rPr lang="en-US" altLang="ja-JP" sz="2800" dirty="0" err="1" smtClean="0"/>
              <a:t>int</a:t>
            </a:r>
            <a:r>
              <a:rPr lang="en-US" altLang="ja-JP" sz="2800" dirty="0" smtClean="0"/>
              <a:t> 8 bit (0</a:t>
            </a:r>
            <a:r>
              <a:rPr lang="ja-JP" altLang="en-US" sz="2800" dirty="0" smtClean="0"/>
              <a:t>～</a:t>
            </a:r>
            <a:r>
              <a:rPr lang="en-US" altLang="ja-JP" sz="2800" dirty="0" smtClean="0"/>
              <a:t>255</a:t>
            </a:r>
            <a:r>
              <a:rPr lang="ja-JP" altLang="en-US" sz="2800" dirty="0" smtClean="0"/>
              <a:t>の整数</a:t>
            </a:r>
            <a:r>
              <a:rPr lang="en-US" altLang="ja-JP" sz="2800" dirty="0" smtClean="0"/>
              <a:t>)</a:t>
            </a:r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データ数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・テスト 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万枚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・トレーニング 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万枚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8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データ構造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628800"/>
            <a:ext cx="2232248" cy="2232248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3275856" y="141277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067944" y="7647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28</a:t>
            </a:r>
            <a:endParaRPr kumimoji="1" lang="ja-JP" altLang="en-US" sz="32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059832" y="1700808"/>
            <a:ext cx="0" cy="2160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267744" y="234888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28</a:t>
            </a:r>
            <a:endParaRPr kumimoji="1" lang="ja-JP" altLang="en-US" sz="3200" dirty="0"/>
          </a:p>
        </p:txBody>
      </p:sp>
      <p:cxnSp>
        <p:nvCxnSpPr>
          <p:cNvPr id="11" name="直線矢印コネクタ 10"/>
          <p:cNvCxnSpPr>
            <a:stCxn id="12" idx="0"/>
          </p:cNvCxnSpPr>
          <p:nvPr/>
        </p:nvCxnSpPr>
        <p:spPr>
          <a:xfrm flipH="1" flipV="1">
            <a:off x="4499992" y="3356992"/>
            <a:ext cx="331203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63688" y="5229200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各ピクセルの輝度が</a:t>
            </a:r>
            <a:r>
              <a:rPr kumimoji="1" lang="en-US" altLang="ja-JP" sz="2800" dirty="0" smtClean="0"/>
              <a:t>0(</a:t>
            </a:r>
            <a:r>
              <a:rPr kumimoji="1" lang="ja-JP" altLang="en-US" sz="2800" dirty="0" smtClean="0"/>
              <a:t>黒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から</a:t>
            </a:r>
            <a:r>
              <a:rPr kumimoji="1" lang="en-US" altLang="ja-JP" sz="2800" dirty="0" smtClean="0"/>
              <a:t>255(</a:t>
            </a:r>
            <a:r>
              <a:rPr kumimoji="1" lang="ja-JP" altLang="en-US" sz="2800" dirty="0" smtClean="0"/>
              <a:t>白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32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データ構造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44824"/>
            <a:ext cx="1333500" cy="13335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56792"/>
            <a:ext cx="1333500" cy="13335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4784"/>
            <a:ext cx="1333500" cy="13335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1333500" cy="13335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660232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1412776"/>
            <a:ext cx="3914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テストデータ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10000 x 28 x 28</a:t>
            </a:r>
            <a:r>
              <a:rPr lang="ja-JP" altLang="en-US" sz="2400" dirty="0" smtClean="0"/>
              <a:t>のテンソル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1520" y="3717032"/>
            <a:ext cx="2888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テスト</a:t>
            </a:r>
            <a:r>
              <a:rPr lang="ja-JP" altLang="en-US" sz="2400" dirty="0"/>
              <a:t>ラベル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 smtClean="0"/>
              <a:t>10000</a:t>
            </a:r>
            <a:r>
              <a:rPr lang="ja-JP" altLang="en-US" sz="2400" dirty="0" smtClean="0"/>
              <a:t>の一次元配列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4221088"/>
            <a:ext cx="3836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[5, 3, 2, 9, …. 1]</a:t>
            </a:r>
            <a:endParaRPr kumimoji="1" lang="ja-JP" altLang="en-US" sz="4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1520" y="6021288"/>
            <a:ext cx="805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トレーニングデータは、</a:t>
            </a:r>
            <a:r>
              <a:rPr lang="ja-JP" altLang="en-US" sz="2400" dirty="0" smtClean="0"/>
              <a:t>枚数が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万になっている他は同様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50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ニューラルネットの学習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31840" y="908720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MNIST</a:t>
            </a:r>
            <a:r>
              <a:rPr lang="ja-JP" altLang="en-US" sz="3600" dirty="0" smtClean="0"/>
              <a:t>の場合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8"/>
            <a:ext cx="2229419" cy="2229419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3923928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923928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2224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902224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283968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中かっこ 9"/>
          <p:cNvSpPr/>
          <p:nvPr/>
        </p:nvSpPr>
        <p:spPr>
          <a:xfrm>
            <a:off x="3491880" y="1805901"/>
            <a:ext cx="410344" cy="415360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56156" y="3678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784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555776" y="3606101"/>
            <a:ext cx="43204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076056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076056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054352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054352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5" idx="6"/>
            <a:endCxn id="13" idx="2"/>
          </p:cNvCxnSpPr>
          <p:nvPr/>
        </p:nvCxnSpPr>
        <p:spPr>
          <a:xfrm>
            <a:off x="4644008" y="2154509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6"/>
            <a:endCxn id="14" idx="2"/>
          </p:cNvCxnSpPr>
          <p:nvPr/>
        </p:nvCxnSpPr>
        <p:spPr>
          <a:xfrm>
            <a:off x="4644008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2"/>
          </p:cNvCxnSpPr>
          <p:nvPr/>
        </p:nvCxnSpPr>
        <p:spPr>
          <a:xfrm>
            <a:off x="4644008" y="2154509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4644008" y="2154509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6"/>
            <a:endCxn id="13" idx="2"/>
          </p:cNvCxnSpPr>
          <p:nvPr/>
        </p:nvCxnSpPr>
        <p:spPr>
          <a:xfrm flipV="1">
            <a:off x="4644008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14" idx="2"/>
          </p:cNvCxnSpPr>
          <p:nvPr/>
        </p:nvCxnSpPr>
        <p:spPr>
          <a:xfrm>
            <a:off x="4644008" y="312953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6"/>
            <a:endCxn id="15" idx="2"/>
          </p:cNvCxnSpPr>
          <p:nvPr/>
        </p:nvCxnSpPr>
        <p:spPr>
          <a:xfrm>
            <a:off x="4644008" y="3129536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6"/>
            <a:endCxn id="16" idx="2"/>
          </p:cNvCxnSpPr>
          <p:nvPr/>
        </p:nvCxnSpPr>
        <p:spPr>
          <a:xfrm>
            <a:off x="4644008" y="3129536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6"/>
            <a:endCxn id="15" idx="2"/>
          </p:cNvCxnSpPr>
          <p:nvPr/>
        </p:nvCxnSpPr>
        <p:spPr>
          <a:xfrm>
            <a:off x="4622304" y="463586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" idx="6"/>
          </p:cNvCxnSpPr>
          <p:nvPr/>
        </p:nvCxnSpPr>
        <p:spPr>
          <a:xfrm flipV="1">
            <a:off x="4622304" y="3129536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6"/>
            <a:endCxn id="13" idx="2"/>
          </p:cNvCxnSpPr>
          <p:nvPr/>
        </p:nvCxnSpPr>
        <p:spPr>
          <a:xfrm flipV="1">
            <a:off x="4622304" y="2154509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6"/>
            <a:endCxn id="16" idx="2"/>
          </p:cNvCxnSpPr>
          <p:nvPr/>
        </p:nvCxnSpPr>
        <p:spPr>
          <a:xfrm>
            <a:off x="4622304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6"/>
            <a:endCxn id="15" idx="2"/>
          </p:cNvCxnSpPr>
          <p:nvPr/>
        </p:nvCxnSpPr>
        <p:spPr>
          <a:xfrm flipV="1">
            <a:off x="4622304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6"/>
            <a:endCxn id="16" idx="2"/>
          </p:cNvCxnSpPr>
          <p:nvPr/>
        </p:nvCxnSpPr>
        <p:spPr>
          <a:xfrm>
            <a:off x="4622304" y="5610893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6"/>
          </p:cNvCxnSpPr>
          <p:nvPr/>
        </p:nvCxnSpPr>
        <p:spPr>
          <a:xfrm flipV="1">
            <a:off x="4622304" y="3129536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436096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224220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6224220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6202516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6202516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endCxn id="33" idx="2"/>
          </p:cNvCxnSpPr>
          <p:nvPr/>
        </p:nvCxnSpPr>
        <p:spPr>
          <a:xfrm>
            <a:off x="5792172" y="2154509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34" idx="2"/>
          </p:cNvCxnSpPr>
          <p:nvPr/>
        </p:nvCxnSpPr>
        <p:spPr>
          <a:xfrm>
            <a:off x="5792172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5" idx="2"/>
          </p:cNvCxnSpPr>
          <p:nvPr/>
        </p:nvCxnSpPr>
        <p:spPr>
          <a:xfrm>
            <a:off x="5792172" y="2154509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2"/>
          </p:cNvCxnSpPr>
          <p:nvPr/>
        </p:nvCxnSpPr>
        <p:spPr>
          <a:xfrm>
            <a:off x="5792172" y="2154509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33" idx="2"/>
          </p:cNvCxnSpPr>
          <p:nvPr/>
        </p:nvCxnSpPr>
        <p:spPr>
          <a:xfrm flipV="1">
            <a:off x="5792172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4" idx="2"/>
          </p:cNvCxnSpPr>
          <p:nvPr/>
        </p:nvCxnSpPr>
        <p:spPr>
          <a:xfrm>
            <a:off x="5792172" y="312953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35" idx="2"/>
          </p:cNvCxnSpPr>
          <p:nvPr/>
        </p:nvCxnSpPr>
        <p:spPr>
          <a:xfrm>
            <a:off x="5792172" y="3129536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endCxn id="36" idx="2"/>
          </p:cNvCxnSpPr>
          <p:nvPr/>
        </p:nvCxnSpPr>
        <p:spPr>
          <a:xfrm>
            <a:off x="5792172" y="3129536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5" idx="2"/>
          </p:cNvCxnSpPr>
          <p:nvPr/>
        </p:nvCxnSpPr>
        <p:spPr>
          <a:xfrm>
            <a:off x="5770468" y="463586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770468" y="3129536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33" idx="2"/>
          </p:cNvCxnSpPr>
          <p:nvPr/>
        </p:nvCxnSpPr>
        <p:spPr>
          <a:xfrm flipV="1">
            <a:off x="5770468" y="2154509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36" idx="2"/>
          </p:cNvCxnSpPr>
          <p:nvPr/>
        </p:nvCxnSpPr>
        <p:spPr>
          <a:xfrm>
            <a:off x="5770468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35" idx="2"/>
          </p:cNvCxnSpPr>
          <p:nvPr/>
        </p:nvCxnSpPr>
        <p:spPr>
          <a:xfrm flipV="1">
            <a:off x="5770468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36" idx="2"/>
          </p:cNvCxnSpPr>
          <p:nvPr/>
        </p:nvCxnSpPr>
        <p:spPr>
          <a:xfrm>
            <a:off x="5770468" y="5610893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770468" y="3129536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6584260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7402016" y="1756757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０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7402016" y="2731784"/>
            <a:ext cx="720080" cy="6972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１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5" name="楕円 54"/>
          <p:cNvSpPr/>
          <p:nvPr/>
        </p:nvSpPr>
        <p:spPr>
          <a:xfrm>
            <a:off x="7380312" y="4238114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８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7380312" y="521314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>
            <a:endCxn id="53" idx="2"/>
          </p:cNvCxnSpPr>
          <p:nvPr/>
        </p:nvCxnSpPr>
        <p:spPr>
          <a:xfrm>
            <a:off x="6969968" y="2105365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54" idx="2"/>
          </p:cNvCxnSpPr>
          <p:nvPr/>
        </p:nvCxnSpPr>
        <p:spPr>
          <a:xfrm>
            <a:off x="6969968" y="2105365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55" idx="2"/>
          </p:cNvCxnSpPr>
          <p:nvPr/>
        </p:nvCxnSpPr>
        <p:spPr>
          <a:xfrm>
            <a:off x="6969968" y="2105365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6" idx="2"/>
          </p:cNvCxnSpPr>
          <p:nvPr/>
        </p:nvCxnSpPr>
        <p:spPr>
          <a:xfrm>
            <a:off x="6969968" y="2105365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53" idx="2"/>
          </p:cNvCxnSpPr>
          <p:nvPr/>
        </p:nvCxnSpPr>
        <p:spPr>
          <a:xfrm flipV="1">
            <a:off x="6969968" y="2105365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54" idx="2"/>
          </p:cNvCxnSpPr>
          <p:nvPr/>
        </p:nvCxnSpPr>
        <p:spPr>
          <a:xfrm>
            <a:off x="6969968" y="308039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5" idx="2"/>
          </p:cNvCxnSpPr>
          <p:nvPr/>
        </p:nvCxnSpPr>
        <p:spPr>
          <a:xfrm>
            <a:off x="6969968" y="3080392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56" idx="2"/>
          </p:cNvCxnSpPr>
          <p:nvPr/>
        </p:nvCxnSpPr>
        <p:spPr>
          <a:xfrm>
            <a:off x="6969968" y="3080392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55" idx="2"/>
          </p:cNvCxnSpPr>
          <p:nvPr/>
        </p:nvCxnSpPr>
        <p:spPr>
          <a:xfrm>
            <a:off x="6948264" y="45867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6948264" y="3080392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53" idx="2"/>
          </p:cNvCxnSpPr>
          <p:nvPr/>
        </p:nvCxnSpPr>
        <p:spPr>
          <a:xfrm flipV="1">
            <a:off x="6948264" y="2105365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endCxn id="56" idx="2"/>
          </p:cNvCxnSpPr>
          <p:nvPr/>
        </p:nvCxnSpPr>
        <p:spPr>
          <a:xfrm>
            <a:off x="6948264" y="4586722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55" idx="2"/>
          </p:cNvCxnSpPr>
          <p:nvPr/>
        </p:nvCxnSpPr>
        <p:spPr>
          <a:xfrm flipV="1">
            <a:off x="6948264" y="4586722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6" idx="2"/>
          </p:cNvCxnSpPr>
          <p:nvPr/>
        </p:nvCxnSpPr>
        <p:spPr>
          <a:xfrm>
            <a:off x="6948264" y="556174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6948264" y="3080392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762056" y="355695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中かっこ 72"/>
          <p:cNvSpPr/>
          <p:nvPr/>
        </p:nvSpPr>
        <p:spPr>
          <a:xfrm flipH="1">
            <a:off x="8244408" y="1821574"/>
            <a:ext cx="368424" cy="415360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612832" y="3668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43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ニューラルネットの学習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83768" y="90872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Fashion-MNIST</a:t>
            </a:r>
            <a:r>
              <a:rPr lang="ja-JP" altLang="en-US" sz="3600" dirty="0" smtClean="0"/>
              <a:t>の場合</a:t>
            </a:r>
            <a:endParaRPr kumimoji="1" lang="ja-JP" altLang="en-US" sz="3600" dirty="0"/>
          </a:p>
        </p:txBody>
      </p:sp>
      <p:sp>
        <p:nvSpPr>
          <p:cNvPr id="5" name="楕円 4"/>
          <p:cNvSpPr/>
          <p:nvPr/>
        </p:nvSpPr>
        <p:spPr>
          <a:xfrm>
            <a:off x="3923928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923928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902224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3902224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283968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中かっこ 9"/>
          <p:cNvSpPr/>
          <p:nvPr/>
        </p:nvSpPr>
        <p:spPr>
          <a:xfrm>
            <a:off x="3491880" y="1805901"/>
            <a:ext cx="410344" cy="415360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56156" y="3678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784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555776" y="3606101"/>
            <a:ext cx="43204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076056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5076056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054352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054352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5" idx="6"/>
            <a:endCxn id="13" idx="2"/>
          </p:cNvCxnSpPr>
          <p:nvPr/>
        </p:nvCxnSpPr>
        <p:spPr>
          <a:xfrm>
            <a:off x="4644008" y="2154509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6"/>
            <a:endCxn id="14" idx="2"/>
          </p:cNvCxnSpPr>
          <p:nvPr/>
        </p:nvCxnSpPr>
        <p:spPr>
          <a:xfrm>
            <a:off x="4644008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2"/>
          </p:cNvCxnSpPr>
          <p:nvPr/>
        </p:nvCxnSpPr>
        <p:spPr>
          <a:xfrm>
            <a:off x="4644008" y="2154509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4644008" y="2154509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6"/>
            <a:endCxn id="13" idx="2"/>
          </p:cNvCxnSpPr>
          <p:nvPr/>
        </p:nvCxnSpPr>
        <p:spPr>
          <a:xfrm flipV="1">
            <a:off x="4644008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14" idx="2"/>
          </p:cNvCxnSpPr>
          <p:nvPr/>
        </p:nvCxnSpPr>
        <p:spPr>
          <a:xfrm>
            <a:off x="4644008" y="312953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6"/>
            <a:endCxn id="15" idx="2"/>
          </p:cNvCxnSpPr>
          <p:nvPr/>
        </p:nvCxnSpPr>
        <p:spPr>
          <a:xfrm>
            <a:off x="4644008" y="3129536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6"/>
            <a:endCxn id="16" idx="2"/>
          </p:cNvCxnSpPr>
          <p:nvPr/>
        </p:nvCxnSpPr>
        <p:spPr>
          <a:xfrm>
            <a:off x="4644008" y="3129536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6"/>
            <a:endCxn id="15" idx="2"/>
          </p:cNvCxnSpPr>
          <p:nvPr/>
        </p:nvCxnSpPr>
        <p:spPr>
          <a:xfrm>
            <a:off x="4622304" y="463586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" idx="6"/>
          </p:cNvCxnSpPr>
          <p:nvPr/>
        </p:nvCxnSpPr>
        <p:spPr>
          <a:xfrm flipV="1">
            <a:off x="4622304" y="3129536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6"/>
            <a:endCxn id="13" idx="2"/>
          </p:cNvCxnSpPr>
          <p:nvPr/>
        </p:nvCxnSpPr>
        <p:spPr>
          <a:xfrm flipV="1">
            <a:off x="4622304" y="2154509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" idx="6"/>
            <a:endCxn id="16" idx="2"/>
          </p:cNvCxnSpPr>
          <p:nvPr/>
        </p:nvCxnSpPr>
        <p:spPr>
          <a:xfrm>
            <a:off x="4622304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6"/>
            <a:endCxn id="15" idx="2"/>
          </p:cNvCxnSpPr>
          <p:nvPr/>
        </p:nvCxnSpPr>
        <p:spPr>
          <a:xfrm flipV="1">
            <a:off x="4622304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6"/>
            <a:endCxn id="16" idx="2"/>
          </p:cNvCxnSpPr>
          <p:nvPr/>
        </p:nvCxnSpPr>
        <p:spPr>
          <a:xfrm>
            <a:off x="4622304" y="5610893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6"/>
          </p:cNvCxnSpPr>
          <p:nvPr/>
        </p:nvCxnSpPr>
        <p:spPr>
          <a:xfrm flipV="1">
            <a:off x="4622304" y="3129536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436096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224220" y="180590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6224220" y="278092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6202516" y="4287258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6202516" y="5262285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endCxn id="33" idx="2"/>
          </p:cNvCxnSpPr>
          <p:nvPr/>
        </p:nvCxnSpPr>
        <p:spPr>
          <a:xfrm>
            <a:off x="5792172" y="2154509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34" idx="2"/>
          </p:cNvCxnSpPr>
          <p:nvPr/>
        </p:nvCxnSpPr>
        <p:spPr>
          <a:xfrm>
            <a:off x="5792172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endCxn id="35" idx="2"/>
          </p:cNvCxnSpPr>
          <p:nvPr/>
        </p:nvCxnSpPr>
        <p:spPr>
          <a:xfrm>
            <a:off x="5792172" y="2154509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6" idx="2"/>
          </p:cNvCxnSpPr>
          <p:nvPr/>
        </p:nvCxnSpPr>
        <p:spPr>
          <a:xfrm>
            <a:off x="5792172" y="2154509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33" idx="2"/>
          </p:cNvCxnSpPr>
          <p:nvPr/>
        </p:nvCxnSpPr>
        <p:spPr>
          <a:xfrm flipV="1">
            <a:off x="5792172" y="2154509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34" idx="2"/>
          </p:cNvCxnSpPr>
          <p:nvPr/>
        </p:nvCxnSpPr>
        <p:spPr>
          <a:xfrm>
            <a:off x="5792172" y="312953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35" idx="2"/>
          </p:cNvCxnSpPr>
          <p:nvPr/>
        </p:nvCxnSpPr>
        <p:spPr>
          <a:xfrm>
            <a:off x="5792172" y="3129536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endCxn id="36" idx="2"/>
          </p:cNvCxnSpPr>
          <p:nvPr/>
        </p:nvCxnSpPr>
        <p:spPr>
          <a:xfrm>
            <a:off x="5792172" y="3129536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35" idx="2"/>
          </p:cNvCxnSpPr>
          <p:nvPr/>
        </p:nvCxnSpPr>
        <p:spPr>
          <a:xfrm>
            <a:off x="5770468" y="463586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770468" y="3129536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33" idx="2"/>
          </p:cNvCxnSpPr>
          <p:nvPr/>
        </p:nvCxnSpPr>
        <p:spPr>
          <a:xfrm flipV="1">
            <a:off x="5770468" y="2154509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36" idx="2"/>
          </p:cNvCxnSpPr>
          <p:nvPr/>
        </p:nvCxnSpPr>
        <p:spPr>
          <a:xfrm>
            <a:off x="5770468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35" idx="2"/>
          </p:cNvCxnSpPr>
          <p:nvPr/>
        </p:nvCxnSpPr>
        <p:spPr>
          <a:xfrm flipV="1">
            <a:off x="5770468" y="4635866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36" idx="2"/>
          </p:cNvCxnSpPr>
          <p:nvPr/>
        </p:nvCxnSpPr>
        <p:spPr>
          <a:xfrm>
            <a:off x="5770468" y="5610893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770468" y="3129536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6584260" y="360610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7402016" y="1756757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０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7402016" y="2731784"/>
            <a:ext cx="720080" cy="6972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１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5" name="楕円 54"/>
          <p:cNvSpPr/>
          <p:nvPr/>
        </p:nvSpPr>
        <p:spPr>
          <a:xfrm>
            <a:off x="7380312" y="4238114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８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7380312" y="5213141"/>
            <a:ext cx="720080" cy="6972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>
            <a:endCxn id="53" idx="2"/>
          </p:cNvCxnSpPr>
          <p:nvPr/>
        </p:nvCxnSpPr>
        <p:spPr>
          <a:xfrm>
            <a:off x="6969968" y="2105365"/>
            <a:ext cx="4320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54" idx="2"/>
          </p:cNvCxnSpPr>
          <p:nvPr/>
        </p:nvCxnSpPr>
        <p:spPr>
          <a:xfrm>
            <a:off x="6969968" y="2105365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55" idx="2"/>
          </p:cNvCxnSpPr>
          <p:nvPr/>
        </p:nvCxnSpPr>
        <p:spPr>
          <a:xfrm>
            <a:off x="6969968" y="2105365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56" idx="2"/>
          </p:cNvCxnSpPr>
          <p:nvPr/>
        </p:nvCxnSpPr>
        <p:spPr>
          <a:xfrm>
            <a:off x="6969968" y="2105365"/>
            <a:ext cx="410344" cy="3456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53" idx="2"/>
          </p:cNvCxnSpPr>
          <p:nvPr/>
        </p:nvCxnSpPr>
        <p:spPr>
          <a:xfrm flipV="1">
            <a:off x="6969968" y="2105365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54" idx="2"/>
          </p:cNvCxnSpPr>
          <p:nvPr/>
        </p:nvCxnSpPr>
        <p:spPr>
          <a:xfrm>
            <a:off x="6969968" y="308039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55" idx="2"/>
          </p:cNvCxnSpPr>
          <p:nvPr/>
        </p:nvCxnSpPr>
        <p:spPr>
          <a:xfrm>
            <a:off x="6969968" y="3080392"/>
            <a:ext cx="410344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56" idx="2"/>
          </p:cNvCxnSpPr>
          <p:nvPr/>
        </p:nvCxnSpPr>
        <p:spPr>
          <a:xfrm>
            <a:off x="6969968" y="3080392"/>
            <a:ext cx="410344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55" idx="2"/>
          </p:cNvCxnSpPr>
          <p:nvPr/>
        </p:nvCxnSpPr>
        <p:spPr>
          <a:xfrm>
            <a:off x="6948264" y="45867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6948264" y="3080392"/>
            <a:ext cx="432048" cy="1506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53" idx="2"/>
          </p:cNvCxnSpPr>
          <p:nvPr/>
        </p:nvCxnSpPr>
        <p:spPr>
          <a:xfrm flipV="1">
            <a:off x="6948264" y="2105365"/>
            <a:ext cx="453752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endCxn id="56" idx="2"/>
          </p:cNvCxnSpPr>
          <p:nvPr/>
        </p:nvCxnSpPr>
        <p:spPr>
          <a:xfrm>
            <a:off x="6948264" y="4586722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55" idx="2"/>
          </p:cNvCxnSpPr>
          <p:nvPr/>
        </p:nvCxnSpPr>
        <p:spPr>
          <a:xfrm flipV="1">
            <a:off x="6948264" y="4586722"/>
            <a:ext cx="432048" cy="975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6" idx="2"/>
          </p:cNvCxnSpPr>
          <p:nvPr/>
        </p:nvCxnSpPr>
        <p:spPr>
          <a:xfrm>
            <a:off x="6948264" y="556174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6948264" y="3080392"/>
            <a:ext cx="432048" cy="24813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762056" y="355695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中かっこ 72"/>
          <p:cNvSpPr/>
          <p:nvPr/>
        </p:nvSpPr>
        <p:spPr>
          <a:xfrm flipH="1">
            <a:off x="8244408" y="1821574"/>
            <a:ext cx="368424" cy="4153600"/>
          </a:xfrm>
          <a:prstGeom prst="leftBrac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612832" y="3668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pic>
        <p:nvPicPr>
          <p:cNvPr id="75" name="図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2160240" cy="2160240"/>
          </a:xfrm>
          <a:prstGeom prst="rect">
            <a:avLst/>
          </a:prstGeom>
        </p:spPr>
      </p:pic>
      <p:sp>
        <p:nvSpPr>
          <p:cNvPr id="77" name="正方形/長方形 76"/>
          <p:cNvSpPr/>
          <p:nvPr/>
        </p:nvSpPr>
        <p:spPr>
          <a:xfrm>
            <a:off x="251520" y="6309320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Top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Trouser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Pullover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Dress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Coat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Sandal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Shirt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Sneaker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Bag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Boot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726562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ユーザー定義 6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2286</TotalTime>
  <Words>516</Words>
  <Application>Microsoft Office PowerPoint</Application>
  <PresentationFormat>画面に合わせる (4:3)</PresentationFormat>
  <Paragraphs>171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462</cp:revision>
  <dcterms:created xsi:type="dcterms:W3CDTF">2019-01-02T05:23:01Z</dcterms:created>
  <dcterms:modified xsi:type="dcterms:W3CDTF">2020-05-28T04:23:55Z</dcterms:modified>
</cp:coreProperties>
</file>