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>
      <p:cViewPr varScale="1">
        <p:scale>
          <a:sx n="69" d="100"/>
          <a:sy n="69" d="100"/>
        </p:scale>
        <p:origin x="13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24.pd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9" Type="http://schemas.openxmlformats.org/officeDocument/2006/relationships/image" Target="../media/image26.pd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11893"/>
                </a:solidFill>
              </a:rPr>
              <a:t>論文紹介</a:t>
            </a:r>
            <a:r>
              <a:rPr lang="ja-JP" altLang="en-US" sz="3200" smtClean="0">
                <a:solidFill>
                  <a:srgbClr val="011893"/>
                </a:solidFill>
              </a:rPr>
              <a:t>のやり方</a:t>
            </a:r>
            <a:endParaRPr lang="en-US" altLang="ja-JP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2021/01/14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グラフ</a:t>
            </a:r>
            <a:r>
              <a:rPr lang="ja-JP" altLang="en-US" dirty="0" smtClean="0"/>
              <a:t>の入れ方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原則としてスライド一枚にグラフ一つ</a:t>
            </a:r>
            <a:endParaRPr kumimoji="1" lang="ja-JP" altLang="en-US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7D55A3-83C4-BA48-A8A5-50B46A44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5349166" cy="374441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F2021AF-CA24-6046-BC5A-75765EFBCA2E}"/>
              </a:ext>
            </a:extLst>
          </p:cNvPr>
          <p:cNvCxnSpPr>
            <a:cxnSpLocks/>
          </p:cNvCxnSpPr>
          <p:nvPr/>
        </p:nvCxnSpPr>
        <p:spPr>
          <a:xfrm>
            <a:off x="3131840" y="2708920"/>
            <a:ext cx="2736304" cy="223224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580112" y="2420888"/>
            <a:ext cx="18722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Lower is better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87824" y="40770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14</a:t>
            </a:r>
            <a:r>
              <a:rPr kumimoji="1" lang="ja-JP" altLang="en-US" sz="2400" dirty="0" smtClean="0"/>
              <a:t>倍に高速化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5805265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011893"/>
                </a:solidFill>
              </a:rPr>
              <a:t>グラフを見てわかって欲しいこと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口頭で説明するだけではなく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グラフにも書いておくと良い</a:t>
            </a:r>
            <a:endParaRPr kumimoji="1" lang="en-US" altLang="ja-JP" sz="24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987824" y="54452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H. Watanabe, et al. J. Phys. Soc. Jpn</a:t>
            </a:r>
            <a:r>
              <a:rPr lang="ja-JP" altLang="en-US" dirty="0" err="1"/>
              <a:t>.,</a:t>
            </a:r>
            <a:r>
              <a:rPr lang="ja-JP" altLang="en-US" dirty="0"/>
              <a:t> 88, 10244 (2019)</a:t>
            </a:r>
          </a:p>
        </p:txBody>
      </p:sp>
    </p:spTree>
    <p:extLst>
      <p:ext uri="{BB962C8B-B14F-4D97-AF65-F5344CB8AC3E}">
        <p14:creationId xmlns:p14="http://schemas.microsoft.com/office/powerpoint/2010/main" val="51537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グラフの入れ方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9" y="2843644"/>
            <a:ext cx="8368497" cy="309634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3608" y="2555612"/>
            <a:ext cx="34612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累積分布関数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生データ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61095" y="2549085"/>
            <a:ext cx="34612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累積分布関数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スケール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pic>
        <p:nvPicPr>
          <p:cNvPr id="6" name="図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373812" y="3347700"/>
            <a:ext cx="28067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図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163351" y="5604441"/>
            <a:ext cx="1701800" cy="342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テキスト ボックス 9"/>
          <p:cNvSpPr txBox="1"/>
          <p:nvPr/>
        </p:nvSpPr>
        <p:spPr>
          <a:xfrm>
            <a:off x="2156729" y="5579948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気泡</a:t>
            </a:r>
            <a:r>
              <a:rPr lang="ja-JP" altLang="en-US" dirty="0"/>
              <a:t>体積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457" y="1052736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比較させたい時には二つ入れても良い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536" y="170080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以下の例では、生データはバラバラだが、スケールすると一本の線に乗ることを</a:t>
            </a:r>
            <a:r>
              <a:rPr kumimoji="1" lang="ja-JP" altLang="en-US" sz="2400" dirty="0" smtClean="0"/>
              <a:t>示したい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23728" y="59492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これが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56176" y="59585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こうな</a:t>
            </a:r>
            <a:r>
              <a:rPr lang="ja-JP" altLang="en-US" sz="2400" dirty="0"/>
              <a:t>る</a:t>
            </a:r>
            <a:endParaRPr kumimoji="1" lang="ja-JP" altLang="en-US" sz="2400" dirty="0"/>
          </a:p>
        </p:txBody>
      </p:sp>
      <p:sp>
        <p:nvSpPr>
          <p:cNvPr id="9" name="右矢印 8"/>
          <p:cNvSpPr/>
          <p:nvPr/>
        </p:nvSpPr>
        <p:spPr>
          <a:xfrm>
            <a:off x="4355976" y="5988189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7504" y="645333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H. Watanabe, et al. Phys. Rev. E, 82, 21380 (2010)</a:t>
            </a:r>
          </a:p>
        </p:txBody>
      </p:sp>
    </p:spTree>
    <p:extLst>
      <p:ext uri="{BB962C8B-B14F-4D97-AF65-F5344CB8AC3E}">
        <p14:creationId xmlns:p14="http://schemas.microsoft.com/office/powerpoint/2010/main" val="397370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発表はゆっくりと</a:t>
            </a:r>
            <a:endParaRPr kumimoji="1" lang="ja-JP" altLang="en-US" dirty="0"/>
          </a:p>
        </p:txBody>
      </p:sp>
      <p:pic>
        <p:nvPicPr>
          <p:cNvPr id="6146" name="Picture 2" descr="ウグイス嬢のイラスト（スポーツ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16832"/>
            <a:ext cx="2550354" cy="33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63688" y="119675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スライド一枚</a:t>
            </a:r>
            <a:r>
              <a:rPr lang="ja-JP" altLang="en-US" sz="3200" dirty="0" smtClean="0">
                <a:solidFill>
                  <a:srgbClr val="FF0000"/>
                </a:solidFill>
              </a:rPr>
              <a:t>を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一分</a:t>
            </a:r>
            <a:r>
              <a:rPr kumimoji="1" lang="ja-JP" altLang="en-US" sz="3200" dirty="0" smtClean="0"/>
              <a:t>が目安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5517232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原稿を用意しても良いが、本番では読み上げない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時間を計って練習すると良い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162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268760"/>
            <a:ext cx="8392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自分が感じた「面白さ」が伝わるようにする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情報を詰め込みすぎない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→「</a:t>
            </a:r>
            <a:r>
              <a:rPr lang="ja-JP" altLang="en-US" sz="3200" dirty="0" smtClean="0">
                <a:solidFill>
                  <a:srgbClr val="FF0000"/>
                </a:solidFill>
              </a:rPr>
              <a:t>何を話さないか</a:t>
            </a:r>
            <a:r>
              <a:rPr lang="ja-JP" altLang="en-US" sz="3200" dirty="0" smtClean="0"/>
              <a:t>」が大事</a:t>
            </a:r>
            <a:endParaRPr lang="en-US" altLang="ja-JP" sz="32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83568" y="3284984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Tell the truth, nothing but the truth, but not </a:t>
            </a:r>
            <a:r>
              <a:rPr lang="en-US" altLang="ja-JP" sz="3600" dirty="0" smtClean="0"/>
              <a:t>the whole </a:t>
            </a:r>
            <a:r>
              <a:rPr lang="en-US" altLang="ja-JP" sz="3600" dirty="0"/>
              <a:t>truth.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1520" y="5373216"/>
            <a:ext cx="79816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質問やツッコミを過度に</a:t>
            </a:r>
            <a:r>
              <a:rPr lang="ja-JP" altLang="en-US" sz="3200" dirty="0" smtClean="0"/>
              <a:t>恐れない</a:t>
            </a:r>
            <a:endParaRPr lang="en-US" altLang="ja-JP" sz="3200" dirty="0" smtClean="0"/>
          </a:p>
          <a:p>
            <a:r>
              <a:rPr lang="ja-JP" altLang="en-US" sz="3200" dirty="0" smtClean="0"/>
              <a:t>時間を計ってゆっくり話す練習をすること</a:t>
            </a:r>
            <a:endParaRPr lang="en-US" altLang="ja-JP" sz="3200" dirty="0"/>
          </a:p>
        </p:txBody>
      </p:sp>
      <p:pic>
        <p:nvPicPr>
          <p:cNvPr id="9218" name="Picture 2" descr="裁判で証言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5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注意</a:t>
            </a:r>
            <a:endParaRPr kumimoji="1" lang="ja-JP" altLang="en-US" dirty="0"/>
          </a:p>
        </p:txBody>
      </p:sp>
      <p:pic>
        <p:nvPicPr>
          <p:cNvPr id="1026" name="Picture 2" descr="https://3.bp.blogspot.com/-M9yYEVcfb7g/WXcRHLUYsyI/AAAAAAABFqI/cf1a4bHaakM7RZs1VfLbHMw_B0YcblU7QCLcBGAs/s800/job_kouji_s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68960"/>
            <a:ext cx="244971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611560" y="119675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このスライドに書かれている内容は</a:t>
            </a:r>
            <a:endParaRPr lang="en-US" altLang="ja-JP" sz="3200" dirty="0" smtClean="0"/>
          </a:p>
          <a:p>
            <a:r>
              <a:rPr lang="ja-JP" altLang="en-US" sz="3200" dirty="0" smtClean="0"/>
              <a:t>当研究室の</a:t>
            </a:r>
            <a:r>
              <a:rPr lang="ja-JP" altLang="en-US" sz="3200" dirty="0" smtClean="0">
                <a:solidFill>
                  <a:srgbClr val="011893"/>
                </a:solidFill>
              </a:rPr>
              <a:t>ローカルルール</a:t>
            </a:r>
            <a:r>
              <a:rPr lang="ja-JP" altLang="en-US" sz="3200" dirty="0" smtClean="0"/>
              <a:t>です</a:t>
            </a:r>
            <a:endParaRPr lang="en-US" altLang="ja-JP" sz="3200" dirty="0" smtClean="0"/>
          </a:p>
          <a:p>
            <a:r>
              <a:rPr lang="ja-JP" altLang="en-US" sz="3200" dirty="0" smtClean="0"/>
              <a:t>別</a:t>
            </a:r>
            <a:r>
              <a:rPr kumimoji="1" lang="ja-JP" altLang="en-US" sz="3200" dirty="0" smtClean="0"/>
              <a:t>の研究室</a:t>
            </a:r>
            <a:r>
              <a:rPr lang="ja-JP" altLang="en-US" sz="3200" dirty="0"/>
              <a:t>に</a:t>
            </a:r>
            <a:r>
              <a:rPr kumimoji="1" lang="ja-JP" altLang="en-US" sz="3200" dirty="0" smtClean="0"/>
              <a:t>は別のポリシーがあ</a:t>
            </a:r>
            <a:r>
              <a:rPr lang="ja-JP" altLang="en-US" sz="3200" dirty="0" smtClean="0"/>
              <a:t>りま</a:t>
            </a:r>
            <a:r>
              <a:rPr lang="ja-JP" altLang="en-US" sz="3200" dirty="0"/>
              <a:t>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636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論文紹介とは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98072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最近読んだ論文で、</a:t>
            </a:r>
            <a:r>
              <a:rPr lang="ja-JP" altLang="en-US" sz="2800" dirty="0" smtClean="0">
                <a:solidFill>
                  <a:srgbClr val="011893"/>
                </a:solidFill>
              </a:rPr>
              <a:t>面白いと思ったもの</a:t>
            </a:r>
            <a:r>
              <a:rPr lang="ja-JP" altLang="en-US" sz="2800" dirty="0" smtClean="0"/>
              <a:t>を</a:t>
            </a:r>
            <a:r>
              <a:rPr lang="en-US" altLang="ja-JP" sz="2800" dirty="0" smtClean="0">
                <a:solidFill>
                  <a:srgbClr val="011893"/>
                </a:solidFill>
              </a:rPr>
              <a:t/>
            </a:r>
            <a:br>
              <a:rPr lang="en-US" altLang="ja-JP" sz="2800" dirty="0" smtClean="0">
                <a:solidFill>
                  <a:srgbClr val="011893"/>
                </a:solidFill>
              </a:rPr>
            </a:br>
            <a:r>
              <a:rPr lang="ja-JP" altLang="en-US" sz="2800" dirty="0" smtClean="0"/>
              <a:t>研究室の他のメンバーに紹介すること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論文そのものが最近のものである必要は</a:t>
            </a:r>
            <a:r>
              <a:rPr lang="ja-JP" altLang="en-US" sz="2800" dirty="0" smtClean="0"/>
              <a:t>ない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紹介する論文は原則として一編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強く</a:t>
            </a:r>
            <a:r>
              <a:rPr lang="ja-JP" altLang="en-US" sz="2800" dirty="0"/>
              <a:t>関連する</a:t>
            </a:r>
            <a:r>
              <a:rPr lang="ja-JP" altLang="en-US" sz="2800" dirty="0" smtClean="0"/>
              <a:t>論文なら併せて紹介しても良い</a:t>
            </a:r>
            <a:endParaRPr lang="en-US" altLang="ja-JP" sz="2800" dirty="0" smtClean="0"/>
          </a:p>
        </p:txBody>
      </p:sp>
      <p:pic>
        <p:nvPicPr>
          <p:cNvPr id="2050" name="Picture 2" descr="うつ伏せで本を読む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2396707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会議でプレゼンをす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49080"/>
            <a:ext cx="2040161" cy="21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/>
          <p:cNvSpPr/>
          <p:nvPr/>
        </p:nvSpPr>
        <p:spPr>
          <a:xfrm>
            <a:off x="3779912" y="5157192"/>
            <a:ext cx="86409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ビックリマーク・エクスクラメーションマー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7072"/>
            <a:ext cx="616147" cy="87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論文紹介の準備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1967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論文紹介と</a:t>
            </a:r>
            <a:r>
              <a:rPr lang="ja-JP" altLang="en-US" sz="2800" dirty="0" smtClean="0"/>
              <a:t>は「論文をちゃんと読んできた証明」をする場ではない</a:t>
            </a:r>
            <a:endParaRPr lang="en-US" altLang="ja-JP" sz="2800" dirty="0" smtClean="0"/>
          </a:p>
          <a:p>
            <a:r>
              <a:rPr lang="ja-JP" altLang="en-US" sz="2800" dirty="0" smtClean="0"/>
              <a:t>「</a:t>
            </a:r>
            <a:r>
              <a:rPr lang="ja-JP" altLang="en-US" sz="2800" dirty="0" smtClean="0">
                <a:solidFill>
                  <a:srgbClr val="FF0000"/>
                </a:solidFill>
              </a:rPr>
              <a:t>何を話すか</a:t>
            </a:r>
            <a:r>
              <a:rPr lang="ja-JP" altLang="en-US" sz="2800" dirty="0" smtClean="0"/>
              <a:t>」より「</a:t>
            </a:r>
            <a:r>
              <a:rPr lang="ja-JP" altLang="en-US" sz="2800" dirty="0" smtClean="0">
                <a:solidFill>
                  <a:srgbClr val="FF0000"/>
                </a:solidFill>
              </a:rPr>
              <a:t>何を話さないか</a:t>
            </a:r>
            <a:r>
              <a:rPr lang="ja-JP" altLang="en-US" sz="2800" dirty="0" smtClean="0"/>
              <a:t>」が大事</a:t>
            </a:r>
            <a:endParaRPr lang="en-US" altLang="ja-JP" sz="2800" dirty="0" smtClean="0"/>
          </a:p>
        </p:txBody>
      </p:sp>
      <p:pic>
        <p:nvPicPr>
          <p:cNvPr id="3074" name="Picture 2" descr="紙飛行機を投げ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2952328" cy="26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3528" y="5733256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聴衆は論文を全く読んでないと想定して準備する</a:t>
            </a:r>
          </a:p>
          <a:p>
            <a:r>
              <a:rPr lang="ja-JP" altLang="en-US" sz="2800" dirty="0" smtClean="0"/>
              <a:t>話すポイントを</a:t>
            </a:r>
            <a:r>
              <a:rPr lang="ja-JP" altLang="en-US" sz="2800" dirty="0" smtClean="0">
                <a:solidFill>
                  <a:srgbClr val="011893"/>
                </a:solidFill>
              </a:rPr>
              <a:t>一つ</a:t>
            </a:r>
            <a:r>
              <a:rPr lang="ja-JP" altLang="en-US" sz="2800" dirty="0" smtClean="0"/>
              <a:t>か</a:t>
            </a:r>
            <a:r>
              <a:rPr lang="ja-JP" altLang="en-US" sz="2800" dirty="0" smtClean="0">
                <a:solidFill>
                  <a:srgbClr val="011893"/>
                </a:solidFill>
              </a:rPr>
              <a:t>二つ</a:t>
            </a:r>
            <a:r>
              <a:rPr lang="ja-JP" altLang="en-US" sz="2800" dirty="0" smtClean="0"/>
              <a:t>に絞って話すこと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2408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質問に答えられなくても気にしない</a:t>
            </a:r>
            <a:endParaRPr kumimoji="1" lang="ja-JP" altLang="en-US" dirty="0"/>
          </a:p>
        </p:txBody>
      </p:sp>
      <p:pic>
        <p:nvPicPr>
          <p:cNvPr id="4098" name="Picture 2" descr="耳に手を当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2880320" cy="30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3528" y="46531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ただし、どんな質問が来たかは覚えて</a:t>
            </a:r>
            <a:r>
              <a:rPr lang="ja-JP" altLang="en-US" sz="2800" dirty="0"/>
              <a:t>おく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次</a:t>
            </a:r>
            <a:r>
              <a:rPr lang="ja-JP" altLang="en-US" sz="2800" dirty="0"/>
              <a:t>からは「どんな質問が来るか」を想定</a:t>
            </a:r>
            <a:r>
              <a:rPr lang="ja-JP" altLang="en-US" sz="2800" dirty="0" smtClean="0"/>
              <a:t>しながら論文</a:t>
            </a:r>
            <a:r>
              <a:rPr lang="ja-JP" altLang="en-US" sz="2800" dirty="0"/>
              <a:t>を読む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779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</a:t>
            </a:r>
            <a:r>
              <a:rPr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34076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１０枚あれば十分。２０枚は超えないこと。</a:t>
            </a:r>
            <a:endParaRPr kumimoji="1" lang="en-US" altLang="ja-JP" sz="28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899592" y="3429000"/>
            <a:ext cx="56166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タイトル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研究</a:t>
            </a:r>
            <a:r>
              <a:rPr lang="ja-JP" altLang="en-US" sz="2800" dirty="0"/>
              <a:t>全体の背景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問題</a:t>
            </a:r>
            <a:r>
              <a:rPr lang="ja-JP" altLang="en-US" sz="2800" dirty="0"/>
              <a:t>意識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論文</a:t>
            </a:r>
            <a:r>
              <a:rPr lang="ja-JP" altLang="en-US" sz="2800" dirty="0"/>
              <a:t>の目的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手法</a:t>
            </a:r>
            <a:r>
              <a:rPr lang="ja-JP" altLang="en-US" sz="2800" dirty="0"/>
              <a:t>の説明 (2～3枚程度)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結果 </a:t>
            </a:r>
            <a:r>
              <a:rPr lang="ja-JP" altLang="en-US" sz="2800" dirty="0"/>
              <a:t>(2枚程度)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まとめ</a:t>
            </a:r>
            <a:r>
              <a:rPr lang="ja-JP" altLang="en-US" sz="2800" dirty="0"/>
              <a:t>と考察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28529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構成例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322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196752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/>
              <a:t>論文タイトル、リファレンス</a:t>
            </a:r>
            <a:r>
              <a:rPr lang="ja-JP" altLang="en-US" sz="2800" dirty="0" smtClean="0"/>
              <a:t>、</a:t>
            </a:r>
            <a:r>
              <a:rPr lang="ja-JP" altLang="en-US" sz="2800" smtClean="0"/>
              <a:t>著者名を</a:t>
            </a:r>
            <a:r>
              <a:rPr lang="ja-JP" altLang="en-US" sz="2800" smtClean="0">
                <a:solidFill>
                  <a:srgbClr val="FF0000"/>
                </a:solidFill>
              </a:rPr>
              <a:t>必ず書く</a:t>
            </a:r>
            <a:endParaRPr lang="en-US" altLang="ja-JP" sz="2800" dirty="0" smtClean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278092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Review: 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“</a:t>
            </a:r>
            <a:r>
              <a:rPr lang="ja-JP" altLang="en-US" sz="2800" dirty="0" smtClean="0"/>
              <a:t>Ostwald </a:t>
            </a:r>
            <a:r>
              <a:rPr lang="ja-JP" altLang="en-US" sz="2800" dirty="0"/>
              <a:t>ripening in multiple-bubble </a:t>
            </a:r>
            <a:r>
              <a:rPr lang="ja-JP" altLang="en-US" sz="2800" dirty="0" smtClean="0"/>
              <a:t>nuclei</a:t>
            </a:r>
            <a:r>
              <a:rPr lang="en-US" altLang="ja-JP" sz="2800" dirty="0" smtClean="0"/>
              <a:t>”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691680" y="3717032"/>
            <a:ext cx="5616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H. Watanabe, M. Suzuki, H. Inaoka, and N. Ito</a:t>
            </a:r>
          </a:p>
          <a:p>
            <a:r>
              <a:rPr lang="ja-JP" altLang="en-US" sz="2000" dirty="0"/>
              <a:t>J. Chem. Phys. </a:t>
            </a:r>
            <a:r>
              <a:rPr lang="ja-JP" altLang="en-US" sz="2000" b="1" dirty="0"/>
              <a:t>141</a:t>
            </a:r>
            <a:r>
              <a:rPr lang="ja-JP" altLang="en-US" sz="2000" dirty="0"/>
              <a:t>, 234703 (2014)</a:t>
            </a:r>
            <a:endParaRPr lang="en-US" altLang="ja-JP" sz="2000" dirty="0"/>
          </a:p>
          <a:p>
            <a:r>
              <a:rPr lang="en-US" altLang="ja-JP" sz="2000" dirty="0"/>
              <a:t>arXiv:1407.0102</a:t>
            </a:r>
            <a:endParaRPr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2267744" y="5805264"/>
            <a:ext cx="617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タイトルに「</a:t>
            </a:r>
            <a:r>
              <a:rPr lang="en-US" altLang="ja-JP"/>
              <a:t>Review:</a:t>
            </a:r>
            <a:r>
              <a:rPr lang="ja-JP" altLang="en-US"/>
              <a:t>」等とつけておくと自分の研究と</a:t>
            </a:r>
            <a:endParaRPr lang="en-US" altLang="ja-JP"/>
          </a:p>
          <a:p>
            <a:r>
              <a:rPr lang="ja-JP" altLang="en-US"/>
              <a:t>間違われなくて良いかも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132" y="1844824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引用の無い記述は「自分の研究・意見・結果」とみなされる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2974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論文リファレンスについて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05796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出版された査読論文は以下</a:t>
            </a:r>
            <a:r>
              <a:rPr lang="ja-JP" altLang="en-US" sz="2400" dirty="0"/>
              <a:t>の</a:t>
            </a:r>
            <a:r>
              <a:rPr kumimoji="1" lang="ja-JP" altLang="en-US" sz="2400" dirty="0" smtClean="0"/>
              <a:t>情報で指定できる</a:t>
            </a:r>
            <a:endParaRPr kumimoji="1" lang="en-US" altLang="ja-JP" sz="2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187624" y="4365104"/>
            <a:ext cx="6496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J. Chem. Phys. </a:t>
            </a:r>
            <a:r>
              <a:rPr lang="ja-JP" altLang="en-US" sz="3600" b="1" dirty="0"/>
              <a:t>141</a:t>
            </a:r>
            <a:r>
              <a:rPr lang="ja-JP" altLang="en-US" sz="3600" dirty="0"/>
              <a:t>, 234703 (2014)</a:t>
            </a:r>
            <a:endParaRPr lang="en-US" altLang="ja-JP" sz="36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259632" y="4941168"/>
            <a:ext cx="3096344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95536" y="1700808"/>
            <a:ext cx="8385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ジャーナル名：</a:t>
            </a:r>
            <a:r>
              <a:rPr lang="en-US" altLang="ja-JP" sz="2400" dirty="0" smtClean="0"/>
              <a:t>Journal of Chemical Physics</a:t>
            </a:r>
            <a:r>
              <a:rPr lang="ja-JP" altLang="en-US" sz="2400" dirty="0" smtClean="0"/>
              <a:t>の略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省略の仕方は決まっているので調べること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/>
              <a:t>ボリューム：太字にするか、</a:t>
            </a:r>
            <a:r>
              <a:rPr lang="en-US" altLang="ja-JP" sz="2400" dirty="0"/>
              <a:t>Vol. 141</a:t>
            </a:r>
            <a:r>
              <a:rPr lang="ja-JP" altLang="en-US" sz="2400" dirty="0"/>
              <a:t>などと表記する</a:t>
            </a:r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最初のページ番号：</a:t>
            </a:r>
            <a:r>
              <a:rPr kumimoji="1" lang="en-US" altLang="ja-JP" sz="2400" dirty="0" smtClean="0"/>
              <a:t>p. </a:t>
            </a:r>
            <a:r>
              <a:rPr lang="en-US" altLang="ja-JP" sz="2400" dirty="0" smtClean="0"/>
              <a:t>234703</a:t>
            </a:r>
            <a:r>
              <a:rPr lang="ja-JP" altLang="en-US" sz="2400" dirty="0" smtClean="0"/>
              <a:t>と表記することも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　　　　　　　　論文番号になっている場合もある</a:t>
            </a:r>
            <a:endParaRPr kumimoji="1" lang="ja-JP" altLang="en-US" sz="2400" dirty="0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4499992" y="4941168"/>
            <a:ext cx="7200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67544" y="2132856"/>
            <a:ext cx="180020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67544" y="2852936"/>
            <a:ext cx="158417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881842" y="11967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会議録などを除く</a:t>
            </a:r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 flipH="1">
            <a:off x="5508104" y="4941168"/>
            <a:ext cx="1512168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467544" y="3573016"/>
            <a:ext cx="2520280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39552" y="5805264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上記三つで一意に決まるが、出版年もつける</a:t>
            </a:r>
          </a:p>
        </p:txBody>
      </p:sp>
      <p:sp>
        <p:nvSpPr>
          <p:cNvPr id="19" name="楕円 18"/>
          <p:cNvSpPr/>
          <p:nvPr/>
        </p:nvSpPr>
        <p:spPr>
          <a:xfrm>
            <a:off x="6804248" y="486916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カギ線コネクタ 21"/>
          <p:cNvCxnSpPr>
            <a:stCxn id="4" idx="3"/>
          </p:cNvCxnSpPr>
          <p:nvPr/>
        </p:nvCxnSpPr>
        <p:spPr>
          <a:xfrm flipV="1">
            <a:off x="7020272" y="5013176"/>
            <a:ext cx="720080" cy="102292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7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スライドの作り方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590" y="126876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原則として「スライド一枚にメッセージ一つ」</a:t>
            </a:r>
            <a:endParaRPr kumimoji="1" lang="ja-JP" altLang="en-US" sz="3200" dirty="0"/>
          </a:p>
        </p:txBody>
      </p:sp>
      <p:pic>
        <p:nvPicPr>
          <p:cNvPr id="5122" name="Picture 2" descr="部屋を片付けられない男性のイラスト「散らかった部屋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1520" y="5661248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スライドに情報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特に文章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を詰め込みすぎない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096322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2148</TotalTime>
  <Words>564</Words>
  <Application>Microsoft Office PowerPoint</Application>
  <PresentationFormat>画面に合わせる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448</cp:revision>
  <dcterms:created xsi:type="dcterms:W3CDTF">2019-01-02T05:23:01Z</dcterms:created>
  <dcterms:modified xsi:type="dcterms:W3CDTF">2021-01-13T02:41:54Z</dcterms:modified>
</cp:coreProperties>
</file>