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5"/>
  </p:notesMasterIdLst>
  <p:sldIdLst>
    <p:sldId id="256" r:id="rId2"/>
    <p:sldId id="314" r:id="rId3"/>
    <p:sldId id="311" r:id="rId4"/>
    <p:sldId id="322" r:id="rId5"/>
    <p:sldId id="313" r:id="rId6"/>
    <p:sldId id="312" r:id="rId7"/>
    <p:sldId id="315" r:id="rId8"/>
    <p:sldId id="316" r:id="rId9"/>
    <p:sldId id="317" r:id="rId10"/>
    <p:sldId id="318" r:id="rId11"/>
    <p:sldId id="320" r:id="rId12"/>
    <p:sldId id="321" r:id="rId13"/>
    <p:sldId id="319"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6" autoAdjust="0"/>
    <p:restoredTop sz="94660"/>
  </p:normalViewPr>
  <p:slideViewPr>
    <p:cSldViewPr>
      <p:cViewPr varScale="1">
        <p:scale>
          <a:sx n="63" d="100"/>
          <a:sy n="63" d="100"/>
        </p:scale>
        <p:origin x="148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2022/3/17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oLA6E-95K-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輪講の準備の仕方</a:t>
            </a:r>
            <a:endParaRPr lang="en-US" altLang="ja-JP" sz="3200" dirty="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発表の仕方</a:t>
            </a:r>
            <a:r>
              <a:rPr lang="en-US" altLang="ja-JP" dirty="0"/>
              <a:t>(</a:t>
            </a:r>
            <a:r>
              <a:rPr lang="ja-JP" altLang="en-US" dirty="0"/>
              <a:t>黒板</a:t>
            </a:r>
            <a:r>
              <a:rPr lang="en-US" altLang="ja-JP" dirty="0"/>
              <a:t>)</a:t>
            </a:r>
            <a:endParaRPr kumimoji="1" lang="ja-JP" altLang="en-US" dirty="0"/>
          </a:p>
        </p:txBody>
      </p:sp>
      <p:sp>
        <p:nvSpPr>
          <p:cNvPr id="5" name="テキスト ボックス 4"/>
          <p:cNvSpPr txBox="1"/>
          <p:nvPr/>
        </p:nvSpPr>
        <p:spPr>
          <a:xfrm>
            <a:off x="241057" y="980728"/>
            <a:ext cx="8392041" cy="584775"/>
          </a:xfrm>
          <a:prstGeom prst="rect">
            <a:avLst/>
          </a:prstGeom>
          <a:noFill/>
        </p:spPr>
        <p:txBody>
          <a:bodyPr wrap="none" rtlCol="0">
            <a:spAutoFit/>
          </a:bodyPr>
          <a:lstStyle/>
          <a:p>
            <a:r>
              <a:rPr kumimoji="1" lang="ja-JP" altLang="en-US" sz="3200" dirty="0"/>
              <a:t>最初に「セクション番号とタイトル」を書く</a:t>
            </a:r>
          </a:p>
        </p:txBody>
      </p:sp>
      <p:sp>
        <p:nvSpPr>
          <p:cNvPr id="6" name="テキスト ボックス 5"/>
          <p:cNvSpPr txBox="1"/>
          <p:nvPr/>
        </p:nvSpPr>
        <p:spPr>
          <a:xfrm>
            <a:off x="241057" y="1556792"/>
            <a:ext cx="5109091" cy="584775"/>
          </a:xfrm>
          <a:prstGeom prst="rect">
            <a:avLst/>
          </a:prstGeom>
          <a:noFill/>
        </p:spPr>
        <p:txBody>
          <a:bodyPr wrap="none" rtlCol="0">
            <a:spAutoFit/>
          </a:bodyPr>
          <a:lstStyle/>
          <a:p>
            <a:r>
              <a:rPr kumimoji="1" lang="ja-JP" altLang="en-US" sz="3200" dirty="0"/>
              <a:t>黒板に「全て」を書かない</a:t>
            </a:r>
            <a:endParaRPr kumimoji="1" lang="en-US" altLang="ja-JP" sz="3200" dirty="0"/>
          </a:p>
        </p:txBody>
      </p:sp>
      <p:sp>
        <p:nvSpPr>
          <p:cNvPr id="8" name="正方形/長方形 7"/>
          <p:cNvSpPr/>
          <p:nvPr/>
        </p:nvSpPr>
        <p:spPr>
          <a:xfrm>
            <a:off x="755576" y="5661248"/>
            <a:ext cx="8208912" cy="523220"/>
          </a:xfrm>
          <a:prstGeom prst="rect">
            <a:avLst/>
          </a:prstGeom>
        </p:spPr>
        <p:txBody>
          <a:bodyPr wrap="square">
            <a:spAutoFit/>
          </a:bodyPr>
          <a:lstStyle/>
          <a:p>
            <a:r>
              <a:rPr lang="en-US" altLang="ja-JP" sz="2800" dirty="0">
                <a:hlinkClick r:id="rId2"/>
              </a:rPr>
              <a:t>https://www.youtube.com/watch?v=oLA6E-95K-s</a:t>
            </a:r>
            <a:endParaRPr lang="ja-JP" altLang="en-US" sz="2800" dirty="0"/>
          </a:p>
        </p:txBody>
      </p:sp>
      <p:sp>
        <p:nvSpPr>
          <p:cNvPr id="13" name="テキスト ボックス 12"/>
          <p:cNvSpPr txBox="1"/>
          <p:nvPr/>
        </p:nvSpPr>
        <p:spPr>
          <a:xfrm>
            <a:off x="251520" y="4293096"/>
            <a:ext cx="6779215" cy="584775"/>
          </a:xfrm>
          <a:prstGeom prst="rect">
            <a:avLst/>
          </a:prstGeom>
          <a:noFill/>
        </p:spPr>
        <p:txBody>
          <a:bodyPr wrap="square" rtlCol="0">
            <a:spAutoFit/>
          </a:bodyPr>
          <a:lstStyle/>
          <a:p>
            <a:r>
              <a:rPr kumimoji="1" lang="ja-JP" altLang="en-US" sz="3200" dirty="0"/>
              <a:t>黒板を効果的に使うためには要練習</a:t>
            </a:r>
            <a:endParaRPr kumimoji="1" lang="en-US" altLang="ja-JP" sz="3200" dirty="0"/>
          </a:p>
        </p:txBody>
      </p:sp>
      <p:sp>
        <p:nvSpPr>
          <p:cNvPr id="3" name="正方形/長方形 2">
            <a:extLst>
              <a:ext uri="{FF2B5EF4-FFF2-40B4-BE49-F238E27FC236}">
                <a16:creationId xmlns:a16="http://schemas.microsoft.com/office/drawing/2014/main" id="{D361A67F-AF3D-F745-912D-828B7613CD28}"/>
              </a:ext>
            </a:extLst>
          </p:cNvPr>
          <p:cNvSpPr/>
          <p:nvPr/>
        </p:nvSpPr>
        <p:spPr>
          <a:xfrm>
            <a:off x="755576" y="2132856"/>
            <a:ext cx="4572000" cy="1938992"/>
          </a:xfrm>
          <a:prstGeom prst="rect">
            <a:avLst/>
          </a:prstGeom>
        </p:spPr>
        <p:txBody>
          <a:bodyPr>
            <a:spAutoFit/>
          </a:bodyPr>
          <a:lstStyle/>
          <a:p>
            <a:pPr marL="457200" indent="-457200">
              <a:buFont typeface="Arial" panose="020B0604020202020204" pitchFamily="34" charset="0"/>
              <a:buChar char="•"/>
            </a:pPr>
            <a:r>
              <a:rPr lang="ja-JP" altLang="en-US" sz="2400" dirty="0"/>
              <a:t>字はなるべく大きく</a:t>
            </a:r>
            <a:endParaRPr lang="en-US" altLang="ja-JP" sz="2400" dirty="0"/>
          </a:p>
          <a:p>
            <a:pPr marL="457200" indent="-457200">
              <a:buFont typeface="Arial" panose="020B0604020202020204" pitchFamily="34" charset="0"/>
              <a:buChar char="•"/>
            </a:pPr>
            <a:r>
              <a:rPr lang="ja-JP" altLang="en-US" sz="2400" dirty="0"/>
              <a:t>「文章」を書かない</a:t>
            </a:r>
            <a:endParaRPr lang="en-US" altLang="ja-JP" sz="2400" dirty="0"/>
          </a:p>
          <a:p>
            <a:pPr marL="457200" indent="-457200">
              <a:buFont typeface="Arial" panose="020B0604020202020204" pitchFamily="34" charset="0"/>
              <a:buChar char="•"/>
            </a:pPr>
            <a:r>
              <a:rPr lang="ja-JP" altLang="en-US" sz="2400" dirty="0"/>
              <a:t>必要な最低限のキーワード、式を書く</a:t>
            </a:r>
            <a:endParaRPr lang="en-US" altLang="ja-JP" sz="2400" dirty="0"/>
          </a:p>
          <a:p>
            <a:pPr marL="457200" indent="-457200">
              <a:buFont typeface="Arial" panose="020B0604020202020204" pitchFamily="34" charset="0"/>
              <a:buChar char="•"/>
            </a:pPr>
            <a:r>
              <a:rPr lang="ja-JP" altLang="en-US" sz="2400" dirty="0"/>
              <a:t>箇条書きを効果的に使う</a:t>
            </a:r>
          </a:p>
        </p:txBody>
      </p:sp>
      <p:sp>
        <p:nvSpPr>
          <p:cNvPr id="4" name="正方形/長方形 3">
            <a:extLst>
              <a:ext uri="{FF2B5EF4-FFF2-40B4-BE49-F238E27FC236}">
                <a16:creationId xmlns:a16="http://schemas.microsoft.com/office/drawing/2014/main" id="{FE07EBB3-1782-314E-A79C-942877B1BC7B}"/>
              </a:ext>
            </a:extLst>
          </p:cNvPr>
          <p:cNvSpPr/>
          <p:nvPr/>
        </p:nvSpPr>
        <p:spPr>
          <a:xfrm>
            <a:off x="683568" y="5013176"/>
            <a:ext cx="8064896" cy="707886"/>
          </a:xfrm>
          <a:prstGeom prst="rect">
            <a:avLst/>
          </a:prstGeom>
        </p:spPr>
        <p:txBody>
          <a:bodyPr wrap="square">
            <a:spAutoFit/>
          </a:bodyPr>
          <a:lstStyle/>
          <a:p>
            <a:r>
              <a:rPr lang="ja-JP" altLang="en-US" sz="2000" dirty="0"/>
              <a:t>何回か「エア講義」をして練習したほうが良い</a:t>
            </a:r>
            <a:endParaRPr lang="en-US" altLang="ja-JP" sz="2000" dirty="0"/>
          </a:p>
          <a:p>
            <a:r>
              <a:rPr lang="ja-JP" altLang="en-US" sz="2000" dirty="0"/>
              <a:t>黒板の使い方の例として、</a:t>
            </a:r>
            <a:r>
              <a:rPr lang="ja-JP" altLang="en-US" sz="2000" dirty="0">
                <a:latin typeface="Roboto"/>
              </a:rPr>
              <a:t>たとえば山本先生の</a:t>
            </a:r>
            <a:r>
              <a:rPr lang="zh-CN" altLang="en-US" sz="2000" dirty="0">
                <a:latin typeface="Roboto"/>
              </a:rPr>
              <a:t>物理情報数学</a:t>
            </a:r>
            <a:r>
              <a:rPr lang="en-US" altLang="zh-CN" sz="2000" dirty="0">
                <a:latin typeface="Roboto"/>
              </a:rPr>
              <a:t>A</a:t>
            </a:r>
            <a:r>
              <a:rPr lang="ja-JP" altLang="en-US" sz="2000" dirty="0">
                <a:latin typeface="Roboto"/>
              </a:rPr>
              <a:t>を参照</a:t>
            </a:r>
            <a:endParaRPr lang="en-US" altLang="zh-CN" sz="2000" dirty="0">
              <a:latin typeface="Roboto"/>
            </a:endParaRPr>
          </a:p>
        </p:txBody>
      </p:sp>
    </p:spTree>
    <p:extLst>
      <p:ext uri="{BB962C8B-B14F-4D97-AF65-F5344CB8AC3E}">
        <p14:creationId xmlns:p14="http://schemas.microsoft.com/office/powerpoint/2010/main" val="72355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a:t>発表の仕方</a:t>
            </a:r>
            <a:r>
              <a:rPr lang="en-US" altLang="ja-JP" dirty="0"/>
              <a:t>(</a:t>
            </a:r>
            <a:r>
              <a:rPr lang="ja-JP" altLang="en-US" dirty="0"/>
              <a:t>スライド</a:t>
            </a:r>
            <a:r>
              <a:rPr lang="en-US" altLang="ja-JP" dirty="0"/>
              <a:t>)</a:t>
            </a:r>
            <a:endParaRPr kumimoji="1" lang="ja-JP" altLang="en-US" dirty="0"/>
          </a:p>
        </p:txBody>
      </p:sp>
      <p:sp>
        <p:nvSpPr>
          <p:cNvPr id="3" name="テキスト ボックス 2"/>
          <p:cNvSpPr txBox="1"/>
          <p:nvPr/>
        </p:nvSpPr>
        <p:spPr>
          <a:xfrm>
            <a:off x="107504" y="1268760"/>
            <a:ext cx="5109091" cy="584775"/>
          </a:xfrm>
          <a:prstGeom prst="rect">
            <a:avLst/>
          </a:prstGeom>
          <a:noFill/>
        </p:spPr>
        <p:txBody>
          <a:bodyPr wrap="none" rtlCol="0">
            <a:spAutoFit/>
          </a:bodyPr>
          <a:lstStyle/>
          <a:p>
            <a:r>
              <a:rPr lang="ja-JP" altLang="en-US" sz="3200" dirty="0"/>
              <a:t>基本的には</a:t>
            </a:r>
            <a:r>
              <a:rPr kumimoji="1" lang="ja-JP" altLang="en-US" sz="3200" dirty="0"/>
              <a:t>論文紹介と同じ</a:t>
            </a:r>
            <a:endParaRPr kumimoji="1" lang="en-US" altLang="ja-JP" sz="3200" dirty="0"/>
          </a:p>
        </p:txBody>
      </p:sp>
      <p:sp>
        <p:nvSpPr>
          <p:cNvPr id="4" name="正方形/長方形 3"/>
          <p:cNvSpPr/>
          <p:nvPr/>
        </p:nvSpPr>
        <p:spPr>
          <a:xfrm>
            <a:off x="539552" y="2132856"/>
            <a:ext cx="8280920" cy="1384995"/>
          </a:xfrm>
          <a:prstGeom prst="rect">
            <a:avLst/>
          </a:prstGeom>
        </p:spPr>
        <p:txBody>
          <a:bodyPr wrap="square">
            <a:spAutoFit/>
          </a:bodyPr>
          <a:lstStyle/>
          <a:p>
            <a:pPr marL="457200" indent="-457200">
              <a:buFont typeface="Arial" panose="020B0604020202020204" pitchFamily="34" charset="0"/>
              <a:buChar char="•"/>
            </a:pPr>
            <a:r>
              <a:rPr lang="ja-JP" altLang="en-US" sz="2800" dirty="0"/>
              <a:t>「</a:t>
            </a:r>
            <a:r>
              <a:rPr lang="ja-JP" altLang="en-US" sz="2800" dirty="0">
                <a:solidFill>
                  <a:srgbClr val="FF0000"/>
                </a:solidFill>
              </a:rPr>
              <a:t>何を話すか</a:t>
            </a:r>
            <a:r>
              <a:rPr lang="ja-JP" altLang="en-US" sz="2800" dirty="0"/>
              <a:t>」より「</a:t>
            </a:r>
            <a:r>
              <a:rPr lang="ja-JP" altLang="en-US" sz="2800" dirty="0">
                <a:solidFill>
                  <a:srgbClr val="FF0000"/>
                </a:solidFill>
              </a:rPr>
              <a:t>何を話さないか</a:t>
            </a:r>
            <a:r>
              <a:rPr lang="ja-JP" altLang="en-US" sz="2800" dirty="0"/>
              <a:t>」が大事</a:t>
            </a:r>
            <a:endParaRPr lang="en-US" altLang="ja-JP" sz="2800" dirty="0"/>
          </a:p>
          <a:p>
            <a:pPr marL="457200" indent="-457200">
              <a:buFont typeface="Arial" panose="020B0604020202020204" pitchFamily="34" charset="0"/>
              <a:buChar char="•"/>
            </a:pPr>
            <a:r>
              <a:rPr lang="ja-JP" altLang="en-US" sz="2800" dirty="0"/>
              <a:t>スライド</a:t>
            </a:r>
            <a:r>
              <a:rPr lang="en-US" altLang="ja-JP" sz="2800" dirty="0"/>
              <a:t>1</a:t>
            </a:r>
            <a:r>
              <a:rPr lang="ja-JP" altLang="en-US" sz="2800" dirty="0"/>
              <a:t>枚に</a:t>
            </a:r>
            <a:r>
              <a:rPr lang="en-US" altLang="ja-JP" sz="2800" dirty="0"/>
              <a:t>1</a:t>
            </a:r>
            <a:r>
              <a:rPr lang="ja-JP" altLang="en-US" sz="2800" dirty="0"/>
              <a:t>テーマ</a:t>
            </a:r>
            <a:endParaRPr lang="en-US" altLang="ja-JP" sz="2800" dirty="0"/>
          </a:p>
          <a:p>
            <a:pPr marL="457200" indent="-457200">
              <a:buFont typeface="Arial" panose="020B0604020202020204" pitchFamily="34" charset="0"/>
              <a:buChar char="•"/>
            </a:pPr>
            <a:r>
              <a:rPr lang="ja-JP" altLang="en-US" sz="2800" dirty="0"/>
              <a:t>長い文章を書かない</a:t>
            </a:r>
            <a:endParaRPr lang="en-US" altLang="ja-JP" sz="2800" dirty="0"/>
          </a:p>
        </p:txBody>
      </p:sp>
      <p:sp>
        <p:nvSpPr>
          <p:cNvPr id="5" name="テキスト ボックス 4"/>
          <p:cNvSpPr txBox="1"/>
          <p:nvPr/>
        </p:nvSpPr>
        <p:spPr>
          <a:xfrm>
            <a:off x="107504" y="3933056"/>
            <a:ext cx="4288353" cy="584775"/>
          </a:xfrm>
          <a:prstGeom prst="rect">
            <a:avLst/>
          </a:prstGeom>
          <a:noFill/>
        </p:spPr>
        <p:txBody>
          <a:bodyPr wrap="none" rtlCol="0">
            <a:spAutoFit/>
          </a:bodyPr>
          <a:lstStyle/>
          <a:p>
            <a:r>
              <a:rPr lang="ja-JP" altLang="en-US" sz="3200" dirty="0"/>
              <a:t>式変形などは・・・？</a:t>
            </a:r>
            <a:endParaRPr kumimoji="1" lang="en-US" altLang="ja-JP" sz="3200" dirty="0"/>
          </a:p>
        </p:txBody>
      </p:sp>
      <p:pic>
        <p:nvPicPr>
          <p:cNvPr id="4098" name="Picture 2" descr="中年男性の表情のイラスト「疑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581128"/>
            <a:ext cx="1497767" cy="1728192"/>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5220072" y="1484784"/>
            <a:ext cx="1441420" cy="307777"/>
          </a:xfrm>
          <a:prstGeom prst="rect">
            <a:avLst/>
          </a:prstGeom>
          <a:noFill/>
        </p:spPr>
        <p:txBody>
          <a:bodyPr wrap="none" rtlCol="0">
            <a:spAutoFit/>
          </a:bodyPr>
          <a:lstStyle/>
          <a:p>
            <a:r>
              <a:rPr lang="ja-JP" altLang="en-US" sz="1400" dirty="0">
                <a:solidFill>
                  <a:schemeClr val="bg1">
                    <a:lumMod val="50000"/>
                  </a:schemeClr>
                </a:solidFill>
              </a:rPr>
              <a:t>・・・だと思う</a:t>
            </a:r>
            <a:endParaRPr kumimoji="1" lang="ja-JP" altLang="en-US" sz="1400" dirty="0">
              <a:solidFill>
                <a:schemeClr val="bg1">
                  <a:lumMod val="50000"/>
                </a:schemeClr>
              </a:solidFill>
            </a:endParaRPr>
          </a:p>
        </p:txBody>
      </p:sp>
      <p:sp>
        <p:nvSpPr>
          <p:cNvPr id="7" name="テキスト ボックス 6"/>
          <p:cNvSpPr txBox="1"/>
          <p:nvPr/>
        </p:nvSpPr>
        <p:spPr>
          <a:xfrm>
            <a:off x="323528" y="6381328"/>
            <a:ext cx="8186857" cy="338554"/>
          </a:xfrm>
          <a:prstGeom prst="rect">
            <a:avLst/>
          </a:prstGeom>
          <a:noFill/>
        </p:spPr>
        <p:txBody>
          <a:bodyPr wrap="none" rtlCol="0">
            <a:spAutoFit/>
          </a:bodyPr>
          <a:lstStyle/>
          <a:p>
            <a:r>
              <a:rPr kumimoji="1" lang="ja-JP" altLang="en-US" sz="1600" dirty="0"/>
              <a:t>オンラインで本読み輪講をやったことが無いのでベストプラクティスがわかりません</a:t>
            </a:r>
            <a:r>
              <a:rPr lang="en-US" altLang="ja-JP" sz="1600" dirty="0"/>
              <a:t>…</a:t>
            </a:r>
            <a:endParaRPr kumimoji="1" lang="ja-JP" altLang="en-US" sz="1600" dirty="0"/>
          </a:p>
        </p:txBody>
      </p:sp>
    </p:spTree>
    <p:extLst>
      <p:ext uri="{BB962C8B-B14F-4D97-AF65-F5344CB8AC3E}">
        <p14:creationId xmlns:p14="http://schemas.microsoft.com/office/powerpoint/2010/main" val="99563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a:t>質問への対応</a:t>
            </a:r>
          </a:p>
        </p:txBody>
      </p:sp>
      <p:sp>
        <p:nvSpPr>
          <p:cNvPr id="3" name="テキスト ボックス 2"/>
          <p:cNvSpPr txBox="1"/>
          <p:nvPr/>
        </p:nvSpPr>
        <p:spPr>
          <a:xfrm>
            <a:off x="274543" y="1196752"/>
            <a:ext cx="7981672" cy="1077218"/>
          </a:xfrm>
          <a:prstGeom prst="rect">
            <a:avLst/>
          </a:prstGeom>
          <a:noFill/>
        </p:spPr>
        <p:txBody>
          <a:bodyPr wrap="none" rtlCol="0">
            <a:spAutoFit/>
          </a:bodyPr>
          <a:lstStyle/>
          <a:p>
            <a:r>
              <a:rPr kumimoji="1" lang="ja-JP" altLang="en-US" sz="3200" dirty="0">
                <a:solidFill>
                  <a:srgbClr val="FF0000"/>
                </a:solidFill>
              </a:rPr>
              <a:t>先生からの質問は詰問ではない</a:t>
            </a:r>
            <a:endParaRPr kumimoji="1" lang="en-US" altLang="ja-JP" sz="3200" dirty="0">
              <a:solidFill>
                <a:srgbClr val="FF0000"/>
              </a:solidFill>
            </a:endParaRPr>
          </a:p>
          <a:p>
            <a:r>
              <a:rPr kumimoji="1" lang="ja-JP" altLang="en-US" sz="3200" dirty="0"/>
              <a:t>質問に答えられなくても気にしなくて良い</a:t>
            </a:r>
            <a:endParaRPr kumimoji="1" lang="en-US" altLang="ja-JP" sz="3200" dirty="0"/>
          </a:p>
        </p:txBody>
      </p:sp>
      <p:sp>
        <p:nvSpPr>
          <p:cNvPr id="6" name="テキスト ボックス 5"/>
          <p:cNvSpPr txBox="1"/>
          <p:nvPr/>
        </p:nvSpPr>
        <p:spPr>
          <a:xfrm>
            <a:off x="274543" y="2708920"/>
            <a:ext cx="5929828" cy="584775"/>
          </a:xfrm>
          <a:prstGeom prst="rect">
            <a:avLst/>
          </a:prstGeom>
          <a:noFill/>
        </p:spPr>
        <p:txBody>
          <a:bodyPr wrap="none" rtlCol="0">
            <a:spAutoFit/>
          </a:bodyPr>
          <a:lstStyle/>
          <a:p>
            <a:r>
              <a:rPr kumimoji="1" lang="ja-JP" altLang="en-US" sz="3200" dirty="0"/>
              <a:t>質問の「意図」の理解に努める</a:t>
            </a:r>
            <a:endParaRPr kumimoji="1" lang="en-US" altLang="ja-JP" sz="3200" dirty="0"/>
          </a:p>
        </p:txBody>
      </p:sp>
      <p:sp>
        <p:nvSpPr>
          <p:cNvPr id="7" name="テキスト ボックス 6"/>
          <p:cNvSpPr txBox="1"/>
          <p:nvPr/>
        </p:nvSpPr>
        <p:spPr>
          <a:xfrm>
            <a:off x="274543" y="3356992"/>
            <a:ext cx="8545929"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dirty="0"/>
              <a:t>発表者は質問を難しく受け取りすぎる傾向がある</a:t>
            </a:r>
            <a:endParaRPr kumimoji="1" lang="en-US" altLang="ja-JP" sz="2800" dirty="0"/>
          </a:p>
          <a:p>
            <a:pPr marL="457200" indent="-457200">
              <a:buFont typeface="Arial" panose="020B0604020202020204" pitchFamily="34" charset="0"/>
              <a:buChar char="•"/>
            </a:pPr>
            <a:r>
              <a:rPr lang="ja-JP" altLang="en-US" sz="2800" dirty="0"/>
              <a:t>まずは「何を聞かれているか？」を把握する</a:t>
            </a:r>
            <a:endParaRPr lang="en-US" altLang="ja-JP" sz="2800" dirty="0"/>
          </a:p>
          <a:p>
            <a:pPr marL="457200" indent="-457200">
              <a:buFont typeface="Arial" panose="020B0604020202020204" pitchFamily="34" charset="0"/>
              <a:buChar char="•"/>
            </a:pPr>
            <a:r>
              <a:rPr lang="ja-JP" altLang="en-US" sz="2800" dirty="0"/>
              <a:t>その質問、実は単純なことを聞いているかも？</a:t>
            </a:r>
            <a:endParaRPr lang="en-US" altLang="ja-JP" sz="2800" dirty="0"/>
          </a:p>
        </p:txBody>
      </p:sp>
      <p:sp>
        <p:nvSpPr>
          <p:cNvPr id="8" name="テキスト ボックス 7"/>
          <p:cNvSpPr txBox="1"/>
          <p:nvPr/>
        </p:nvSpPr>
        <p:spPr>
          <a:xfrm>
            <a:off x="274543" y="4941168"/>
            <a:ext cx="5519460" cy="584775"/>
          </a:xfrm>
          <a:prstGeom prst="rect">
            <a:avLst/>
          </a:prstGeom>
          <a:noFill/>
        </p:spPr>
        <p:txBody>
          <a:bodyPr wrap="none" rtlCol="0">
            <a:spAutoFit/>
          </a:bodyPr>
          <a:lstStyle/>
          <a:p>
            <a:r>
              <a:rPr kumimoji="1" lang="ja-JP" altLang="en-US" sz="3200" dirty="0"/>
              <a:t>質問に答えられなかったら？</a:t>
            </a:r>
            <a:endParaRPr kumimoji="1" lang="en-US" altLang="ja-JP" sz="3200" dirty="0"/>
          </a:p>
        </p:txBody>
      </p:sp>
      <p:sp>
        <p:nvSpPr>
          <p:cNvPr id="9" name="テキスト ボックス 8"/>
          <p:cNvSpPr txBox="1"/>
          <p:nvPr/>
        </p:nvSpPr>
        <p:spPr>
          <a:xfrm>
            <a:off x="274543" y="5589240"/>
            <a:ext cx="5673348" cy="954107"/>
          </a:xfrm>
          <a:prstGeom prst="rect">
            <a:avLst/>
          </a:prstGeom>
          <a:noFill/>
        </p:spPr>
        <p:txBody>
          <a:bodyPr wrap="none" rtlCol="0">
            <a:spAutoFit/>
          </a:bodyPr>
          <a:lstStyle/>
          <a:p>
            <a:pPr marL="457200" indent="-457200">
              <a:buFont typeface="Arial" panose="020B0604020202020204" pitchFamily="34" charset="0"/>
              <a:buChar char="•"/>
            </a:pPr>
            <a:r>
              <a:rPr lang="ja-JP" altLang="en-US" sz="2800" dirty="0"/>
              <a:t>難しい質問→教員が答える</a:t>
            </a:r>
            <a:endParaRPr lang="en-US" altLang="ja-JP" sz="2800" dirty="0"/>
          </a:p>
          <a:p>
            <a:pPr marL="457200" indent="-457200">
              <a:buFont typeface="Arial" panose="020B0604020202020204" pitchFamily="34" charset="0"/>
              <a:buChar char="•"/>
            </a:pPr>
            <a:r>
              <a:rPr kumimoji="1" lang="ja-JP" altLang="en-US" sz="2800" dirty="0"/>
              <a:t>発表者が答えるべき質問→</a:t>
            </a:r>
            <a:r>
              <a:rPr kumimoji="1" lang="ja-JP" altLang="en-US" sz="2800" dirty="0">
                <a:solidFill>
                  <a:srgbClr val="FF0000"/>
                </a:solidFill>
              </a:rPr>
              <a:t>宿題</a:t>
            </a:r>
            <a:endParaRPr kumimoji="1" lang="en-US" altLang="ja-JP" sz="2800" dirty="0">
              <a:solidFill>
                <a:srgbClr val="FF0000"/>
              </a:solidFill>
            </a:endParaRPr>
          </a:p>
        </p:txBody>
      </p:sp>
      <p:pic>
        <p:nvPicPr>
          <p:cNvPr id="7170" name="Picture 2" descr="焦って勉強をする学生イラスト（男子学生）"/>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5013176"/>
            <a:ext cx="1434648" cy="157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58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p:cNvSpPr txBox="1"/>
          <p:nvPr/>
        </p:nvSpPr>
        <p:spPr>
          <a:xfrm>
            <a:off x="323528" y="1268760"/>
            <a:ext cx="5314275" cy="707886"/>
          </a:xfrm>
          <a:prstGeom prst="rect">
            <a:avLst/>
          </a:prstGeom>
          <a:noFill/>
        </p:spPr>
        <p:txBody>
          <a:bodyPr wrap="none" rtlCol="0">
            <a:spAutoFit/>
          </a:bodyPr>
          <a:lstStyle/>
          <a:p>
            <a:r>
              <a:rPr lang="ja-JP" altLang="en-US" sz="4000" dirty="0"/>
              <a:t>準備には時間をかける</a:t>
            </a:r>
            <a:endParaRPr kumimoji="1" lang="ja-JP" altLang="en-US" sz="4000" dirty="0"/>
          </a:p>
        </p:txBody>
      </p:sp>
      <p:sp>
        <p:nvSpPr>
          <p:cNvPr id="4" name="テキスト ボックス 3"/>
          <p:cNvSpPr txBox="1"/>
          <p:nvPr/>
        </p:nvSpPr>
        <p:spPr>
          <a:xfrm>
            <a:off x="611560" y="2060848"/>
            <a:ext cx="8208912"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無理に時間をかける必要はないが「時間がかかるもの」と思って準備すること</a:t>
            </a:r>
            <a:endParaRPr lang="en-US" altLang="ja-JP" sz="2400" dirty="0"/>
          </a:p>
          <a:p>
            <a:pPr marL="342900" indent="-342900">
              <a:buFont typeface="Arial" panose="020B0604020202020204" pitchFamily="34" charset="0"/>
              <a:buChar char="•"/>
            </a:pPr>
            <a:r>
              <a:rPr lang="ja-JP" altLang="en-US" sz="2400" dirty="0"/>
              <a:t>教科書「だけ」を読んで準備することはできない</a:t>
            </a:r>
            <a:endParaRPr kumimoji="1" lang="ja-JP" altLang="en-US" sz="2400" dirty="0"/>
          </a:p>
        </p:txBody>
      </p:sp>
      <p:sp>
        <p:nvSpPr>
          <p:cNvPr id="5" name="テキスト ボックス 4"/>
          <p:cNvSpPr txBox="1"/>
          <p:nvPr/>
        </p:nvSpPr>
        <p:spPr>
          <a:xfrm>
            <a:off x="323528" y="3515524"/>
            <a:ext cx="6853158" cy="707886"/>
          </a:xfrm>
          <a:prstGeom prst="rect">
            <a:avLst/>
          </a:prstGeom>
          <a:noFill/>
        </p:spPr>
        <p:txBody>
          <a:bodyPr wrap="none" rtlCol="0">
            <a:spAutoFit/>
          </a:bodyPr>
          <a:lstStyle/>
          <a:p>
            <a:r>
              <a:rPr lang="ja-JP" altLang="en-US" sz="4000" dirty="0"/>
              <a:t>発表はストーリー性をもって</a:t>
            </a:r>
            <a:endParaRPr kumimoji="1" lang="ja-JP" altLang="en-US" sz="4000" dirty="0"/>
          </a:p>
        </p:txBody>
      </p:sp>
      <p:sp>
        <p:nvSpPr>
          <p:cNvPr id="6" name="テキスト ボックス 5"/>
          <p:cNvSpPr txBox="1"/>
          <p:nvPr/>
        </p:nvSpPr>
        <p:spPr>
          <a:xfrm>
            <a:off x="827584" y="4235604"/>
            <a:ext cx="7992888" cy="156966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この発表で何を伝えたいかを明確にする</a:t>
            </a:r>
            <a:endParaRPr lang="en-US" altLang="ja-JP" sz="2400" dirty="0"/>
          </a:p>
          <a:p>
            <a:pPr marL="342900" indent="-342900">
              <a:buFont typeface="Arial" panose="020B0604020202020204" pitchFamily="34" charset="0"/>
              <a:buChar char="•"/>
            </a:pPr>
            <a:r>
              <a:rPr kumimoji="1" lang="ja-JP" altLang="en-US" sz="2400" dirty="0"/>
              <a:t>「スタート地点」と「ゴール地点」を明確に</a:t>
            </a:r>
            <a:endParaRPr kumimoji="1" lang="en-US" altLang="ja-JP" sz="2400" dirty="0"/>
          </a:p>
          <a:p>
            <a:pPr marL="342900" indent="-342900">
              <a:buFont typeface="Arial" panose="020B0604020202020204" pitchFamily="34" charset="0"/>
              <a:buChar char="•"/>
            </a:pPr>
            <a:r>
              <a:rPr kumimoji="1" lang="ja-JP" altLang="en-US" sz="2400" dirty="0"/>
              <a:t>自分なりの解釈を伝える</a:t>
            </a:r>
            <a:endParaRPr kumimoji="1" lang="en-US" altLang="ja-JP" sz="2400" dirty="0"/>
          </a:p>
          <a:p>
            <a:pPr marL="342900" indent="-342900">
              <a:buFont typeface="Arial" panose="020B0604020202020204" pitchFamily="34" charset="0"/>
              <a:buChar char="•"/>
            </a:pPr>
            <a:r>
              <a:rPr kumimoji="1" lang="ja-JP" altLang="en-US" sz="2400" dirty="0">
                <a:solidFill>
                  <a:srgbClr val="FF0000"/>
                </a:solidFill>
              </a:rPr>
              <a:t>教科書の朗読にならないようにする</a:t>
            </a:r>
          </a:p>
        </p:txBody>
      </p:sp>
    </p:spTree>
    <p:extLst>
      <p:ext uri="{BB962C8B-B14F-4D97-AF65-F5344CB8AC3E}">
        <p14:creationId xmlns:p14="http://schemas.microsoft.com/office/powerpoint/2010/main" val="260790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注意</a:t>
            </a:r>
            <a:endParaRPr kumimoji="1" lang="ja-JP" altLang="en-US" dirty="0"/>
          </a:p>
        </p:txBody>
      </p:sp>
      <p:pic>
        <p:nvPicPr>
          <p:cNvPr id="3" name="Picture 2" descr="https://3.bp.blogspot.com/-M9yYEVcfb7g/WXcRHLUYsyI/AAAAAAABFqI/cf1a4bHaakM7RZs1VfLbHMw_B0YcblU7QCLcBGAs/s800/job_kouji_s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068960"/>
            <a:ext cx="2449712" cy="345638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611560" y="1196752"/>
            <a:ext cx="8352928" cy="1569660"/>
          </a:xfrm>
          <a:prstGeom prst="rect">
            <a:avLst/>
          </a:prstGeom>
          <a:noFill/>
        </p:spPr>
        <p:txBody>
          <a:bodyPr wrap="square" rtlCol="0">
            <a:spAutoFit/>
          </a:bodyPr>
          <a:lstStyle/>
          <a:p>
            <a:r>
              <a:rPr lang="ja-JP" altLang="en-US" sz="3200" dirty="0"/>
              <a:t>このスライドに書かれている内容は</a:t>
            </a:r>
            <a:endParaRPr lang="en-US" altLang="ja-JP" sz="3200" dirty="0"/>
          </a:p>
          <a:p>
            <a:r>
              <a:rPr lang="ja-JP" altLang="en-US" sz="3200" dirty="0"/>
              <a:t>当研究室の</a:t>
            </a:r>
            <a:r>
              <a:rPr lang="ja-JP" altLang="en-US" sz="3200" dirty="0">
                <a:solidFill>
                  <a:srgbClr val="011893"/>
                </a:solidFill>
              </a:rPr>
              <a:t>ローカルルール</a:t>
            </a:r>
            <a:r>
              <a:rPr lang="ja-JP" altLang="en-US" sz="3200" dirty="0"/>
              <a:t>です</a:t>
            </a:r>
            <a:endParaRPr lang="en-US" altLang="ja-JP" sz="3200" dirty="0"/>
          </a:p>
          <a:p>
            <a:r>
              <a:rPr lang="ja-JP" altLang="en-US" sz="3200" dirty="0"/>
              <a:t>別</a:t>
            </a:r>
            <a:r>
              <a:rPr kumimoji="1" lang="ja-JP" altLang="en-US" sz="3200" dirty="0"/>
              <a:t>の研究室</a:t>
            </a:r>
            <a:r>
              <a:rPr lang="ja-JP" altLang="en-US" sz="3200" dirty="0"/>
              <a:t>に</a:t>
            </a:r>
            <a:r>
              <a:rPr kumimoji="1" lang="ja-JP" altLang="en-US" sz="3200" dirty="0"/>
              <a:t>は別のポリシーがあ</a:t>
            </a:r>
            <a:r>
              <a:rPr lang="ja-JP" altLang="en-US" sz="3200" dirty="0"/>
              <a:t>ります</a:t>
            </a:r>
            <a:endParaRPr kumimoji="1" lang="ja-JP" altLang="en-US" sz="3200" dirty="0"/>
          </a:p>
        </p:txBody>
      </p:sp>
    </p:spTree>
    <p:extLst>
      <p:ext uri="{BB962C8B-B14F-4D97-AF65-F5344CB8AC3E}">
        <p14:creationId xmlns:p14="http://schemas.microsoft.com/office/powerpoint/2010/main" val="366082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輪講とは</a:t>
            </a:r>
            <a:endParaRPr kumimoji="1" lang="ja-JP" altLang="en-US" dirty="0"/>
          </a:p>
        </p:txBody>
      </p:sp>
      <p:sp>
        <p:nvSpPr>
          <p:cNvPr id="3" name="テキスト ボックス 2"/>
          <p:cNvSpPr txBox="1"/>
          <p:nvPr/>
        </p:nvSpPr>
        <p:spPr>
          <a:xfrm>
            <a:off x="755576" y="1196752"/>
            <a:ext cx="8280920" cy="1077218"/>
          </a:xfrm>
          <a:prstGeom prst="rect">
            <a:avLst/>
          </a:prstGeom>
          <a:noFill/>
        </p:spPr>
        <p:txBody>
          <a:bodyPr wrap="square" rtlCol="0">
            <a:spAutoFit/>
          </a:bodyPr>
          <a:lstStyle/>
          <a:p>
            <a:r>
              <a:rPr kumimoji="1" lang="ja-JP" altLang="en-US" sz="3200" dirty="0"/>
              <a:t>教科書やレビュー論文を複数人で分担し、</a:t>
            </a:r>
            <a:r>
              <a:rPr kumimoji="1" lang="ja-JP" altLang="en-US" sz="3200" dirty="0">
                <a:solidFill>
                  <a:srgbClr val="011893"/>
                </a:solidFill>
              </a:rPr>
              <a:t>説明役</a:t>
            </a:r>
            <a:r>
              <a:rPr kumimoji="1" lang="ja-JP" altLang="en-US" sz="3200" dirty="0"/>
              <a:t>と</a:t>
            </a:r>
            <a:r>
              <a:rPr kumimoji="1" lang="ja-JP" altLang="en-US" sz="3200" dirty="0">
                <a:solidFill>
                  <a:srgbClr val="011893"/>
                </a:solidFill>
              </a:rPr>
              <a:t>聞き手</a:t>
            </a:r>
            <a:r>
              <a:rPr kumimoji="1" lang="ja-JP" altLang="en-US" sz="3200" dirty="0"/>
              <a:t>に分かれて行う</a:t>
            </a:r>
            <a:r>
              <a:rPr kumimoji="1" lang="ja-JP" altLang="en-US" sz="3200" dirty="0">
                <a:solidFill>
                  <a:srgbClr val="FF0000"/>
                </a:solidFill>
              </a:rPr>
              <a:t>勉強会</a:t>
            </a:r>
          </a:p>
        </p:txBody>
      </p:sp>
      <p:sp>
        <p:nvSpPr>
          <p:cNvPr id="8" name="テキスト ボックス 7"/>
          <p:cNvSpPr txBox="1"/>
          <p:nvPr/>
        </p:nvSpPr>
        <p:spPr>
          <a:xfrm>
            <a:off x="1619672" y="3077671"/>
            <a:ext cx="1944216" cy="584775"/>
          </a:xfrm>
          <a:prstGeom prst="rect">
            <a:avLst/>
          </a:prstGeom>
          <a:noFill/>
        </p:spPr>
        <p:txBody>
          <a:bodyPr wrap="square" rtlCol="0">
            <a:spAutoFit/>
          </a:bodyPr>
          <a:lstStyle/>
          <a:p>
            <a:r>
              <a:rPr lang="ja-JP" altLang="en-US" sz="3200" dirty="0">
                <a:solidFill>
                  <a:srgbClr val="011893"/>
                </a:solidFill>
              </a:rPr>
              <a:t>説明役</a:t>
            </a:r>
            <a:r>
              <a:rPr lang="ja-JP" altLang="en-US" sz="3200" dirty="0"/>
              <a:t>：</a:t>
            </a:r>
            <a:endParaRPr lang="en-US" altLang="ja-JP" sz="3200" dirty="0"/>
          </a:p>
        </p:txBody>
      </p:sp>
      <p:sp>
        <p:nvSpPr>
          <p:cNvPr id="4" name="正方形/長方形 3"/>
          <p:cNvSpPr/>
          <p:nvPr/>
        </p:nvSpPr>
        <p:spPr>
          <a:xfrm>
            <a:off x="3347864" y="5013176"/>
            <a:ext cx="4392488" cy="584775"/>
          </a:xfrm>
          <a:prstGeom prst="rect">
            <a:avLst/>
          </a:prstGeom>
        </p:spPr>
        <p:txBody>
          <a:bodyPr wrap="square">
            <a:spAutoFit/>
          </a:bodyPr>
          <a:lstStyle/>
          <a:p>
            <a:r>
              <a:rPr lang="ja-JP" altLang="en-US" sz="3200" dirty="0"/>
              <a:t>説明を聞いて質問する</a:t>
            </a:r>
          </a:p>
        </p:txBody>
      </p:sp>
      <p:sp>
        <p:nvSpPr>
          <p:cNvPr id="9" name="正方形/長方形 8"/>
          <p:cNvSpPr/>
          <p:nvPr/>
        </p:nvSpPr>
        <p:spPr>
          <a:xfrm>
            <a:off x="3236710" y="3077671"/>
            <a:ext cx="5367738" cy="1077218"/>
          </a:xfrm>
          <a:prstGeom prst="rect">
            <a:avLst/>
          </a:prstGeom>
        </p:spPr>
        <p:txBody>
          <a:bodyPr wrap="square">
            <a:spAutoFit/>
          </a:bodyPr>
          <a:lstStyle/>
          <a:p>
            <a:r>
              <a:rPr lang="ja-JP" altLang="en-US" sz="3200" dirty="0"/>
              <a:t>割り当て部分を説明する</a:t>
            </a:r>
            <a:endParaRPr lang="en-US" altLang="ja-JP" sz="3200" dirty="0"/>
          </a:p>
          <a:p>
            <a:r>
              <a:rPr lang="ja-JP" altLang="en-US" sz="3200" dirty="0">
                <a:solidFill>
                  <a:srgbClr val="FF0000"/>
                </a:solidFill>
              </a:rPr>
              <a:t>準備が大変</a:t>
            </a:r>
            <a:endParaRPr lang="en-US" altLang="ja-JP" sz="3200" dirty="0">
              <a:solidFill>
                <a:srgbClr val="FF0000"/>
              </a:solidFill>
            </a:endParaRPr>
          </a:p>
        </p:txBody>
      </p:sp>
      <p:sp>
        <p:nvSpPr>
          <p:cNvPr id="10" name="正方形/長方形 9"/>
          <p:cNvSpPr/>
          <p:nvPr/>
        </p:nvSpPr>
        <p:spPr>
          <a:xfrm>
            <a:off x="1691680" y="5013176"/>
            <a:ext cx="1826141" cy="584775"/>
          </a:xfrm>
          <a:prstGeom prst="rect">
            <a:avLst/>
          </a:prstGeom>
        </p:spPr>
        <p:txBody>
          <a:bodyPr wrap="none">
            <a:spAutoFit/>
          </a:bodyPr>
          <a:lstStyle/>
          <a:p>
            <a:r>
              <a:rPr lang="ja-JP" altLang="en-US" sz="3200" dirty="0">
                <a:solidFill>
                  <a:srgbClr val="011893"/>
                </a:solidFill>
              </a:rPr>
              <a:t>聞き手</a:t>
            </a:r>
            <a:r>
              <a:rPr lang="ja-JP" altLang="en-US" sz="3200" dirty="0"/>
              <a:t>：</a:t>
            </a:r>
          </a:p>
        </p:txBody>
      </p:sp>
      <p:pic>
        <p:nvPicPr>
          <p:cNvPr id="1028" name="Picture 4" descr="手を挙げる男の子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805863"/>
            <a:ext cx="930343"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先生のイラスト（女性）"/>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48" y="2933655"/>
            <a:ext cx="1122512" cy="1464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23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6BE73C-DE69-A347-A69F-918B778B6BFE}"/>
              </a:ext>
            </a:extLst>
          </p:cNvPr>
          <p:cNvSpPr>
            <a:spLocks noGrp="1"/>
          </p:cNvSpPr>
          <p:nvPr>
            <p:ph type="body" sz="quarter" idx="10"/>
          </p:nvPr>
        </p:nvSpPr>
        <p:spPr/>
        <p:txBody>
          <a:bodyPr/>
          <a:lstStyle/>
          <a:p>
            <a:r>
              <a:rPr kumimoji="1" lang="ja-JP" altLang="en-US"/>
              <a:t>輪講とは</a:t>
            </a:r>
          </a:p>
        </p:txBody>
      </p:sp>
      <p:sp>
        <p:nvSpPr>
          <p:cNvPr id="3" name="テキスト ボックス 2">
            <a:extLst>
              <a:ext uri="{FF2B5EF4-FFF2-40B4-BE49-F238E27FC236}">
                <a16:creationId xmlns:a16="http://schemas.microsoft.com/office/drawing/2014/main" id="{0C9077FB-4F4F-2B46-BD4D-D25D7F3729E9}"/>
              </a:ext>
            </a:extLst>
          </p:cNvPr>
          <p:cNvSpPr txBox="1"/>
          <p:nvPr/>
        </p:nvSpPr>
        <p:spPr>
          <a:xfrm>
            <a:off x="323528" y="1268760"/>
            <a:ext cx="7571303" cy="646331"/>
          </a:xfrm>
          <a:prstGeom prst="rect">
            <a:avLst/>
          </a:prstGeom>
          <a:noFill/>
        </p:spPr>
        <p:txBody>
          <a:bodyPr wrap="none" rtlCol="0">
            <a:spAutoFit/>
          </a:bodyPr>
          <a:lstStyle/>
          <a:p>
            <a:r>
              <a:rPr kumimoji="1" lang="ja-JP" altLang="en-US" sz="3600" dirty="0"/>
              <a:t>輪講は</a:t>
            </a:r>
            <a:r>
              <a:rPr kumimoji="1" lang="ja-JP" altLang="en-US" sz="3600" dirty="0">
                <a:solidFill>
                  <a:srgbClr val="011893"/>
                </a:solidFill>
              </a:rPr>
              <a:t>勉強会</a:t>
            </a:r>
            <a:r>
              <a:rPr kumimoji="1" lang="ja-JP" altLang="en-US" sz="3600" dirty="0"/>
              <a:t>であり、</a:t>
            </a:r>
            <a:r>
              <a:rPr kumimoji="1" lang="ja-JP" altLang="en-US" sz="3600" dirty="0">
                <a:solidFill>
                  <a:srgbClr val="011893"/>
                </a:solidFill>
              </a:rPr>
              <a:t>講義</a:t>
            </a:r>
            <a:r>
              <a:rPr kumimoji="1" lang="ja-JP" altLang="en-US" sz="3600" dirty="0"/>
              <a:t>ではない</a:t>
            </a:r>
            <a:endParaRPr lang="en-US" altLang="ja-JP" sz="3600" dirty="0"/>
          </a:p>
        </p:txBody>
      </p:sp>
      <p:sp>
        <p:nvSpPr>
          <p:cNvPr id="7" name="テキスト ボックス 6">
            <a:extLst>
              <a:ext uri="{FF2B5EF4-FFF2-40B4-BE49-F238E27FC236}">
                <a16:creationId xmlns:a16="http://schemas.microsoft.com/office/drawing/2014/main" id="{6E017EA9-C5DC-414D-A526-95C464DD737B}"/>
              </a:ext>
            </a:extLst>
          </p:cNvPr>
          <p:cNvSpPr txBox="1"/>
          <p:nvPr/>
        </p:nvSpPr>
        <p:spPr>
          <a:xfrm>
            <a:off x="683568" y="4797152"/>
            <a:ext cx="6340197" cy="830997"/>
          </a:xfrm>
          <a:prstGeom prst="rect">
            <a:avLst/>
          </a:prstGeom>
          <a:noFill/>
        </p:spPr>
        <p:txBody>
          <a:bodyPr wrap="none" rtlCol="0">
            <a:spAutoFit/>
          </a:bodyPr>
          <a:lstStyle/>
          <a:p>
            <a:r>
              <a:rPr kumimoji="1" lang="ja-JP" altLang="en-US" sz="2400"/>
              <a:t>もちろん質問はしても</a:t>
            </a:r>
            <a:r>
              <a:rPr kumimoji="1" lang="en-US" altLang="ja-JP" sz="2400"/>
              <a:t>OK</a:t>
            </a:r>
            <a:r>
              <a:rPr kumimoji="1" lang="ja-JP" altLang="en-US" sz="2400"/>
              <a:t>。ただし事前に。</a:t>
            </a:r>
            <a:endParaRPr kumimoji="1" lang="en-US" altLang="ja-JP" sz="2400"/>
          </a:p>
          <a:p>
            <a:r>
              <a:rPr lang="ja-JP" altLang="en-US" sz="2400"/>
              <a:t>わからないことは当日までに解決しておく。</a:t>
            </a:r>
            <a:endParaRPr kumimoji="1" lang="en-US" altLang="ja-JP" sz="2400"/>
          </a:p>
        </p:txBody>
      </p:sp>
      <p:sp>
        <p:nvSpPr>
          <p:cNvPr id="8" name="テキスト ボックス 7">
            <a:extLst>
              <a:ext uri="{FF2B5EF4-FFF2-40B4-BE49-F238E27FC236}">
                <a16:creationId xmlns:a16="http://schemas.microsoft.com/office/drawing/2014/main" id="{E03B4186-93C7-9F45-9F12-1C59EB00B951}"/>
              </a:ext>
            </a:extLst>
          </p:cNvPr>
          <p:cNvSpPr txBox="1"/>
          <p:nvPr/>
        </p:nvSpPr>
        <p:spPr>
          <a:xfrm>
            <a:off x="971600" y="2060848"/>
            <a:ext cx="7263527" cy="461665"/>
          </a:xfrm>
          <a:prstGeom prst="rect">
            <a:avLst/>
          </a:prstGeom>
          <a:noFill/>
        </p:spPr>
        <p:txBody>
          <a:bodyPr wrap="none" rtlCol="0">
            <a:spAutoFit/>
          </a:bodyPr>
          <a:lstStyle/>
          <a:p>
            <a:r>
              <a:rPr lang="ja-JP" altLang="en-US" sz="2400"/>
              <a:t>教員はあくまでメンターであり、「説明役」が先生</a:t>
            </a:r>
            <a:endParaRPr kumimoji="1" lang="ja-JP" altLang="en-US" sz="2400"/>
          </a:p>
        </p:txBody>
      </p:sp>
      <p:sp>
        <p:nvSpPr>
          <p:cNvPr id="9" name="正方形/長方形 8">
            <a:extLst>
              <a:ext uri="{FF2B5EF4-FFF2-40B4-BE49-F238E27FC236}">
                <a16:creationId xmlns:a16="http://schemas.microsoft.com/office/drawing/2014/main" id="{E086478F-C42C-FE40-89C6-7769DD438BDD}"/>
              </a:ext>
            </a:extLst>
          </p:cNvPr>
          <p:cNvSpPr/>
          <p:nvPr/>
        </p:nvSpPr>
        <p:spPr>
          <a:xfrm>
            <a:off x="323528" y="3212976"/>
            <a:ext cx="7109639" cy="646331"/>
          </a:xfrm>
          <a:prstGeom prst="rect">
            <a:avLst/>
          </a:prstGeom>
        </p:spPr>
        <p:txBody>
          <a:bodyPr wrap="none">
            <a:spAutoFit/>
          </a:bodyPr>
          <a:lstStyle/>
          <a:p>
            <a:r>
              <a:rPr lang="ja-JP" altLang="en-US" sz="3600"/>
              <a:t>輪講は説明役の質問の場ではない</a:t>
            </a:r>
          </a:p>
        </p:txBody>
      </p:sp>
      <p:sp>
        <p:nvSpPr>
          <p:cNvPr id="10" name="テキスト ボックス 9">
            <a:extLst>
              <a:ext uri="{FF2B5EF4-FFF2-40B4-BE49-F238E27FC236}">
                <a16:creationId xmlns:a16="http://schemas.microsoft.com/office/drawing/2014/main" id="{10196B8A-7FBF-2943-9D3F-18F79EA4EFE6}"/>
              </a:ext>
            </a:extLst>
          </p:cNvPr>
          <p:cNvSpPr txBox="1"/>
          <p:nvPr/>
        </p:nvSpPr>
        <p:spPr>
          <a:xfrm>
            <a:off x="1187624" y="3975447"/>
            <a:ext cx="7263527" cy="461665"/>
          </a:xfrm>
          <a:prstGeom prst="rect">
            <a:avLst/>
          </a:prstGeom>
          <a:noFill/>
        </p:spPr>
        <p:txBody>
          <a:bodyPr wrap="none" rtlCol="0">
            <a:spAutoFit/>
          </a:bodyPr>
          <a:lstStyle/>
          <a:p>
            <a:r>
              <a:rPr kumimoji="1" lang="ja-JP" altLang="en-US" sz="2400" dirty="0"/>
              <a:t>「ここ、読んでもよくわからなかったんですが</a:t>
            </a:r>
            <a:r>
              <a:rPr kumimoji="1" lang="en-US" altLang="ja-JP" sz="2400" dirty="0"/>
              <a:t>…</a:t>
            </a:r>
            <a:r>
              <a:rPr kumimoji="1" lang="ja-JP" altLang="en-US" sz="2400" dirty="0"/>
              <a:t>」</a:t>
            </a:r>
            <a:endParaRPr kumimoji="1" lang="en-US" altLang="ja-JP" sz="2400" dirty="0"/>
          </a:p>
        </p:txBody>
      </p:sp>
      <p:pic>
        <p:nvPicPr>
          <p:cNvPr id="11" name="Picture 2" descr="バツのマークのイラスト「×」">
            <a:extLst>
              <a:ext uri="{FF2B5EF4-FFF2-40B4-BE49-F238E27FC236}">
                <a16:creationId xmlns:a16="http://schemas.microsoft.com/office/drawing/2014/main" id="{832ECA73-F54C-6749-898A-5E9BC9E1D0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3933056"/>
            <a:ext cx="527993" cy="52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94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a:t>準備の仕方</a:t>
            </a:r>
          </a:p>
        </p:txBody>
      </p:sp>
      <p:sp>
        <p:nvSpPr>
          <p:cNvPr id="3" name="テキスト ボックス 2"/>
          <p:cNvSpPr txBox="1"/>
          <p:nvPr/>
        </p:nvSpPr>
        <p:spPr>
          <a:xfrm>
            <a:off x="1259632" y="1556792"/>
            <a:ext cx="4801314" cy="646331"/>
          </a:xfrm>
          <a:prstGeom prst="rect">
            <a:avLst/>
          </a:prstGeom>
          <a:noFill/>
        </p:spPr>
        <p:txBody>
          <a:bodyPr wrap="none" rtlCol="0">
            <a:spAutoFit/>
          </a:bodyPr>
          <a:lstStyle/>
          <a:p>
            <a:r>
              <a:rPr kumimoji="1" lang="ja-JP" altLang="en-US" sz="3600" dirty="0"/>
              <a:t>なるべく自力で頑張る</a:t>
            </a:r>
          </a:p>
        </p:txBody>
      </p:sp>
      <p:sp>
        <p:nvSpPr>
          <p:cNvPr id="4" name="テキスト ボックス 3"/>
          <p:cNvSpPr txBox="1"/>
          <p:nvPr/>
        </p:nvSpPr>
        <p:spPr>
          <a:xfrm>
            <a:off x="1259632" y="2348880"/>
            <a:ext cx="6186309" cy="646331"/>
          </a:xfrm>
          <a:prstGeom prst="rect">
            <a:avLst/>
          </a:prstGeom>
          <a:noFill/>
        </p:spPr>
        <p:txBody>
          <a:bodyPr wrap="none" rtlCol="0">
            <a:spAutoFit/>
          </a:bodyPr>
          <a:lstStyle/>
          <a:p>
            <a:r>
              <a:rPr kumimoji="1" lang="ja-JP" altLang="en-US" sz="3600" dirty="0"/>
              <a:t>先生にどんどん質問して良い</a:t>
            </a:r>
          </a:p>
        </p:txBody>
      </p:sp>
      <p:pic>
        <p:nvPicPr>
          <p:cNvPr id="5" name="Picture 2" descr="バツのマーク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556792"/>
            <a:ext cx="744017" cy="7440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丸のマーク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348881"/>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323528" y="4005064"/>
            <a:ext cx="8280920" cy="2246769"/>
          </a:xfrm>
          <a:prstGeom prst="rect">
            <a:avLst/>
          </a:prstGeom>
          <a:noFill/>
        </p:spPr>
        <p:txBody>
          <a:bodyPr wrap="square" rtlCol="0">
            <a:spAutoFit/>
          </a:bodyPr>
          <a:lstStyle/>
          <a:p>
            <a:r>
              <a:rPr lang="ja-JP" altLang="en-US" sz="2800" dirty="0">
                <a:solidFill>
                  <a:srgbClr val="FF0000"/>
                </a:solidFill>
              </a:rPr>
              <a:t>輪講発表は「本の理解度テスト」ではない</a:t>
            </a:r>
            <a:endParaRPr lang="en-US" altLang="ja-JP" sz="2800" dirty="0">
              <a:solidFill>
                <a:srgbClr val="FF0000"/>
              </a:solidFill>
            </a:endParaRPr>
          </a:p>
          <a:p>
            <a:r>
              <a:rPr lang="ja-JP" altLang="en-US" sz="2800" dirty="0"/>
              <a:t>詰まったらどんどん質問すること</a:t>
            </a:r>
            <a:endParaRPr lang="en-US" altLang="ja-JP" sz="2800" dirty="0"/>
          </a:p>
          <a:p>
            <a:r>
              <a:rPr lang="ja-JP" altLang="en-US" sz="2800" dirty="0"/>
              <a:t>先生に聞く前に仲間に相談しても良い</a:t>
            </a:r>
            <a:r>
              <a:rPr lang="en-US" altLang="ja-JP" sz="2800" dirty="0"/>
              <a:t>(</a:t>
            </a:r>
            <a:r>
              <a:rPr lang="ja-JP" altLang="en-US" sz="2800" dirty="0"/>
              <a:t>推奨</a:t>
            </a:r>
            <a:r>
              <a:rPr lang="en-US" altLang="ja-JP" sz="2800" dirty="0"/>
              <a:t>)</a:t>
            </a:r>
          </a:p>
          <a:p>
            <a:r>
              <a:rPr lang="ja-JP" altLang="en-US" sz="2800" dirty="0"/>
              <a:t>「ネタバレ」は気にしなくて良い</a:t>
            </a:r>
            <a:endParaRPr lang="en-US" altLang="ja-JP" sz="2800" dirty="0"/>
          </a:p>
          <a:p>
            <a:r>
              <a:rPr lang="ja-JP" altLang="en-US" sz="2800" dirty="0">
                <a:solidFill>
                  <a:srgbClr val="FF0000"/>
                </a:solidFill>
              </a:rPr>
              <a:t>慣れないうちは準備に非常に時間がかかる</a:t>
            </a:r>
            <a:endParaRPr lang="en-US" altLang="ja-JP" sz="2800" dirty="0">
              <a:solidFill>
                <a:srgbClr val="FF0000"/>
              </a:solidFill>
            </a:endParaRPr>
          </a:p>
        </p:txBody>
      </p:sp>
    </p:spTree>
    <p:extLst>
      <p:ext uri="{BB962C8B-B14F-4D97-AF65-F5344CB8AC3E}">
        <p14:creationId xmlns:p14="http://schemas.microsoft.com/office/powerpoint/2010/main" val="321421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準備の仕方</a:t>
            </a:r>
            <a:endParaRPr kumimoji="1" lang="ja-JP" altLang="en-US" dirty="0"/>
          </a:p>
        </p:txBody>
      </p:sp>
      <p:sp>
        <p:nvSpPr>
          <p:cNvPr id="3" name="テキスト ボックス 2"/>
          <p:cNvSpPr txBox="1"/>
          <p:nvPr/>
        </p:nvSpPr>
        <p:spPr>
          <a:xfrm>
            <a:off x="1259632" y="1556792"/>
            <a:ext cx="4339650" cy="646331"/>
          </a:xfrm>
          <a:prstGeom prst="rect">
            <a:avLst/>
          </a:prstGeom>
          <a:noFill/>
        </p:spPr>
        <p:txBody>
          <a:bodyPr wrap="none" rtlCol="0">
            <a:spAutoFit/>
          </a:bodyPr>
          <a:lstStyle/>
          <a:p>
            <a:r>
              <a:rPr kumimoji="1" lang="ja-JP" altLang="en-US" sz="3600" dirty="0"/>
              <a:t>本の内容を説明する</a:t>
            </a:r>
          </a:p>
        </p:txBody>
      </p:sp>
      <p:sp>
        <p:nvSpPr>
          <p:cNvPr id="4" name="テキスト ボックス 3"/>
          <p:cNvSpPr txBox="1"/>
          <p:nvPr/>
        </p:nvSpPr>
        <p:spPr>
          <a:xfrm>
            <a:off x="1259632" y="2348880"/>
            <a:ext cx="4339650" cy="646331"/>
          </a:xfrm>
          <a:prstGeom prst="rect">
            <a:avLst/>
          </a:prstGeom>
          <a:noFill/>
        </p:spPr>
        <p:txBody>
          <a:bodyPr wrap="none" rtlCol="0">
            <a:spAutoFit/>
          </a:bodyPr>
          <a:lstStyle/>
          <a:p>
            <a:r>
              <a:rPr kumimoji="1" lang="ja-JP" altLang="en-US" sz="3600" dirty="0"/>
              <a:t>本の主題を説明する</a:t>
            </a:r>
          </a:p>
        </p:txBody>
      </p:sp>
      <p:pic>
        <p:nvPicPr>
          <p:cNvPr id="1026" name="Picture 2" descr="バツのマーク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556792"/>
            <a:ext cx="744017" cy="7440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丸のマーク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348881"/>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251520" y="3356992"/>
            <a:ext cx="8545929" cy="2246769"/>
          </a:xfrm>
          <a:prstGeom prst="rect">
            <a:avLst/>
          </a:prstGeom>
          <a:noFill/>
        </p:spPr>
        <p:txBody>
          <a:bodyPr wrap="none" rtlCol="0">
            <a:spAutoFit/>
          </a:bodyPr>
          <a:lstStyle/>
          <a:p>
            <a:pPr marL="457200" indent="-457200">
              <a:buFont typeface="Arial" panose="020B0604020202020204" pitchFamily="34" charset="0"/>
              <a:buChar char="•"/>
            </a:pPr>
            <a:r>
              <a:rPr lang="ja-JP" altLang="en-US" sz="2800" dirty="0"/>
              <a:t>本に書いてあることを忠実に説明しようとしない</a:t>
            </a:r>
            <a:endParaRPr lang="en-US" altLang="ja-JP" sz="2800" dirty="0"/>
          </a:p>
          <a:p>
            <a:pPr marL="457200" indent="-457200">
              <a:buFont typeface="Arial" panose="020B0604020202020204" pitchFamily="34" charset="0"/>
              <a:buChar char="•"/>
            </a:pPr>
            <a:r>
              <a:rPr kumimoji="1" lang="ja-JP" altLang="en-US" sz="2800" dirty="0"/>
              <a:t>本の内容を</a:t>
            </a:r>
            <a:r>
              <a:rPr lang="ja-JP" altLang="en-US" sz="2800" dirty="0"/>
              <a:t>自分なりに解釈して話す</a:t>
            </a:r>
            <a:endParaRPr lang="en-US" altLang="ja-JP" sz="2800" dirty="0"/>
          </a:p>
          <a:p>
            <a:pPr marL="457200" indent="-457200">
              <a:buFont typeface="Arial" panose="020B0604020202020204" pitchFamily="34" charset="0"/>
              <a:buChar char="•"/>
            </a:pPr>
            <a:r>
              <a:rPr lang="ja-JP" altLang="en-US" sz="2800" dirty="0">
                <a:solidFill>
                  <a:srgbClr val="FF0000"/>
                </a:solidFill>
              </a:rPr>
              <a:t>必要に応じて別の参考書を読む</a:t>
            </a:r>
            <a:endParaRPr lang="en-US" altLang="ja-JP" sz="2800" dirty="0">
              <a:solidFill>
                <a:srgbClr val="FF0000"/>
              </a:solidFill>
            </a:endParaRPr>
          </a:p>
          <a:p>
            <a:pPr marL="457200" indent="-457200">
              <a:buFont typeface="Arial" panose="020B0604020202020204" pitchFamily="34" charset="0"/>
              <a:buChar char="•"/>
            </a:pPr>
            <a:r>
              <a:rPr lang="ja-JP" altLang="en-US" sz="2800" dirty="0"/>
              <a:t>重要でない箇所は飛ばす。順序も入れ替えて良い</a:t>
            </a:r>
            <a:endParaRPr lang="en-US" altLang="ja-JP" sz="2800" dirty="0"/>
          </a:p>
          <a:p>
            <a:pPr marL="457200" indent="-457200">
              <a:buFont typeface="Arial" panose="020B0604020202020204" pitchFamily="34" charset="0"/>
              <a:buChar char="•"/>
            </a:pPr>
            <a:r>
              <a:rPr kumimoji="1" lang="en-US" altLang="ja-JP" sz="2800" dirty="0"/>
              <a:t>(</a:t>
            </a:r>
            <a:r>
              <a:rPr kumimoji="1" lang="ja-JP" altLang="en-US" sz="2800" dirty="0"/>
              <a:t>ただし、聞かれたら答えられるようにしておく</a:t>
            </a:r>
            <a:r>
              <a:rPr kumimoji="1" lang="en-US" altLang="ja-JP" sz="2800" dirty="0"/>
              <a:t>)</a:t>
            </a:r>
            <a:endParaRPr kumimoji="1" lang="ja-JP" altLang="en-US" sz="2800" dirty="0"/>
          </a:p>
        </p:txBody>
      </p:sp>
      <p:sp>
        <p:nvSpPr>
          <p:cNvPr id="7" name="テキスト ボックス 6"/>
          <p:cNvSpPr txBox="1"/>
          <p:nvPr/>
        </p:nvSpPr>
        <p:spPr>
          <a:xfrm>
            <a:off x="1907704" y="6237312"/>
            <a:ext cx="6032421" cy="461665"/>
          </a:xfrm>
          <a:prstGeom prst="rect">
            <a:avLst/>
          </a:prstGeom>
          <a:noFill/>
        </p:spPr>
        <p:txBody>
          <a:bodyPr wrap="none" rtlCol="0">
            <a:spAutoFit/>
          </a:bodyPr>
          <a:lstStyle/>
          <a:p>
            <a:r>
              <a:rPr kumimoji="1" lang="ja-JP" altLang="en-US" sz="2400" dirty="0"/>
              <a:t>輪講発表は「本の理解度テスト」ではない</a:t>
            </a:r>
          </a:p>
        </p:txBody>
      </p:sp>
      <p:pic>
        <p:nvPicPr>
          <p:cNvPr id="10" name="図 9">
            <a:extLst>
              <a:ext uri="{FF2B5EF4-FFF2-40B4-BE49-F238E27FC236}">
                <a16:creationId xmlns:a16="http://schemas.microsoft.com/office/drawing/2014/main" id="{BD66CADB-678A-874F-B306-84B0B5AB368F}"/>
              </a:ext>
            </a:extLst>
          </p:cNvPr>
          <p:cNvPicPr>
            <a:picLocks noChangeAspect="1"/>
          </p:cNvPicPr>
          <p:nvPr/>
        </p:nvPicPr>
        <p:blipFill>
          <a:blip r:embed="rId4"/>
          <a:stretch>
            <a:fillRect/>
          </a:stretch>
        </p:blipFill>
        <p:spPr>
          <a:xfrm>
            <a:off x="1043608" y="5949280"/>
            <a:ext cx="976380" cy="576064"/>
          </a:xfrm>
          <a:prstGeom prst="rect">
            <a:avLst/>
          </a:prstGeom>
        </p:spPr>
      </p:pic>
      <p:sp>
        <p:nvSpPr>
          <p:cNvPr id="11" name="テキスト ボックス 10">
            <a:extLst>
              <a:ext uri="{FF2B5EF4-FFF2-40B4-BE49-F238E27FC236}">
                <a16:creationId xmlns:a16="http://schemas.microsoft.com/office/drawing/2014/main" id="{77985250-0158-3144-9377-FEC1AEFBF2EC}"/>
              </a:ext>
            </a:extLst>
          </p:cNvPr>
          <p:cNvSpPr txBox="1"/>
          <p:nvPr/>
        </p:nvSpPr>
        <p:spPr>
          <a:xfrm>
            <a:off x="1187624" y="6093296"/>
            <a:ext cx="646331" cy="369332"/>
          </a:xfrm>
          <a:prstGeom prst="rect">
            <a:avLst/>
          </a:prstGeom>
          <a:noFill/>
        </p:spPr>
        <p:txBody>
          <a:bodyPr wrap="square" rtlCol="0">
            <a:spAutoFit/>
          </a:bodyPr>
          <a:lstStyle/>
          <a:p>
            <a:r>
              <a:rPr kumimoji="1" lang="ja-JP" altLang="en-US">
                <a:solidFill>
                  <a:srgbClr val="FF0000"/>
                </a:solidFill>
              </a:rPr>
              <a:t>再掲</a:t>
            </a:r>
          </a:p>
        </p:txBody>
      </p:sp>
    </p:spTree>
    <p:extLst>
      <p:ext uri="{BB962C8B-B14F-4D97-AF65-F5344CB8AC3E}">
        <p14:creationId xmlns:p14="http://schemas.microsoft.com/office/powerpoint/2010/main" val="150994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a:t>発表の仕方</a:t>
            </a:r>
          </a:p>
        </p:txBody>
      </p:sp>
      <p:sp>
        <p:nvSpPr>
          <p:cNvPr id="3" name="テキスト ボックス 2"/>
          <p:cNvSpPr txBox="1"/>
          <p:nvPr/>
        </p:nvSpPr>
        <p:spPr>
          <a:xfrm>
            <a:off x="1259632" y="1196752"/>
            <a:ext cx="6853158" cy="707886"/>
          </a:xfrm>
          <a:prstGeom prst="rect">
            <a:avLst/>
          </a:prstGeom>
          <a:noFill/>
        </p:spPr>
        <p:txBody>
          <a:bodyPr wrap="none" rtlCol="0">
            <a:spAutoFit/>
          </a:bodyPr>
          <a:lstStyle/>
          <a:p>
            <a:r>
              <a:rPr kumimoji="1" lang="ja-JP" altLang="en-US" sz="4000" dirty="0"/>
              <a:t>教科書を見ながら発表しない</a:t>
            </a:r>
          </a:p>
        </p:txBody>
      </p:sp>
      <p:pic>
        <p:nvPicPr>
          <p:cNvPr id="2050" name="Picture 2" descr="指揮棒を持った会社員のイラスト（男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924944"/>
            <a:ext cx="1944216" cy="23566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先生のイラスト（男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0928"/>
            <a:ext cx="1872208" cy="25530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丸のマーク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68" y="2132856"/>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バツのマーク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3768" y="2060848"/>
            <a:ext cx="744017" cy="74401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611560" y="5445224"/>
            <a:ext cx="6378669"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輪講発表は教科書の朗読会ではない</a:t>
            </a:r>
            <a:endParaRPr kumimoji="1" lang="en-US" altLang="ja-JP" sz="2400" dirty="0"/>
          </a:p>
          <a:p>
            <a:pPr marL="342900" indent="-342900">
              <a:buFont typeface="Arial" panose="020B0604020202020204" pitchFamily="34" charset="0"/>
              <a:buChar char="•"/>
            </a:pPr>
            <a:r>
              <a:rPr kumimoji="1" lang="ja-JP" altLang="en-US" sz="2400" dirty="0"/>
              <a:t>自分で作った「メモ」は見てよい</a:t>
            </a:r>
            <a:endParaRPr kumimoji="1" lang="en-US" altLang="ja-JP" sz="2400" dirty="0"/>
          </a:p>
          <a:p>
            <a:pPr marL="342900" indent="-342900">
              <a:buFont typeface="Arial" panose="020B0604020202020204" pitchFamily="34" charset="0"/>
              <a:buChar char="•"/>
            </a:pPr>
            <a:r>
              <a:rPr kumimoji="1" lang="ja-JP" altLang="en-US" sz="2400" dirty="0"/>
              <a:t>最初から最後まで何も見ずに</a:t>
            </a:r>
            <a:r>
              <a:rPr lang="ja-JP" altLang="en-US" sz="2400" dirty="0"/>
              <a:t>話すのが理想</a:t>
            </a:r>
            <a:endParaRPr kumimoji="1" lang="en-US" altLang="ja-JP" sz="2400" dirty="0"/>
          </a:p>
        </p:txBody>
      </p:sp>
    </p:spTree>
    <p:extLst>
      <p:ext uri="{BB962C8B-B14F-4D97-AF65-F5344CB8AC3E}">
        <p14:creationId xmlns:p14="http://schemas.microsoft.com/office/powerpoint/2010/main" val="204651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a:t>発表の仕方</a:t>
            </a:r>
          </a:p>
        </p:txBody>
      </p:sp>
      <p:sp>
        <p:nvSpPr>
          <p:cNvPr id="3" name="テキスト ボックス 2"/>
          <p:cNvSpPr txBox="1"/>
          <p:nvPr/>
        </p:nvSpPr>
        <p:spPr>
          <a:xfrm>
            <a:off x="899592" y="2340169"/>
            <a:ext cx="7981672" cy="584775"/>
          </a:xfrm>
          <a:prstGeom prst="rect">
            <a:avLst/>
          </a:prstGeom>
          <a:noFill/>
        </p:spPr>
        <p:txBody>
          <a:bodyPr wrap="none" rtlCol="0">
            <a:spAutoFit/>
          </a:bodyPr>
          <a:lstStyle/>
          <a:p>
            <a:r>
              <a:rPr lang="ja-JP" altLang="en-US" sz="3200" dirty="0"/>
              <a:t>聞き手が</a:t>
            </a:r>
            <a:r>
              <a:rPr kumimoji="1" lang="ja-JP" altLang="en-US" sz="3200" dirty="0"/>
              <a:t>教科書を見ること前提</a:t>
            </a:r>
            <a:r>
              <a:rPr lang="ja-JP" altLang="en-US" sz="3200" dirty="0"/>
              <a:t>で話さない</a:t>
            </a:r>
            <a:endParaRPr kumimoji="1" lang="ja-JP" altLang="en-US" sz="3200" dirty="0"/>
          </a:p>
        </p:txBody>
      </p:sp>
      <p:sp>
        <p:nvSpPr>
          <p:cNvPr id="4" name="テキスト ボックス 3"/>
          <p:cNvSpPr txBox="1"/>
          <p:nvPr/>
        </p:nvSpPr>
        <p:spPr>
          <a:xfrm>
            <a:off x="1331640" y="3740969"/>
            <a:ext cx="6237605" cy="646331"/>
          </a:xfrm>
          <a:prstGeom prst="rect">
            <a:avLst/>
          </a:prstGeom>
          <a:noFill/>
        </p:spPr>
        <p:txBody>
          <a:bodyPr wrap="none" rtlCol="0">
            <a:spAutoFit/>
          </a:bodyPr>
          <a:lstStyle/>
          <a:p>
            <a:r>
              <a:rPr lang="ja-JP" altLang="en-US" sz="3600" dirty="0"/>
              <a:t>「教科書</a:t>
            </a:r>
            <a:r>
              <a:rPr lang="en-US" altLang="ja-JP" sz="3600" dirty="0"/>
              <a:t>10</a:t>
            </a:r>
            <a:r>
              <a:rPr lang="ja-JP" altLang="en-US" sz="3600" dirty="0"/>
              <a:t>ページの・・・」</a:t>
            </a:r>
            <a:endParaRPr kumimoji="1" lang="en-US" altLang="ja-JP" sz="3600" dirty="0"/>
          </a:p>
        </p:txBody>
      </p:sp>
      <p:pic>
        <p:nvPicPr>
          <p:cNvPr id="5" name="Picture 2" descr="バツのマーク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631" y="3717032"/>
            <a:ext cx="744017" cy="7440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バツのマーク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631" y="4605065"/>
            <a:ext cx="744017" cy="74401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79512" y="1340768"/>
            <a:ext cx="8879354" cy="646331"/>
          </a:xfrm>
          <a:prstGeom prst="rect">
            <a:avLst/>
          </a:prstGeom>
          <a:noFill/>
        </p:spPr>
        <p:txBody>
          <a:bodyPr wrap="none" rtlCol="0">
            <a:spAutoFit/>
          </a:bodyPr>
          <a:lstStyle/>
          <a:p>
            <a:r>
              <a:rPr lang="ja-JP" altLang="en-US" sz="3600" dirty="0"/>
              <a:t>発表は</a:t>
            </a:r>
            <a:r>
              <a:rPr lang="en-US" altLang="ja-JP" sz="3600" dirty="0"/>
              <a:t>Self-contained</a:t>
            </a:r>
            <a:r>
              <a:rPr lang="ja-JP" altLang="en-US" sz="3600" dirty="0"/>
              <a:t>でなければならない</a:t>
            </a:r>
            <a:endParaRPr lang="en-US" altLang="ja-JP" sz="3600" dirty="0"/>
          </a:p>
        </p:txBody>
      </p:sp>
      <p:sp>
        <p:nvSpPr>
          <p:cNvPr id="9" name="右矢印 8"/>
          <p:cNvSpPr/>
          <p:nvPr/>
        </p:nvSpPr>
        <p:spPr>
          <a:xfrm>
            <a:off x="251520" y="2368304"/>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331640" y="4653136"/>
            <a:ext cx="6288901" cy="646331"/>
          </a:xfrm>
          <a:prstGeom prst="rect">
            <a:avLst/>
          </a:prstGeom>
          <a:noFill/>
        </p:spPr>
        <p:txBody>
          <a:bodyPr wrap="none" rtlCol="0">
            <a:spAutoFit/>
          </a:bodyPr>
          <a:lstStyle/>
          <a:p>
            <a:r>
              <a:rPr lang="ja-JP" altLang="en-US" sz="3600" dirty="0"/>
              <a:t>「教科書の</a:t>
            </a:r>
            <a:r>
              <a:rPr lang="en-US" altLang="ja-JP" sz="3600" dirty="0"/>
              <a:t>(5)</a:t>
            </a:r>
            <a:r>
              <a:rPr lang="ja-JP" altLang="en-US" sz="3600" dirty="0"/>
              <a:t>式から・・・」</a:t>
            </a:r>
            <a:endParaRPr kumimoji="1" lang="en-US" altLang="ja-JP" sz="3600" dirty="0"/>
          </a:p>
        </p:txBody>
      </p:sp>
    </p:spTree>
    <p:extLst>
      <p:ext uri="{BB962C8B-B14F-4D97-AF65-F5344CB8AC3E}">
        <p14:creationId xmlns:p14="http://schemas.microsoft.com/office/powerpoint/2010/main" val="240021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発表の仕方</a:t>
            </a:r>
            <a:endParaRPr kumimoji="1" lang="ja-JP" altLang="en-US" dirty="0"/>
          </a:p>
        </p:txBody>
      </p:sp>
      <p:sp>
        <p:nvSpPr>
          <p:cNvPr id="3" name="テキスト ボックス 2"/>
          <p:cNvSpPr txBox="1"/>
          <p:nvPr/>
        </p:nvSpPr>
        <p:spPr>
          <a:xfrm>
            <a:off x="1698059" y="1052736"/>
            <a:ext cx="6186309" cy="646331"/>
          </a:xfrm>
          <a:prstGeom prst="rect">
            <a:avLst/>
          </a:prstGeom>
          <a:noFill/>
        </p:spPr>
        <p:txBody>
          <a:bodyPr wrap="none" rtlCol="0">
            <a:spAutoFit/>
          </a:bodyPr>
          <a:lstStyle/>
          <a:p>
            <a:r>
              <a:rPr lang="ja-JP" altLang="en-US" sz="3600" dirty="0"/>
              <a:t>発表の「ストーリー」を作る</a:t>
            </a:r>
            <a:endParaRPr lang="en-US" altLang="ja-JP" sz="3600" dirty="0"/>
          </a:p>
        </p:txBody>
      </p:sp>
      <p:sp>
        <p:nvSpPr>
          <p:cNvPr id="4" name="テキスト ボックス 3"/>
          <p:cNvSpPr txBox="1"/>
          <p:nvPr/>
        </p:nvSpPr>
        <p:spPr>
          <a:xfrm>
            <a:off x="179512" y="1988840"/>
            <a:ext cx="7571303" cy="1200329"/>
          </a:xfrm>
          <a:prstGeom prst="rect">
            <a:avLst/>
          </a:prstGeom>
          <a:noFill/>
        </p:spPr>
        <p:txBody>
          <a:bodyPr wrap="none" rtlCol="0">
            <a:spAutoFit/>
          </a:bodyPr>
          <a:lstStyle/>
          <a:p>
            <a:r>
              <a:rPr lang="ja-JP" altLang="en-US" sz="2400" dirty="0"/>
              <a:t>発表の最初に「今日理解して欲しい最終目標」を話す</a:t>
            </a:r>
            <a:endParaRPr lang="en-US" altLang="ja-JP" sz="2400" dirty="0"/>
          </a:p>
          <a:p>
            <a:r>
              <a:rPr kumimoji="1" lang="ja-JP" altLang="en-US" sz="2400" dirty="0"/>
              <a:t>・なぜそれを理解すべきなのか？</a:t>
            </a:r>
            <a:endParaRPr kumimoji="1" lang="en-US" altLang="ja-JP" sz="2400" dirty="0"/>
          </a:p>
          <a:p>
            <a:r>
              <a:rPr kumimoji="1" lang="ja-JP" altLang="en-US" sz="2400" dirty="0"/>
              <a:t>・それを理解すると何がうれしいのか？</a:t>
            </a:r>
          </a:p>
        </p:txBody>
      </p:sp>
      <p:sp>
        <p:nvSpPr>
          <p:cNvPr id="6" name="テキスト ボックス 5"/>
          <p:cNvSpPr txBox="1"/>
          <p:nvPr/>
        </p:nvSpPr>
        <p:spPr>
          <a:xfrm>
            <a:off x="179512" y="5229200"/>
            <a:ext cx="6647974" cy="1200329"/>
          </a:xfrm>
          <a:prstGeom prst="rect">
            <a:avLst/>
          </a:prstGeom>
          <a:noFill/>
        </p:spPr>
        <p:txBody>
          <a:bodyPr wrap="none" rtlCol="0">
            <a:spAutoFit/>
          </a:bodyPr>
          <a:lstStyle/>
          <a:p>
            <a:r>
              <a:rPr lang="ja-JP" altLang="en-US" sz="2400" dirty="0"/>
              <a:t>発表の最後に「今日学んだこと」をまとめる</a:t>
            </a:r>
            <a:endParaRPr lang="en-US" altLang="ja-JP" sz="2400" dirty="0"/>
          </a:p>
          <a:p>
            <a:r>
              <a:rPr kumimoji="1" lang="ja-JP" altLang="en-US" sz="2400" dirty="0"/>
              <a:t>・最初に話した「最終目標」は達成されたか？</a:t>
            </a:r>
            <a:endParaRPr kumimoji="1" lang="en-US" altLang="ja-JP" sz="2400" dirty="0"/>
          </a:p>
          <a:p>
            <a:r>
              <a:rPr lang="ja-JP" altLang="en-US" sz="2400" dirty="0"/>
              <a:t>・これにより「拓けた」のは何か？</a:t>
            </a:r>
            <a:endParaRPr kumimoji="1" lang="ja-JP" altLang="en-US" sz="2400" dirty="0"/>
          </a:p>
        </p:txBody>
      </p:sp>
      <p:sp>
        <p:nvSpPr>
          <p:cNvPr id="7" name="テキスト ボックス 6"/>
          <p:cNvSpPr txBox="1"/>
          <p:nvPr/>
        </p:nvSpPr>
        <p:spPr>
          <a:xfrm>
            <a:off x="179512" y="3429000"/>
            <a:ext cx="8840882" cy="1569660"/>
          </a:xfrm>
          <a:prstGeom prst="rect">
            <a:avLst/>
          </a:prstGeom>
          <a:noFill/>
        </p:spPr>
        <p:txBody>
          <a:bodyPr wrap="none" rtlCol="0">
            <a:spAutoFit/>
          </a:bodyPr>
          <a:lstStyle/>
          <a:p>
            <a:r>
              <a:rPr lang="ja-JP" altLang="en-US" sz="2400" dirty="0"/>
              <a:t>論理の道筋を明確にする</a:t>
            </a:r>
            <a:endParaRPr lang="en-US" altLang="ja-JP" sz="2400" dirty="0"/>
          </a:p>
          <a:p>
            <a:pPr marL="342900" indent="-342900">
              <a:buFont typeface="Arial" panose="020B0604020202020204" pitchFamily="34" charset="0"/>
              <a:buChar char="•"/>
            </a:pPr>
            <a:r>
              <a:rPr kumimoji="1" lang="ja-JP" altLang="en-US" sz="2400" dirty="0"/>
              <a:t>スタート地点は</a:t>
            </a:r>
            <a:r>
              <a:rPr lang="ja-JP" altLang="en-US" sz="2400" dirty="0"/>
              <a:t>どこか？そこをスタートにするのは自明か？</a:t>
            </a:r>
            <a:endParaRPr lang="en-US" altLang="ja-JP" sz="2400" dirty="0"/>
          </a:p>
          <a:p>
            <a:pPr marL="342900" indent="-342900">
              <a:buFont typeface="Arial" panose="020B0604020202020204" pitchFamily="34" charset="0"/>
              <a:buChar char="•"/>
            </a:pPr>
            <a:r>
              <a:rPr kumimoji="1" lang="ja-JP" altLang="en-US" sz="2400" dirty="0"/>
              <a:t>ゴール地点はどこか？</a:t>
            </a:r>
            <a:endParaRPr kumimoji="1" lang="en-US" altLang="ja-JP" sz="2400" dirty="0"/>
          </a:p>
          <a:p>
            <a:pPr marL="342900" indent="-342900">
              <a:buFont typeface="Arial" panose="020B0604020202020204" pitchFamily="34" charset="0"/>
              <a:buChar char="•"/>
            </a:pPr>
            <a:r>
              <a:rPr lang="ja-JP" altLang="en-US" sz="2400" dirty="0"/>
              <a:t>途中の「険しい道」はどこか？</a:t>
            </a:r>
            <a:endParaRPr kumimoji="1" lang="ja-JP" altLang="en-US" sz="2400" dirty="0"/>
          </a:p>
        </p:txBody>
      </p:sp>
    </p:spTree>
    <p:extLst>
      <p:ext uri="{BB962C8B-B14F-4D97-AF65-F5344CB8AC3E}">
        <p14:creationId xmlns:p14="http://schemas.microsoft.com/office/powerpoint/2010/main" val="2886668250"/>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3125</TotalTime>
  <Words>807</Words>
  <Application>Microsoft Office PowerPoint</Application>
  <PresentationFormat>画面に合わせる (4:3)</PresentationFormat>
  <Paragraphs>99</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HGｺﾞｼｯｸE</vt:lpstr>
      <vt:lpstr>游ゴシック</vt:lpstr>
      <vt:lpstr>Arial</vt:lpstr>
      <vt:lpstr>Roboto</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656</cp:revision>
  <dcterms:created xsi:type="dcterms:W3CDTF">2019-01-02T05:23:01Z</dcterms:created>
  <dcterms:modified xsi:type="dcterms:W3CDTF">2022-03-17T05:58:39Z</dcterms:modified>
</cp:coreProperties>
</file>