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129" d="100"/>
          <a:sy n="129" d="100"/>
        </p:scale>
        <p:origin x="12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24.pd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9" Type="http://schemas.openxmlformats.org/officeDocument/2006/relationships/image" Target="../media/image26.pd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論文紹介</a:t>
            </a:r>
            <a:r>
              <a:rPr lang="ja-JP" altLang="en-US" sz="3200">
                <a:solidFill>
                  <a:srgbClr val="011893"/>
                </a:solidFill>
              </a:rPr>
              <a:t>のやり方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2022/02/10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原則としてスライド一枚にグラフ一つ</a:t>
            </a:r>
            <a:endParaRPr kumimoji="1" lang="ja-JP" altLang="en-US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F7D55A3-83C4-BA48-A8A5-50B46A449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5349166" cy="3744416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F2021AF-CA24-6046-BC5A-75765EFBCA2E}"/>
              </a:ext>
            </a:extLst>
          </p:cNvPr>
          <p:cNvCxnSpPr>
            <a:cxnSpLocks/>
          </p:cNvCxnSpPr>
          <p:nvPr/>
        </p:nvCxnSpPr>
        <p:spPr>
          <a:xfrm>
            <a:off x="3131840" y="2708920"/>
            <a:ext cx="2736304" cy="2232248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5580112" y="2420888"/>
            <a:ext cx="187220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Lower is better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987824" y="407707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14</a:t>
            </a:r>
            <a:r>
              <a:rPr kumimoji="1" lang="ja-JP" altLang="en-US" sz="2400" dirty="0"/>
              <a:t>倍に高速化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9512" y="5805265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グラフを見てわかって欲しいこと</a:t>
            </a:r>
            <a:r>
              <a:rPr lang="ja-JP" altLang="en-US" sz="2400" dirty="0"/>
              <a:t>を</a:t>
            </a:r>
            <a:r>
              <a:rPr lang="en-US" altLang="ja-JP" sz="2400" dirty="0"/>
              <a:t>(</a:t>
            </a:r>
            <a:r>
              <a:rPr lang="ja-JP" altLang="en-US" sz="2400" dirty="0"/>
              <a:t>口頭で説明するだけではなく</a:t>
            </a:r>
            <a:r>
              <a:rPr lang="en-US" altLang="ja-JP" sz="2400" dirty="0"/>
              <a:t>)</a:t>
            </a:r>
            <a:r>
              <a:rPr lang="ja-JP" altLang="en-US" sz="2400" dirty="0"/>
              <a:t>グラフにも書いておくと良い</a:t>
            </a:r>
            <a:endParaRPr kumimoji="1" lang="en-US" altLang="ja-JP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987824" y="5445224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J. Phys. Soc. Jpn</a:t>
            </a:r>
            <a:r>
              <a:rPr lang="ja-JP" altLang="en-US" dirty="0" err="1"/>
              <a:t>.,</a:t>
            </a:r>
            <a:r>
              <a:rPr lang="ja-JP" altLang="en-US" dirty="0"/>
              <a:t> 88, 10244 (2019)</a:t>
            </a:r>
          </a:p>
        </p:txBody>
      </p:sp>
    </p:spTree>
    <p:extLst>
      <p:ext uri="{BB962C8B-B14F-4D97-AF65-F5344CB8AC3E}">
        <p14:creationId xmlns:p14="http://schemas.microsoft.com/office/powerpoint/2010/main" val="51537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グラフの入れ方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29" y="2843644"/>
            <a:ext cx="8368497" cy="309634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043608" y="2555612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生データ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61095" y="2549085"/>
            <a:ext cx="346120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累積分布関数</a:t>
            </a:r>
            <a:r>
              <a:rPr lang="en-US" altLang="ja-JP" sz="2400" dirty="0"/>
              <a:t>(</a:t>
            </a:r>
            <a:r>
              <a:rPr lang="ja-JP" altLang="en-US" sz="2400" dirty="0"/>
              <a:t>スケール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6" name="図 5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7"/>
              <a:stretch>
                <a:fillRect/>
              </a:stretch>
            </p:blipFill>
          </mc:Choice>
          <mc:Fallback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6373812" y="3347700"/>
            <a:ext cx="2806700" cy="54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7" name="図 6" descr="latex-image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163351" y="5604441"/>
            <a:ext cx="1701800" cy="3429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テキスト ボックス 9"/>
          <p:cNvSpPr txBox="1"/>
          <p:nvPr/>
        </p:nvSpPr>
        <p:spPr>
          <a:xfrm>
            <a:off x="2156729" y="5579948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気泡体積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39457" y="105273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比較させたい時には二つ入れても良い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95536" y="170080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以下の例では、生データはバラバラだが、スケールすると一本の線に乗ることを</a:t>
            </a:r>
            <a:r>
              <a:rPr kumimoji="1" lang="ja-JP" altLang="en-US" sz="2400" dirty="0"/>
              <a:t>示したい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23728" y="59492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これが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156176" y="59585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こうなる</a:t>
            </a:r>
            <a:endParaRPr kumimoji="1" lang="ja-JP" altLang="en-US" sz="2400" dirty="0"/>
          </a:p>
        </p:txBody>
      </p:sp>
      <p:sp>
        <p:nvSpPr>
          <p:cNvPr id="9" name="右矢印 8"/>
          <p:cNvSpPr/>
          <p:nvPr/>
        </p:nvSpPr>
        <p:spPr>
          <a:xfrm>
            <a:off x="4355976" y="5988189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7504" y="6453336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H. Watanabe, et al. Phys. Rev. E, 82, 21380 (2010)</a:t>
            </a:r>
          </a:p>
        </p:txBody>
      </p:sp>
    </p:spTree>
    <p:extLst>
      <p:ext uri="{BB962C8B-B14F-4D97-AF65-F5344CB8AC3E}">
        <p14:creationId xmlns:p14="http://schemas.microsoft.com/office/powerpoint/2010/main" val="397370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発表はゆっくりと</a:t>
            </a:r>
            <a:endParaRPr kumimoji="1" lang="ja-JP" altLang="en-US" dirty="0"/>
          </a:p>
        </p:txBody>
      </p:sp>
      <p:pic>
        <p:nvPicPr>
          <p:cNvPr id="6146" name="Picture 2" descr="ウグイス嬢のイラスト（スポーツ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916832"/>
            <a:ext cx="2550354" cy="33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763688" y="1196752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スライド一枚</a:t>
            </a:r>
            <a:r>
              <a:rPr lang="ja-JP" altLang="en-US" sz="3200" dirty="0">
                <a:solidFill>
                  <a:srgbClr val="FF0000"/>
                </a:solidFill>
              </a:rPr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一分</a:t>
            </a:r>
            <a:r>
              <a:rPr kumimoji="1" lang="ja-JP" altLang="en-US" sz="3200" dirty="0"/>
              <a:t>が目安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5517232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原稿を用意しても良いが、本番では読み上げない</a:t>
            </a:r>
            <a:endParaRPr lang="en-US" altLang="ja-JP" sz="2800" dirty="0"/>
          </a:p>
          <a:p>
            <a:r>
              <a:rPr kumimoji="1" lang="ja-JP" altLang="en-US" sz="2800" dirty="0"/>
              <a:t>時間を計って練習すると良い</a:t>
            </a:r>
          </a:p>
        </p:txBody>
      </p:sp>
    </p:spTree>
    <p:extLst>
      <p:ext uri="{BB962C8B-B14F-4D97-AF65-F5344CB8AC3E}">
        <p14:creationId xmlns:p14="http://schemas.microsoft.com/office/powerpoint/2010/main" val="38616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268760"/>
            <a:ext cx="83920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自分が感じた「面白さ」が伝わるようにする</a:t>
            </a:r>
            <a:endParaRPr kumimoji="1" lang="en-US" altLang="ja-JP" sz="3200" dirty="0"/>
          </a:p>
          <a:p>
            <a:r>
              <a:rPr kumimoji="1" lang="ja-JP" altLang="en-US" sz="3200" dirty="0"/>
              <a:t>情報を詰め込みすぎない</a:t>
            </a:r>
            <a:endParaRPr kumimoji="1" lang="en-US" altLang="ja-JP" sz="3200" dirty="0"/>
          </a:p>
          <a:p>
            <a:r>
              <a:rPr lang="ja-JP" altLang="en-US" sz="3200" dirty="0"/>
              <a:t>→「</a:t>
            </a:r>
            <a:r>
              <a:rPr lang="ja-JP" altLang="en-US" sz="32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3200" dirty="0"/>
              <a:t>」が大事</a:t>
            </a:r>
            <a:endParaRPr lang="en-US" altLang="ja-JP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683568" y="3284984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/>
              <a:t>Tell the truth, nothing but the truth, but not the whole truth.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1520" y="5373216"/>
            <a:ext cx="798167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質問やツッコミを過度に恐れない</a:t>
            </a:r>
            <a:endParaRPr lang="en-US" altLang="ja-JP" sz="3200" dirty="0"/>
          </a:p>
          <a:p>
            <a:r>
              <a:rPr lang="ja-JP" altLang="en-US" sz="3200" dirty="0"/>
              <a:t>時間を計ってゆっくり話す練習をすること</a:t>
            </a:r>
            <a:endParaRPr lang="en-US" altLang="ja-JP" sz="3200" dirty="0"/>
          </a:p>
        </p:txBody>
      </p:sp>
      <p:pic>
        <p:nvPicPr>
          <p:cNvPr id="9218" name="Picture 2" descr="裁判で証言をする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7301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85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注意</a:t>
            </a:r>
            <a:endParaRPr kumimoji="1" lang="ja-JP" altLang="en-US" dirty="0"/>
          </a:p>
        </p:txBody>
      </p:sp>
      <p:pic>
        <p:nvPicPr>
          <p:cNvPr id="1026" name="Picture 2" descr="https://3.bp.blogspot.com/-M9yYEVcfb7g/WXcRHLUYsyI/AAAAAAABFqI/cf1a4bHaakM7RZs1VfLbHMw_B0YcblU7QCLcBGAs/s800/job_kouji_stop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068960"/>
            <a:ext cx="24497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611560" y="1196752"/>
            <a:ext cx="83529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このスライドに書かれている内容は</a:t>
            </a:r>
            <a:endParaRPr lang="en-US" altLang="ja-JP" sz="3200" dirty="0"/>
          </a:p>
          <a:p>
            <a:r>
              <a:rPr lang="ja-JP" altLang="en-US" sz="3200" dirty="0"/>
              <a:t>当研究室の</a:t>
            </a:r>
            <a:r>
              <a:rPr lang="ja-JP" altLang="en-US" sz="3200" dirty="0">
                <a:solidFill>
                  <a:srgbClr val="011893"/>
                </a:solidFill>
              </a:rPr>
              <a:t>ローカルルール</a:t>
            </a:r>
            <a:r>
              <a:rPr lang="ja-JP" altLang="en-US" sz="3200" dirty="0"/>
              <a:t>です</a:t>
            </a:r>
            <a:endParaRPr lang="en-US" altLang="ja-JP" sz="3200" dirty="0"/>
          </a:p>
          <a:p>
            <a:r>
              <a:rPr lang="ja-JP" altLang="en-US" sz="3200" dirty="0"/>
              <a:t>別</a:t>
            </a:r>
            <a:r>
              <a:rPr kumimoji="1" lang="ja-JP" altLang="en-US" sz="3200" dirty="0"/>
              <a:t>の研究室</a:t>
            </a:r>
            <a:r>
              <a:rPr lang="ja-JP" altLang="en-US" sz="3200" dirty="0"/>
              <a:t>に</a:t>
            </a:r>
            <a:r>
              <a:rPr kumimoji="1" lang="ja-JP" altLang="en-US" sz="3200" dirty="0"/>
              <a:t>は別のポリシーがあ</a:t>
            </a:r>
            <a:r>
              <a:rPr lang="ja-JP" altLang="en-US" sz="3200" dirty="0"/>
              <a:t>ります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636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論文紹介とは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980728"/>
            <a:ext cx="8280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最近読んだ論文で、</a:t>
            </a:r>
            <a:r>
              <a:rPr lang="ja-JP" altLang="en-US" sz="2800" dirty="0">
                <a:solidFill>
                  <a:srgbClr val="011893"/>
                </a:solidFill>
              </a:rPr>
              <a:t>面白いと思ったもの</a:t>
            </a:r>
            <a:r>
              <a:rPr lang="ja-JP" altLang="en-US" sz="2800" dirty="0"/>
              <a:t>を</a:t>
            </a:r>
            <a:br>
              <a:rPr lang="en-US" altLang="ja-JP" sz="2800" dirty="0">
                <a:solidFill>
                  <a:srgbClr val="011893"/>
                </a:solidFill>
              </a:rPr>
            </a:br>
            <a:r>
              <a:rPr lang="ja-JP" altLang="en-US" sz="2800" dirty="0"/>
              <a:t>研究室の他のメンバーに紹介すること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論文そのものが最近のものである必要はない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紹介する論文は原則として一編</a:t>
            </a:r>
            <a:endParaRPr lang="en-US" altLang="ja-JP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強く関連する論文なら併せて紹介しても良い</a:t>
            </a:r>
            <a:endParaRPr lang="en-US" altLang="ja-JP" sz="2800" dirty="0"/>
          </a:p>
        </p:txBody>
      </p:sp>
      <p:pic>
        <p:nvPicPr>
          <p:cNvPr id="2050" name="Picture 2" descr="うつ伏せで本を読む人のイラスト（男性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293096"/>
            <a:ext cx="2396707" cy="227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会議でプレゼンをする人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49080"/>
            <a:ext cx="2040161" cy="218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矢印 6"/>
          <p:cNvSpPr/>
          <p:nvPr/>
        </p:nvSpPr>
        <p:spPr>
          <a:xfrm>
            <a:off x="3779912" y="5157192"/>
            <a:ext cx="86409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ビックリマーク・エクスクラメーションマーク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77072"/>
            <a:ext cx="616147" cy="87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45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論文紹介の準備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196752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論文紹介とは「論文をちゃんと読んできた証明」をする場ではない</a:t>
            </a:r>
            <a:endParaRPr lang="en-US" altLang="ja-JP" sz="2800" dirty="0"/>
          </a:p>
          <a:p>
            <a:r>
              <a:rPr lang="ja-JP" altLang="en-US" sz="2800" dirty="0"/>
              <a:t>「</a:t>
            </a:r>
            <a:r>
              <a:rPr lang="ja-JP" altLang="en-US" sz="2800" dirty="0">
                <a:solidFill>
                  <a:srgbClr val="FF0000"/>
                </a:solidFill>
              </a:rPr>
              <a:t>何を話すか</a:t>
            </a:r>
            <a:r>
              <a:rPr lang="ja-JP" altLang="en-US" sz="2800" dirty="0"/>
              <a:t>」より「</a:t>
            </a:r>
            <a:r>
              <a:rPr lang="ja-JP" altLang="en-US" sz="2800" dirty="0">
                <a:solidFill>
                  <a:srgbClr val="FF0000"/>
                </a:solidFill>
              </a:rPr>
              <a:t>何を話さないか</a:t>
            </a:r>
            <a:r>
              <a:rPr lang="ja-JP" altLang="en-US" sz="2800" dirty="0"/>
              <a:t>」が大事</a:t>
            </a:r>
            <a:endParaRPr lang="en-US" altLang="ja-JP" sz="2800" dirty="0"/>
          </a:p>
        </p:txBody>
      </p:sp>
      <p:pic>
        <p:nvPicPr>
          <p:cNvPr id="3074" name="Picture 2" descr="紙飛行機を投げ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24944"/>
            <a:ext cx="2952328" cy="26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573325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聴衆は論文を全く読んでないと想定して準備する</a:t>
            </a:r>
          </a:p>
          <a:p>
            <a:r>
              <a:rPr lang="ja-JP" altLang="en-US" sz="2800" dirty="0"/>
              <a:t>話すポイントを</a:t>
            </a:r>
            <a:r>
              <a:rPr lang="ja-JP" altLang="en-US" sz="2800" dirty="0">
                <a:solidFill>
                  <a:srgbClr val="011893"/>
                </a:solidFill>
              </a:rPr>
              <a:t>一つ</a:t>
            </a:r>
            <a:r>
              <a:rPr lang="ja-JP" altLang="en-US" sz="2800" dirty="0"/>
              <a:t>か</a:t>
            </a:r>
            <a:r>
              <a:rPr lang="ja-JP" altLang="en-US" sz="2800" dirty="0">
                <a:solidFill>
                  <a:srgbClr val="011893"/>
                </a:solidFill>
              </a:rPr>
              <a:t>二つ</a:t>
            </a:r>
            <a:r>
              <a:rPr lang="ja-JP" altLang="en-US" sz="2800" dirty="0"/>
              <a:t>に絞って話すこと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2408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質問に答えられなくても気にしない</a:t>
            </a:r>
          </a:p>
        </p:txBody>
      </p:sp>
      <p:pic>
        <p:nvPicPr>
          <p:cNvPr id="4098" name="Picture 2" descr="耳に手を当ている男性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268760"/>
            <a:ext cx="2880320" cy="30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3528" y="46531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ただし、どんな質問が来たかは覚えておく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次からは「どんな質問が来るか」を想定しながら論文を読む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792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</a:t>
            </a:r>
            <a:r>
              <a:rPr lang="ja-JP" altLang="en-US" dirty="0"/>
              <a:t>の構成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34076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１０枚あれば十分。２０枚は超えないこと。</a:t>
            </a:r>
            <a:endParaRPr kumimoji="1" lang="en-US" altLang="ja-JP" sz="2800" dirty="0"/>
          </a:p>
        </p:txBody>
      </p:sp>
      <p:sp>
        <p:nvSpPr>
          <p:cNvPr id="4" name="正方形/長方形 3"/>
          <p:cNvSpPr/>
          <p:nvPr/>
        </p:nvSpPr>
        <p:spPr>
          <a:xfrm>
            <a:off x="899592" y="3429000"/>
            <a:ext cx="56166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タイトル</a:t>
            </a:r>
            <a:endParaRPr lang="en-US" altLang="ja-JP" sz="2800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研究全体の背景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問題意識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論文の目的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手法の説明 (2～3枚程度)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結果 (2枚程度)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/>
              <a:t>まとめと考察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2852936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構成例</a:t>
            </a:r>
          </a:p>
        </p:txBody>
      </p:sp>
    </p:spTree>
    <p:extLst>
      <p:ext uri="{BB962C8B-B14F-4D97-AF65-F5344CB8AC3E}">
        <p14:creationId xmlns:p14="http://schemas.microsoft.com/office/powerpoint/2010/main" val="62322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196752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論文タイトル、リファレンス</a:t>
            </a:r>
            <a:r>
              <a:rPr lang="ja-JP" altLang="en-US" sz="2800" dirty="0"/>
              <a:t>、</a:t>
            </a:r>
            <a:r>
              <a:rPr lang="ja-JP" altLang="en-US" sz="2800"/>
              <a:t>著者名を</a:t>
            </a:r>
            <a:r>
              <a:rPr lang="ja-JP" altLang="en-US" sz="2800">
                <a:solidFill>
                  <a:srgbClr val="FF0000"/>
                </a:solidFill>
              </a:rPr>
              <a:t>必ず書く</a:t>
            </a: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79512" y="2780928"/>
            <a:ext cx="8496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Review:  </a:t>
            </a:r>
            <a:r>
              <a:rPr lang="en-US" altLang="ja-JP" sz="2800" dirty="0"/>
              <a:t>“</a:t>
            </a:r>
            <a:r>
              <a:rPr lang="ja-JP" altLang="en-US" sz="2800" dirty="0"/>
              <a:t>Ostwald ripening in multiple-bubble nuclei</a:t>
            </a:r>
            <a:r>
              <a:rPr lang="en-US" altLang="ja-JP" sz="2800" dirty="0"/>
              <a:t>”</a:t>
            </a:r>
            <a:endParaRPr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1691680" y="3717032"/>
            <a:ext cx="56166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H. Watanabe, M. Suzuki, H. Inaoka, and N. Ito</a:t>
            </a:r>
          </a:p>
          <a:p>
            <a:r>
              <a:rPr lang="ja-JP" altLang="en-US" sz="2000" dirty="0"/>
              <a:t>J. Chem. Phys. </a:t>
            </a:r>
            <a:r>
              <a:rPr lang="ja-JP" altLang="en-US" sz="2000" b="1" dirty="0"/>
              <a:t>141</a:t>
            </a:r>
            <a:r>
              <a:rPr lang="ja-JP" altLang="en-US" sz="2000" dirty="0"/>
              <a:t>, 234703 (2014)</a:t>
            </a:r>
            <a:endParaRPr lang="en-US" altLang="ja-JP" sz="2000" dirty="0"/>
          </a:p>
          <a:p>
            <a:r>
              <a:rPr lang="en-US" altLang="ja-JP" sz="2000" dirty="0"/>
              <a:t>arXiv:1407.0102</a:t>
            </a:r>
            <a:endParaRPr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2267744" y="5805264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タイトルに「</a:t>
            </a:r>
            <a:r>
              <a:rPr lang="en-US" altLang="ja-JP"/>
              <a:t>Review:</a:t>
            </a:r>
            <a:r>
              <a:rPr lang="ja-JP" altLang="en-US"/>
              <a:t>」等とつけておくと自分の研究と</a:t>
            </a:r>
            <a:endParaRPr lang="en-US" altLang="ja-JP"/>
          </a:p>
          <a:p>
            <a:r>
              <a:rPr lang="ja-JP" altLang="en-US"/>
              <a:t>間違われなくて良いかも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132" y="1844824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引用の無い記述は「自分の研究・意見・結果」とみなされる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92974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論文リファレンスについて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057960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出版された査読論文は以下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情報で指定できる</a:t>
            </a:r>
            <a:endParaRPr kumimoji="1" lang="en-US" altLang="ja-JP" sz="2400" dirty="0"/>
          </a:p>
        </p:txBody>
      </p:sp>
      <p:sp>
        <p:nvSpPr>
          <p:cNvPr id="5" name="正方形/長方形 4"/>
          <p:cNvSpPr/>
          <p:nvPr/>
        </p:nvSpPr>
        <p:spPr>
          <a:xfrm>
            <a:off x="1187624" y="4365104"/>
            <a:ext cx="6496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J. Chem. Phys. </a:t>
            </a:r>
            <a:r>
              <a:rPr lang="ja-JP" altLang="en-US" sz="3600" b="1" dirty="0"/>
              <a:t>141</a:t>
            </a:r>
            <a:r>
              <a:rPr lang="ja-JP" altLang="en-US" sz="3600" dirty="0"/>
              <a:t>, 234703 (2014)</a:t>
            </a:r>
            <a:endParaRPr lang="en-US" altLang="ja-JP" sz="36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1259632" y="4941168"/>
            <a:ext cx="3096344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95536" y="1700808"/>
            <a:ext cx="83856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ジャーナル名：</a:t>
            </a:r>
            <a:r>
              <a:rPr lang="en-US" altLang="ja-JP" sz="2400" dirty="0"/>
              <a:t>Journal of Chemical Physics</a:t>
            </a:r>
            <a:r>
              <a:rPr lang="ja-JP" altLang="en-US" sz="2400" dirty="0"/>
              <a:t>の略</a:t>
            </a:r>
            <a:endParaRPr lang="en-US" altLang="ja-JP" sz="2400" dirty="0"/>
          </a:p>
          <a:p>
            <a:r>
              <a:rPr lang="ja-JP" altLang="en-US" sz="2400" dirty="0"/>
              <a:t>　　　　　　　</a:t>
            </a:r>
            <a:r>
              <a:rPr lang="en-US" altLang="ja-JP" sz="2400" dirty="0"/>
              <a:t>(</a:t>
            </a:r>
            <a:r>
              <a:rPr lang="ja-JP" altLang="en-US" sz="2400" dirty="0"/>
              <a:t>省略の仕方は決まっているので調べること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ボリューム：太字にするか、</a:t>
            </a:r>
            <a:r>
              <a:rPr lang="en-US" altLang="ja-JP" sz="2400" dirty="0"/>
              <a:t>Vol. 141</a:t>
            </a:r>
            <a:r>
              <a:rPr lang="ja-JP" altLang="en-US" sz="2400" dirty="0"/>
              <a:t>などと表記する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最初のページ番号：</a:t>
            </a:r>
            <a:r>
              <a:rPr kumimoji="1" lang="en-US" altLang="ja-JP" sz="2400" dirty="0"/>
              <a:t>p. </a:t>
            </a:r>
            <a:r>
              <a:rPr lang="en-US" altLang="ja-JP" sz="2400" dirty="0"/>
              <a:t>234703</a:t>
            </a:r>
            <a:r>
              <a:rPr lang="ja-JP" altLang="en-US" sz="2400" dirty="0"/>
              <a:t>と表記することも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　　　　　論文番号になっている場合もある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4499992" y="494116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H="1">
            <a:off x="467544" y="2132856"/>
            <a:ext cx="180020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H="1">
            <a:off x="467544" y="2852936"/>
            <a:ext cx="158417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6881842" y="119675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会議録などを除く</a:t>
            </a:r>
          </a:p>
        </p:txBody>
      </p:sp>
      <p:cxnSp>
        <p:nvCxnSpPr>
          <p:cNvPr id="17" name="直線コネクタ 16"/>
          <p:cNvCxnSpPr/>
          <p:nvPr/>
        </p:nvCxnSpPr>
        <p:spPr>
          <a:xfrm flipH="1">
            <a:off x="5508104" y="4941168"/>
            <a:ext cx="1512168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467544" y="3573016"/>
            <a:ext cx="2520280" cy="0"/>
          </a:xfrm>
          <a:prstGeom prst="line">
            <a:avLst/>
          </a:prstGeom>
          <a:ln w="5715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/>
          <p:cNvSpPr/>
          <p:nvPr/>
        </p:nvSpPr>
        <p:spPr>
          <a:xfrm>
            <a:off x="539552" y="5805264"/>
            <a:ext cx="648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上記三つで一意に決まるが、出版年もつける</a:t>
            </a:r>
          </a:p>
        </p:txBody>
      </p:sp>
      <p:sp>
        <p:nvSpPr>
          <p:cNvPr id="19" name="楕円 18"/>
          <p:cNvSpPr/>
          <p:nvPr/>
        </p:nvSpPr>
        <p:spPr>
          <a:xfrm>
            <a:off x="6804248" y="486916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カギ線コネクタ 21"/>
          <p:cNvCxnSpPr>
            <a:stCxn id="4" idx="3"/>
          </p:cNvCxnSpPr>
          <p:nvPr/>
        </p:nvCxnSpPr>
        <p:spPr>
          <a:xfrm flipV="1">
            <a:off x="7020272" y="5013176"/>
            <a:ext cx="720080" cy="102292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7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スライドの作り方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41590" y="1268760"/>
            <a:ext cx="880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原則として「スライド一枚にメッセージ一つ」</a:t>
            </a:r>
          </a:p>
        </p:txBody>
      </p:sp>
      <p:pic>
        <p:nvPicPr>
          <p:cNvPr id="5122" name="Picture 2" descr="部屋を片付けられない男性のイラスト「散らかった部屋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88840"/>
            <a:ext cx="324036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51520" y="5661248"/>
            <a:ext cx="8658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スライドに情報</a:t>
            </a:r>
            <a:r>
              <a:rPr lang="en-US" altLang="ja-JP" sz="3200" dirty="0"/>
              <a:t>(</a:t>
            </a:r>
            <a:r>
              <a:rPr lang="ja-JP" altLang="en-US" sz="3200" dirty="0"/>
              <a:t>特に文章</a:t>
            </a:r>
            <a:r>
              <a:rPr lang="en-US" altLang="ja-JP" sz="3200" dirty="0"/>
              <a:t>)</a:t>
            </a:r>
            <a:r>
              <a:rPr lang="ja-JP" altLang="en-US" sz="3200" dirty="0"/>
              <a:t>を詰め込みすぎない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7096322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2162</TotalTime>
  <Words>652</Words>
  <Application>Microsoft Office PowerPoint</Application>
  <PresentationFormat>画面に合わせる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449</cp:revision>
  <dcterms:created xsi:type="dcterms:W3CDTF">2019-01-02T05:23:01Z</dcterms:created>
  <dcterms:modified xsi:type="dcterms:W3CDTF">2022-02-10T04:51:29Z</dcterms:modified>
</cp:coreProperties>
</file>