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9"/>
  </p:notesMasterIdLst>
  <p:sldIdLst>
    <p:sldId id="256" r:id="rId2"/>
    <p:sldId id="323" r:id="rId3"/>
    <p:sldId id="324" r:id="rId4"/>
    <p:sldId id="370" r:id="rId5"/>
    <p:sldId id="371" r:id="rId6"/>
    <p:sldId id="372" r:id="rId7"/>
    <p:sldId id="325" r:id="rId8"/>
    <p:sldId id="333" r:id="rId9"/>
    <p:sldId id="326" r:id="rId10"/>
    <p:sldId id="332" r:id="rId11"/>
    <p:sldId id="330" r:id="rId12"/>
    <p:sldId id="329" r:id="rId13"/>
    <p:sldId id="339" r:id="rId14"/>
    <p:sldId id="328" r:id="rId15"/>
    <p:sldId id="331" r:id="rId16"/>
    <p:sldId id="334" r:id="rId17"/>
    <p:sldId id="335" r:id="rId18"/>
    <p:sldId id="337" r:id="rId19"/>
    <p:sldId id="338" r:id="rId20"/>
    <p:sldId id="340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5" r:id="rId33"/>
    <p:sldId id="353" r:id="rId34"/>
    <p:sldId id="354" r:id="rId35"/>
    <p:sldId id="356" r:id="rId36"/>
    <p:sldId id="357" r:id="rId37"/>
    <p:sldId id="358" r:id="rId38"/>
    <p:sldId id="361" r:id="rId39"/>
    <p:sldId id="362" r:id="rId40"/>
    <p:sldId id="360" r:id="rId41"/>
    <p:sldId id="363" r:id="rId42"/>
    <p:sldId id="373" r:id="rId43"/>
    <p:sldId id="365" r:id="rId44"/>
    <p:sldId id="366" r:id="rId45"/>
    <p:sldId id="367" r:id="rId46"/>
    <p:sldId id="368" r:id="rId47"/>
    <p:sldId id="369" r:id="rId4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6" autoAdjust="0"/>
    <p:restoredTop sz="93971" autoAdjust="0"/>
  </p:normalViewPr>
  <p:slideViewPr>
    <p:cSldViewPr>
      <p:cViewPr varScale="1">
        <p:scale>
          <a:sx n="69" d="100"/>
          <a:sy n="69" d="100"/>
        </p:scale>
        <p:origin x="13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2021/3/31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583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116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98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51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glossa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lideshare.net/matsukaz/git-1749900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 smtClean="0">
                <a:solidFill>
                  <a:srgbClr val="011893"/>
                </a:solidFill>
              </a:rPr>
              <a:t>数値計算屋のための</a:t>
            </a:r>
            <a:r>
              <a:rPr lang="en-US" altLang="ja-JP" sz="3200" dirty="0" err="1" smtClean="0">
                <a:solidFill>
                  <a:srgbClr val="011893"/>
                </a:solidFill>
              </a:rPr>
              <a:t>Git</a:t>
            </a:r>
            <a:r>
              <a:rPr lang="ja-JP" altLang="en-US" sz="3200" dirty="0" smtClean="0">
                <a:solidFill>
                  <a:srgbClr val="011893"/>
                </a:solidFill>
              </a:rPr>
              <a:t>入門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E05EE1-8957-9F44-8F8E-6BD27683056C}"/>
              </a:ext>
            </a:extLst>
          </p:cNvPr>
          <p:cNvSpPr txBox="1"/>
          <p:nvPr/>
        </p:nvSpPr>
        <p:spPr>
          <a:xfrm>
            <a:off x="3271520" y="4338320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mtClean="0"/>
              <a:t>2021/0</a:t>
            </a:r>
            <a:r>
              <a:rPr lang="en-US" altLang="ja-JP" sz="4000" smtClean="0"/>
              <a:t>4</a:t>
            </a:r>
            <a:r>
              <a:rPr kumimoji="1" lang="en-US" altLang="ja-JP" sz="4000" smtClean="0"/>
              <a:t>/01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init</a:t>
            </a:r>
            <a:r>
              <a:rPr kumimoji="1" lang="en-US" altLang="ja-JP" dirty="0" smtClean="0"/>
              <a:t> - </a:t>
            </a:r>
            <a:r>
              <a:rPr kumimoji="1" lang="ja-JP" altLang="en-US" dirty="0" smtClean="0"/>
              <a:t>管理を始める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268760"/>
            <a:ext cx="843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管理したいファイルを含むディレクトリで </a:t>
            </a:r>
            <a:r>
              <a:rPr lang="en-US" altLang="ja-JP" sz="2400" dirty="0" err="1" smtClean="0"/>
              <a:t>git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init</a:t>
            </a:r>
            <a:r>
              <a:rPr lang="ja-JP" altLang="en-US" sz="2400" dirty="0" smtClean="0"/>
              <a:t>を実行する</a:t>
            </a:r>
            <a:endParaRPr kumimoji="1" lang="ja-JP" altLang="en-US" sz="2400" dirty="0"/>
          </a:p>
        </p:txBody>
      </p:sp>
      <p:pic>
        <p:nvPicPr>
          <p:cNvPr id="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42088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423" y="328498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51" y="328498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 6"/>
          <p:cNvSpPr/>
          <p:nvPr/>
        </p:nvSpPr>
        <p:spPr>
          <a:xfrm>
            <a:off x="5364088" y="2348880"/>
            <a:ext cx="3491880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/>
          <p:cNvSpPr/>
          <p:nvPr/>
        </p:nvSpPr>
        <p:spPr>
          <a:xfrm>
            <a:off x="5630512" y="3356992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56176" y="184482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508104" y="393305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" idx="2"/>
            <a:endCxn id="8" idx="1"/>
          </p:cNvCxnSpPr>
          <p:nvPr/>
        </p:nvCxnSpPr>
        <p:spPr>
          <a:xfrm>
            <a:off x="5962185" y="3060859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284984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カギ線コネクタ 12"/>
          <p:cNvCxnSpPr>
            <a:stCxn id="4" idx="2"/>
            <a:endCxn id="12" idx="0"/>
          </p:cNvCxnSpPr>
          <p:nvPr/>
        </p:nvCxnSpPr>
        <p:spPr>
          <a:xfrm rot="16200000" flipH="1">
            <a:off x="6227090" y="2795954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stCxn id="4" idx="2"/>
            <a:endCxn id="6" idx="0"/>
          </p:cNvCxnSpPr>
          <p:nvPr/>
        </p:nvCxnSpPr>
        <p:spPr>
          <a:xfrm rot="16200000" flipH="1">
            <a:off x="6553202" y="2469841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4" idx="2"/>
            <a:endCxn id="5" idx="0"/>
          </p:cNvCxnSpPr>
          <p:nvPr/>
        </p:nvCxnSpPr>
        <p:spPr>
          <a:xfrm rot="16200000" flipH="1">
            <a:off x="6877238" y="2145805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中かっこ 15"/>
          <p:cNvSpPr/>
          <p:nvPr/>
        </p:nvSpPr>
        <p:spPr>
          <a:xfrm rot="16200000">
            <a:off x="7200292" y="3176972"/>
            <a:ext cx="288032" cy="165618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516216" y="4222829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管理されている</a:t>
            </a:r>
            <a:endParaRPr kumimoji="1" lang="en-US" altLang="ja-JP" dirty="0" smtClean="0"/>
          </a:p>
          <a:p>
            <a:r>
              <a:rPr lang="ja-JP" altLang="en-US" dirty="0" smtClean="0"/>
              <a:t>ファイルやフォルダ</a:t>
            </a:r>
            <a:endParaRPr kumimoji="1" lang="ja-JP" altLang="en-US" dirty="0"/>
          </a:p>
        </p:txBody>
      </p:sp>
      <p:pic>
        <p:nvPicPr>
          <p:cNvPr id="18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19147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75" y="328324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703" y="3283243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角丸四角形 20"/>
          <p:cNvSpPr/>
          <p:nvPr/>
        </p:nvSpPr>
        <p:spPr>
          <a:xfrm>
            <a:off x="251520" y="2348880"/>
            <a:ext cx="3600400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86" y="3283243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カギ線コネクタ 25"/>
          <p:cNvCxnSpPr>
            <a:stCxn id="18" idx="2"/>
            <a:endCxn id="25" idx="0"/>
          </p:cNvCxnSpPr>
          <p:nvPr/>
        </p:nvCxnSpPr>
        <p:spPr>
          <a:xfrm rot="5400000">
            <a:off x="734599" y="3168224"/>
            <a:ext cx="224125" cy="59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/>
          <p:cNvCxnSpPr>
            <a:stCxn id="18" idx="2"/>
            <a:endCxn id="20" idx="0"/>
          </p:cNvCxnSpPr>
          <p:nvPr/>
        </p:nvCxnSpPr>
        <p:spPr>
          <a:xfrm rot="16200000" flipH="1">
            <a:off x="1080594" y="2828140"/>
            <a:ext cx="224125" cy="68607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18" idx="2"/>
            <a:endCxn id="19" idx="0"/>
          </p:cNvCxnSpPr>
          <p:nvPr/>
        </p:nvCxnSpPr>
        <p:spPr>
          <a:xfrm rot="16200000" flipH="1">
            <a:off x="1404630" y="2504104"/>
            <a:ext cx="224125" cy="133415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95536" y="414908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管理したい</a:t>
            </a:r>
            <a:r>
              <a:rPr lang="ja-JP" altLang="en-US" dirty="0" smtClean="0"/>
              <a:t>ファイルやフォルダ</a:t>
            </a:r>
            <a:endParaRPr kumimoji="1" lang="ja-JP" altLang="en-US" dirty="0"/>
          </a:p>
        </p:txBody>
      </p:sp>
      <p:sp>
        <p:nvSpPr>
          <p:cNvPr id="31" name="右矢印 30"/>
          <p:cNvSpPr/>
          <p:nvPr/>
        </p:nvSpPr>
        <p:spPr>
          <a:xfrm>
            <a:off x="4139952" y="3429000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139952" y="2924944"/>
            <a:ext cx="96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git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init</a:t>
            </a:r>
            <a:endParaRPr kumimoji="1" lang="ja-JP" altLang="en-US" sz="2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205815" y="5723964"/>
            <a:ext cx="734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 </a:t>
            </a:r>
            <a:r>
              <a:rPr lang="ja-JP" altLang="en-US" dirty="0" smtClean="0"/>
              <a:t>実際には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add</a:t>
            </a:r>
            <a:r>
              <a:rPr lang="ja-JP" altLang="en-US" dirty="0" smtClean="0"/>
              <a:t>してから</a:t>
            </a:r>
            <a:r>
              <a:rPr lang="en-US" altLang="ja-JP" dirty="0" err="1" smtClean="0"/>
              <a:t>git</a:t>
            </a:r>
            <a:r>
              <a:rPr lang="en-US" altLang="ja-JP" dirty="0" smtClean="0"/>
              <a:t> commit</a:t>
            </a:r>
            <a:r>
              <a:rPr lang="ja-JP" altLang="en-US" dirty="0" smtClean="0"/>
              <a:t>しないと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の管理下に入らない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63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commit - </a:t>
            </a:r>
            <a:r>
              <a:rPr kumimoji="1" lang="ja-JP" altLang="en-US" dirty="0" smtClean="0"/>
              <a:t>コミットとは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268760"/>
            <a:ext cx="62632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ja-JP" altLang="en-US" sz="2800" dirty="0" smtClean="0"/>
              <a:t>では「歴史」を丸と線で表現する</a:t>
            </a:r>
            <a:endParaRPr kumimoji="1"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 smtClean="0"/>
              <a:t>丸：ある時点の「状態」</a:t>
            </a:r>
            <a:endParaRPr lang="en-US" altLang="ja-JP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 smtClean="0"/>
              <a:t>線：二つの状態の関係</a:t>
            </a:r>
            <a:r>
              <a:rPr kumimoji="1" lang="en-US" altLang="ja-JP" sz="2800" dirty="0" smtClean="0"/>
              <a:t>(</a:t>
            </a:r>
            <a:r>
              <a:rPr kumimoji="1" lang="ja-JP" altLang="en-US" sz="2800" dirty="0" smtClean="0"/>
              <a:t>差分</a:t>
            </a:r>
            <a:r>
              <a:rPr kumimoji="1"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24" name="楕円 23"/>
          <p:cNvSpPr/>
          <p:nvPr/>
        </p:nvSpPr>
        <p:spPr>
          <a:xfrm>
            <a:off x="144371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288387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/>
          <p:cNvSpPr/>
          <p:nvPr/>
        </p:nvSpPr>
        <p:spPr>
          <a:xfrm>
            <a:off x="432403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stCxn id="24" idx="6"/>
            <a:endCxn id="25" idx="2"/>
          </p:cNvCxnSpPr>
          <p:nvPr/>
        </p:nvCxnSpPr>
        <p:spPr>
          <a:xfrm>
            <a:off x="187576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331592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122768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</a:t>
            </a:r>
            <a:r>
              <a:rPr kumimoji="1" lang="ja-JP" altLang="en-US" dirty="0" smtClean="0"/>
              <a:t>日前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6784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二日前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253765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pic>
        <p:nvPicPr>
          <p:cNvPr id="36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20" y="386104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3" y="390758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3" y="472514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コネクタ 38"/>
          <p:cNvCxnSpPr>
            <a:stCxn id="36" idx="3"/>
            <a:endCxn id="37" idx="1"/>
          </p:cNvCxnSpPr>
          <p:nvPr/>
        </p:nvCxnSpPr>
        <p:spPr>
          <a:xfrm flipV="1">
            <a:off x="5880265" y="4172347"/>
            <a:ext cx="432048" cy="86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36" idx="3"/>
            <a:endCxn id="38" idx="1"/>
          </p:cNvCxnSpPr>
          <p:nvPr/>
        </p:nvCxnSpPr>
        <p:spPr>
          <a:xfrm>
            <a:off x="5880265" y="4181034"/>
            <a:ext cx="432048" cy="8088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4828088" y="3501008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468048" y="292494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昨日から修正を加えたファイル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56821" y="60741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歴史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01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commit - </a:t>
            </a:r>
            <a:r>
              <a:rPr kumimoji="1" lang="ja-JP" altLang="en-US" dirty="0" smtClean="0"/>
              <a:t>コミットとは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1520" y="1268760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コミット</a:t>
            </a:r>
            <a:r>
              <a:rPr lang="ja-JP" altLang="en-US" sz="2800" dirty="0"/>
              <a:t>：</a:t>
            </a:r>
            <a:r>
              <a:rPr lang="ja-JP" altLang="en-US" sz="2800" dirty="0" smtClean="0"/>
              <a:t>現在の状態を保存して「歴史」に加える</a:t>
            </a:r>
            <a:endParaRPr kumimoji="1" lang="ja-JP" altLang="en-US" sz="2800" dirty="0"/>
          </a:p>
        </p:txBody>
      </p:sp>
      <p:sp>
        <p:nvSpPr>
          <p:cNvPr id="5" name="楕円 4"/>
          <p:cNvSpPr/>
          <p:nvPr/>
        </p:nvSpPr>
        <p:spPr>
          <a:xfrm>
            <a:off x="144371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288387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432403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>
            <a:stCxn id="5" idx="6"/>
            <a:endCxn id="6" idx="2"/>
          </p:cNvCxnSpPr>
          <p:nvPr/>
        </p:nvCxnSpPr>
        <p:spPr>
          <a:xfrm>
            <a:off x="187576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331592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22768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</a:t>
            </a:r>
            <a:r>
              <a:rPr kumimoji="1" lang="ja-JP" altLang="en-US" dirty="0" smtClean="0"/>
              <a:t>日前</a:t>
            </a: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66784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二日前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53765" y="55892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pic>
        <p:nvPicPr>
          <p:cNvPr id="21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120" y="3861048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3" y="3907581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313" y="4725144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コネクタ 26"/>
          <p:cNvCxnSpPr>
            <a:stCxn id="21" idx="3"/>
            <a:endCxn id="3074" idx="1"/>
          </p:cNvCxnSpPr>
          <p:nvPr/>
        </p:nvCxnSpPr>
        <p:spPr>
          <a:xfrm flipV="1">
            <a:off x="5880265" y="4172347"/>
            <a:ext cx="432048" cy="86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21" idx="3"/>
            <a:endCxn id="23" idx="1"/>
          </p:cNvCxnSpPr>
          <p:nvPr/>
        </p:nvCxnSpPr>
        <p:spPr>
          <a:xfrm>
            <a:off x="5880265" y="4181034"/>
            <a:ext cx="432048" cy="8088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角丸四角形 29"/>
          <p:cNvSpPr/>
          <p:nvPr/>
        </p:nvSpPr>
        <p:spPr>
          <a:xfrm>
            <a:off x="4828088" y="3501008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468048" y="292494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昨日から修正を加えたファイル</a:t>
            </a:r>
            <a:endParaRPr kumimoji="1" lang="ja-JP" altLang="en-US" dirty="0"/>
          </a:p>
        </p:txBody>
      </p:sp>
      <p:sp>
        <p:nvSpPr>
          <p:cNvPr id="20" name="楕円 19"/>
          <p:cNvSpPr/>
          <p:nvPr/>
        </p:nvSpPr>
        <p:spPr>
          <a:xfrm>
            <a:off x="5764192" y="609329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4756080" y="6309320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下矢印 2"/>
          <p:cNvSpPr/>
          <p:nvPr/>
        </p:nvSpPr>
        <p:spPr>
          <a:xfrm>
            <a:off x="5764192" y="5589240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96240" y="55892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6821" y="607413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歴史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35385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/>
              <a:t>git</a:t>
            </a:r>
            <a:r>
              <a:rPr lang="en-US" altLang="ja-JP" dirty="0"/>
              <a:t> commit - </a:t>
            </a:r>
            <a:r>
              <a:rPr lang="ja-JP" altLang="en-US" dirty="0"/>
              <a:t>コミットとは</a:t>
            </a:r>
          </a:p>
        </p:txBody>
      </p:sp>
      <p:sp>
        <p:nvSpPr>
          <p:cNvPr id="3" name="楕円 2"/>
          <p:cNvSpPr/>
          <p:nvPr/>
        </p:nvSpPr>
        <p:spPr>
          <a:xfrm>
            <a:off x="219573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363589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07605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2627784" y="2276872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4067944" y="2276872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979712" y="1556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</a:t>
            </a:r>
            <a:r>
              <a:rPr kumimoji="1" lang="ja-JP" altLang="en-US" dirty="0" smtClean="0"/>
              <a:t>日前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419872" y="1556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二日前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005789" y="1556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651621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5508104" y="2276872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108845" y="20416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歴史</a:t>
            </a:r>
            <a:endParaRPr kumimoji="1" lang="ja-JP" altLang="en-US" sz="28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444208" y="15567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今日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V="1">
            <a:off x="2411760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 flipV="1">
            <a:off x="3851920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5292080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/>
          <p:nvPr/>
        </p:nvCxnSpPr>
        <p:spPr>
          <a:xfrm flipV="1">
            <a:off x="6732240" y="2564904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15616" y="3140968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この玉それぞれを「コミット」と呼ぶ</a:t>
            </a:r>
            <a:endParaRPr kumimoji="1" lang="ja-JP" altLang="en-US" sz="28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23528" y="4005064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この玉を新たに作る作業を「コミットする」と呼ぶ</a:t>
            </a:r>
            <a:endParaRPr kumimoji="1" lang="ja-JP" altLang="en-US" sz="28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23528" y="5013176"/>
            <a:ext cx="81243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commit (</a:t>
            </a:r>
            <a:r>
              <a:rPr kumimoji="1" lang="ja-JP" altLang="en-US" sz="2000" dirty="0" smtClean="0"/>
              <a:t>名詞</a:t>
            </a:r>
            <a:r>
              <a:rPr kumimoji="1" lang="en-US" altLang="ja-JP" sz="2000" dirty="0" smtClean="0"/>
              <a:t>) : </a:t>
            </a:r>
            <a:r>
              <a:rPr kumimoji="1" lang="en-US" altLang="ja-JP" sz="2000" dirty="0" err="1" smtClean="0"/>
              <a:t>Git</a:t>
            </a:r>
            <a:r>
              <a:rPr kumimoji="1" lang="ja-JP" altLang="en-US" sz="2000" dirty="0" smtClean="0"/>
              <a:t>の歴史のある「点」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スナップショット</a:t>
            </a:r>
            <a:r>
              <a:rPr kumimoji="1" lang="en-US" altLang="ja-JP" sz="2000" dirty="0" smtClean="0"/>
              <a:t>)</a:t>
            </a:r>
          </a:p>
          <a:p>
            <a:r>
              <a:rPr lang="en-US" altLang="ja-JP" sz="2000" dirty="0" smtClean="0"/>
              <a:t>commit</a:t>
            </a:r>
            <a:r>
              <a:rPr lang="ja-JP" altLang="en-US" sz="2000" dirty="0"/>
              <a:t> 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動詞</a:t>
            </a:r>
            <a:r>
              <a:rPr lang="en-US" altLang="ja-JP" sz="2000" dirty="0" smtClean="0"/>
              <a:t>): </a:t>
            </a:r>
            <a:r>
              <a:rPr lang="ja-JP" altLang="en-US" sz="2000" dirty="0"/>
              <a:t> </a:t>
            </a:r>
            <a:r>
              <a:rPr lang="en-US" altLang="ja-JP" sz="2000" dirty="0" err="1" smtClean="0"/>
              <a:t>Git</a:t>
            </a:r>
            <a:r>
              <a:rPr lang="ja-JP" altLang="en-US" sz="2000" dirty="0" smtClean="0"/>
              <a:t>の歴史に新たにスナップショットを付け加えること</a:t>
            </a:r>
            <a:endParaRPr kumimoji="1" lang="ja-JP" altLang="en-US" sz="2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4355976" y="6309320"/>
            <a:ext cx="3498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https://git-scm.com/docs/gitglossary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2699792" y="6309320"/>
            <a:ext cx="1648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E443C"/>
                </a:solidFill>
                <a:latin typeface="Georgia" panose="02040502050405020303" pitchFamily="18" charset="0"/>
              </a:rPr>
              <a:t>A </a:t>
            </a:r>
            <a:r>
              <a:rPr lang="en-US" altLang="ja-JP" dirty="0" err="1">
                <a:solidFill>
                  <a:srgbClr val="4E443C"/>
                </a:solidFill>
                <a:latin typeface="Georgia" panose="02040502050405020303" pitchFamily="18" charset="0"/>
              </a:rPr>
              <a:t>Git</a:t>
            </a:r>
            <a:r>
              <a:rPr lang="en-US" altLang="ja-JP" dirty="0">
                <a:solidFill>
                  <a:srgbClr val="4E443C"/>
                </a:solidFill>
                <a:latin typeface="Georgia" panose="02040502050405020303" pitchFamily="18" charset="0"/>
              </a:rPr>
              <a:t> Glossary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363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/>
          <p:cNvSpPr/>
          <p:nvPr/>
        </p:nvSpPr>
        <p:spPr>
          <a:xfrm>
            <a:off x="179512" y="3789040"/>
            <a:ext cx="5832648" cy="194421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歴史があるとできること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755576" y="28529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2195736" y="28529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635896" y="285293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1187624" y="30689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627784" y="30689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539552" y="23488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三</a:t>
            </a:r>
            <a:r>
              <a:rPr kumimoji="1" lang="ja-JP" altLang="en-US" dirty="0" smtClean="0"/>
              <a:t>日前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79712" y="23488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二日前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65629" y="234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1" name="楕円 10"/>
          <p:cNvSpPr/>
          <p:nvPr/>
        </p:nvSpPr>
        <p:spPr>
          <a:xfrm>
            <a:off x="5076056" y="285293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4067944" y="30689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004048" y="234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今日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67544" y="1412776"/>
            <a:ext cx="7310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diff - </a:t>
            </a:r>
            <a:r>
              <a:rPr kumimoji="1" lang="ja-JP" altLang="en-US" sz="3200" dirty="0" smtClean="0"/>
              <a:t>任意の二点の「差分」が取れる</a:t>
            </a:r>
            <a:endParaRPr kumimoji="1" lang="ja-JP" altLang="en-US" sz="3200" dirty="0"/>
          </a:p>
        </p:txBody>
      </p:sp>
      <p:cxnSp>
        <p:nvCxnSpPr>
          <p:cNvPr id="17" name="カギ線コネクタ 16"/>
          <p:cNvCxnSpPr>
            <a:stCxn id="5" idx="4"/>
            <a:endCxn id="11" idx="4"/>
          </p:cNvCxnSpPr>
          <p:nvPr/>
        </p:nvCxnSpPr>
        <p:spPr>
          <a:xfrm rot="16200000" flipH="1">
            <a:off x="4572000" y="2564904"/>
            <a:ext cx="12700" cy="144016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395536" y="4221088"/>
            <a:ext cx="54726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 smtClean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これ</a:t>
            </a:r>
            <a:r>
              <a:rPr lang="ja-JP" altLang="en-US" sz="2800" dirty="0">
                <a:solidFill>
                  <a:schemeClr val="bg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は昨日書いた文章です。</a:t>
            </a:r>
          </a:p>
          <a:p>
            <a:r>
              <a:rPr lang="en-US" altLang="ja-JP" sz="28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lang="ja-JP" altLang="en-US" sz="28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これは今日削除した文章です。</a:t>
            </a:r>
          </a:p>
          <a:p>
            <a:r>
              <a:rPr lang="en-US" altLang="ja-JP" sz="28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+</a:t>
            </a:r>
            <a:r>
              <a:rPr lang="ja-JP" altLang="en-US" sz="2800" dirty="0">
                <a:solidFill>
                  <a:srgbClr val="00B05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これは今日追加した文章です。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23528" y="3789040"/>
            <a:ext cx="2587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>
                <a:solidFill>
                  <a:schemeClr val="bg1"/>
                </a:solidFill>
              </a:rPr>
              <a:t>$ </a:t>
            </a:r>
            <a:r>
              <a:rPr lang="en-US" altLang="ja-JP" sz="2800" dirty="0" err="1" smtClean="0">
                <a:solidFill>
                  <a:schemeClr val="bg1"/>
                </a:solidFill>
              </a:rPr>
              <a:t>git</a:t>
            </a:r>
            <a:r>
              <a:rPr lang="en-US" altLang="ja-JP" sz="2800" dirty="0" smtClean="0">
                <a:solidFill>
                  <a:schemeClr val="bg1"/>
                </a:solidFill>
              </a:rPr>
              <a:t> diff HEAD^</a:t>
            </a:r>
            <a:endParaRPr kumimoji="1"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444208" y="4077072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白地：変更なし</a:t>
            </a:r>
            <a:endParaRPr kumimoji="1" lang="en-US" altLang="ja-JP" dirty="0" smtClean="0"/>
          </a:p>
          <a:p>
            <a:r>
              <a:rPr lang="ja-JP" altLang="en-US" dirty="0" smtClean="0"/>
              <a:t>赤字：削除</a:t>
            </a:r>
            <a:endParaRPr lang="en-US" altLang="ja-JP" dirty="0" smtClean="0"/>
          </a:p>
          <a:p>
            <a:r>
              <a:rPr kumimoji="1" lang="ja-JP" altLang="en-US" dirty="0" smtClean="0"/>
              <a:t>緑字：追加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79512" y="6021288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自分がいつどこを修正したか確認できて便利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542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歴史があるとできること</a:t>
            </a:r>
            <a:endParaRPr kumimoji="1" lang="ja-JP" altLang="en-US" dirty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539552" y="3429000"/>
            <a:ext cx="5110827" cy="936104"/>
            <a:chOff x="539552" y="2348880"/>
            <a:chExt cx="5110827" cy="936104"/>
          </a:xfrm>
        </p:grpSpPr>
        <p:sp>
          <p:nvSpPr>
            <p:cNvPr id="3" name="楕円 2"/>
            <p:cNvSpPr/>
            <p:nvPr/>
          </p:nvSpPr>
          <p:spPr>
            <a:xfrm>
              <a:off x="755576" y="2852936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/>
            <p:cNvSpPr/>
            <p:nvPr/>
          </p:nvSpPr>
          <p:spPr>
            <a:xfrm>
              <a:off x="2195736" y="2852936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/>
            <p:cNvSpPr/>
            <p:nvPr/>
          </p:nvSpPr>
          <p:spPr>
            <a:xfrm>
              <a:off x="3635896" y="2852936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" name="直線コネクタ 5"/>
            <p:cNvCxnSpPr>
              <a:stCxn id="3" idx="6"/>
              <a:endCxn id="4" idx="2"/>
            </p:cNvCxnSpPr>
            <p:nvPr/>
          </p:nvCxnSpPr>
          <p:spPr>
            <a:xfrm>
              <a:off x="1187624" y="3068960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>
              <a:off x="2627784" y="3068960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7"/>
            <p:cNvSpPr txBox="1"/>
            <p:nvPr/>
          </p:nvSpPr>
          <p:spPr>
            <a:xfrm>
              <a:off x="539552" y="23488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 smtClean="0"/>
                <a:t>三</a:t>
              </a:r>
              <a:r>
                <a:rPr kumimoji="1" lang="ja-JP" altLang="en-US" dirty="0" smtClean="0"/>
                <a:t>日前</a:t>
              </a:r>
              <a:endParaRPr kumimoji="1" lang="ja-JP" altLang="en-US" dirty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979712" y="234888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二日前</a:t>
              </a:r>
              <a:endParaRPr kumimoji="1" lang="ja-JP" altLang="en-US" dirty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3565629" y="23488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昨日</a:t>
              </a:r>
              <a:endParaRPr kumimoji="1" lang="ja-JP" altLang="en-US" dirty="0"/>
            </a:p>
          </p:txBody>
        </p:sp>
        <p:sp>
          <p:nvSpPr>
            <p:cNvPr id="11" name="楕円 10"/>
            <p:cNvSpPr/>
            <p:nvPr/>
          </p:nvSpPr>
          <p:spPr>
            <a:xfrm>
              <a:off x="5076056" y="2852936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4067944" y="3068960"/>
              <a:ext cx="1008112" cy="0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5004048" y="23488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今日</a:t>
              </a:r>
              <a:endParaRPr kumimoji="1" lang="ja-JP" altLang="en-US" dirty="0"/>
            </a:p>
          </p:txBody>
        </p:sp>
      </p:grpSp>
      <p:sp>
        <p:nvSpPr>
          <p:cNvPr id="14" name="テキスト ボックス 13"/>
          <p:cNvSpPr txBox="1"/>
          <p:nvPr/>
        </p:nvSpPr>
        <p:spPr>
          <a:xfrm>
            <a:off x="395536" y="1340768"/>
            <a:ext cx="8318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checkout - </a:t>
            </a:r>
            <a:r>
              <a:rPr kumimoji="1" lang="ja-JP" altLang="en-US" sz="3200" dirty="0" smtClean="0"/>
              <a:t>任意の時間に戻ることができる</a:t>
            </a:r>
            <a:endParaRPr kumimoji="1" lang="ja-JP" altLang="en-US" sz="3200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539552" y="2420888"/>
            <a:ext cx="6192688" cy="576064"/>
            <a:chOff x="179512" y="3789040"/>
            <a:chExt cx="6192688" cy="576064"/>
          </a:xfrm>
        </p:grpSpPr>
        <p:sp>
          <p:nvSpPr>
            <p:cNvPr id="16" name="正方形/長方形 15"/>
            <p:cNvSpPr/>
            <p:nvPr/>
          </p:nvSpPr>
          <p:spPr>
            <a:xfrm>
              <a:off x="179512" y="3789040"/>
              <a:ext cx="6192688" cy="57606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323528" y="3789040"/>
              <a:ext cx="58876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 smtClean="0">
                  <a:solidFill>
                    <a:schemeClr val="bg1"/>
                  </a:solidFill>
                </a:rPr>
                <a:t>$ </a:t>
              </a:r>
              <a:r>
                <a:rPr lang="en-US" altLang="ja-JP" sz="2800" dirty="0" err="1" smtClean="0">
                  <a:solidFill>
                    <a:schemeClr val="bg1"/>
                  </a:solidFill>
                </a:rPr>
                <a:t>git</a:t>
              </a:r>
              <a:r>
                <a:rPr lang="en-US" altLang="ja-JP" sz="2800" dirty="0" smtClean="0">
                  <a:solidFill>
                    <a:schemeClr val="bg1"/>
                  </a:solidFill>
                </a:rPr>
                <a:t> checkout –b </a:t>
              </a:r>
              <a:r>
                <a:rPr lang="en-US" altLang="ja-JP" sz="2800" dirty="0" err="1" smtClean="0">
                  <a:solidFill>
                    <a:schemeClr val="bg1"/>
                  </a:solidFill>
                </a:rPr>
                <a:t>twodaysago</a:t>
              </a:r>
              <a:r>
                <a:rPr lang="en-US" altLang="ja-JP" sz="2800" dirty="0" smtClean="0">
                  <a:solidFill>
                    <a:schemeClr val="bg1"/>
                  </a:solidFill>
                </a:rPr>
                <a:t> HEAD^^</a:t>
              </a:r>
              <a:endParaRPr kumimoji="1" lang="ja-JP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7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79715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66124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66124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38" y="5661248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カギ線コネクタ 32"/>
          <p:cNvCxnSpPr>
            <a:stCxn id="27" idx="2"/>
            <a:endCxn id="32" idx="0"/>
          </p:cNvCxnSpPr>
          <p:nvPr/>
        </p:nvCxnSpPr>
        <p:spPr>
          <a:xfrm rot="5400000">
            <a:off x="2102751" y="5546229"/>
            <a:ext cx="224125" cy="59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/>
          <p:cNvCxnSpPr>
            <a:stCxn id="27" idx="2"/>
            <a:endCxn id="29" idx="0"/>
          </p:cNvCxnSpPr>
          <p:nvPr/>
        </p:nvCxnSpPr>
        <p:spPr>
          <a:xfrm rot="16200000" flipH="1">
            <a:off x="2460715" y="5194177"/>
            <a:ext cx="224125" cy="71001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/>
          <p:cNvCxnSpPr>
            <a:stCxn id="27" idx="2"/>
            <a:endCxn id="28" idx="0"/>
          </p:cNvCxnSpPr>
          <p:nvPr/>
        </p:nvCxnSpPr>
        <p:spPr>
          <a:xfrm rot="16200000" flipH="1">
            <a:off x="2784751" y="4870141"/>
            <a:ext cx="224125" cy="135808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1619672" y="4797152"/>
            <a:ext cx="2304256" cy="15121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331640" y="443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二日前の状態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139952" y="4869160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「いつの間にか動かなくなった」時に</a:t>
            </a:r>
            <a:r>
              <a:rPr lang="ja-JP" altLang="en-US" sz="2400" dirty="0" smtClean="0"/>
              <a:t>「この時点では動く」ことを確認できる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878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歴史があるとできること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71600" y="980728"/>
            <a:ext cx="6957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log –</a:t>
            </a:r>
            <a:r>
              <a:rPr lang="ja-JP" altLang="en-US" sz="3200" dirty="0" smtClean="0"/>
              <a:t> これまでの履歴を確認できる</a:t>
            </a:r>
            <a:endParaRPr kumimoji="1" lang="ja-JP" altLang="en-US" sz="3200" dirty="0"/>
          </a:p>
        </p:txBody>
      </p:sp>
      <p:sp>
        <p:nvSpPr>
          <p:cNvPr id="4" name="正方形/長方形 3"/>
          <p:cNvSpPr/>
          <p:nvPr/>
        </p:nvSpPr>
        <p:spPr>
          <a:xfrm>
            <a:off x="323528" y="1628800"/>
            <a:ext cx="8064896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chemeClr val="bg1"/>
                </a:solidFill>
              </a:rPr>
              <a:t>$ git </a:t>
            </a:r>
            <a:r>
              <a:rPr lang="ja-JP" altLang="en-US" sz="1600" dirty="0" smtClean="0">
                <a:solidFill>
                  <a:schemeClr val="bg1"/>
                </a:solidFill>
              </a:rPr>
              <a:t>log</a:t>
            </a:r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commit 1ee64f77e9f32a947b0774eb2c82cd8da59aed40 </a:t>
            </a:r>
            <a:r>
              <a:rPr lang="ja-JP" altLang="en-US" sz="1600" dirty="0">
                <a:solidFill>
                  <a:schemeClr val="bg1"/>
                </a:solidFill>
              </a:rPr>
              <a:t>(</a:t>
            </a:r>
            <a:r>
              <a:rPr lang="ja-JP" altLang="en-US" sz="1600" dirty="0">
                <a:solidFill>
                  <a:srgbClr val="00B0F0"/>
                </a:solidFill>
              </a:rPr>
              <a:t>HEAD -&gt; </a:t>
            </a:r>
            <a:r>
              <a:rPr lang="ja-JP" altLang="en-US" sz="1600" dirty="0">
                <a:solidFill>
                  <a:srgbClr val="00B050"/>
                </a:solidFill>
              </a:rPr>
              <a:t>master</a:t>
            </a:r>
            <a:r>
              <a:rPr lang="ja-JP" alt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Author: H. Watanabe &lt;kaityo@users.sourceforge.jp&gt;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Date:   Fri Apr 10 19:42:01 2020 +0900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bg1"/>
                </a:solidFill>
              </a:rPr>
              <a:t>    test2.txtを追加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commit </a:t>
            </a:r>
            <a:r>
              <a:rPr lang="ja-JP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2a2ae2c7f601bf3d2a6d727745e57fa4a7de83b0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Author: H. Watanabe &lt;kaityo@users.sourceforge.jp&gt;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Date:   Fri Apr 10 19:41:26 2020 +0900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bg1"/>
                </a:solidFill>
              </a:rPr>
              <a:t>    test.txtを追加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commit 1a2da617b848413daee9b2880c2f7e6d201ed2b9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Author: H. Watanabe &lt;kaityo@users.sourceforge.jp&gt;</a:t>
            </a:r>
          </a:p>
          <a:p>
            <a:r>
              <a:rPr lang="ja-JP" altLang="en-US" sz="1600" dirty="0">
                <a:solidFill>
                  <a:schemeClr val="bg1"/>
                </a:solidFill>
              </a:rPr>
              <a:t>Date:   Fri Apr 10 19:41:06 2020 +0900</a:t>
            </a:r>
          </a:p>
          <a:p>
            <a:endParaRPr lang="ja-JP" altLang="en-US" sz="1600" dirty="0">
              <a:solidFill>
                <a:schemeClr val="bg1"/>
              </a:solidFill>
            </a:endParaRPr>
          </a:p>
          <a:p>
            <a:r>
              <a:rPr lang="ja-JP" altLang="en-US" sz="1600" dirty="0">
                <a:solidFill>
                  <a:schemeClr val="bg1"/>
                </a:solidFill>
              </a:rPr>
              <a:t>    initial commit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9552" y="638132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誰が、いつ、どんな修正をしたかを確認できる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6138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763688" y="1124744"/>
            <a:ext cx="5205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lang="ja-JP" altLang="en-US" sz="2800" dirty="0" smtClean="0"/>
              <a:t>には、三種類のエリアがある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16" idx="0"/>
          </p:cNvCxnSpPr>
          <p:nvPr/>
        </p:nvCxnSpPr>
        <p:spPr>
          <a:xfrm rot="5400000">
            <a:off x="1129568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4" idx="2"/>
            <a:endCxn id="31" idx="0"/>
          </p:cNvCxnSpPr>
          <p:nvPr/>
        </p:nvCxnSpPr>
        <p:spPr>
          <a:xfrm rot="16200000" flipH="1">
            <a:off x="1813644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915816" y="1916832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init</a:t>
            </a:r>
            <a:r>
              <a:rPr kumimoji="1" lang="en-US" altLang="ja-JP" sz="2800" dirty="0" smtClean="0"/>
              <a:t> </a:t>
            </a:r>
            <a:r>
              <a:rPr kumimoji="1" lang="ja-JP" altLang="en-US" sz="2800" dirty="0" smtClean="0"/>
              <a:t>直後の状態</a:t>
            </a:r>
            <a:endParaRPr kumimoji="1" lang="ja-JP" altLang="en-US" sz="2800" dirty="0"/>
          </a:p>
        </p:txBody>
      </p:sp>
      <p:sp>
        <p:nvSpPr>
          <p:cNvPr id="26" name="正方形/長方形 25"/>
          <p:cNvSpPr/>
          <p:nvPr/>
        </p:nvSpPr>
        <p:spPr>
          <a:xfrm>
            <a:off x="2915816" y="6381328"/>
            <a:ext cx="5328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4"/>
              </a:rPr>
              <a:t>https://www.slideshare.net/matsukaz/git-17499005</a:t>
            </a:r>
            <a:endParaRPr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11560" y="6381328"/>
            <a:ext cx="233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いつやるの？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入門</a:t>
            </a:r>
            <a:endParaRPr kumimoji="1" lang="ja-JP" altLang="en-US" dirty="0"/>
          </a:p>
        </p:txBody>
      </p:sp>
      <p:pic>
        <p:nvPicPr>
          <p:cNvPr id="31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79712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11560" y="55172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まだ</a:t>
            </a:r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管理下に置かれていない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85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16" idx="0"/>
          </p:cNvCxnSpPr>
          <p:nvPr/>
        </p:nvCxnSpPr>
        <p:spPr>
          <a:xfrm rot="5400000">
            <a:off x="1129568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4" idx="2"/>
            <a:endCxn id="31" idx="0"/>
          </p:cNvCxnSpPr>
          <p:nvPr/>
        </p:nvCxnSpPr>
        <p:spPr>
          <a:xfrm rot="16200000" flipH="1">
            <a:off x="1813644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79712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3707904" y="55172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リポジトリへの追加が予約された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196752"/>
            <a:ext cx="7254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「</a:t>
            </a:r>
            <a:r>
              <a:rPr lang="en-US" altLang="ja-JP" sz="2400" dirty="0" err="1" smtClean="0"/>
              <a:t>git</a:t>
            </a:r>
            <a:r>
              <a:rPr lang="en-US" altLang="ja-JP" sz="2400" dirty="0" smtClean="0"/>
              <a:t> add </a:t>
            </a:r>
            <a:r>
              <a:rPr lang="ja-JP" altLang="en-US" sz="2400" dirty="0" smtClean="0"/>
              <a:t>ファイル名」により、</a:t>
            </a:r>
            <a:r>
              <a:rPr lang="ja-JP" altLang="en-US" sz="2400" dirty="0"/>
              <a:t>インデックス</a:t>
            </a:r>
            <a:r>
              <a:rPr lang="ja-JP" altLang="en-US" sz="2400" dirty="0" smtClean="0"/>
              <a:t>に入る</a:t>
            </a:r>
            <a:endParaRPr lang="en-US" altLang="ja-JP" sz="24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59832" y="1844824"/>
            <a:ext cx="288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add file</a:t>
            </a:r>
            <a:r>
              <a:rPr lang="en-US" altLang="ja-JP" sz="3200" dirty="0" smtClean="0"/>
              <a:t>1 file2</a:t>
            </a:r>
            <a:endParaRPr kumimoji="1" lang="ja-JP" altLang="en-US" sz="3200" dirty="0"/>
          </a:p>
        </p:txBody>
      </p:sp>
      <p:pic>
        <p:nvPicPr>
          <p:cNvPr id="22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カギ線コネクタ 22"/>
          <p:cNvCxnSpPr>
            <a:endCxn id="22" idx="0"/>
          </p:cNvCxnSpPr>
          <p:nvPr/>
        </p:nvCxnSpPr>
        <p:spPr>
          <a:xfrm rot="5400000">
            <a:off x="4153904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endCxn id="25" idx="0"/>
          </p:cNvCxnSpPr>
          <p:nvPr/>
        </p:nvCxnSpPr>
        <p:spPr>
          <a:xfrm rot="16200000" flipH="1">
            <a:off x="4837980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3635896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004048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30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矢印 3"/>
          <p:cNvSpPr/>
          <p:nvPr/>
        </p:nvSpPr>
        <p:spPr>
          <a:xfrm>
            <a:off x="284380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869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16" idx="0"/>
          </p:cNvCxnSpPr>
          <p:nvPr/>
        </p:nvCxnSpPr>
        <p:spPr>
          <a:xfrm rot="5400000">
            <a:off x="1129568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>
            <a:stCxn id="14" idx="2"/>
            <a:endCxn id="31" idx="0"/>
          </p:cNvCxnSpPr>
          <p:nvPr/>
        </p:nvCxnSpPr>
        <p:spPr>
          <a:xfrm rot="16200000" flipH="1">
            <a:off x="1813644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79712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6372200" y="551723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リポジトリ管理下に入った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196752"/>
            <a:ext cx="705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/>
              <a:t>git</a:t>
            </a:r>
            <a:r>
              <a:rPr lang="en-US" altLang="ja-JP" sz="2400" dirty="0" smtClean="0"/>
              <a:t> commit</a:t>
            </a:r>
            <a:r>
              <a:rPr lang="ja-JP" altLang="en-US" sz="2400" dirty="0" smtClean="0"/>
              <a:t>により、変更がリポジトリに記録される</a:t>
            </a:r>
            <a:endParaRPr lang="en-US" altLang="ja-JP" sz="24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19672" y="1844824"/>
            <a:ext cx="6000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commit –m “file1</a:t>
            </a:r>
            <a:r>
              <a:rPr kumimoji="1" lang="ja-JP" altLang="en-US" sz="3200" dirty="0" smtClean="0"/>
              <a:t>と</a:t>
            </a:r>
            <a:r>
              <a:rPr kumimoji="1" lang="en-US" altLang="ja-JP" sz="3200" dirty="0" smtClean="0"/>
              <a:t>file2</a:t>
            </a:r>
            <a:r>
              <a:rPr kumimoji="1" lang="ja-JP" altLang="en-US" sz="3200" dirty="0" smtClean="0"/>
              <a:t>を追加</a:t>
            </a:r>
            <a:r>
              <a:rPr kumimoji="1" lang="en-US" altLang="ja-JP" sz="3200" dirty="0" smtClean="0"/>
              <a:t>”</a:t>
            </a:r>
            <a:endParaRPr kumimoji="1" lang="ja-JP" altLang="en-US" sz="3200" dirty="0"/>
          </a:p>
        </p:txBody>
      </p:sp>
      <p:pic>
        <p:nvPicPr>
          <p:cNvPr id="22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カギ線コネクタ 22"/>
          <p:cNvCxnSpPr>
            <a:endCxn id="22" idx="0"/>
          </p:cNvCxnSpPr>
          <p:nvPr/>
        </p:nvCxnSpPr>
        <p:spPr>
          <a:xfrm rot="5400000">
            <a:off x="6962216" y="4127027"/>
            <a:ext cx="224125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endCxn id="25" idx="0"/>
          </p:cNvCxnSpPr>
          <p:nvPr/>
        </p:nvCxnSpPr>
        <p:spPr>
          <a:xfrm rot="16200000" flipH="1">
            <a:off x="7646292" y="4127027"/>
            <a:ext cx="224125" cy="6840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6444208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30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右矢印 31"/>
          <p:cNvSpPr/>
          <p:nvPr/>
        </p:nvSpPr>
        <p:spPr>
          <a:xfrm>
            <a:off x="5724128" y="4077072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126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AF5160-35E1-AF48-A4E3-6CABBA3E1E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とは何か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613451-8FE2-384A-B89F-696F6AD322DA}"/>
              </a:ext>
            </a:extLst>
          </p:cNvPr>
          <p:cNvSpPr txBox="1"/>
          <p:nvPr/>
        </p:nvSpPr>
        <p:spPr>
          <a:xfrm>
            <a:off x="755576" y="3573016"/>
            <a:ext cx="76226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バージョンを管理してくれる</a:t>
            </a:r>
            <a:endParaRPr kumimoji="1"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変更点</a:t>
            </a:r>
            <a:r>
              <a:rPr lang="ja-JP" altLang="en-US" sz="3200" dirty="0" smtClean="0"/>
              <a:t>を後から見やすくしてくれる</a:t>
            </a:r>
            <a:endParaRPr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多人数</a:t>
            </a:r>
            <a:r>
              <a:rPr lang="ja-JP" altLang="en-US" sz="3200" dirty="0" smtClean="0"/>
              <a:t>による開発を容易にしてくれる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187624" y="1196752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バージョン管理システムの一つ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3648" y="1916832"/>
            <a:ext cx="6544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(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V</a:t>
            </a:r>
            <a:r>
              <a:rPr kumimoji="1" lang="en-US" altLang="ja-JP" sz="3200" dirty="0" smtClean="0"/>
              <a:t>ersion 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C</a:t>
            </a:r>
            <a:r>
              <a:rPr kumimoji="1" lang="en-US" altLang="ja-JP" sz="3200" dirty="0" smtClean="0"/>
              <a:t>ontrol 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S</a:t>
            </a:r>
            <a:r>
              <a:rPr kumimoji="1" lang="en-US" altLang="ja-JP" sz="3200" dirty="0" smtClean="0"/>
              <a:t>ystem</a:t>
            </a:r>
            <a:r>
              <a:rPr lang="en-US" altLang="ja-JP" sz="3200" dirty="0" smtClean="0"/>
              <a:t>: </a:t>
            </a:r>
            <a:r>
              <a:rPr kumimoji="1" lang="ja-JP" altLang="en-US" sz="3200" dirty="0" smtClean="0"/>
              <a:t>略して</a:t>
            </a:r>
            <a:r>
              <a:rPr kumimoji="1" lang="en-US" altLang="ja-JP" sz="3200" dirty="0" smtClean="0"/>
              <a:t>VCS)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5517232"/>
            <a:ext cx="7887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solidFill>
                  <a:srgbClr val="FF0000"/>
                </a:solidFill>
              </a:rPr>
              <a:t>プログラム開発現場では</a:t>
            </a:r>
            <a:r>
              <a:rPr lang="en-US" altLang="ja-JP" sz="3200" dirty="0" smtClean="0">
                <a:solidFill>
                  <a:srgbClr val="FF0000"/>
                </a:solidFill>
              </a:rPr>
              <a:t>VCS</a:t>
            </a:r>
            <a:r>
              <a:rPr lang="ja-JP" altLang="en-US" sz="3200" dirty="0" smtClean="0">
                <a:solidFill>
                  <a:srgbClr val="FF0000"/>
                </a:solidFill>
              </a:rPr>
              <a:t>の導入は必須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915816" y="6309320"/>
            <a:ext cx="567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いまどき</a:t>
            </a:r>
            <a:r>
              <a:rPr lang="en-US" altLang="ja-JP" dirty="0" smtClean="0"/>
              <a:t>VCS</a:t>
            </a:r>
            <a:r>
              <a:rPr lang="ja-JP" altLang="en-US" dirty="0" smtClean="0"/>
              <a:t>を使ってない</a:t>
            </a:r>
            <a:r>
              <a:rPr lang="ja-JP" altLang="en-US" dirty="0"/>
              <a:t>開発</a:t>
            </a:r>
            <a:r>
              <a:rPr lang="ja-JP" altLang="en-US" dirty="0" smtClean="0"/>
              <a:t>現場は無い</a:t>
            </a:r>
            <a:r>
              <a:rPr lang="en-US" altLang="ja-JP" dirty="0" smtClean="0"/>
              <a:t>……</a:t>
            </a:r>
            <a:r>
              <a:rPr lang="ja-JP" altLang="en-US" dirty="0" smtClean="0"/>
              <a:t>と思う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84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9512" y="1412776"/>
            <a:ext cx="878497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 smtClean="0"/>
              <a:t>Q: </a:t>
            </a:r>
            <a:r>
              <a:rPr kumimoji="1" lang="ja-JP" altLang="en-US" sz="4000" dirty="0" smtClean="0"/>
              <a:t>なぜ</a:t>
            </a:r>
            <a:r>
              <a:rPr lang="ja-JP" altLang="en-US" sz="4000" dirty="0"/>
              <a:t>インデックス</a:t>
            </a:r>
            <a:r>
              <a:rPr kumimoji="1" lang="ja-JP" altLang="en-US" sz="4000" dirty="0" smtClean="0"/>
              <a:t>があるか？</a:t>
            </a:r>
            <a:endParaRPr kumimoji="1" lang="en-US" altLang="ja-JP" sz="4000" dirty="0" smtClean="0"/>
          </a:p>
          <a:p>
            <a:endParaRPr lang="en-US" altLang="ja-JP" sz="4000" dirty="0"/>
          </a:p>
          <a:p>
            <a:r>
              <a:rPr kumimoji="1" lang="en-US" altLang="ja-JP" sz="4000" dirty="0" smtClean="0"/>
              <a:t>A: </a:t>
            </a:r>
            <a:r>
              <a:rPr kumimoji="1" lang="ja-JP" altLang="en-US" sz="4000" dirty="0" smtClean="0"/>
              <a:t>複数の修正がある時、一部の修正を選んでコミットを作るため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9670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34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1 つの角を切り取った四角形 3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カギ線コネクタ 10"/>
          <p:cNvCxnSpPr>
            <a:stCxn id="14" idx="2"/>
            <a:endCxn id="37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4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45" idx="2"/>
            <a:endCxn id="48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</p:grpSpPr>
        <p:sp>
          <p:nvSpPr>
            <p:cNvPr id="48" name="1 つの角を切り取った四角形 4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</p:grpSpPr>
        <p:sp>
          <p:nvSpPr>
            <p:cNvPr id="51" name="1 つの角を切り取った四角形 5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カギ線コネクタ 52"/>
          <p:cNvCxnSpPr>
            <a:stCxn id="45" idx="2"/>
            <a:endCxn id="51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99592" y="1412776"/>
            <a:ext cx="7366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最後にコミットした状態から、</a:t>
            </a:r>
            <a:r>
              <a:rPr kumimoji="1" lang="en-US" altLang="ja-JP" sz="2400" dirty="0" smtClean="0"/>
              <a:t>file1</a:t>
            </a:r>
            <a:r>
              <a:rPr kumimoji="1" lang="ja-JP" altLang="en-US" sz="2400" dirty="0" smtClean="0"/>
              <a:t>と</a:t>
            </a:r>
            <a:r>
              <a:rPr kumimoji="1" lang="en-US" altLang="ja-JP" sz="2400" dirty="0" smtClean="0"/>
              <a:t>file2</a:t>
            </a:r>
            <a:r>
              <a:rPr kumimoji="1" lang="ja-JP" altLang="en-US" sz="2400" dirty="0" err="1" smtClean="0"/>
              <a:t>を修</a:t>
            </a:r>
            <a:r>
              <a:rPr kumimoji="1" lang="ja-JP" altLang="en-US" sz="2400" dirty="0" smtClean="0"/>
              <a:t>正した</a:t>
            </a:r>
            <a:endParaRPr kumimoji="1" lang="ja-JP" altLang="en-US" sz="24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606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34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1 つの角を切り取った四角形 3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カギ線コネクタ 10"/>
          <p:cNvCxnSpPr>
            <a:stCxn id="14" idx="2"/>
            <a:endCxn id="37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4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45" idx="2"/>
            <a:endCxn id="48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</p:grpSpPr>
        <p:sp>
          <p:nvSpPr>
            <p:cNvPr id="48" name="1 つの角を切り取った四角形 4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</p:grpSpPr>
        <p:sp>
          <p:nvSpPr>
            <p:cNvPr id="51" name="1 つの角を切り取った四角形 5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カギ線コネクタ 52"/>
          <p:cNvCxnSpPr>
            <a:stCxn id="45" idx="2"/>
            <a:endCxn id="51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71800" y="1052736"/>
            <a:ext cx="3101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file1</a:t>
            </a:r>
            <a:r>
              <a:rPr kumimoji="1" lang="ja-JP" altLang="en-US" sz="3200" dirty="0" smtClean="0"/>
              <a:t>だけ</a:t>
            </a:r>
            <a:r>
              <a:rPr kumimoji="1" lang="en-US" altLang="ja-JP" sz="3200" dirty="0" smtClean="0"/>
              <a:t>add</a:t>
            </a:r>
            <a:r>
              <a:rPr kumimoji="1" lang="ja-JP" altLang="en-US" sz="3200" dirty="0" smtClean="0"/>
              <a:t>する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grpSp>
        <p:nvGrpSpPr>
          <p:cNvPr id="56" name="グループ化 55"/>
          <p:cNvGrpSpPr/>
          <p:nvPr/>
        </p:nvGrpSpPr>
        <p:grpSpPr>
          <a:xfrm>
            <a:off x="4283968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7" name="1 つの角を切り取った四角形 5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直角三角形 5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ボックス 58"/>
          <p:cNvSpPr txBox="1"/>
          <p:nvPr/>
        </p:nvSpPr>
        <p:spPr>
          <a:xfrm>
            <a:off x="4283968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60" name="右矢印 59"/>
          <p:cNvSpPr/>
          <p:nvPr/>
        </p:nvSpPr>
        <p:spPr>
          <a:xfrm>
            <a:off x="284380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1619672" y="1844824"/>
            <a:ext cx="2088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add file1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8581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34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1 つの角を切り取った四角形 3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カギ線コネクタ 10"/>
          <p:cNvCxnSpPr>
            <a:stCxn id="14" idx="2"/>
            <a:endCxn id="37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4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45" idx="2"/>
            <a:endCxn id="48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8" name="1 つの角を切り取った四角形 4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</p:grpSpPr>
        <p:sp>
          <p:nvSpPr>
            <p:cNvPr id="51" name="1 つの角を切り取った四角形 5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カギ線コネクタ 52"/>
          <p:cNvCxnSpPr>
            <a:stCxn id="45" idx="2"/>
            <a:endCxn id="51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71800" y="105273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コミットす</a:t>
            </a:r>
            <a:r>
              <a:rPr lang="ja-JP" altLang="en-US" sz="3200" dirty="0"/>
              <a:t>る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619672" y="1844824"/>
            <a:ext cx="4934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commit –m “file1</a:t>
            </a:r>
            <a:r>
              <a:rPr kumimoji="1" lang="ja-JP" altLang="en-US" sz="3200" dirty="0" smtClean="0"/>
              <a:t>を修正</a:t>
            </a:r>
            <a:r>
              <a:rPr kumimoji="1" lang="en-US" altLang="ja-JP" sz="3200" dirty="0" smtClean="0"/>
              <a:t>”</a:t>
            </a:r>
            <a:endParaRPr kumimoji="1" lang="ja-JP" altLang="en-US" sz="3200" dirty="0"/>
          </a:p>
        </p:txBody>
      </p:sp>
      <p:sp>
        <p:nvSpPr>
          <p:cNvPr id="42" name="右矢印 41"/>
          <p:cNvSpPr/>
          <p:nvPr/>
        </p:nvSpPr>
        <p:spPr>
          <a:xfrm>
            <a:off x="572412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75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add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4" idx="2"/>
            <a:endCxn id="34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4" name="1 つの角を切り取った四角形 3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直角三角形 3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6" name="グループ化 35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" name="1 つの角を切り取った四角形 3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直角三角形 3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" name="カギ線コネクタ 10"/>
          <p:cNvCxnSpPr>
            <a:stCxn id="14" idx="2"/>
            <a:endCxn id="37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4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カギ線コネクタ 45"/>
          <p:cNvCxnSpPr>
            <a:stCxn id="45" idx="2"/>
            <a:endCxn id="48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8" name="1 つの角を切り取った四角形 4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直角三角形 4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1" name="1 つの角を切り取った四角形 5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直角三角形 5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" name="カギ線コネクタ 52"/>
          <p:cNvCxnSpPr>
            <a:stCxn id="45" idx="2"/>
            <a:endCxn id="51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771800" y="908720"/>
            <a:ext cx="3331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file2</a:t>
            </a:r>
            <a:r>
              <a:rPr lang="ja-JP" altLang="en-US" sz="3200" dirty="0" smtClean="0"/>
              <a:t>も同様にする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619672" y="1556792"/>
            <a:ext cx="49349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add file2</a:t>
            </a:r>
          </a:p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commit –m “file2</a:t>
            </a:r>
            <a:r>
              <a:rPr kumimoji="1" lang="ja-JP" altLang="en-US" sz="3200" dirty="0" smtClean="0"/>
              <a:t>を修正</a:t>
            </a:r>
            <a:r>
              <a:rPr kumimoji="1" lang="en-US" altLang="ja-JP" sz="3200" dirty="0" smtClean="0"/>
              <a:t>”</a:t>
            </a:r>
            <a:endParaRPr kumimoji="1" lang="ja-JP" altLang="en-US" sz="3200" dirty="0"/>
          </a:p>
        </p:txBody>
      </p:sp>
      <p:sp>
        <p:nvSpPr>
          <p:cNvPr id="42" name="右矢印 41"/>
          <p:cNvSpPr/>
          <p:nvPr/>
        </p:nvSpPr>
        <p:spPr>
          <a:xfrm>
            <a:off x="572412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右矢印 38"/>
          <p:cNvSpPr/>
          <p:nvPr/>
        </p:nvSpPr>
        <p:spPr>
          <a:xfrm>
            <a:off x="2915816" y="4149080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6" name="グループ化 55"/>
          <p:cNvGrpSpPr/>
          <p:nvPr/>
        </p:nvGrpSpPr>
        <p:grpSpPr>
          <a:xfrm>
            <a:off x="4355976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7" name="1 つの角を切り取った四角形 56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直角三角形 57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9" name="テキスト ボックス 58"/>
          <p:cNvSpPr txBox="1"/>
          <p:nvPr/>
        </p:nvSpPr>
        <p:spPr>
          <a:xfrm>
            <a:off x="4355976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6172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add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147565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4427984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3" idx="6"/>
            <a:endCxn id="4" idx="2"/>
          </p:cNvCxnSpPr>
          <p:nvPr/>
        </p:nvCxnSpPr>
        <p:spPr>
          <a:xfrm>
            <a:off x="1907704" y="2276872"/>
            <a:ext cx="252028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24944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カギ線コネクタ 6"/>
          <p:cNvCxnSpPr>
            <a:stCxn id="6" idx="2"/>
            <a:endCxn id="9" idx="3"/>
          </p:cNvCxnSpPr>
          <p:nvPr/>
        </p:nvCxnSpPr>
        <p:spPr>
          <a:xfrm rot="5400000">
            <a:off x="1165572" y="3514959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グループ化 7"/>
          <p:cNvGrpSpPr/>
          <p:nvPr/>
        </p:nvGrpSpPr>
        <p:grpSpPr>
          <a:xfrm>
            <a:off x="683568" y="4005064"/>
            <a:ext cx="576064" cy="720080"/>
            <a:chOff x="3851920" y="1268760"/>
            <a:chExt cx="2880320" cy="3600400"/>
          </a:xfrm>
        </p:grpSpPr>
        <p:sp>
          <p:nvSpPr>
            <p:cNvPr id="9" name="1 つの角を切り取った四角形 8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直角三角形 9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2123728" y="4005064"/>
            <a:ext cx="576064" cy="720080"/>
            <a:chOff x="3851920" y="1268760"/>
            <a:chExt cx="2880320" cy="3600400"/>
          </a:xfrm>
        </p:grpSpPr>
        <p:sp>
          <p:nvSpPr>
            <p:cNvPr id="12" name="1 つの角を切り取った四角形 11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直角三角形 12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4" name="カギ線コネクタ 13"/>
          <p:cNvCxnSpPr>
            <a:stCxn id="6" idx="2"/>
            <a:endCxn id="12" idx="3"/>
          </p:cNvCxnSpPr>
          <p:nvPr/>
        </p:nvCxnSpPr>
        <p:spPr>
          <a:xfrm rot="16200000" flipH="1">
            <a:off x="1885652" y="3478955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83568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123728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18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924944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カギ線コネクタ 18"/>
          <p:cNvCxnSpPr>
            <a:stCxn id="18" idx="2"/>
            <a:endCxn id="21" idx="3"/>
          </p:cNvCxnSpPr>
          <p:nvPr/>
        </p:nvCxnSpPr>
        <p:spPr>
          <a:xfrm rot="5400000">
            <a:off x="4189908" y="3514959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/>
          <p:cNvGrpSpPr/>
          <p:nvPr/>
        </p:nvGrpSpPr>
        <p:grpSpPr>
          <a:xfrm>
            <a:off x="3707904" y="4005064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1" name="1 つの角を切り取った四角形 2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直角三角形 2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5148064" y="4005064"/>
            <a:ext cx="576064" cy="720080"/>
            <a:chOff x="3851920" y="1268760"/>
            <a:chExt cx="2880320" cy="3600400"/>
          </a:xfrm>
        </p:grpSpPr>
        <p:sp>
          <p:nvSpPr>
            <p:cNvPr id="24" name="1 つの角を切り取った四角形 23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直角三角形 24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6" name="カギ線コネクタ 25"/>
          <p:cNvCxnSpPr>
            <a:stCxn id="18" idx="2"/>
            <a:endCxn id="24" idx="3"/>
          </p:cNvCxnSpPr>
          <p:nvPr/>
        </p:nvCxnSpPr>
        <p:spPr>
          <a:xfrm rot="16200000" flipH="1">
            <a:off x="4909988" y="3478955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3707904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148064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29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924944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カギ線コネクタ 29"/>
          <p:cNvCxnSpPr>
            <a:stCxn id="29" idx="2"/>
            <a:endCxn id="32" idx="3"/>
          </p:cNvCxnSpPr>
          <p:nvPr/>
        </p:nvCxnSpPr>
        <p:spPr>
          <a:xfrm rot="5400000">
            <a:off x="7142236" y="3514959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6660232" y="4005064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2" name="1 つの角を切り取った四角形 31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直角三角形 32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8100392" y="4005064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1 つの角を切り取った四角形 34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直角三角形 35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7" name="カギ線コネクタ 36"/>
          <p:cNvCxnSpPr>
            <a:stCxn id="29" idx="2"/>
            <a:endCxn id="35" idx="3"/>
          </p:cNvCxnSpPr>
          <p:nvPr/>
        </p:nvCxnSpPr>
        <p:spPr>
          <a:xfrm rot="16200000" flipH="1">
            <a:off x="7862316" y="3478955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6660232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8100392" y="4221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sp>
        <p:nvSpPr>
          <p:cNvPr id="41" name="楕円 40"/>
          <p:cNvSpPr/>
          <p:nvPr/>
        </p:nvSpPr>
        <p:spPr>
          <a:xfrm>
            <a:off x="7380312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>
            <a:stCxn id="4" idx="6"/>
            <a:endCxn id="41" idx="2"/>
          </p:cNvCxnSpPr>
          <p:nvPr/>
        </p:nvCxnSpPr>
        <p:spPr>
          <a:xfrm>
            <a:off x="4860032" y="2276872"/>
            <a:ext cx="252028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1979712" y="908720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こんな歴史ができあがった</a:t>
            </a:r>
            <a:endParaRPr kumimoji="1" lang="ja-JP" altLang="en-US" sz="3200" dirty="0"/>
          </a:p>
        </p:txBody>
      </p:sp>
      <p:sp>
        <p:nvSpPr>
          <p:cNvPr id="46" name="正方形/長方形 45"/>
          <p:cNvSpPr/>
          <p:nvPr/>
        </p:nvSpPr>
        <p:spPr>
          <a:xfrm>
            <a:off x="395536" y="5085184"/>
            <a:ext cx="2816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/>
              <a:t>file1</a:t>
            </a:r>
            <a:r>
              <a:rPr lang="ja-JP" altLang="en-US" sz="2800" dirty="0"/>
              <a:t>と</a:t>
            </a:r>
            <a:r>
              <a:rPr lang="en-US" altLang="ja-JP" sz="2800" dirty="0"/>
              <a:t>file2</a:t>
            </a:r>
            <a:r>
              <a:rPr lang="ja-JP" altLang="en-US" sz="2800" dirty="0"/>
              <a:t>を追加</a:t>
            </a:r>
          </a:p>
        </p:txBody>
      </p:sp>
      <p:sp>
        <p:nvSpPr>
          <p:cNvPr id="47" name="正方形/長方形 46"/>
          <p:cNvSpPr/>
          <p:nvPr/>
        </p:nvSpPr>
        <p:spPr>
          <a:xfrm>
            <a:off x="3851920" y="5085184"/>
            <a:ext cx="1859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/>
              <a:t>file1</a:t>
            </a:r>
            <a:r>
              <a:rPr lang="ja-JP" altLang="en-US" sz="2800" dirty="0" smtClean="0"/>
              <a:t>を修正</a:t>
            </a:r>
            <a:endParaRPr lang="ja-JP" altLang="en-US" sz="2800" dirty="0"/>
          </a:p>
        </p:txBody>
      </p:sp>
      <p:sp>
        <p:nvSpPr>
          <p:cNvPr id="48" name="正方形/長方形 47"/>
          <p:cNvSpPr/>
          <p:nvPr/>
        </p:nvSpPr>
        <p:spPr>
          <a:xfrm>
            <a:off x="6876256" y="5085184"/>
            <a:ext cx="18598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/>
              <a:t>file2</a:t>
            </a:r>
            <a:r>
              <a:rPr lang="ja-JP" altLang="en-US" sz="2800" dirty="0" smtClean="0"/>
              <a:t>を修正</a:t>
            </a:r>
            <a:endParaRPr lang="ja-JP" altLang="en-US" sz="2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971600" y="5949280"/>
            <a:ext cx="72811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ja-JP" altLang="en-US" sz="3200" dirty="0" smtClean="0"/>
              <a:t>では積極的に歴史を作成、改変する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359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commit -a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51520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33" name="直線コネクタ 32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カギ線コネクタ 34"/>
          <p:cNvCxnSpPr>
            <a:stCxn id="34" idx="2"/>
            <a:endCxn id="38" idx="3"/>
          </p:cNvCxnSpPr>
          <p:nvPr/>
        </p:nvCxnSpPr>
        <p:spPr>
          <a:xfrm rot="5400000">
            <a:off x="109356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/>
          <p:cNvGrpSpPr/>
          <p:nvPr/>
        </p:nvGrpSpPr>
        <p:grpSpPr>
          <a:xfrm>
            <a:off x="6115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8" name="1 つの角を切り取った四角形 37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直角三角形 38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205172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1" name="1 つの角を切り取った四角形 4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直角三角形 4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カギ線コネクタ 42"/>
          <p:cNvCxnSpPr>
            <a:stCxn id="34" idx="2"/>
            <a:endCxn id="41" idx="3"/>
          </p:cNvCxnSpPr>
          <p:nvPr/>
        </p:nvCxnSpPr>
        <p:spPr>
          <a:xfrm rot="16200000" flipH="1">
            <a:off x="181364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6115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205172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pic>
        <p:nvPicPr>
          <p:cNvPr id="46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カギ線コネクタ 46"/>
          <p:cNvCxnSpPr>
            <a:stCxn id="46" idx="2"/>
            <a:endCxn id="49" idx="3"/>
          </p:cNvCxnSpPr>
          <p:nvPr/>
        </p:nvCxnSpPr>
        <p:spPr>
          <a:xfrm rot="5400000">
            <a:off x="6854204" y="4163031"/>
            <a:ext cx="296133" cy="6840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/>
          <p:cNvGrpSpPr/>
          <p:nvPr/>
        </p:nvGrpSpPr>
        <p:grpSpPr>
          <a:xfrm>
            <a:off x="637220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9" name="1 つの角を切り取った四角形 48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直角三角形 49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781236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2" name="1 つの角を切り取った四角形 51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直角三角形 52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4" name="カギ線コネクタ 53"/>
          <p:cNvCxnSpPr>
            <a:stCxn id="46" idx="2"/>
            <a:endCxn id="52" idx="3"/>
          </p:cNvCxnSpPr>
          <p:nvPr/>
        </p:nvCxnSpPr>
        <p:spPr>
          <a:xfrm rot="16200000" flipH="1">
            <a:off x="7574284" y="4127027"/>
            <a:ext cx="296133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/>
          <p:cNvSpPr txBox="1"/>
          <p:nvPr/>
        </p:nvSpPr>
        <p:spPr>
          <a:xfrm>
            <a:off x="637220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81236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sp>
        <p:nvSpPr>
          <p:cNvPr id="58" name="右矢印 57"/>
          <p:cNvSpPr/>
          <p:nvPr/>
        </p:nvSpPr>
        <p:spPr>
          <a:xfrm>
            <a:off x="5724128" y="422108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右矢印 58"/>
          <p:cNvSpPr/>
          <p:nvPr/>
        </p:nvSpPr>
        <p:spPr>
          <a:xfrm>
            <a:off x="2915816" y="4149080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4932040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1" name="1 つの角を切り取った四角形 60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直角三角形 61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" name="テキスト ボックス 62"/>
          <p:cNvSpPr txBox="1"/>
          <p:nvPr/>
        </p:nvSpPr>
        <p:spPr>
          <a:xfrm>
            <a:off x="4932040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file2</a:t>
            </a:r>
            <a:endParaRPr kumimoji="1" lang="ja-JP" altLang="en-US" dirty="0"/>
          </a:p>
        </p:txBody>
      </p:sp>
      <p:grpSp>
        <p:nvGrpSpPr>
          <p:cNvPr id="64" name="グループ化 63"/>
          <p:cNvGrpSpPr/>
          <p:nvPr/>
        </p:nvGrpSpPr>
        <p:grpSpPr>
          <a:xfrm>
            <a:off x="3707904" y="4653136"/>
            <a:ext cx="576064" cy="720080"/>
            <a:chOff x="3851920" y="1268760"/>
            <a:chExt cx="2880320" cy="36004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5" name="1 つの角を切り取った四角形 64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直角三角形 65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テキスト ボックス 66"/>
          <p:cNvSpPr txBox="1"/>
          <p:nvPr/>
        </p:nvSpPr>
        <p:spPr>
          <a:xfrm>
            <a:off x="3707904" y="486916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file1</a:t>
            </a:r>
            <a:endParaRPr kumimoji="1" lang="ja-JP" altLang="en-US" dirty="0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39552" y="1052736"/>
            <a:ext cx="84433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commit –a </a:t>
            </a:r>
            <a:r>
              <a:rPr kumimoji="1" lang="ja-JP" altLang="en-US" sz="2800" dirty="0" smtClean="0"/>
              <a:t>オプションで</a:t>
            </a:r>
            <a:endParaRPr kumimoji="1" lang="en-US" altLang="ja-JP" sz="2800" dirty="0" smtClean="0"/>
          </a:p>
          <a:p>
            <a:r>
              <a:rPr kumimoji="1" lang="ja-JP" altLang="en-US" sz="2800" dirty="0" smtClean="0"/>
              <a:t>「修正があったファイルを全てコミットに含める」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ことができる</a:t>
            </a:r>
            <a:r>
              <a:rPr lang="en-US" altLang="ja-JP" sz="2800" dirty="0" smtClean="0"/>
              <a:t>(</a:t>
            </a:r>
            <a:r>
              <a:rPr lang="en-US" altLang="ja-JP" sz="2800" dirty="0" err="1" smtClean="0"/>
              <a:t>git</a:t>
            </a:r>
            <a:r>
              <a:rPr lang="en-US" altLang="ja-JP" sz="2800" dirty="0" smtClean="0"/>
              <a:t> add</a:t>
            </a:r>
            <a:r>
              <a:rPr lang="ja-JP" altLang="en-US" sz="2800" dirty="0" smtClean="0"/>
              <a:t>を省略できる</a:t>
            </a:r>
            <a:r>
              <a:rPr lang="en-US" altLang="ja-JP" sz="2800" dirty="0" smtClean="0"/>
              <a:t>)</a:t>
            </a:r>
            <a:endParaRPr kumimoji="1" lang="ja-JP" altLang="en-US" sz="2800" dirty="0"/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187624" y="6237312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一人で使っている時は、慣れるまではこれで良いと思う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4332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126876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コミットが作成されると自動的に「ハッシュ」と呼ばれる識別子がつく</a:t>
            </a:r>
            <a:endParaRPr kumimoji="1" lang="ja-JP" altLang="en-US" sz="2800" dirty="0"/>
          </a:p>
        </p:txBody>
      </p:sp>
      <p:sp>
        <p:nvSpPr>
          <p:cNvPr id="5" name="楕円 4"/>
          <p:cNvSpPr/>
          <p:nvPr/>
        </p:nvSpPr>
        <p:spPr>
          <a:xfrm>
            <a:off x="6660232" y="314096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6660232" y="45811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5" idx="4"/>
            <a:endCxn id="6" idx="0"/>
          </p:cNvCxnSpPr>
          <p:nvPr/>
        </p:nvCxnSpPr>
        <p:spPr>
          <a:xfrm>
            <a:off x="6876256" y="3573016"/>
            <a:ext cx="0" cy="10081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6660232" y="602128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stCxn id="6" idx="4"/>
            <a:endCxn id="8" idx="0"/>
          </p:cNvCxnSpPr>
          <p:nvPr/>
        </p:nvCxnSpPr>
        <p:spPr>
          <a:xfrm>
            <a:off x="6876256" y="5013176"/>
            <a:ext cx="0" cy="10081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1619672" y="3212976"/>
            <a:ext cx="449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831967136c9b05c721c87d2f8acff4bb4f3d907b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1547664" y="4715852"/>
            <a:ext cx="459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c5961f9ec26906976814db253f2821f4b4786be3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1547664" y="6093296"/>
            <a:ext cx="455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78ec9625eff1d974b8b150842dca62d49a909f3b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9628" y="4653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ハッシュ</a:t>
            </a:r>
            <a:endParaRPr kumimoji="1" lang="ja-JP" altLang="en-US" dirty="0"/>
          </a:p>
        </p:txBody>
      </p:sp>
      <p:sp>
        <p:nvSpPr>
          <p:cNvPr id="27" name="左中かっこ 26"/>
          <p:cNvSpPr/>
          <p:nvPr/>
        </p:nvSpPr>
        <p:spPr>
          <a:xfrm>
            <a:off x="1187624" y="3140968"/>
            <a:ext cx="432048" cy="3384376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129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619672" y="3212976"/>
            <a:ext cx="449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831967136c9b05c721c87d2f8acff4bb4f3d907b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547664" y="4715852"/>
            <a:ext cx="4591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c5961f9ec26906976814db253f2821f4b4786be3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1547664" y="6093296"/>
            <a:ext cx="4559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78ec9625eff1d974b8b150842dca62d49a909f3b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9628" y="46531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ハッシュ</a:t>
            </a:r>
            <a:endParaRPr kumimoji="1" lang="ja-JP" altLang="en-US" dirty="0"/>
          </a:p>
        </p:txBody>
      </p:sp>
      <p:sp>
        <p:nvSpPr>
          <p:cNvPr id="12" name="左中かっこ 11"/>
          <p:cNvSpPr/>
          <p:nvPr/>
        </p:nvSpPr>
        <p:spPr>
          <a:xfrm>
            <a:off x="1187624" y="3140968"/>
            <a:ext cx="432048" cy="3384376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63270" y="2564904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1560" y="1628800"/>
            <a:ext cx="67687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master: </a:t>
            </a:r>
            <a:r>
              <a:rPr kumimoji="1" lang="ja-JP" altLang="en-US" sz="3200" dirty="0" smtClean="0"/>
              <a:t>最初に作成されるブランチ</a:t>
            </a:r>
            <a:endParaRPr kumimoji="1" lang="en-US" altLang="ja-JP" sz="3200" dirty="0" smtClean="0"/>
          </a:p>
          <a:p>
            <a:r>
              <a:rPr lang="en-US" altLang="ja-JP" sz="3200" dirty="0" smtClean="0"/>
              <a:t>HEAD: </a:t>
            </a:r>
            <a:r>
              <a:rPr lang="ja-JP" altLang="en-US" sz="3200" dirty="0" smtClean="0"/>
              <a:t>いま</a:t>
            </a:r>
            <a:r>
              <a:rPr lang="ja-JP" altLang="en-US" sz="3200" smtClean="0"/>
              <a:t>自分</a:t>
            </a:r>
            <a:r>
              <a:rPr lang="ja-JP" altLang="en-US" sz="3200" smtClean="0"/>
              <a:t>がいる</a:t>
            </a:r>
            <a:r>
              <a:rPr lang="ja-JP" altLang="en-US" sz="3200" dirty="0" smtClean="0"/>
              <a:t>ブランチ</a:t>
            </a:r>
            <a:endParaRPr kumimoji="1" lang="ja-JP" altLang="en-US" sz="32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677465" y="3789040"/>
            <a:ext cx="99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HEAD</a:t>
            </a:r>
            <a:endParaRPr kumimoji="1" lang="ja-JP" altLang="en-US" sz="2400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7038129" y="2929300"/>
            <a:ext cx="495320" cy="2749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 flipV="1">
            <a:off x="8181521" y="3212976"/>
            <a:ext cx="0" cy="5673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251520" y="980728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ブランチとはコミットにつけられた「別名」</a:t>
            </a:r>
            <a:endParaRPr kumimoji="1" lang="ja-JP" altLang="en-US" sz="3200" dirty="0"/>
          </a:p>
        </p:txBody>
      </p:sp>
      <p:sp>
        <p:nvSpPr>
          <p:cNvPr id="20" name="楕円 19"/>
          <p:cNvSpPr/>
          <p:nvPr/>
        </p:nvSpPr>
        <p:spPr>
          <a:xfrm>
            <a:off x="6660232" y="314096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6660232" y="45811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stCxn id="20" idx="4"/>
            <a:endCxn id="22" idx="0"/>
          </p:cNvCxnSpPr>
          <p:nvPr/>
        </p:nvCxnSpPr>
        <p:spPr>
          <a:xfrm>
            <a:off x="6876256" y="3573016"/>
            <a:ext cx="0" cy="10081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/>
          <p:cNvSpPr/>
          <p:nvPr/>
        </p:nvSpPr>
        <p:spPr>
          <a:xfrm>
            <a:off x="6660232" y="602128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stCxn id="22" idx="4"/>
            <a:endCxn id="24" idx="0"/>
          </p:cNvCxnSpPr>
          <p:nvPr/>
        </p:nvCxnSpPr>
        <p:spPr>
          <a:xfrm>
            <a:off x="6876256" y="5013176"/>
            <a:ext cx="0" cy="100811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60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323528" y="29249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763688" y="29249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203848" y="29249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755576" y="314096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195736" y="314096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323528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1763688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3203848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10" idx="6"/>
            <a:endCxn id="11" idx="2"/>
          </p:cNvCxnSpPr>
          <p:nvPr/>
        </p:nvCxnSpPr>
        <p:spPr>
          <a:xfrm>
            <a:off x="755576" y="458112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2195736" y="458112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4644008" y="436510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/>
          <p:nvPr/>
        </p:nvCxnSpPr>
        <p:spPr>
          <a:xfrm>
            <a:off x="3635896" y="4581128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323528" y="58052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1763688" y="58052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3203848" y="58052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stCxn id="17" idx="6"/>
            <a:endCxn id="18" idx="2"/>
          </p:cNvCxnSpPr>
          <p:nvPr/>
        </p:nvCxnSpPr>
        <p:spPr>
          <a:xfrm>
            <a:off x="755576" y="602128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2195736" y="602128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4644008" y="58052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3635896" y="602128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2738734" y="2052137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27" name="直線矢印コネクタ 26"/>
          <p:cNvCxnSpPr/>
          <p:nvPr/>
        </p:nvCxnSpPr>
        <p:spPr>
          <a:xfrm>
            <a:off x="3419872" y="256490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2738734" y="3501008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36" name="直線矢印コネクタ 35"/>
          <p:cNvCxnSpPr/>
          <p:nvPr/>
        </p:nvCxnSpPr>
        <p:spPr>
          <a:xfrm>
            <a:off x="3419872" y="4013775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4178894" y="4941168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>
            <a:off x="4860032" y="5453935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右矢印 38"/>
          <p:cNvSpPr/>
          <p:nvPr/>
        </p:nvSpPr>
        <p:spPr>
          <a:xfrm rot="5400000">
            <a:off x="241808" y="3654736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右矢印 39"/>
          <p:cNvSpPr/>
          <p:nvPr/>
        </p:nvSpPr>
        <p:spPr>
          <a:xfrm rot="5400000">
            <a:off x="241808" y="5094896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07504" y="1268760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「現在自分がいるブランチ」は、コミットすると自動的</a:t>
            </a:r>
            <a:r>
              <a:rPr lang="ja-JP" altLang="en-US" sz="2400" dirty="0" smtClean="0"/>
              <a:t>に動く</a:t>
            </a:r>
            <a:endParaRPr kumimoji="1" lang="ja-JP" altLang="en-US" sz="24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28529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現在の状態</a:t>
            </a:r>
            <a:endParaRPr kumimoji="1" lang="ja-JP" altLang="en-US" sz="28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940152" y="429309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コミットを作成</a:t>
            </a:r>
            <a:endParaRPr kumimoji="1" lang="ja-JP" altLang="en-US" sz="2800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940152" y="56612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コミットを作成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920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バージョン管理システムのご利益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DF054BB-3228-DA4F-AD2A-A8B28581D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1855590" cy="163291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87FC3A7-1DA8-FD4E-9593-2C1A6B848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9" y="1124744"/>
            <a:ext cx="567933" cy="45006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D83E5F0-81A0-5B4C-BC35-C9EA685CE900}"/>
              </a:ext>
            </a:extLst>
          </p:cNvPr>
          <p:cNvSpPr txBox="1"/>
          <p:nvPr/>
        </p:nvSpPr>
        <p:spPr>
          <a:xfrm>
            <a:off x="3059832" y="2060848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「</a:t>
            </a:r>
            <a:r>
              <a:rPr lang="ja-JP" altLang="en-US" sz="2000" dirty="0" smtClean="0"/>
              <a:t>しまった！</a:t>
            </a:r>
            <a:r>
              <a:rPr kumimoji="1" lang="ja-JP" altLang="en-US" sz="2000" dirty="0" smtClean="0"/>
              <a:t>」を「なかったこと」に</a:t>
            </a:r>
            <a:r>
              <a:rPr kumimoji="1" lang="ja-JP" altLang="en-US" sz="2000" dirty="0"/>
              <a:t>できる</a:t>
            </a:r>
            <a:endParaRPr kumimoji="1" lang="en-US" altLang="ja-JP" sz="2000" dirty="0"/>
          </a:p>
          <a:p>
            <a:r>
              <a:rPr lang="ja-JP" altLang="en-US" sz="2000" dirty="0"/>
              <a:t>「以前は動いてたのに」を再現できる</a:t>
            </a:r>
            <a:endParaRPr kumimoji="1" lang="ja-JP" altLang="en-US" sz="2000" dirty="0"/>
          </a:p>
        </p:txBody>
      </p:sp>
      <p:sp>
        <p:nvSpPr>
          <p:cNvPr id="8" name="テキスト ボックス 2">
            <a:extLst>
              <a:ext uri="{FF2B5EF4-FFF2-40B4-BE49-F238E27FC236}">
                <a16:creationId xmlns:a16="http://schemas.microsoft.com/office/drawing/2014/main" id="{AE55EDB6-603B-3E48-9807-20DAC704B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3798332"/>
            <a:ext cx="38779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dirty="0"/>
              <a:t>バックアップがわりになる</a:t>
            </a:r>
            <a:endParaRPr lang="en-US" altLang="ja-JP" sz="2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84E4BB-A6CE-754F-A752-7074256BB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59" y="3843036"/>
            <a:ext cx="567933" cy="45006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00DB82E-04FE-8C4A-8B5A-93530AB66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4509120"/>
            <a:ext cx="1757120" cy="175712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A00EF5A-75F2-D44F-83A5-C5322311153A}"/>
              </a:ext>
            </a:extLst>
          </p:cNvPr>
          <p:cNvSpPr txBox="1"/>
          <p:nvPr/>
        </p:nvSpPr>
        <p:spPr>
          <a:xfrm>
            <a:off x="3550742" y="4867934"/>
            <a:ext cx="4987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修士論文提出直前</a:t>
            </a:r>
            <a:r>
              <a:rPr kumimoji="1" lang="ja-JP" altLang="en-US" sz="2000" dirty="0" smtClean="0"/>
              <a:t>に</a:t>
            </a:r>
            <a:r>
              <a:rPr kumimoji="1" lang="en-US" altLang="ja-JP" sz="2000" dirty="0" smtClean="0"/>
              <a:t>PC</a:t>
            </a:r>
            <a:r>
              <a:rPr kumimoji="1" lang="ja-JP" altLang="en-US" sz="2000" dirty="0" smtClean="0"/>
              <a:t>が壊れた</a:t>
            </a:r>
            <a:endParaRPr kumimoji="1" lang="en-US" altLang="ja-JP" sz="2000" dirty="0"/>
          </a:p>
          <a:p>
            <a:r>
              <a:rPr lang="en-US" altLang="ja-JP" sz="2000" dirty="0"/>
              <a:t>USB</a:t>
            </a:r>
            <a:r>
              <a:rPr lang="ja-JP" altLang="en-US" sz="2000" dirty="0" err="1"/>
              <a:t>に保</a:t>
            </a:r>
            <a:r>
              <a:rPr lang="ja-JP" altLang="en-US" sz="2000" dirty="0"/>
              <a:t>存してたデータが読めなくなった</a:t>
            </a:r>
            <a:endParaRPr kumimoji="1"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DFCFE93-89B2-584C-90B7-322E454EEAAF}"/>
              </a:ext>
            </a:extLst>
          </p:cNvPr>
          <p:cNvSpPr txBox="1"/>
          <p:nvPr/>
        </p:nvSpPr>
        <p:spPr>
          <a:xfrm>
            <a:off x="4716016" y="3861048"/>
            <a:ext cx="4320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※ </a:t>
            </a:r>
            <a:r>
              <a:rPr lang="ja-JP" altLang="en-US" sz="1400" dirty="0"/>
              <a:t>リモートリポジトリを別サーバに用意した場合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CEF54F-11D8-3845-9E00-A08E038994D0}"/>
              </a:ext>
            </a:extLst>
          </p:cNvPr>
          <p:cNvSpPr txBox="1"/>
          <p:nvPr/>
        </p:nvSpPr>
        <p:spPr>
          <a:xfrm>
            <a:off x="4644008" y="5733256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↑</a:t>
            </a:r>
            <a:r>
              <a:rPr kumimoji="1" lang="en-US" altLang="ja-JP"/>
              <a:t> </a:t>
            </a:r>
            <a:r>
              <a:rPr kumimoji="1" lang="ja-JP" altLang="en-US"/>
              <a:t>こういう悲劇を防ぐ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99592" y="1124744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編集の歴史を保存し、いつでも過去に戻ることができる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104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539552" y="33569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979712" y="33569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419872" y="33569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971600" y="3573016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411760" y="3573016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539552" y="508518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1979712" y="508518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3419872" y="508518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5" idx="6"/>
            <a:endCxn id="16" idx="2"/>
          </p:cNvCxnSpPr>
          <p:nvPr/>
        </p:nvCxnSpPr>
        <p:spPr>
          <a:xfrm>
            <a:off x="971600" y="530120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411760" y="530120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915816" y="2420888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/>
          </a:p>
        </p:txBody>
      </p:sp>
      <p:cxnSp>
        <p:nvCxnSpPr>
          <p:cNvPr id="23" name="直線矢印コネクタ 22"/>
          <p:cNvCxnSpPr/>
          <p:nvPr/>
        </p:nvCxnSpPr>
        <p:spPr>
          <a:xfrm>
            <a:off x="3635896" y="299695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23528" y="836712"/>
            <a:ext cx="71465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「</a:t>
            </a:r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checkout –b </a:t>
            </a:r>
            <a:r>
              <a:rPr lang="en-US" altLang="ja-JP" sz="2800" i="1" dirty="0" err="1" smtClean="0"/>
              <a:t>branchname</a:t>
            </a:r>
            <a:r>
              <a:rPr lang="ja-JP" altLang="en-US" sz="2800" dirty="0" smtClean="0"/>
              <a:t>」により</a:t>
            </a:r>
            <a:endParaRPr lang="en-US" altLang="ja-JP" sz="2800" dirty="0" smtClean="0"/>
          </a:p>
          <a:p>
            <a:pPr marL="514350" indent="-514350">
              <a:buAutoNum type="arabicPeriod"/>
            </a:pPr>
            <a:r>
              <a:rPr lang="en-US" altLang="ja-JP" sz="2800" dirty="0" err="1" smtClean="0"/>
              <a:t>branchname</a:t>
            </a:r>
            <a:r>
              <a:rPr lang="ja-JP" altLang="en-US" sz="2800" dirty="0" smtClean="0"/>
              <a:t>という名前のブランチを作り</a:t>
            </a:r>
            <a:endParaRPr lang="en-US" altLang="ja-JP" sz="2800" dirty="0" smtClean="0"/>
          </a:p>
          <a:p>
            <a:pPr marL="514350" indent="-514350">
              <a:buAutoNum type="arabicPeriod"/>
            </a:pPr>
            <a:r>
              <a:rPr kumimoji="1" lang="ja-JP" altLang="en-US" sz="2800" dirty="0" smtClean="0"/>
              <a:t>そのブランチに自分</a:t>
            </a:r>
            <a:r>
              <a:rPr kumimoji="1" lang="en-US" altLang="ja-JP" sz="2800" dirty="0" smtClean="0"/>
              <a:t>(HEAD)</a:t>
            </a:r>
            <a:r>
              <a:rPr kumimoji="1" lang="ja-JP" altLang="en-US" sz="2800" dirty="0" smtClean="0"/>
              <a:t>が移る</a:t>
            </a:r>
            <a:endParaRPr kumimoji="1" lang="en-US" altLang="ja-JP" sz="28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364088" y="4149080"/>
            <a:ext cx="3511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checkout –b branch</a:t>
            </a:r>
            <a:endParaRPr kumimoji="1" lang="ja-JP" altLang="en-US" sz="2800" dirty="0"/>
          </a:p>
        </p:txBody>
      </p:sp>
      <p:sp>
        <p:nvSpPr>
          <p:cNvPr id="33" name="右矢印 32"/>
          <p:cNvSpPr/>
          <p:nvPr/>
        </p:nvSpPr>
        <p:spPr>
          <a:xfrm rot="5400000">
            <a:off x="1897992" y="4158792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954758" y="4221088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3635896" y="4733855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3635896" y="551723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2987824" y="5877272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331640" y="2420888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46" name="直線矢印コネクタ 45"/>
          <p:cNvCxnSpPr>
            <a:stCxn id="44" idx="3"/>
            <a:endCxn id="22" idx="1"/>
          </p:cNvCxnSpPr>
          <p:nvPr/>
        </p:nvCxnSpPr>
        <p:spPr>
          <a:xfrm>
            <a:off x="2603142" y="2713276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1331640" y="5877272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48" name="直線矢印コネクタ 47"/>
          <p:cNvCxnSpPr>
            <a:stCxn id="47" idx="3"/>
          </p:cNvCxnSpPr>
          <p:nvPr/>
        </p:nvCxnSpPr>
        <p:spPr>
          <a:xfrm>
            <a:off x="2603142" y="6169660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707904" y="6453336"/>
            <a:ext cx="4868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smtClean="0"/>
              <a:t>この時点では</a:t>
            </a:r>
            <a:r>
              <a:rPr kumimoji="1" lang="en-US" altLang="ja-JP" sz="1400" smtClean="0"/>
              <a:t>master</a:t>
            </a:r>
            <a:r>
              <a:rPr kumimoji="1" lang="ja-JP" altLang="en-US" sz="1400" smtClean="0"/>
              <a:t>と</a:t>
            </a:r>
            <a:r>
              <a:rPr kumimoji="1" lang="en-US" altLang="ja-JP" sz="1400" smtClean="0"/>
              <a:t>branch</a:t>
            </a:r>
            <a:r>
              <a:rPr kumimoji="1" lang="ja-JP" altLang="en-US" sz="1400" smtClean="0"/>
              <a:t>は</a:t>
            </a:r>
            <a:r>
              <a:rPr lang="ja-JP" altLang="en-US" sz="1400" smtClean="0"/>
              <a:t>同じコミットを指している</a:t>
            </a:r>
            <a:endParaRPr kumimoji="1" lang="en-US" altLang="ja-JP" sz="1400" smtClean="0"/>
          </a:p>
        </p:txBody>
      </p:sp>
    </p:spTree>
    <p:extLst>
      <p:ext uri="{BB962C8B-B14F-4D97-AF65-F5344CB8AC3E}">
        <p14:creationId xmlns:p14="http://schemas.microsoft.com/office/powerpoint/2010/main" val="332976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ブランチ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397178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837338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277498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829226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269386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812384" y="1628800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3493522" y="2141567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3493522" y="292494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843808" y="321297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51520" y="1124744"/>
            <a:ext cx="846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「コミット」により動くのは、</a:t>
            </a:r>
            <a:r>
              <a:rPr kumimoji="1" lang="en-US" altLang="ja-JP" sz="2000" dirty="0" smtClean="0"/>
              <a:t>HEAD</a:t>
            </a:r>
            <a:r>
              <a:rPr kumimoji="1" lang="ja-JP" altLang="en-US" sz="2000" dirty="0" smtClean="0"/>
              <a:t>がある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自分が今見ている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ブランチ</a:t>
            </a:r>
            <a:endParaRPr kumimoji="1" lang="ja-JP" altLang="en-US" sz="2000" dirty="0"/>
          </a:p>
        </p:txBody>
      </p:sp>
      <p:sp>
        <p:nvSpPr>
          <p:cNvPr id="14" name="楕円 13"/>
          <p:cNvSpPr/>
          <p:nvPr/>
        </p:nvSpPr>
        <p:spPr>
          <a:xfrm>
            <a:off x="395536" y="5364505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1835696" y="5364505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3275856" y="5364505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>
            <a:stCxn id="14" idx="6"/>
            <a:endCxn id="15" idx="2"/>
          </p:cNvCxnSpPr>
          <p:nvPr/>
        </p:nvCxnSpPr>
        <p:spPr>
          <a:xfrm>
            <a:off x="827584" y="5580529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267744" y="5580529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3491880" y="501317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2843808" y="4509120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29" name="楕円 28"/>
          <p:cNvSpPr/>
          <p:nvPr/>
        </p:nvSpPr>
        <p:spPr>
          <a:xfrm>
            <a:off x="4716016" y="537321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3707904" y="5589240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4335734" y="609329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32" name="直線矢印コネクタ 31"/>
          <p:cNvCxnSpPr/>
          <p:nvPr/>
        </p:nvCxnSpPr>
        <p:spPr>
          <a:xfrm flipV="1">
            <a:off x="4932040" y="580526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矢印 32"/>
          <p:cNvSpPr/>
          <p:nvPr/>
        </p:nvSpPr>
        <p:spPr>
          <a:xfrm rot="5400000">
            <a:off x="3194136" y="394276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067944" y="4005064"/>
            <a:ext cx="2842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 smtClean="0"/>
              <a:t>banch</a:t>
            </a:r>
            <a:r>
              <a:rPr kumimoji="1" lang="ja-JP" altLang="en-US" sz="2000" dirty="0" smtClean="0"/>
              <a:t>上でコミットした</a:t>
            </a:r>
            <a:endParaRPr kumimoji="1" lang="ja-JP" altLang="en-US" sz="20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5292080" y="5229200"/>
            <a:ext cx="3797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コミットが作られ、</a:t>
            </a:r>
            <a:r>
              <a:rPr kumimoji="1" lang="en-US" altLang="ja-JP" sz="2000" dirty="0" smtClean="0"/>
              <a:t>branch</a:t>
            </a:r>
            <a:r>
              <a:rPr kumimoji="1" lang="ja-JP" altLang="en-US" sz="2000" dirty="0" smtClean="0"/>
              <a:t>と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HEAD</a:t>
            </a:r>
            <a:r>
              <a:rPr lang="ja-JP" altLang="en-US" sz="2000" dirty="0" smtClean="0"/>
              <a:t>が動く</a:t>
            </a:r>
            <a:r>
              <a:rPr lang="en-US" altLang="ja-JP" sz="2000" dirty="0" smtClean="0"/>
              <a:t>(master</a:t>
            </a:r>
            <a:r>
              <a:rPr lang="ja-JP" altLang="en-US" sz="2000" dirty="0" smtClean="0"/>
              <a:t>はそのまま</a:t>
            </a:r>
            <a:r>
              <a:rPr lang="en-US" altLang="ja-JP" sz="2000" dirty="0" smtClean="0"/>
              <a:t>)</a:t>
            </a:r>
            <a:endParaRPr kumimoji="1" lang="ja-JP" altLang="en-US" sz="2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259632" y="3212976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38" name="直線矢印コネクタ 37"/>
          <p:cNvCxnSpPr>
            <a:stCxn id="37" idx="3"/>
          </p:cNvCxnSpPr>
          <p:nvPr/>
        </p:nvCxnSpPr>
        <p:spPr>
          <a:xfrm>
            <a:off x="2531134" y="3505364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771800" y="6093296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40" name="直線矢印コネクタ 39"/>
          <p:cNvCxnSpPr>
            <a:stCxn id="39" idx="3"/>
          </p:cNvCxnSpPr>
          <p:nvPr/>
        </p:nvCxnSpPr>
        <p:spPr>
          <a:xfrm>
            <a:off x="4043302" y="6385684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ブランチ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55776" y="836712"/>
            <a:ext cx="425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 smtClean="0"/>
              <a:t>git</a:t>
            </a:r>
            <a:r>
              <a:rPr kumimoji="1" lang="en-US" altLang="ja-JP" sz="3200" dirty="0" smtClean="0"/>
              <a:t> checkout </a:t>
            </a:r>
            <a:r>
              <a:rPr kumimoji="1" lang="en-US" altLang="ja-JP" sz="3200" i="1" dirty="0" err="1" smtClean="0"/>
              <a:t>branchname</a:t>
            </a:r>
            <a:endParaRPr kumimoji="1" lang="ja-JP" altLang="en-US" sz="3200" i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1412776"/>
            <a:ext cx="7938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自分が見るブランチ</a:t>
            </a:r>
            <a:r>
              <a:rPr kumimoji="1" lang="en-US" altLang="ja-JP" sz="2000" dirty="0" smtClean="0"/>
              <a:t>(HEAD</a:t>
            </a:r>
            <a:r>
              <a:rPr kumimoji="1" lang="ja-JP" altLang="en-US" sz="2000" dirty="0" smtClean="0"/>
              <a:t>が指すブランチ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を</a:t>
            </a:r>
            <a:r>
              <a:rPr kumimoji="1" lang="en-US" altLang="ja-JP" sz="2000" dirty="0" err="1" smtClean="0"/>
              <a:t>branchname</a:t>
            </a:r>
            <a:r>
              <a:rPr kumimoji="1" lang="ja-JP" altLang="en-US" sz="2000" dirty="0" smtClean="0"/>
              <a:t>に変更する</a:t>
            </a:r>
            <a:endParaRPr kumimoji="1" lang="ja-JP" altLang="en-US" sz="2000" dirty="0"/>
          </a:p>
        </p:txBody>
      </p:sp>
      <p:sp>
        <p:nvSpPr>
          <p:cNvPr id="5" name="楕円 4"/>
          <p:cNvSpPr/>
          <p:nvPr/>
        </p:nvSpPr>
        <p:spPr>
          <a:xfrm>
            <a:off x="467544" y="255619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1907704" y="255619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3347864" y="255619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stCxn id="5" idx="6"/>
            <a:endCxn id="6" idx="2"/>
          </p:cNvCxnSpPr>
          <p:nvPr/>
        </p:nvCxnSpPr>
        <p:spPr>
          <a:xfrm>
            <a:off x="899592" y="2772217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2339752" y="2772217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3563888" y="220486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915816" y="1700808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12" name="楕円 11"/>
          <p:cNvSpPr/>
          <p:nvPr/>
        </p:nvSpPr>
        <p:spPr>
          <a:xfrm>
            <a:off x="4788024" y="256490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3779912" y="2780928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407742" y="3284984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5004048" y="299695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843808" y="3284984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17" name="直線矢印コネクタ 16"/>
          <p:cNvCxnSpPr>
            <a:stCxn id="16" idx="3"/>
          </p:cNvCxnSpPr>
          <p:nvPr/>
        </p:nvCxnSpPr>
        <p:spPr>
          <a:xfrm>
            <a:off x="4115310" y="3577372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/>
          <p:cNvSpPr/>
          <p:nvPr/>
        </p:nvSpPr>
        <p:spPr>
          <a:xfrm>
            <a:off x="467544" y="549981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1907704" y="549981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3347864" y="549981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>
            <a:stCxn id="18" idx="6"/>
            <a:endCxn id="19" idx="2"/>
          </p:cNvCxnSpPr>
          <p:nvPr/>
        </p:nvCxnSpPr>
        <p:spPr>
          <a:xfrm>
            <a:off x="899592" y="571583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2339752" y="571583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563888" y="5148481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2915816" y="4644425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25" name="楕円 24"/>
          <p:cNvSpPr/>
          <p:nvPr/>
        </p:nvSpPr>
        <p:spPr>
          <a:xfrm>
            <a:off x="4788024" y="5508521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>
            <a:off x="3779912" y="5724545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4407742" y="6228601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28" name="直線矢印コネクタ 27"/>
          <p:cNvCxnSpPr/>
          <p:nvPr/>
        </p:nvCxnSpPr>
        <p:spPr>
          <a:xfrm flipV="1">
            <a:off x="5004048" y="5940569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1403648" y="4699011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32" name="直線矢印コネクタ 31"/>
          <p:cNvCxnSpPr>
            <a:stCxn id="31" idx="3"/>
          </p:cNvCxnSpPr>
          <p:nvPr/>
        </p:nvCxnSpPr>
        <p:spPr>
          <a:xfrm>
            <a:off x="2675150" y="4991399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右矢印 32"/>
          <p:cNvSpPr/>
          <p:nvPr/>
        </p:nvSpPr>
        <p:spPr>
          <a:xfrm rot="5400000">
            <a:off x="2690080" y="4014776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419872" y="4005064"/>
            <a:ext cx="2650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checkout master</a:t>
            </a:r>
            <a:endParaRPr kumimoji="1" lang="ja-JP" altLang="en-US" sz="24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012160" y="551723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今見ているブランチが</a:t>
            </a:r>
            <a:endParaRPr lang="en-US" altLang="ja-JP" dirty="0" smtClean="0"/>
          </a:p>
          <a:p>
            <a:r>
              <a:rPr kumimoji="1" lang="en-US" altLang="ja-JP" dirty="0" smtClean="0"/>
              <a:t>master</a:t>
            </a:r>
            <a:r>
              <a:rPr kumimoji="1" lang="ja-JP" altLang="en-US" dirty="0" smtClean="0"/>
              <a:t>に変わった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759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マージ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1560" y="1268760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異なる二つのコミットから、新たなコミットを作ること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23728" y="2492896"/>
            <a:ext cx="4235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/>
              <a:t>git</a:t>
            </a:r>
            <a:r>
              <a:rPr kumimoji="1" lang="en-US" altLang="ja-JP" sz="3600" dirty="0" smtClean="0"/>
              <a:t> merge </a:t>
            </a:r>
            <a:r>
              <a:rPr kumimoji="1" lang="en-US" altLang="ja-JP" sz="3600" i="1" dirty="0" err="1" smtClean="0"/>
              <a:t>branchname</a:t>
            </a:r>
            <a:endParaRPr kumimoji="1" lang="ja-JP" altLang="en-US" sz="3600" i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512" y="3789040"/>
            <a:ext cx="87831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現在自分が見ているブランチに、</a:t>
            </a:r>
            <a:r>
              <a:rPr lang="en-US" altLang="ja-JP" sz="2400" dirty="0" err="1" smtClean="0"/>
              <a:t>branchname</a:t>
            </a:r>
            <a:r>
              <a:rPr lang="ja-JP" altLang="en-US" sz="2400" dirty="0" smtClean="0"/>
              <a:t>の変更を取り込む</a:t>
            </a:r>
            <a:endParaRPr lang="en-US" altLang="ja-JP" sz="2400" dirty="0" smtClean="0"/>
          </a:p>
          <a:p>
            <a:r>
              <a:rPr lang="ja-JP" altLang="en-US" sz="2400" dirty="0"/>
              <a:t>この時、「歴史が分岐しているかどうか」で動作が</a:t>
            </a:r>
            <a:r>
              <a:rPr lang="ja-JP" altLang="en-US" sz="2400" dirty="0" smtClean="0"/>
              <a:t>変わる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455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マージ </a:t>
            </a:r>
            <a:r>
              <a:rPr kumimoji="1" lang="en-US" altLang="ja-JP" dirty="0" smtClean="0"/>
              <a:t>(Fast Forward)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179512" y="190812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619672" y="190812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059832" y="190812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611560" y="2124145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051720" y="2124145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3275856" y="155679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627784" y="1052736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00B050"/>
                </a:solidFill>
              </a:rPr>
              <a:t>master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10" name="楕円 9"/>
          <p:cNvSpPr/>
          <p:nvPr/>
        </p:nvSpPr>
        <p:spPr>
          <a:xfrm>
            <a:off x="4499992" y="1916832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491880" y="2132856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995936" y="2636912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4716016" y="2348880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364088" y="1700808"/>
            <a:ext cx="3456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現在、自分は</a:t>
            </a:r>
            <a:r>
              <a:rPr kumimoji="1" lang="en-US" altLang="ja-JP" sz="2000" dirty="0" smtClean="0"/>
              <a:t>branch</a:t>
            </a:r>
            <a:r>
              <a:rPr kumimoji="1" lang="ja-JP" altLang="en-US" sz="2000" dirty="0" smtClean="0"/>
              <a:t>にいて、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master</a:t>
            </a:r>
            <a:r>
              <a:rPr lang="ja-JP" altLang="en-US" sz="2000" dirty="0" smtClean="0"/>
              <a:t>よりも進んだ状態</a:t>
            </a:r>
            <a:endParaRPr kumimoji="1" lang="ja-JP" altLang="en-US" sz="2000" dirty="0"/>
          </a:p>
        </p:txBody>
      </p:sp>
      <p:sp>
        <p:nvSpPr>
          <p:cNvPr id="15" name="楕円 14"/>
          <p:cNvSpPr/>
          <p:nvPr/>
        </p:nvSpPr>
        <p:spPr>
          <a:xfrm>
            <a:off x="107504" y="499575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1547664" y="499575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2987824" y="499575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5" idx="6"/>
            <a:endCxn id="16" idx="2"/>
          </p:cNvCxnSpPr>
          <p:nvPr/>
        </p:nvCxnSpPr>
        <p:spPr>
          <a:xfrm>
            <a:off x="539552" y="521177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1979712" y="521177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4427984" y="5004465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3419872" y="5220489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067944" y="573325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644008" y="5436513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矢印 25"/>
          <p:cNvSpPr/>
          <p:nvPr/>
        </p:nvSpPr>
        <p:spPr>
          <a:xfrm rot="5400000">
            <a:off x="1897992" y="3510720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627784" y="3501008"/>
            <a:ext cx="2650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checkout master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436096" y="4973106"/>
            <a:ext cx="320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master</a:t>
            </a:r>
            <a:r>
              <a:rPr kumimoji="1" lang="ja-JP" altLang="en-US" sz="2000" dirty="0" smtClean="0"/>
              <a:t>ブランチに移動した</a:t>
            </a:r>
            <a:endParaRPr kumimoji="1" lang="ja-JP" altLang="en-US" sz="2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2411760" y="2636912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30" name="直線矢印コネクタ 29"/>
          <p:cNvCxnSpPr>
            <a:stCxn id="29" idx="3"/>
          </p:cNvCxnSpPr>
          <p:nvPr/>
        </p:nvCxnSpPr>
        <p:spPr>
          <a:xfrm>
            <a:off x="3683262" y="2929300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/>
          <p:cNvGrpSpPr/>
          <p:nvPr/>
        </p:nvGrpSpPr>
        <p:grpSpPr>
          <a:xfrm>
            <a:off x="971600" y="4149080"/>
            <a:ext cx="2913386" cy="864096"/>
            <a:chOff x="971600" y="4149080"/>
            <a:chExt cx="2913386" cy="864096"/>
          </a:xfrm>
        </p:grpSpPr>
        <p:cxnSp>
          <p:nvCxnSpPr>
            <p:cNvPr id="20" name="直線矢印コネクタ 19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32" name="直線矢印コネクタ 31"/>
            <p:cNvCxnSpPr>
              <a:stCxn id="31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2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マージ </a:t>
            </a:r>
            <a:r>
              <a:rPr lang="en-US" altLang="ja-JP" dirty="0"/>
              <a:t>(Fast Forward)</a:t>
            </a:r>
            <a:endParaRPr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240338" y="211543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/>
          <p:cNvSpPr/>
          <p:nvPr/>
        </p:nvSpPr>
        <p:spPr>
          <a:xfrm>
            <a:off x="1680498" y="211543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3120658" y="211543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4" idx="2"/>
          </p:cNvCxnSpPr>
          <p:nvPr/>
        </p:nvCxnSpPr>
        <p:spPr>
          <a:xfrm>
            <a:off x="672386" y="233145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2112546" y="233145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4560818" y="2124145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3552706" y="2340169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211960" y="2852936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13" name="直線矢印コネクタ 12"/>
          <p:cNvCxnSpPr/>
          <p:nvPr/>
        </p:nvCxnSpPr>
        <p:spPr>
          <a:xfrm flipV="1">
            <a:off x="4776842" y="2556193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5004048" y="3645024"/>
            <a:ext cx="2943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master</a:t>
            </a:r>
            <a:r>
              <a:rPr kumimoji="1" lang="ja-JP" altLang="en-US" sz="2000" dirty="0" smtClean="0"/>
              <a:t>ブランチに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branch</a:t>
            </a:r>
            <a:r>
              <a:rPr lang="ja-JP" altLang="en-US" sz="2000" dirty="0" smtClean="0"/>
              <a:t>の修正を取り込む</a:t>
            </a:r>
            <a:endParaRPr kumimoji="1" lang="ja-JP" altLang="en-US" sz="2000" dirty="0"/>
          </a:p>
        </p:txBody>
      </p:sp>
      <p:sp>
        <p:nvSpPr>
          <p:cNvPr id="15" name="楕円 14"/>
          <p:cNvSpPr/>
          <p:nvPr/>
        </p:nvSpPr>
        <p:spPr>
          <a:xfrm>
            <a:off x="240338" y="543651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1680498" y="543651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3120658" y="543651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5" idx="6"/>
            <a:endCxn id="16" idx="2"/>
          </p:cNvCxnSpPr>
          <p:nvPr/>
        </p:nvCxnSpPr>
        <p:spPr>
          <a:xfrm>
            <a:off x="672386" y="5652537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112546" y="5652537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4560818" y="54452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3552706" y="5661248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139952" y="6246045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4776842" y="587727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/>
          <p:cNvGrpSpPr/>
          <p:nvPr/>
        </p:nvGrpSpPr>
        <p:grpSpPr>
          <a:xfrm>
            <a:off x="2555776" y="4509120"/>
            <a:ext cx="2913386" cy="864096"/>
            <a:chOff x="971600" y="4149080"/>
            <a:chExt cx="2913386" cy="864096"/>
          </a:xfrm>
        </p:grpSpPr>
        <p:cxnSp>
          <p:nvCxnSpPr>
            <p:cNvPr id="28" name="直線矢印コネクタ 27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テキスト ボックス 28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31" name="直線矢印コネクタ 30"/>
            <p:cNvCxnSpPr>
              <a:stCxn id="30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/>
          <p:cNvGrpSpPr/>
          <p:nvPr/>
        </p:nvGrpSpPr>
        <p:grpSpPr>
          <a:xfrm>
            <a:off x="1115616" y="1196752"/>
            <a:ext cx="2913386" cy="864096"/>
            <a:chOff x="971600" y="4149080"/>
            <a:chExt cx="2913386" cy="864096"/>
          </a:xfrm>
        </p:grpSpPr>
        <p:cxnSp>
          <p:nvCxnSpPr>
            <p:cNvPr id="33" name="直線矢印コネクタ 32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36" name="直線矢印コネクタ 35"/>
            <p:cNvCxnSpPr>
              <a:stCxn id="35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右矢印 36"/>
          <p:cNvSpPr/>
          <p:nvPr/>
        </p:nvSpPr>
        <p:spPr>
          <a:xfrm rot="5400000">
            <a:off x="1177912" y="3726744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51720" y="3717032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merge branch</a:t>
            </a:r>
            <a:endParaRPr kumimoji="1" lang="ja-JP" altLang="en-US" sz="2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796136" y="530120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ブランチが移動するだけ</a:t>
            </a:r>
            <a:endParaRPr kumimoji="1" lang="en-US" altLang="ja-JP" dirty="0" smtClean="0"/>
          </a:p>
          <a:p>
            <a:r>
              <a:rPr lang="en-US" altLang="ja-JP" dirty="0" smtClean="0"/>
              <a:t>(Fast Forward)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45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マージ </a:t>
            </a:r>
            <a:r>
              <a:rPr lang="en-US" altLang="ja-JP" dirty="0" smtClean="0"/>
              <a:t>(non-fast-forward)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2090662" y="435639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3" idx="6"/>
            <a:endCxn id="13" idx="2"/>
          </p:cNvCxnSpPr>
          <p:nvPr/>
        </p:nvCxnSpPr>
        <p:spPr>
          <a:xfrm>
            <a:off x="2378694" y="4500409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/>
          <p:cNvSpPr/>
          <p:nvPr/>
        </p:nvSpPr>
        <p:spPr>
          <a:xfrm>
            <a:off x="2810742" y="435639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endCxn id="16" idx="2"/>
          </p:cNvCxnSpPr>
          <p:nvPr/>
        </p:nvCxnSpPr>
        <p:spPr>
          <a:xfrm>
            <a:off x="3098774" y="4500409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3530822" y="435639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4250902" y="39963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4250902" y="471643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>
            <a:stCxn id="16" idx="7"/>
            <a:endCxn id="17" idx="2"/>
          </p:cNvCxnSpPr>
          <p:nvPr/>
        </p:nvCxnSpPr>
        <p:spPr>
          <a:xfrm flipV="1">
            <a:off x="3776673" y="4140369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stCxn id="16" idx="5"/>
            <a:endCxn id="18" idx="2"/>
          </p:cNvCxnSpPr>
          <p:nvPr/>
        </p:nvCxnSpPr>
        <p:spPr>
          <a:xfrm>
            <a:off x="3776673" y="4602244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/>
          <p:cNvSpPr/>
          <p:nvPr/>
        </p:nvSpPr>
        <p:spPr>
          <a:xfrm>
            <a:off x="4970982" y="39963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17" idx="6"/>
            <a:endCxn id="25" idx="2"/>
          </p:cNvCxnSpPr>
          <p:nvPr/>
        </p:nvCxnSpPr>
        <p:spPr>
          <a:xfrm>
            <a:off x="4538934" y="4140369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/>
          <p:cNvSpPr/>
          <p:nvPr/>
        </p:nvSpPr>
        <p:spPr>
          <a:xfrm>
            <a:off x="4970982" y="471643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endCxn id="29" idx="2"/>
          </p:cNvCxnSpPr>
          <p:nvPr/>
        </p:nvCxnSpPr>
        <p:spPr>
          <a:xfrm>
            <a:off x="4538934" y="4860449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4466926" y="3132257"/>
            <a:ext cx="1329210" cy="864096"/>
            <a:chOff x="2555776" y="4149080"/>
            <a:chExt cx="1329210" cy="864096"/>
          </a:xfrm>
        </p:grpSpPr>
        <p:cxnSp>
          <p:nvCxnSpPr>
            <p:cNvPr id="32" name="直線矢印コネクタ 31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テキスト ボックス 32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6" name="テキスト ボックス 35"/>
          <p:cNvSpPr txBox="1"/>
          <p:nvPr/>
        </p:nvSpPr>
        <p:spPr>
          <a:xfrm>
            <a:off x="4466926" y="5364505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37" name="直線矢印コネクタ 36"/>
          <p:cNvCxnSpPr/>
          <p:nvPr/>
        </p:nvCxnSpPr>
        <p:spPr>
          <a:xfrm flipV="1">
            <a:off x="5103816" y="499573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2954758" y="5364505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39" name="直線矢印コネクタ 38"/>
          <p:cNvCxnSpPr>
            <a:stCxn id="38" idx="3"/>
          </p:cNvCxnSpPr>
          <p:nvPr/>
        </p:nvCxnSpPr>
        <p:spPr>
          <a:xfrm>
            <a:off x="4226260" y="5656893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2195736" y="980728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歴史が分岐している場合</a:t>
            </a:r>
            <a:endParaRPr kumimoji="1" lang="ja-JP" altLang="en-US" sz="28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1259632" y="1916832"/>
            <a:ext cx="7560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自分</a:t>
            </a:r>
            <a:r>
              <a:rPr lang="ja-JP" altLang="en-US" sz="2800" dirty="0" smtClean="0"/>
              <a:t>がブランチで作業している間に</a:t>
            </a:r>
            <a:endParaRPr lang="en-US" altLang="ja-JP" sz="2800" dirty="0" smtClean="0"/>
          </a:p>
          <a:p>
            <a:r>
              <a:rPr lang="en-US" altLang="ja-JP" sz="2800" dirty="0" smtClean="0"/>
              <a:t>master</a:t>
            </a:r>
            <a:r>
              <a:rPr lang="ja-JP" altLang="en-US" sz="2800" dirty="0" smtClean="0"/>
              <a:t>ブランチにコミットが増えていた</a:t>
            </a:r>
            <a:endParaRPr kumimoji="1" lang="ja-JP" altLang="en-US" sz="2800" dirty="0"/>
          </a:p>
        </p:txBody>
      </p:sp>
      <p:cxnSp>
        <p:nvCxnSpPr>
          <p:cNvPr id="43" name="直線矢印コネクタ 42"/>
          <p:cNvCxnSpPr>
            <a:endCxn id="16" idx="1"/>
          </p:cNvCxnSpPr>
          <p:nvPr/>
        </p:nvCxnSpPr>
        <p:spPr>
          <a:xfrm>
            <a:off x="3131840" y="3861048"/>
            <a:ext cx="441163" cy="5375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2123728" y="34290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ここで分岐した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131840" y="59492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自分はいまここにいる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508104" y="393305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分岐した後に増えたコミット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48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マージ </a:t>
            </a:r>
            <a:r>
              <a:rPr lang="en-US" altLang="ja-JP" dirty="0"/>
              <a:t>(non-fast-forward)</a:t>
            </a:r>
            <a:endParaRPr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539552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stCxn id="3" idx="6"/>
            <a:endCxn id="5" idx="2"/>
          </p:cNvCxnSpPr>
          <p:nvPr/>
        </p:nvCxnSpPr>
        <p:spPr>
          <a:xfrm>
            <a:off x="827584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1259632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endCxn id="7" idx="2"/>
          </p:cNvCxnSpPr>
          <p:nvPr/>
        </p:nvCxnSpPr>
        <p:spPr>
          <a:xfrm>
            <a:off x="1547664" y="256490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1979712" y="24208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/>
          <p:cNvSpPr/>
          <p:nvPr/>
        </p:nvSpPr>
        <p:spPr>
          <a:xfrm>
            <a:off x="2699792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/>
          <p:cNvSpPr/>
          <p:nvPr/>
        </p:nvSpPr>
        <p:spPr>
          <a:xfrm>
            <a:off x="269979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stCxn id="7" idx="7"/>
            <a:endCxn id="8" idx="2"/>
          </p:cNvCxnSpPr>
          <p:nvPr/>
        </p:nvCxnSpPr>
        <p:spPr>
          <a:xfrm flipV="1">
            <a:off x="2225563" y="2204864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7" idx="5"/>
            <a:endCxn id="9" idx="2"/>
          </p:cNvCxnSpPr>
          <p:nvPr/>
        </p:nvCxnSpPr>
        <p:spPr>
          <a:xfrm>
            <a:off x="2225563" y="2666739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3419872" y="20608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stCxn id="8" idx="6"/>
            <a:endCxn id="12" idx="2"/>
          </p:cNvCxnSpPr>
          <p:nvPr/>
        </p:nvCxnSpPr>
        <p:spPr>
          <a:xfrm>
            <a:off x="2987824" y="22048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/>
          <p:cNvSpPr/>
          <p:nvPr/>
        </p:nvSpPr>
        <p:spPr>
          <a:xfrm>
            <a:off x="3419872" y="278092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endCxn id="14" idx="2"/>
          </p:cNvCxnSpPr>
          <p:nvPr/>
        </p:nvCxnSpPr>
        <p:spPr>
          <a:xfrm>
            <a:off x="2987824" y="292494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/>
          <p:cNvGrpSpPr/>
          <p:nvPr/>
        </p:nvGrpSpPr>
        <p:grpSpPr>
          <a:xfrm>
            <a:off x="2915816" y="1196752"/>
            <a:ext cx="1329210" cy="864096"/>
            <a:chOff x="2555776" y="4149080"/>
            <a:chExt cx="1329210" cy="864096"/>
          </a:xfrm>
        </p:grpSpPr>
        <p:cxnSp>
          <p:nvCxnSpPr>
            <p:cNvPr id="17" name="直線矢印コネクタ 16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9" name="テキスト ボックス 18"/>
          <p:cNvSpPr txBox="1"/>
          <p:nvPr/>
        </p:nvSpPr>
        <p:spPr>
          <a:xfrm>
            <a:off x="2915816" y="3429000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3552706" y="3060227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1259632" y="1268760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26" name="直線矢印コネクタ 25"/>
          <p:cNvCxnSpPr>
            <a:stCxn id="25" idx="3"/>
          </p:cNvCxnSpPr>
          <p:nvPr/>
        </p:nvCxnSpPr>
        <p:spPr>
          <a:xfrm>
            <a:off x="2531134" y="1561148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259632" y="3429000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chemeClr val="bg1">
                    <a:lumMod val="85000"/>
                  </a:schemeClr>
                </a:solidFill>
              </a:rPr>
              <a:t>HEAD</a:t>
            </a:r>
            <a:endParaRPr kumimoji="1" lang="ja-JP" altLang="en-US" sz="32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8" name="直線矢印コネクタ 27"/>
          <p:cNvCxnSpPr>
            <a:stCxn id="27" idx="3"/>
          </p:cNvCxnSpPr>
          <p:nvPr/>
        </p:nvCxnSpPr>
        <p:spPr>
          <a:xfrm>
            <a:off x="2531134" y="3721388"/>
            <a:ext cx="312674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4788024" y="1412776"/>
            <a:ext cx="306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checkout master</a:t>
            </a:r>
            <a:endParaRPr kumimoji="1" lang="ja-JP" altLang="en-US" sz="28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572000" y="2276872"/>
            <a:ext cx="3464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まず、</a:t>
            </a:r>
            <a:r>
              <a:rPr lang="en-US" altLang="ja-JP" sz="2000" dirty="0" smtClean="0"/>
              <a:t>master</a:t>
            </a:r>
            <a:r>
              <a:rPr lang="ja-JP" altLang="en-US" sz="2000" dirty="0" smtClean="0"/>
              <a:t>ブランチに移る</a:t>
            </a:r>
            <a:endParaRPr kumimoji="1" lang="ja-JP" altLang="en-US" sz="2000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5364088" y="4077072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merge branch</a:t>
            </a:r>
            <a:endParaRPr kumimoji="1" lang="ja-JP" altLang="en-US" sz="28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716016" y="4869160"/>
            <a:ext cx="42530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/>
              <a:t>branch</a:t>
            </a:r>
            <a:r>
              <a:rPr lang="ja-JP" altLang="en-US" sz="2400" dirty="0" smtClean="0"/>
              <a:t>の修正を取り込み</a:t>
            </a:r>
            <a:endParaRPr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/>
              <a:t>新</a:t>
            </a:r>
            <a:r>
              <a:rPr kumimoji="1" lang="ja-JP" altLang="en-US" sz="2400" dirty="0" smtClean="0"/>
              <a:t>たなコミットができて</a:t>
            </a:r>
            <a:endParaRPr kumimoji="1" lang="en-US" altLang="ja-JP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 smtClean="0"/>
              <a:t>master/HEAD</a:t>
            </a:r>
            <a:r>
              <a:rPr lang="ja-JP" altLang="en-US" sz="2400" dirty="0" smtClean="0"/>
              <a:t>がそこを指す</a:t>
            </a:r>
            <a:endParaRPr kumimoji="1" lang="ja-JP" altLang="en-US" sz="2400" dirty="0"/>
          </a:p>
        </p:txBody>
      </p:sp>
      <p:sp>
        <p:nvSpPr>
          <p:cNvPr id="33" name="楕円 32"/>
          <p:cNvSpPr/>
          <p:nvPr/>
        </p:nvSpPr>
        <p:spPr>
          <a:xfrm>
            <a:off x="611560" y="5157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stCxn id="33" idx="6"/>
            <a:endCxn id="35" idx="2"/>
          </p:cNvCxnSpPr>
          <p:nvPr/>
        </p:nvCxnSpPr>
        <p:spPr>
          <a:xfrm>
            <a:off x="899592" y="53012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/>
          <p:cNvSpPr/>
          <p:nvPr/>
        </p:nvSpPr>
        <p:spPr>
          <a:xfrm>
            <a:off x="1331640" y="5157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/>
          <p:cNvCxnSpPr>
            <a:endCxn id="37" idx="2"/>
          </p:cNvCxnSpPr>
          <p:nvPr/>
        </p:nvCxnSpPr>
        <p:spPr>
          <a:xfrm>
            <a:off x="1619672" y="53012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/>
          <p:cNvSpPr/>
          <p:nvPr/>
        </p:nvSpPr>
        <p:spPr>
          <a:xfrm>
            <a:off x="2051720" y="5157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/>
          <p:cNvSpPr/>
          <p:nvPr/>
        </p:nvSpPr>
        <p:spPr>
          <a:xfrm>
            <a:off x="2771800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/>
          <p:cNvSpPr/>
          <p:nvPr/>
        </p:nvSpPr>
        <p:spPr>
          <a:xfrm>
            <a:off x="2771800" y="551723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>
            <a:stCxn id="37" idx="7"/>
            <a:endCxn id="38" idx="2"/>
          </p:cNvCxnSpPr>
          <p:nvPr/>
        </p:nvCxnSpPr>
        <p:spPr>
          <a:xfrm flipV="1">
            <a:off x="2297571" y="4941168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>
            <a:stCxn id="37" idx="5"/>
            <a:endCxn id="39" idx="2"/>
          </p:cNvCxnSpPr>
          <p:nvPr/>
        </p:nvCxnSpPr>
        <p:spPr>
          <a:xfrm>
            <a:off x="2297571" y="5403043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/>
          <p:cNvSpPr/>
          <p:nvPr/>
        </p:nvSpPr>
        <p:spPr>
          <a:xfrm>
            <a:off x="3491880" y="47971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/>
          <p:cNvCxnSpPr>
            <a:stCxn id="38" idx="6"/>
            <a:endCxn id="42" idx="2"/>
          </p:cNvCxnSpPr>
          <p:nvPr/>
        </p:nvCxnSpPr>
        <p:spPr>
          <a:xfrm>
            <a:off x="3059832" y="49411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/>
          <p:cNvSpPr/>
          <p:nvPr/>
        </p:nvSpPr>
        <p:spPr>
          <a:xfrm>
            <a:off x="3491880" y="551723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/>
          <p:cNvCxnSpPr>
            <a:endCxn id="44" idx="2"/>
          </p:cNvCxnSpPr>
          <p:nvPr/>
        </p:nvCxnSpPr>
        <p:spPr>
          <a:xfrm>
            <a:off x="3059832" y="566124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/>
          <p:cNvSpPr/>
          <p:nvPr/>
        </p:nvSpPr>
        <p:spPr>
          <a:xfrm>
            <a:off x="4139952" y="515719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/>
          <p:cNvCxnSpPr>
            <a:stCxn id="42" idx="6"/>
            <a:endCxn id="46" idx="1"/>
          </p:cNvCxnSpPr>
          <p:nvPr/>
        </p:nvCxnSpPr>
        <p:spPr>
          <a:xfrm>
            <a:off x="3779912" y="4941168"/>
            <a:ext cx="402221" cy="25820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44" idx="6"/>
            <a:endCxn id="46" idx="3"/>
          </p:cNvCxnSpPr>
          <p:nvPr/>
        </p:nvCxnSpPr>
        <p:spPr>
          <a:xfrm flipV="1">
            <a:off x="3779912" y="5403043"/>
            <a:ext cx="402221" cy="25820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2987824" y="6246045"/>
            <a:ext cx="13163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branch</a:t>
            </a:r>
            <a:endParaRPr kumimoji="1" lang="ja-JP" altLang="en-US" sz="3200" dirty="0"/>
          </a:p>
        </p:txBody>
      </p:sp>
      <p:cxnSp>
        <p:nvCxnSpPr>
          <p:cNvPr id="57" name="直線矢印コネクタ 56"/>
          <p:cNvCxnSpPr/>
          <p:nvPr/>
        </p:nvCxnSpPr>
        <p:spPr>
          <a:xfrm flipV="1">
            <a:off x="3624714" y="587727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グループ化 57"/>
          <p:cNvGrpSpPr/>
          <p:nvPr/>
        </p:nvGrpSpPr>
        <p:grpSpPr>
          <a:xfrm>
            <a:off x="3635896" y="4077072"/>
            <a:ext cx="1329210" cy="1008112"/>
            <a:chOff x="2555776" y="4149080"/>
            <a:chExt cx="1329210" cy="864096"/>
          </a:xfrm>
        </p:grpSpPr>
        <p:cxnSp>
          <p:nvCxnSpPr>
            <p:cNvPr id="59" name="直線矢印コネクタ 58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61" name="テキスト ボックス 60"/>
          <p:cNvSpPr txBox="1"/>
          <p:nvPr/>
        </p:nvSpPr>
        <p:spPr>
          <a:xfrm>
            <a:off x="1979712" y="4149080"/>
            <a:ext cx="1271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HEAD</a:t>
            </a:r>
            <a:endParaRPr kumimoji="1" lang="ja-JP" altLang="en-US" sz="3200" dirty="0"/>
          </a:p>
        </p:txBody>
      </p:sp>
      <p:cxnSp>
        <p:nvCxnSpPr>
          <p:cNvPr id="62" name="直線矢印コネクタ 61"/>
          <p:cNvCxnSpPr>
            <a:stCxn id="61" idx="3"/>
          </p:cNvCxnSpPr>
          <p:nvPr/>
        </p:nvCxnSpPr>
        <p:spPr>
          <a:xfrm>
            <a:off x="3251214" y="4441468"/>
            <a:ext cx="3126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04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なぜブランチを使うか？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763688" y="1124744"/>
            <a:ext cx="5135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A. </a:t>
            </a:r>
            <a:r>
              <a:rPr lang="ja-JP" altLang="en-US" sz="3200" dirty="0" smtClean="0"/>
              <a:t>「修正」をまとめるため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1916832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master</a:t>
            </a:r>
            <a:r>
              <a:rPr lang="ja-JP" altLang="en-US" sz="2800" dirty="0"/>
              <a:t>ブランチだけで作業している</a:t>
            </a:r>
            <a:r>
              <a:rPr lang="ja-JP" altLang="en-US" sz="2800" dirty="0" smtClean="0"/>
              <a:t>と</a:t>
            </a:r>
            <a:r>
              <a:rPr lang="en-US" altLang="ja-JP" sz="2800" dirty="0" smtClean="0"/>
              <a:t>…</a:t>
            </a:r>
            <a:endParaRPr lang="ja-JP" altLang="en-US" sz="2800" dirty="0"/>
          </a:p>
        </p:txBody>
      </p:sp>
      <p:sp>
        <p:nvSpPr>
          <p:cNvPr id="6" name="楕円 5"/>
          <p:cNvSpPr/>
          <p:nvPr/>
        </p:nvSpPr>
        <p:spPr>
          <a:xfrm>
            <a:off x="25152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6" idx="6"/>
            <a:endCxn id="8" idx="2"/>
          </p:cNvCxnSpPr>
          <p:nvPr/>
        </p:nvCxnSpPr>
        <p:spPr>
          <a:xfrm>
            <a:off x="53955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97160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endCxn id="10" idx="2"/>
          </p:cNvCxnSpPr>
          <p:nvPr/>
        </p:nvCxnSpPr>
        <p:spPr>
          <a:xfrm>
            <a:off x="125963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169168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endCxn id="17" idx="2"/>
          </p:cNvCxnSpPr>
          <p:nvPr/>
        </p:nvCxnSpPr>
        <p:spPr>
          <a:xfrm>
            <a:off x="197971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241176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endCxn id="19" idx="2"/>
          </p:cNvCxnSpPr>
          <p:nvPr/>
        </p:nvCxnSpPr>
        <p:spPr>
          <a:xfrm>
            <a:off x="269979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313184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endCxn id="21" idx="2"/>
          </p:cNvCxnSpPr>
          <p:nvPr/>
        </p:nvCxnSpPr>
        <p:spPr>
          <a:xfrm>
            <a:off x="341987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385192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endCxn id="23" idx="2"/>
          </p:cNvCxnSpPr>
          <p:nvPr/>
        </p:nvCxnSpPr>
        <p:spPr>
          <a:xfrm>
            <a:off x="4139952" y="63813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/>
          <p:cNvSpPr/>
          <p:nvPr/>
        </p:nvSpPr>
        <p:spPr>
          <a:xfrm>
            <a:off x="4572000" y="62373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251520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stCxn id="24" idx="6"/>
            <a:endCxn id="26" idx="2"/>
          </p:cNvCxnSpPr>
          <p:nvPr/>
        </p:nvCxnSpPr>
        <p:spPr>
          <a:xfrm>
            <a:off x="539552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/>
          <p:cNvSpPr/>
          <p:nvPr/>
        </p:nvSpPr>
        <p:spPr>
          <a:xfrm>
            <a:off x="971600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endCxn id="28" idx="2"/>
          </p:cNvCxnSpPr>
          <p:nvPr/>
        </p:nvCxnSpPr>
        <p:spPr>
          <a:xfrm>
            <a:off x="1259632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/>
          <p:cNvSpPr/>
          <p:nvPr/>
        </p:nvSpPr>
        <p:spPr>
          <a:xfrm>
            <a:off x="1691680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>
            <a:endCxn id="30" idx="2"/>
          </p:cNvCxnSpPr>
          <p:nvPr/>
        </p:nvCxnSpPr>
        <p:spPr>
          <a:xfrm>
            <a:off x="1979712" y="414908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/>
          <p:cNvSpPr/>
          <p:nvPr/>
        </p:nvSpPr>
        <p:spPr>
          <a:xfrm>
            <a:off x="2411760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仕事始めのイラスト「やる気のある男性会社員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308922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グループ化 31"/>
          <p:cNvGrpSpPr/>
          <p:nvPr/>
        </p:nvGrpSpPr>
        <p:grpSpPr>
          <a:xfrm>
            <a:off x="323528" y="3068960"/>
            <a:ext cx="2913386" cy="864096"/>
            <a:chOff x="971600" y="4149080"/>
            <a:chExt cx="2913386" cy="864096"/>
          </a:xfrm>
        </p:grpSpPr>
        <p:cxnSp>
          <p:nvCxnSpPr>
            <p:cNvPr id="33" name="直線矢印コネクタ 32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テキスト ボックス 33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36" name="直線矢印コネクタ 35"/>
            <p:cNvCxnSpPr>
              <a:stCxn id="35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グループ化 36"/>
          <p:cNvGrpSpPr/>
          <p:nvPr/>
        </p:nvGrpSpPr>
        <p:grpSpPr>
          <a:xfrm>
            <a:off x="2483768" y="5301208"/>
            <a:ext cx="2913386" cy="864096"/>
            <a:chOff x="971600" y="4149080"/>
            <a:chExt cx="2913386" cy="864096"/>
          </a:xfrm>
        </p:grpSpPr>
        <p:cxnSp>
          <p:nvCxnSpPr>
            <p:cNvPr id="38" name="直線矢印コネクタ 37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テキスト ボックス 38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41" name="直線矢印コネクタ 40"/>
            <p:cNvCxnSpPr>
              <a:stCxn id="40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右矢印 43"/>
          <p:cNvSpPr/>
          <p:nvPr/>
        </p:nvSpPr>
        <p:spPr>
          <a:xfrm rot="5400000">
            <a:off x="2258032" y="4662848"/>
            <a:ext cx="576064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932040" y="3645024"/>
            <a:ext cx="3321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機能</a:t>
            </a:r>
            <a:r>
              <a:rPr kumimoji="1" lang="en-US" altLang="ja-JP" sz="2000" dirty="0" smtClean="0"/>
              <a:t>A</a:t>
            </a:r>
            <a:r>
              <a:rPr kumimoji="1" lang="ja-JP" altLang="en-US" sz="2000" dirty="0" smtClean="0"/>
              <a:t>と機能</a:t>
            </a:r>
            <a:r>
              <a:rPr kumimoji="1" lang="en-US" altLang="ja-JP" sz="2000" dirty="0" smtClean="0"/>
              <a:t>B</a:t>
            </a:r>
            <a:r>
              <a:rPr kumimoji="1" lang="ja-JP" altLang="en-US" sz="2000" dirty="0" smtClean="0"/>
              <a:t>を実装するぞ</a:t>
            </a:r>
            <a:endParaRPr kumimoji="1" lang="ja-JP" altLang="en-US" sz="2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156176" y="522920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機能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がバグ</a:t>
            </a:r>
            <a:r>
              <a:rPr kumimoji="1" lang="ja-JP" altLang="en-US" dirty="0" err="1" smtClean="0"/>
              <a:t>っ</a:t>
            </a:r>
            <a:r>
              <a:rPr kumimoji="1" lang="ja-JP" altLang="en-US" dirty="0" smtClean="0"/>
              <a:t>たんだけど、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何が原因かわからない</a:t>
            </a:r>
            <a:r>
              <a:rPr kumimoji="1" lang="en-US" altLang="ja-JP" dirty="0" smtClean="0"/>
              <a:t>…</a:t>
            </a:r>
          </a:p>
        </p:txBody>
      </p:sp>
      <p:pic>
        <p:nvPicPr>
          <p:cNvPr id="1030" name="Picture 6" descr="困った顔で働く会社員のイラスト（男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589240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なぜブランチを使うか？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1520" y="1268760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「まとまり」ごとにブランチを分けて作業</a:t>
            </a:r>
            <a:endParaRPr lang="ja-JP" altLang="en-US" sz="2800" dirty="0"/>
          </a:p>
        </p:txBody>
      </p:sp>
      <p:sp>
        <p:nvSpPr>
          <p:cNvPr id="4" name="楕円 3"/>
          <p:cNvSpPr/>
          <p:nvPr/>
        </p:nvSpPr>
        <p:spPr>
          <a:xfrm>
            <a:off x="107504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4" idx="6"/>
            <a:endCxn id="6" idx="2"/>
          </p:cNvCxnSpPr>
          <p:nvPr/>
        </p:nvCxnSpPr>
        <p:spPr>
          <a:xfrm>
            <a:off x="395536" y="35010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/>
          <p:cNvSpPr/>
          <p:nvPr/>
        </p:nvSpPr>
        <p:spPr>
          <a:xfrm>
            <a:off x="827584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endCxn id="8" idx="2"/>
          </p:cNvCxnSpPr>
          <p:nvPr/>
        </p:nvCxnSpPr>
        <p:spPr>
          <a:xfrm>
            <a:off x="1115616" y="35010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1547664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endCxn id="10" idx="2"/>
          </p:cNvCxnSpPr>
          <p:nvPr/>
        </p:nvCxnSpPr>
        <p:spPr>
          <a:xfrm>
            <a:off x="1835696" y="350100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2267744" y="33569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/>
          <p:cNvGrpSpPr/>
          <p:nvPr/>
        </p:nvGrpSpPr>
        <p:grpSpPr>
          <a:xfrm>
            <a:off x="1763688" y="2420888"/>
            <a:ext cx="1329210" cy="864096"/>
            <a:chOff x="2555776" y="4149080"/>
            <a:chExt cx="1329210" cy="864096"/>
          </a:xfrm>
        </p:grpSpPr>
        <p:cxnSp>
          <p:nvCxnSpPr>
            <p:cNvPr id="12" name="直線矢印コネクタ 11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6" name="楕円 15"/>
          <p:cNvSpPr/>
          <p:nvPr/>
        </p:nvSpPr>
        <p:spPr>
          <a:xfrm>
            <a:off x="2987824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2987824" y="371703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endCxn id="16" idx="2"/>
          </p:cNvCxnSpPr>
          <p:nvPr/>
        </p:nvCxnSpPr>
        <p:spPr>
          <a:xfrm flipV="1">
            <a:off x="2513595" y="3140968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endCxn id="17" idx="2"/>
          </p:cNvCxnSpPr>
          <p:nvPr/>
        </p:nvCxnSpPr>
        <p:spPr>
          <a:xfrm>
            <a:off x="2513595" y="3602843"/>
            <a:ext cx="474229" cy="258205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/>
          <p:cNvSpPr/>
          <p:nvPr/>
        </p:nvSpPr>
        <p:spPr>
          <a:xfrm>
            <a:off x="3707904" y="29969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/>
          <p:cNvCxnSpPr>
            <a:stCxn id="16" idx="6"/>
            <a:endCxn id="20" idx="2"/>
          </p:cNvCxnSpPr>
          <p:nvPr/>
        </p:nvCxnSpPr>
        <p:spPr>
          <a:xfrm>
            <a:off x="3275856" y="314096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/>
          <p:cNvSpPr/>
          <p:nvPr/>
        </p:nvSpPr>
        <p:spPr>
          <a:xfrm>
            <a:off x="3707904" y="371703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>
            <a:endCxn id="22" idx="2"/>
          </p:cNvCxnSpPr>
          <p:nvPr/>
        </p:nvCxnSpPr>
        <p:spPr>
          <a:xfrm>
            <a:off x="3275856" y="386104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3131840" y="2132856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solidFill>
                  <a:srgbClr val="FF0000"/>
                </a:solidFill>
              </a:rPr>
              <a:t>branchA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3851920" y="263691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3851920" y="4005064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059832" y="4293096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err="1" smtClean="0">
                <a:solidFill>
                  <a:srgbClr val="FF0000"/>
                </a:solidFill>
              </a:rPr>
              <a:t>branchB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やる気のある会社員のイラスト（男性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429000"/>
            <a:ext cx="1117112" cy="150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/>
          <p:cNvSpPr txBox="1"/>
          <p:nvPr/>
        </p:nvSpPr>
        <p:spPr>
          <a:xfrm>
            <a:off x="6012160" y="3284984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機能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でバグ</a:t>
            </a:r>
            <a:r>
              <a:rPr kumimoji="1" lang="ja-JP" altLang="en-US" dirty="0" err="1" smtClean="0"/>
              <a:t>った</a:t>
            </a:r>
            <a:r>
              <a:rPr kumimoji="1" lang="ja-JP" altLang="en-US" dirty="0" smtClean="0"/>
              <a:t>けど、</a:t>
            </a:r>
            <a:endParaRPr kumimoji="1" lang="en-US" altLang="ja-JP" dirty="0" smtClean="0"/>
          </a:p>
          <a:p>
            <a:r>
              <a:rPr lang="ja-JP" altLang="en-US" dirty="0"/>
              <a:t>少</a:t>
            </a:r>
            <a:r>
              <a:rPr lang="ja-JP" altLang="en-US" dirty="0" smtClean="0"/>
              <a:t>なくとも機能</a:t>
            </a:r>
            <a:r>
              <a:rPr lang="en-US" altLang="ja-JP" dirty="0" smtClean="0"/>
              <a:t>A</a:t>
            </a:r>
            <a:r>
              <a:rPr lang="ja-JP" altLang="en-US" dirty="0" smtClean="0"/>
              <a:t>は無関係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1520" y="5589240"/>
            <a:ext cx="7848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>
                <a:solidFill>
                  <a:srgbClr val="FF0000"/>
                </a:solidFill>
              </a:rPr>
              <a:t>原則</a:t>
            </a:r>
            <a:r>
              <a:rPr lang="ja-JP" altLang="en-US" sz="2800">
                <a:solidFill>
                  <a:srgbClr val="FF0000"/>
                </a:solidFill>
              </a:rPr>
              <a:t>と</a:t>
            </a:r>
            <a:r>
              <a:rPr lang="ja-JP" altLang="en-US" sz="2800" smtClean="0">
                <a:solidFill>
                  <a:srgbClr val="FF0000"/>
                </a:solidFill>
              </a:rPr>
              <a:t>して</a:t>
            </a:r>
            <a:r>
              <a:rPr lang="en-US" altLang="ja-JP" sz="2800" smtClean="0">
                <a:solidFill>
                  <a:srgbClr val="FF0000"/>
                </a:solidFill>
              </a:rPr>
              <a:t>master</a:t>
            </a:r>
            <a:r>
              <a:rPr lang="ja-JP" altLang="en-US" sz="2800" smtClean="0">
                <a:solidFill>
                  <a:srgbClr val="FF0000"/>
                </a:solidFill>
              </a:rPr>
              <a:t>で作業しない</a:t>
            </a:r>
            <a:endParaRPr lang="en-US" altLang="ja-JP" sz="2800" smtClean="0">
              <a:solidFill>
                <a:srgbClr val="FF0000"/>
              </a:solidFill>
            </a:endParaRPr>
          </a:p>
          <a:p>
            <a:r>
              <a:rPr lang="ja-JP" altLang="en-US" sz="2800" smtClean="0"/>
              <a:t>ブランチで作業し、テスト後に</a:t>
            </a:r>
            <a:r>
              <a:rPr lang="en-US" altLang="ja-JP" sz="2800" smtClean="0"/>
              <a:t>master</a:t>
            </a:r>
            <a:r>
              <a:rPr lang="ja-JP" altLang="en-US" sz="2800" smtClean="0"/>
              <a:t>に</a:t>
            </a:r>
            <a:r>
              <a:rPr lang="en-US" altLang="ja-JP" sz="2800" smtClean="0"/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37337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バージョン管理システムのご利益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980728"/>
            <a:ext cx="7109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/>
              <a:t>機能</a:t>
            </a:r>
            <a:r>
              <a:rPr kumimoji="1" lang="ja-JP" altLang="en-US" sz="2000" dirty="0" smtClean="0"/>
              <a:t>を追加し、</a:t>
            </a:r>
            <a:r>
              <a:rPr kumimoji="1" lang="ja-JP" altLang="en-US" sz="2000" dirty="0"/>
              <a:t>別のインプットを与えたら計算が</a:t>
            </a:r>
            <a:r>
              <a:rPr kumimoji="1" lang="ja-JP" altLang="en-US" sz="2000" dirty="0" smtClean="0"/>
              <a:t>失敗した</a:t>
            </a:r>
            <a:endParaRPr kumimoji="1" lang="ja-JP" altLang="en-US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1412776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 smtClean="0"/>
              <a:t>→機能</a:t>
            </a:r>
            <a:r>
              <a:rPr lang="ja-JP" altLang="en-US" sz="2000" dirty="0"/>
              <a:t>を追加したことによるバグ</a:t>
            </a:r>
            <a:r>
              <a:rPr lang="ja-JP" altLang="en-US" sz="2000" dirty="0" smtClean="0"/>
              <a:t>？もともと</a:t>
            </a:r>
            <a:r>
              <a:rPr lang="ja-JP" altLang="en-US" sz="2000" dirty="0"/>
              <a:t>バグっていたものが顕在化？</a:t>
            </a:r>
            <a:endParaRPr lang="en-US" altLang="ja-JP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3427436" y="2005926"/>
            <a:ext cx="14478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修正前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062939" y="2004338"/>
            <a:ext cx="1417809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 A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7" name="直線矢印コネクタ 6"/>
          <p:cNvCxnSpPr>
            <a:stCxn id="6" idx="3"/>
            <a:endCxn id="5" idx="1"/>
          </p:cNvCxnSpPr>
          <p:nvPr/>
        </p:nvCxnSpPr>
        <p:spPr>
          <a:xfrm>
            <a:off x="2480748" y="2271038"/>
            <a:ext cx="9466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角丸四角形 7"/>
          <p:cNvSpPr/>
          <p:nvPr/>
        </p:nvSpPr>
        <p:spPr>
          <a:xfrm>
            <a:off x="5807718" y="1988840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OK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427436" y="2767926"/>
            <a:ext cx="1447800" cy="533400"/>
          </a:xfrm>
          <a:prstGeom prst="rect">
            <a:avLst/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修正版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062939" y="2766338"/>
            <a:ext cx="1417809" cy="533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B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11" name="直線矢印コネクタ 10"/>
          <p:cNvCxnSpPr>
            <a:stCxn id="10" idx="3"/>
            <a:endCxn id="9" idx="1"/>
          </p:cNvCxnSpPr>
          <p:nvPr/>
        </p:nvCxnSpPr>
        <p:spPr>
          <a:xfrm>
            <a:off x="2480748" y="3033038"/>
            <a:ext cx="94668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 11"/>
          <p:cNvSpPr/>
          <p:nvPr/>
        </p:nvSpPr>
        <p:spPr>
          <a:xfrm>
            <a:off x="5815467" y="2766337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NG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3" name="右矢印 12">
            <a:extLst>
              <a:ext uri="{FF2B5EF4-FFF2-40B4-BE49-F238E27FC236}">
                <a16:creationId xmlns:a16="http://schemas.microsoft.com/office/drawing/2014/main" id="{90CDB6D5-A1FF-3543-8191-406BD4F18030}"/>
              </a:ext>
            </a:extLst>
          </p:cNvPr>
          <p:cNvSpPr/>
          <p:nvPr/>
        </p:nvSpPr>
        <p:spPr>
          <a:xfrm>
            <a:off x="5109002" y="2110244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E210B769-6AB5-A046-AAB4-9E9D9EEB43D0}"/>
              </a:ext>
            </a:extLst>
          </p:cNvPr>
          <p:cNvSpPr/>
          <p:nvPr/>
        </p:nvSpPr>
        <p:spPr>
          <a:xfrm>
            <a:off x="5121917" y="2905823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E713BB-7653-7749-B279-A5C7BB77B10D}"/>
              </a:ext>
            </a:extLst>
          </p:cNvPr>
          <p:cNvSpPr txBox="1"/>
          <p:nvPr/>
        </p:nvSpPr>
        <p:spPr>
          <a:xfrm>
            <a:off x="2383884" y="34689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容疑者</a:t>
            </a:r>
          </a:p>
        </p:txBody>
      </p: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2010F3AF-B7BD-D344-98BF-824D91FF0822}"/>
              </a:ext>
            </a:extLst>
          </p:cNvPr>
          <p:cNvCxnSpPr>
            <a:stCxn id="15" idx="1"/>
            <a:endCxn id="10" idx="2"/>
          </p:cNvCxnSpPr>
          <p:nvPr/>
        </p:nvCxnSpPr>
        <p:spPr>
          <a:xfrm rot="10800000">
            <a:off x="1771844" y="3299738"/>
            <a:ext cx="612040" cy="4000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8FDD6DE0-EC62-C74B-83AC-63F776FB65BF}"/>
              </a:ext>
            </a:extLst>
          </p:cNvPr>
          <p:cNvCxnSpPr>
            <a:stCxn id="15" idx="3"/>
            <a:endCxn id="9" idx="2"/>
          </p:cNvCxnSpPr>
          <p:nvPr/>
        </p:nvCxnSpPr>
        <p:spPr>
          <a:xfrm flipV="1">
            <a:off x="3491880" y="3301326"/>
            <a:ext cx="659456" cy="3984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827584" y="3949398"/>
            <a:ext cx="6319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 smtClean="0">
                <a:solidFill>
                  <a:srgbClr val="FF0000"/>
                </a:solidFill>
              </a:rPr>
              <a:t>機能追加前</a:t>
            </a:r>
            <a:r>
              <a:rPr lang="ja-JP" altLang="en-US" sz="2000" dirty="0" smtClean="0"/>
              <a:t>の</a:t>
            </a:r>
            <a:r>
              <a:rPr lang="ja-JP" altLang="en-US" sz="2000" dirty="0"/>
              <a:t>ソースを取って来て、</a:t>
            </a:r>
            <a:r>
              <a:rPr lang="en-US" altLang="ja-JP" sz="2000" dirty="0">
                <a:solidFill>
                  <a:srgbClr val="FF0000"/>
                </a:solidFill>
              </a:rPr>
              <a:t>Input B</a:t>
            </a:r>
            <a:r>
              <a:rPr lang="ja-JP" altLang="en-US" sz="2000" dirty="0"/>
              <a:t>を食わせる</a:t>
            </a:r>
            <a:endParaRPr kumimoji="1" lang="ja-JP" altLang="en-US" sz="2000" dirty="0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817EEC35-23DA-2C4A-9A48-AFF28D5BBB8B}"/>
              </a:ext>
            </a:extLst>
          </p:cNvPr>
          <p:cNvSpPr/>
          <p:nvPr/>
        </p:nvSpPr>
        <p:spPr>
          <a:xfrm>
            <a:off x="4241435" y="4505202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OK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id="{F291EFCB-FB9D-D24B-91C0-35B34EDD9B2A}"/>
              </a:ext>
            </a:extLst>
          </p:cNvPr>
          <p:cNvSpPr/>
          <p:nvPr/>
        </p:nvSpPr>
        <p:spPr>
          <a:xfrm>
            <a:off x="4264682" y="5538421"/>
            <a:ext cx="1143000" cy="533400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NG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52E943DB-37A0-2244-8605-6E170F922636}"/>
              </a:ext>
            </a:extLst>
          </p:cNvPr>
          <p:cNvSpPr/>
          <p:nvPr/>
        </p:nvSpPr>
        <p:spPr>
          <a:xfrm rot="19800000">
            <a:off x="3651206" y="4851331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7" name="右矢印 26">
            <a:extLst>
              <a:ext uri="{FF2B5EF4-FFF2-40B4-BE49-F238E27FC236}">
                <a16:creationId xmlns:a16="http://schemas.microsoft.com/office/drawing/2014/main" id="{F55BB53D-8888-C94D-B238-5A3BA1EF7AE3}"/>
              </a:ext>
            </a:extLst>
          </p:cNvPr>
          <p:cNvSpPr/>
          <p:nvPr/>
        </p:nvSpPr>
        <p:spPr>
          <a:xfrm rot="1800000">
            <a:off x="3664123" y="5468681"/>
            <a:ext cx="441702" cy="302217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1DE75E9-DA56-A641-9425-A007E8E9CF74}"/>
              </a:ext>
            </a:extLst>
          </p:cNvPr>
          <p:cNvSpPr txBox="1"/>
          <p:nvPr/>
        </p:nvSpPr>
        <p:spPr>
          <a:xfrm>
            <a:off x="5454178" y="4554280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今回の修正でバグが入った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B6EB48A-CC96-FB47-96C3-2E303BB137E8}"/>
              </a:ext>
            </a:extLst>
          </p:cNvPr>
          <p:cNvSpPr/>
          <p:nvPr/>
        </p:nvSpPr>
        <p:spPr>
          <a:xfrm>
            <a:off x="2047133" y="5010484"/>
            <a:ext cx="14478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rgbClr val="000000"/>
                </a:solidFill>
              </a:rPr>
              <a:t>計算ルーチン</a:t>
            </a:r>
            <a:endParaRPr lang="en-US" altLang="ja-JP" sz="1600" dirty="0">
              <a:solidFill>
                <a:srgbClr val="000000"/>
              </a:solidFill>
            </a:endParaRPr>
          </a:p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(</a:t>
            </a:r>
            <a:r>
              <a:rPr kumimoji="1" lang="ja-JP" altLang="en-US" sz="1600" dirty="0">
                <a:solidFill>
                  <a:srgbClr val="000000"/>
                </a:solidFill>
              </a:rPr>
              <a:t>修正前</a:t>
            </a:r>
            <a:r>
              <a:rPr kumimoji="1" lang="en-US" altLang="ja-JP" sz="1600" dirty="0">
                <a:solidFill>
                  <a:srgbClr val="000000"/>
                </a:solidFill>
              </a:rPr>
              <a:t>)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9DAF00C2-BF99-2045-98E7-18CB52ED336C}"/>
              </a:ext>
            </a:extLst>
          </p:cNvPr>
          <p:cNvSpPr/>
          <p:nvPr/>
        </p:nvSpPr>
        <p:spPr>
          <a:xfrm>
            <a:off x="107504" y="5010484"/>
            <a:ext cx="1403646" cy="53340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rgbClr val="000000"/>
                </a:solidFill>
              </a:rPr>
              <a:t>インプット</a:t>
            </a:r>
            <a:r>
              <a:rPr kumimoji="1" lang="en-US" altLang="ja-JP" sz="1400" dirty="0">
                <a:solidFill>
                  <a:srgbClr val="000000"/>
                </a:solidFill>
              </a:rPr>
              <a:t> B</a:t>
            </a:r>
            <a:endParaRPr kumimoji="1" lang="ja-JP" altLang="en-US" sz="1400" dirty="0">
              <a:solidFill>
                <a:srgbClr val="000000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40AE93B5-BEDA-AA45-BE4E-912B43122524}"/>
              </a:ext>
            </a:extLst>
          </p:cNvPr>
          <p:cNvCxnSpPr>
            <a:stCxn id="30" idx="3"/>
            <a:endCxn id="29" idx="1"/>
          </p:cNvCxnSpPr>
          <p:nvPr/>
        </p:nvCxnSpPr>
        <p:spPr>
          <a:xfrm>
            <a:off x="1511150" y="5277184"/>
            <a:ext cx="53598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2CCF00F-15B4-8240-A21C-6AA4A9402B5A}"/>
              </a:ext>
            </a:extLst>
          </p:cNvPr>
          <p:cNvSpPr txBox="1"/>
          <p:nvPr/>
        </p:nvSpPr>
        <p:spPr>
          <a:xfrm>
            <a:off x="5436096" y="5605582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もともと</a:t>
            </a:r>
            <a:r>
              <a:rPr lang="ja-JP" altLang="en-US" sz="2000" dirty="0"/>
              <a:t>の</a:t>
            </a:r>
            <a:r>
              <a:rPr kumimoji="1" lang="ja-JP" altLang="en-US" sz="2000" dirty="0" smtClean="0"/>
              <a:t>バグ</a:t>
            </a:r>
            <a:r>
              <a:rPr kumimoji="1" lang="ja-JP" altLang="en-US" sz="2000" dirty="0"/>
              <a:t>が顕在化した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67544" y="6309320"/>
            <a:ext cx="58326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バージョン管理をしていると、問題の切り分けが容易</a:t>
            </a:r>
          </a:p>
        </p:txBody>
      </p:sp>
    </p:spTree>
    <p:extLst>
      <p:ext uri="{BB962C8B-B14F-4D97-AF65-F5344CB8AC3E}">
        <p14:creationId xmlns:p14="http://schemas.microsoft.com/office/powerpoint/2010/main" val="36364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リモートリポジトリ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7544" y="1268760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リモートリポジトリとは、データベースだけのリポジトリ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660232" y="1700808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lang="ja-JP" altLang="en-US" dirty="0" smtClean="0"/>
              <a:t>ベアリポジトリ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Picture 2" descr="フォルダのイラスト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212976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71" y="407707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ァイルアイコン（ブランク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99" y="407707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角丸四角形 7"/>
          <p:cNvSpPr/>
          <p:nvPr/>
        </p:nvSpPr>
        <p:spPr>
          <a:xfrm>
            <a:off x="395536" y="3140968"/>
            <a:ext cx="3744416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/>
          <p:cNvSpPr/>
          <p:nvPr/>
        </p:nvSpPr>
        <p:spPr>
          <a:xfrm>
            <a:off x="661960" y="4149080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27584" y="263691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9552" y="472514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pic>
        <p:nvPicPr>
          <p:cNvPr id="13" name="Picture 2" descr="フォルダ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077072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カギ線コネクタ 13"/>
          <p:cNvCxnSpPr>
            <a:stCxn id="5" idx="2"/>
            <a:endCxn id="13" idx="0"/>
          </p:cNvCxnSpPr>
          <p:nvPr/>
        </p:nvCxnSpPr>
        <p:spPr>
          <a:xfrm rot="5400000">
            <a:off x="1798598" y="3801916"/>
            <a:ext cx="224125" cy="32618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>
            <a:stCxn id="5" idx="2"/>
            <a:endCxn id="7" idx="0"/>
          </p:cNvCxnSpPr>
          <p:nvPr/>
        </p:nvCxnSpPr>
        <p:spPr>
          <a:xfrm rot="16200000" flipH="1">
            <a:off x="2124710" y="3801989"/>
            <a:ext cx="224125" cy="32603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5" idx="2"/>
            <a:endCxn id="6" idx="0"/>
          </p:cNvCxnSpPr>
          <p:nvPr/>
        </p:nvCxnSpPr>
        <p:spPr>
          <a:xfrm rot="16200000" flipH="1">
            <a:off x="2448746" y="3477953"/>
            <a:ext cx="224125" cy="97411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1475656" y="486916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管理されている</a:t>
            </a:r>
            <a:endParaRPr kumimoji="1" lang="en-US" altLang="ja-JP" dirty="0" smtClean="0"/>
          </a:p>
          <a:p>
            <a:r>
              <a:rPr lang="ja-JP" altLang="en-US" dirty="0" smtClean="0"/>
              <a:t>ファイルやフォルダ</a:t>
            </a:r>
            <a:endParaRPr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ワーキングツリー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7" name="カギ線コネクタ 26"/>
          <p:cNvCxnSpPr>
            <a:stCxn id="9" idx="1"/>
            <a:endCxn id="5" idx="2"/>
          </p:cNvCxnSpPr>
          <p:nvPr/>
        </p:nvCxnSpPr>
        <p:spPr>
          <a:xfrm rot="5400000" flipH="1" flipV="1">
            <a:off x="1387210" y="3462538"/>
            <a:ext cx="296133" cy="1076953"/>
          </a:xfrm>
          <a:prstGeom prst="bentConnector3">
            <a:avLst>
              <a:gd name="adj1" fmla="val 6006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5220072" y="263691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リモートリポジトリ</a:t>
            </a:r>
            <a:endParaRPr kumimoji="1" lang="ja-JP" altLang="en-US" sz="2400" dirty="0"/>
          </a:p>
        </p:txBody>
      </p:sp>
      <p:sp>
        <p:nvSpPr>
          <p:cNvPr id="30" name="角丸四角形 29"/>
          <p:cNvSpPr/>
          <p:nvPr/>
        </p:nvSpPr>
        <p:spPr>
          <a:xfrm>
            <a:off x="4932040" y="3140968"/>
            <a:ext cx="3744416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柱 30"/>
          <p:cNvSpPr/>
          <p:nvPr/>
        </p:nvSpPr>
        <p:spPr>
          <a:xfrm>
            <a:off x="6422600" y="4005064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6321800" y="458112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683568" y="4221088"/>
            <a:ext cx="53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444208" y="4077072"/>
            <a:ext cx="53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211960" y="6021288"/>
            <a:ext cx="438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ワーキングツリーを含まず</a:t>
            </a:r>
            <a:endParaRPr lang="en-US" altLang="ja-JP" dirty="0" smtClean="0"/>
          </a:p>
          <a:p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r>
              <a:rPr lang="ja-JP" altLang="en-US" dirty="0" smtClean="0"/>
              <a:t>ディレクトリだけを含むと思えばよい</a:t>
            </a:r>
            <a:endParaRPr kumimoji="1" lang="ja-JP" altLang="en-US" dirty="0"/>
          </a:p>
        </p:txBody>
      </p:sp>
      <p:sp>
        <p:nvSpPr>
          <p:cNvPr id="43" name="角丸四角形 42"/>
          <p:cNvSpPr/>
          <p:nvPr/>
        </p:nvSpPr>
        <p:spPr>
          <a:xfrm>
            <a:off x="1403648" y="3861048"/>
            <a:ext cx="2016224" cy="9361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93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en-US" altLang="ja-JP" dirty="0" smtClean="0"/>
              <a:t> clone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5576" y="2780928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リモート</a:t>
            </a:r>
            <a:endParaRPr lang="en-US" altLang="ja-JP" sz="2400" dirty="0" smtClean="0"/>
          </a:p>
          <a:p>
            <a:r>
              <a:rPr lang="ja-JP" altLang="en-US" sz="2400" dirty="0" smtClean="0"/>
              <a:t>リポジトリ</a:t>
            </a:r>
            <a:endParaRPr kumimoji="1" lang="ja-JP" altLang="en-US" sz="2400" dirty="0"/>
          </a:p>
        </p:txBody>
      </p:sp>
      <p:sp>
        <p:nvSpPr>
          <p:cNvPr id="4" name="角丸四角形 3"/>
          <p:cNvSpPr/>
          <p:nvPr/>
        </p:nvSpPr>
        <p:spPr>
          <a:xfrm>
            <a:off x="827584" y="3717032"/>
            <a:ext cx="1440160" cy="180020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/>
          <p:cNvSpPr/>
          <p:nvPr/>
        </p:nvSpPr>
        <p:spPr>
          <a:xfrm>
            <a:off x="1166016" y="393305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5216" y="450912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87624" y="40050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endParaRPr kumimoji="1" lang="ja-JP" altLang="en-US" dirty="0"/>
          </a:p>
        </p:txBody>
      </p:sp>
      <p:pic>
        <p:nvPicPr>
          <p:cNvPr id="8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284984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351" y="4149080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79" y="4149080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 10"/>
          <p:cNvSpPr/>
          <p:nvPr/>
        </p:nvSpPr>
        <p:spPr>
          <a:xfrm>
            <a:off x="4716016" y="3212976"/>
            <a:ext cx="3744416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柱 11"/>
          <p:cNvSpPr/>
          <p:nvPr/>
        </p:nvSpPr>
        <p:spPr>
          <a:xfrm>
            <a:off x="4982440" y="4221088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48064" y="270892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860032" y="4797152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pic>
        <p:nvPicPr>
          <p:cNvPr id="15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149080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カギ線コネクタ 15"/>
          <p:cNvCxnSpPr>
            <a:stCxn id="8" idx="2"/>
            <a:endCxn id="15" idx="0"/>
          </p:cNvCxnSpPr>
          <p:nvPr/>
        </p:nvCxnSpPr>
        <p:spPr>
          <a:xfrm rot="5400000">
            <a:off x="6119078" y="3873924"/>
            <a:ext cx="224125" cy="32618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>
            <a:stCxn id="8" idx="2"/>
            <a:endCxn id="10" idx="0"/>
          </p:cNvCxnSpPr>
          <p:nvPr/>
        </p:nvCxnSpPr>
        <p:spPr>
          <a:xfrm rot="16200000" flipH="1">
            <a:off x="6445190" y="3873997"/>
            <a:ext cx="224125" cy="32603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17"/>
          <p:cNvCxnSpPr>
            <a:stCxn id="8" idx="2"/>
            <a:endCxn id="9" idx="0"/>
          </p:cNvCxnSpPr>
          <p:nvPr/>
        </p:nvCxnSpPr>
        <p:spPr>
          <a:xfrm rot="16200000" flipH="1">
            <a:off x="6769226" y="3549961"/>
            <a:ext cx="224125" cy="97411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796136" y="4941168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管理されている</a:t>
            </a:r>
            <a:endParaRPr kumimoji="1" lang="en-US" altLang="ja-JP" dirty="0" smtClean="0"/>
          </a:p>
          <a:p>
            <a:r>
              <a:rPr lang="ja-JP" altLang="en-US" dirty="0" smtClean="0"/>
              <a:t>ファイルやフォルダ</a:t>
            </a:r>
            <a:endParaRPr lang="en-US" altLang="ja-JP" dirty="0" smtClean="0"/>
          </a:p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ワーキングツリー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20" name="カギ線コネクタ 19"/>
          <p:cNvCxnSpPr>
            <a:stCxn id="12" idx="1"/>
            <a:endCxn id="8" idx="2"/>
          </p:cNvCxnSpPr>
          <p:nvPr/>
        </p:nvCxnSpPr>
        <p:spPr>
          <a:xfrm rot="5400000" flipH="1" flipV="1">
            <a:off x="5707690" y="3534546"/>
            <a:ext cx="296133" cy="1076953"/>
          </a:xfrm>
          <a:prstGeom prst="bentConnector3">
            <a:avLst>
              <a:gd name="adj1" fmla="val 6006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5004048" y="4293096"/>
            <a:ext cx="53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.</a:t>
            </a:r>
            <a:r>
              <a:rPr lang="en-US" altLang="ja-JP" dirty="0" err="1" smtClean="0"/>
              <a:t>git</a:t>
            </a:r>
            <a:endParaRPr kumimoji="1" lang="ja-JP" altLang="en-US" dirty="0"/>
          </a:p>
        </p:txBody>
      </p:sp>
      <p:sp>
        <p:nvSpPr>
          <p:cNvPr id="22" name="角丸四角形 21"/>
          <p:cNvSpPr/>
          <p:nvPr/>
        </p:nvSpPr>
        <p:spPr>
          <a:xfrm>
            <a:off x="5724128" y="3933056"/>
            <a:ext cx="2016224" cy="9361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/>
          <p:cNvSpPr/>
          <p:nvPr/>
        </p:nvSpPr>
        <p:spPr>
          <a:xfrm>
            <a:off x="3059832" y="4293096"/>
            <a:ext cx="79208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2843808" y="3789040"/>
            <a:ext cx="1329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err="1"/>
              <a:t>git</a:t>
            </a:r>
            <a:r>
              <a:rPr lang="en-US" altLang="ja-JP" sz="2400" dirty="0"/>
              <a:t> clone </a:t>
            </a:r>
            <a:endParaRPr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23528" y="1196752"/>
            <a:ext cx="84433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リモートからデータベースをローカルにコピーし、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ワーキングツリーを展開する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24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err="1" smtClean="0"/>
              <a:t>git</a:t>
            </a:r>
            <a:r>
              <a:rPr kumimoji="1" lang="en-US" altLang="ja-JP" smtClean="0"/>
              <a:t> </a:t>
            </a:r>
            <a:r>
              <a:rPr kumimoji="1" lang="en-US" altLang="ja-JP" smtClean="0"/>
              <a:t>push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5148064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23528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3955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5" idx="6"/>
            <a:endCxn id="7" idx="2"/>
          </p:cNvCxnSpPr>
          <p:nvPr/>
        </p:nvCxnSpPr>
        <p:spPr>
          <a:xfrm>
            <a:off x="82758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125963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9" idx="2"/>
          </p:cNvCxnSpPr>
          <p:nvPr/>
        </p:nvCxnSpPr>
        <p:spPr>
          <a:xfrm>
            <a:off x="154766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197971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536408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>
            <a:stCxn id="10" idx="6"/>
            <a:endCxn id="12" idx="2"/>
          </p:cNvCxnSpPr>
          <p:nvPr/>
        </p:nvCxnSpPr>
        <p:spPr>
          <a:xfrm>
            <a:off x="565212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608416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endCxn id="14" idx="2"/>
          </p:cNvCxnSpPr>
          <p:nvPr/>
        </p:nvCxnSpPr>
        <p:spPr>
          <a:xfrm>
            <a:off x="637220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/>
          <p:cNvSpPr/>
          <p:nvPr/>
        </p:nvSpPr>
        <p:spPr>
          <a:xfrm>
            <a:off x="680424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51920" y="2636912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err="1" smtClean="0"/>
              <a:t>git</a:t>
            </a:r>
            <a:r>
              <a:rPr kumimoji="1" lang="en-US" altLang="ja-JP" sz="2400" smtClean="0"/>
              <a:t> </a:t>
            </a:r>
            <a:r>
              <a:rPr kumimoji="1" lang="en-US" altLang="ja-JP" sz="2400" smtClean="0"/>
              <a:t>push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39552" y="20608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20072" y="213285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リモートリポジトリ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5536" y="119675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ローカルで変更された「歴史」をリモートに反映させる</a:t>
            </a:r>
            <a:endParaRPr lang="ja-JP" altLang="en-US" sz="2400" dirty="0"/>
          </a:p>
        </p:txBody>
      </p:sp>
      <p:sp>
        <p:nvSpPr>
          <p:cNvPr id="22" name="角丸四角形 21"/>
          <p:cNvSpPr/>
          <p:nvPr/>
        </p:nvSpPr>
        <p:spPr>
          <a:xfrm>
            <a:off x="5220072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395536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61156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stCxn id="24" idx="6"/>
            <a:endCxn id="26" idx="2"/>
          </p:cNvCxnSpPr>
          <p:nvPr/>
        </p:nvCxnSpPr>
        <p:spPr>
          <a:xfrm>
            <a:off x="89959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/>
          <p:cNvSpPr/>
          <p:nvPr/>
        </p:nvSpPr>
        <p:spPr>
          <a:xfrm>
            <a:off x="133164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endCxn id="28" idx="2"/>
          </p:cNvCxnSpPr>
          <p:nvPr/>
        </p:nvCxnSpPr>
        <p:spPr>
          <a:xfrm>
            <a:off x="161967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/>
          <p:cNvSpPr/>
          <p:nvPr/>
        </p:nvSpPr>
        <p:spPr>
          <a:xfrm>
            <a:off x="205172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543609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stCxn id="29" idx="6"/>
            <a:endCxn id="31" idx="2"/>
          </p:cNvCxnSpPr>
          <p:nvPr/>
        </p:nvCxnSpPr>
        <p:spPr>
          <a:xfrm>
            <a:off x="572412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/>
          <p:cNvSpPr/>
          <p:nvPr/>
        </p:nvSpPr>
        <p:spPr>
          <a:xfrm>
            <a:off x="615617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>
            <a:endCxn id="33" idx="2"/>
          </p:cNvCxnSpPr>
          <p:nvPr/>
        </p:nvCxnSpPr>
        <p:spPr>
          <a:xfrm>
            <a:off x="644420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687625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endCxn id="35" idx="2"/>
          </p:cNvCxnSpPr>
          <p:nvPr/>
        </p:nvCxnSpPr>
        <p:spPr>
          <a:xfrm>
            <a:off x="7164288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/>
          <p:cNvSpPr/>
          <p:nvPr/>
        </p:nvSpPr>
        <p:spPr>
          <a:xfrm>
            <a:off x="7596336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1560" y="465313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292080" y="472514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リモートリポジトリ</a:t>
            </a:r>
            <a:endParaRPr kumimoji="1" lang="ja-JP" altLang="en-US" sz="2400" dirty="0"/>
          </a:p>
        </p:txBody>
      </p:sp>
      <p:cxnSp>
        <p:nvCxnSpPr>
          <p:cNvPr id="40" name="直線コネクタ 39"/>
          <p:cNvCxnSpPr>
            <a:endCxn id="41" idx="2"/>
          </p:cNvCxnSpPr>
          <p:nvPr/>
        </p:nvCxnSpPr>
        <p:spPr>
          <a:xfrm>
            <a:off x="2339752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2771800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3923928" y="3140968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右矢印 43"/>
          <p:cNvSpPr/>
          <p:nvPr/>
        </p:nvSpPr>
        <p:spPr>
          <a:xfrm rot="5400000">
            <a:off x="4221672" y="422108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/>
          <p:cNvCxnSpPr>
            <a:endCxn id="45" idx="2"/>
          </p:cNvCxnSpPr>
          <p:nvPr/>
        </p:nvCxnSpPr>
        <p:spPr>
          <a:xfrm>
            <a:off x="2267744" y="321297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/>
          <p:cNvSpPr/>
          <p:nvPr/>
        </p:nvSpPr>
        <p:spPr>
          <a:xfrm>
            <a:off x="2699792" y="306896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39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fetch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5148064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/>
          <p:cNvSpPr/>
          <p:nvPr/>
        </p:nvSpPr>
        <p:spPr>
          <a:xfrm>
            <a:off x="323528" y="2636912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53955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5" idx="6"/>
            <a:endCxn id="7" idx="2"/>
          </p:cNvCxnSpPr>
          <p:nvPr/>
        </p:nvCxnSpPr>
        <p:spPr>
          <a:xfrm>
            <a:off x="82758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125963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9" idx="2"/>
          </p:cNvCxnSpPr>
          <p:nvPr/>
        </p:nvCxnSpPr>
        <p:spPr>
          <a:xfrm>
            <a:off x="1547664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1979712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536408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>
            <a:stCxn id="10" idx="6"/>
            <a:endCxn id="12" idx="2"/>
          </p:cNvCxnSpPr>
          <p:nvPr/>
        </p:nvCxnSpPr>
        <p:spPr>
          <a:xfrm>
            <a:off x="565212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/>
          <p:cNvSpPr/>
          <p:nvPr/>
        </p:nvSpPr>
        <p:spPr>
          <a:xfrm>
            <a:off x="608416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>
            <a:endCxn id="14" idx="2"/>
          </p:cNvCxnSpPr>
          <p:nvPr/>
        </p:nvCxnSpPr>
        <p:spPr>
          <a:xfrm>
            <a:off x="6372200" y="3212976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/>
          <p:cNvSpPr/>
          <p:nvPr/>
        </p:nvSpPr>
        <p:spPr>
          <a:xfrm>
            <a:off x="6804248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>
            <a:endCxn id="16" idx="2"/>
          </p:cNvCxnSpPr>
          <p:nvPr/>
        </p:nvCxnSpPr>
        <p:spPr>
          <a:xfrm>
            <a:off x="7092280" y="3212976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/>
          <p:cNvSpPr/>
          <p:nvPr/>
        </p:nvSpPr>
        <p:spPr>
          <a:xfrm>
            <a:off x="7524328" y="306896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851920" y="2636912"/>
            <a:ext cx="1183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fetch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39552" y="206084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20072" y="213285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リモートリポジトリ</a:t>
            </a:r>
            <a:endParaRPr kumimoji="1" lang="ja-JP" altLang="en-US" sz="24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95536" y="119675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リモートで変更された「歴史」をローカルに取ってくる</a:t>
            </a:r>
            <a:endParaRPr kumimoji="1" lang="ja-JP" altLang="en-US" sz="2400" dirty="0"/>
          </a:p>
        </p:txBody>
      </p:sp>
      <p:sp>
        <p:nvSpPr>
          <p:cNvPr id="22" name="角丸四角形 21"/>
          <p:cNvSpPr/>
          <p:nvPr/>
        </p:nvSpPr>
        <p:spPr>
          <a:xfrm>
            <a:off x="5220072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395536" y="5229200"/>
            <a:ext cx="3312368" cy="115212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61156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stCxn id="24" idx="6"/>
            <a:endCxn id="26" idx="2"/>
          </p:cNvCxnSpPr>
          <p:nvPr/>
        </p:nvCxnSpPr>
        <p:spPr>
          <a:xfrm>
            <a:off x="89959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/>
          <p:cNvSpPr/>
          <p:nvPr/>
        </p:nvSpPr>
        <p:spPr>
          <a:xfrm>
            <a:off x="133164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endCxn id="28" idx="2"/>
          </p:cNvCxnSpPr>
          <p:nvPr/>
        </p:nvCxnSpPr>
        <p:spPr>
          <a:xfrm>
            <a:off x="1619672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/>
          <p:cNvSpPr/>
          <p:nvPr/>
        </p:nvSpPr>
        <p:spPr>
          <a:xfrm>
            <a:off x="2051720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/>
          <p:cNvSpPr/>
          <p:nvPr/>
        </p:nvSpPr>
        <p:spPr>
          <a:xfrm>
            <a:off x="543609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>
            <a:stCxn id="29" idx="6"/>
            <a:endCxn id="31" idx="2"/>
          </p:cNvCxnSpPr>
          <p:nvPr/>
        </p:nvCxnSpPr>
        <p:spPr>
          <a:xfrm>
            <a:off x="572412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/>
          <p:cNvSpPr/>
          <p:nvPr/>
        </p:nvSpPr>
        <p:spPr>
          <a:xfrm>
            <a:off x="615617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/>
          <p:cNvCxnSpPr>
            <a:endCxn id="33" idx="2"/>
          </p:cNvCxnSpPr>
          <p:nvPr/>
        </p:nvCxnSpPr>
        <p:spPr>
          <a:xfrm>
            <a:off x="6444208" y="5805264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6876256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/>
          <p:cNvCxnSpPr>
            <a:endCxn id="35" idx="2"/>
          </p:cNvCxnSpPr>
          <p:nvPr/>
        </p:nvCxnSpPr>
        <p:spPr>
          <a:xfrm>
            <a:off x="7164288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/>
          <p:cNvSpPr/>
          <p:nvPr/>
        </p:nvSpPr>
        <p:spPr>
          <a:xfrm>
            <a:off x="7596336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11560" y="465313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292080" y="472514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リモートリポジトリ</a:t>
            </a:r>
            <a:endParaRPr kumimoji="1" lang="ja-JP" altLang="en-US" sz="2400" dirty="0"/>
          </a:p>
        </p:txBody>
      </p:sp>
      <p:cxnSp>
        <p:nvCxnSpPr>
          <p:cNvPr id="40" name="直線コネクタ 39"/>
          <p:cNvCxnSpPr>
            <a:endCxn id="41" idx="2"/>
          </p:cNvCxnSpPr>
          <p:nvPr/>
        </p:nvCxnSpPr>
        <p:spPr>
          <a:xfrm>
            <a:off x="2339752" y="5805264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/>
          <p:cNvSpPr/>
          <p:nvPr/>
        </p:nvSpPr>
        <p:spPr>
          <a:xfrm>
            <a:off x="2771800" y="56612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/>
          <p:cNvCxnSpPr/>
          <p:nvPr/>
        </p:nvCxnSpPr>
        <p:spPr>
          <a:xfrm flipH="1">
            <a:off x="3923928" y="3140968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右矢印 43"/>
          <p:cNvSpPr/>
          <p:nvPr/>
        </p:nvSpPr>
        <p:spPr>
          <a:xfrm rot="5400000">
            <a:off x="4221672" y="422108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6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fetch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2051720" y="320426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stCxn id="3" idx="6"/>
            <a:endCxn id="5" idx="2"/>
          </p:cNvCxnSpPr>
          <p:nvPr/>
        </p:nvCxnSpPr>
        <p:spPr>
          <a:xfrm>
            <a:off x="2339752" y="3348281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2771800" y="320426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endCxn id="7" idx="2"/>
          </p:cNvCxnSpPr>
          <p:nvPr/>
        </p:nvCxnSpPr>
        <p:spPr>
          <a:xfrm>
            <a:off x="3059832" y="3348281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3491880" y="320426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9" idx="2"/>
          </p:cNvCxnSpPr>
          <p:nvPr/>
        </p:nvCxnSpPr>
        <p:spPr>
          <a:xfrm>
            <a:off x="3779912" y="3348281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4211960" y="3204265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836183" y="3861048"/>
            <a:ext cx="2392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origin/master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4355976" y="3492297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51520" y="1340768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err="1" smtClean="0"/>
              <a:t>git</a:t>
            </a:r>
            <a:r>
              <a:rPr kumimoji="1" lang="en-US" altLang="ja-JP" sz="2800" smtClean="0"/>
              <a:t> </a:t>
            </a:r>
            <a:r>
              <a:rPr kumimoji="1" lang="en-US" altLang="ja-JP" sz="2800" smtClean="0"/>
              <a:t>fetch</a:t>
            </a:r>
            <a:r>
              <a:rPr lang="ja-JP" altLang="en-US" sz="2800"/>
              <a:t>で</a:t>
            </a:r>
            <a:r>
              <a:rPr lang="ja-JP" altLang="en-US" sz="2800" smtClean="0"/>
              <a:t>ローカル</a:t>
            </a:r>
            <a:r>
              <a:rPr lang="ja-JP" altLang="en-US" sz="2800" dirty="0" smtClean="0"/>
              <a:t>の</a:t>
            </a:r>
            <a:r>
              <a:rPr kumimoji="1" lang="en-US" altLang="ja-JP" sz="2800" dirty="0" smtClean="0"/>
              <a:t>master</a:t>
            </a:r>
            <a:r>
              <a:rPr kumimoji="1" lang="ja-JP" altLang="en-US" sz="2800" dirty="0" smtClean="0"/>
              <a:t>や</a:t>
            </a:r>
            <a:r>
              <a:rPr kumimoji="1" lang="en-US" altLang="ja-JP" sz="2800" dirty="0" smtClean="0"/>
              <a:t>HEAD</a:t>
            </a:r>
            <a:r>
              <a:rPr kumimoji="1" lang="ja-JP" altLang="en-US" sz="2800" dirty="0" err="1" smtClean="0"/>
              <a:t>は修</a:t>
            </a:r>
            <a:r>
              <a:rPr kumimoji="1" lang="ja-JP" altLang="en-US" sz="2800" dirty="0" smtClean="0"/>
              <a:t>正されない</a:t>
            </a:r>
            <a:endParaRPr kumimoji="1" lang="ja-JP" altLang="en-US" sz="2800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1403648" y="2276872"/>
            <a:ext cx="2913386" cy="864096"/>
            <a:chOff x="971600" y="4149080"/>
            <a:chExt cx="2913386" cy="864096"/>
          </a:xfrm>
        </p:grpSpPr>
        <p:cxnSp>
          <p:nvCxnSpPr>
            <p:cNvPr id="20" name="直線矢印コネクタ 19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23" name="直線矢印コネクタ 22"/>
            <p:cNvCxnSpPr>
              <a:stCxn id="22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角丸四角形 23"/>
          <p:cNvSpPr/>
          <p:nvPr/>
        </p:nvSpPr>
        <p:spPr>
          <a:xfrm>
            <a:off x="3851920" y="2996952"/>
            <a:ext cx="2520280" cy="15121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47864" y="4725144"/>
            <a:ext cx="364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fetch</a:t>
            </a:r>
            <a:r>
              <a:rPr kumimoji="1" lang="ja-JP" altLang="en-US" sz="2400" dirty="0" smtClean="0"/>
              <a:t>で追加された部分</a:t>
            </a:r>
            <a:endParaRPr kumimoji="1"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51520" y="6165304"/>
            <a:ext cx="810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※ </a:t>
            </a:r>
            <a:r>
              <a:rPr lang="ja-JP" altLang="en-US" sz="2000" dirty="0" smtClean="0"/>
              <a:t>リモートのブランチは </a:t>
            </a:r>
            <a:r>
              <a:rPr lang="en-US" altLang="ja-JP" sz="2000" dirty="0" smtClean="0"/>
              <a:t>origin/branch</a:t>
            </a:r>
            <a:r>
              <a:rPr lang="ja-JP" altLang="en-US" sz="2000" dirty="0" smtClean="0"/>
              <a:t>名という名前にすることが多い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6816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fetch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827584" y="240346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stCxn id="3" idx="6"/>
            <a:endCxn id="5" idx="2"/>
          </p:cNvCxnSpPr>
          <p:nvPr/>
        </p:nvCxnSpPr>
        <p:spPr>
          <a:xfrm>
            <a:off x="1115616" y="254748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1547664" y="240346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endCxn id="7" idx="2"/>
          </p:cNvCxnSpPr>
          <p:nvPr/>
        </p:nvCxnSpPr>
        <p:spPr>
          <a:xfrm>
            <a:off x="1835696" y="254748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/>
          <p:cNvSpPr/>
          <p:nvPr/>
        </p:nvSpPr>
        <p:spPr>
          <a:xfrm>
            <a:off x="2267744" y="240346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endCxn id="9" idx="2"/>
          </p:cNvCxnSpPr>
          <p:nvPr/>
        </p:nvCxnSpPr>
        <p:spPr>
          <a:xfrm>
            <a:off x="2555776" y="254748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/>
          <p:cNvSpPr/>
          <p:nvPr/>
        </p:nvSpPr>
        <p:spPr>
          <a:xfrm>
            <a:off x="2987824" y="240346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55776" y="3060249"/>
            <a:ext cx="2392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origin/master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V="1">
            <a:off x="3131840" y="2691498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/>
          <p:cNvGrpSpPr/>
          <p:nvPr/>
        </p:nvGrpSpPr>
        <p:grpSpPr>
          <a:xfrm>
            <a:off x="179512" y="1476073"/>
            <a:ext cx="2913386" cy="864096"/>
            <a:chOff x="971600" y="4149080"/>
            <a:chExt cx="2913386" cy="864096"/>
          </a:xfrm>
        </p:grpSpPr>
        <p:cxnSp>
          <p:nvCxnSpPr>
            <p:cNvPr id="13" name="直線矢印コネクタ 12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16" name="直線矢印コネクタ 15"/>
            <p:cNvCxnSpPr>
              <a:stCxn id="15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楕円 16"/>
          <p:cNvSpPr/>
          <p:nvPr/>
        </p:nvSpPr>
        <p:spPr>
          <a:xfrm>
            <a:off x="827584" y="529249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/>
          <p:cNvCxnSpPr>
            <a:stCxn id="17" idx="6"/>
            <a:endCxn id="19" idx="2"/>
          </p:cNvCxnSpPr>
          <p:nvPr/>
        </p:nvCxnSpPr>
        <p:spPr>
          <a:xfrm>
            <a:off x="1115616" y="5436513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/>
          <p:cNvSpPr/>
          <p:nvPr/>
        </p:nvSpPr>
        <p:spPr>
          <a:xfrm>
            <a:off x="1547664" y="529249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/>
          <p:cNvCxnSpPr>
            <a:endCxn id="21" idx="2"/>
          </p:cNvCxnSpPr>
          <p:nvPr/>
        </p:nvCxnSpPr>
        <p:spPr>
          <a:xfrm>
            <a:off x="1835696" y="5436513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/>
          <p:cNvSpPr/>
          <p:nvPr/>
        </p:nvSpPr>
        <p:spPr>
          <a:xfrm>
            <a:off x="2267744" y="529249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>
            <a:endCxn id="23" idx="2"/>
          </p:cNvCxnSpPr>
          <p:nvPr/>
        </p:nvCxnSpPr>
        <p:spPr>
          <a:xfrm>
            <a:off x="2555776" y="5436513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/>
          <p:cNvSpPr/>
          <p:nvPr/>
        </p:nvSpPr>
        <p:spPr>
          <a:xfrm>
            <a:off x="2987824" y="5292497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55776" y="5949280"/>
            <a:ext cx="2392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origin/master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cxnSp>
        <p:nvCxnSpPr>
          <p:cNvPr id="25" name="直線矢印コネクタ 24"/>
          <p:cNvCxnSpPr/>
          <p:nvPr/>
        </p:nvCxnSpPr>
        <p:spPr>
          <a:xfrm flipV="1">
            <a:off x="3131840" y="5580529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グループ化 25"/>
          <p:cNvGrpSpPr/>
          <p:nvPr/>
        </p:nvGrpSpPr>
        <p:grpSpPr>
          <a:xfrm>
            <a:off x="899592" y="4365104"/>
            <a:ext cx="2913386" cy="864096"/>
            <a:chOff x="971600" y="4149080"/>
            <a:chExt cx="2913386" cy="864096"/>
          </a:xfrm>
        </p:grpSpPr>
        <p:cxnSp>
          <p:nvCxnSpPr>
            <p:cNvPr id="27" name="直線矢印コネクタ 26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30" name="直線矢印コネクタ 29"/>
            <p:cNvCxnSpPr>
              <a:stCxn id="29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右矢印 30"/>
          <p:cNvSpPr/>
          <p:nvPr/>
        </p:nvSpPr>
        <p:spPr>
          <a:xfrm rot="5400000">
            <a:off x="2915816" y="3789040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491880" y="3717032"/>
            <a:ext cx="3098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merge origin/master</a:t>
            </a:r>
            <a:endParaRPr kumimoji="1" lang="ja-JP" altLang="en-US" sz="24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467544" y="1052736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リモートのブランチをマージすることで修正を取り込む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99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pull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39552" y="908720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fetch</a:t>
            </a:r>
            <a:r>
              <a:rPr kumimoji="1" lang="ja-JP" altLang="en-US" sz="2800" dirty="0" smtClean="0"/>
              <a:t>して</a:t>
            </a:r>
            <a:r>
              <a:rPr kumimoji="1" lang="en-US" altLang="ja-JP" sz="2800" dirty="0" err="1" smtClean="0"/>
              <a:t>git</a:t>
            </a:r>
            <a:r>
              <a:rPr kumimoji="1" lang="en-US" altLang="ja-JP" sz="2800" dirty="0" smtClean="0"/>
              <a:t> merge origin/master</a:t>
            </a:r>
            <a:r>
              <a:rPr kumimoji="1" lang="ja-JP" altLang="en-US" sz="2800" dirty="0" smtClean="0"/>
              <a:t>を一度に行う</a:t>
            </a:r>
            <a:endParaRPr kumimoji="1" lang="ja-JP" altLang="en-US" sz="2800" dirty="0"/>
          </a:p>
        </p:txBody>
      </p:sp>
      <p:sp>
        <p:nvSpPr>
          <p:cNvPr id="5" name="角丸四角形 4"/>
          <p:cNvSpPr/>
          <p:nvPr/>
        </p:nvSpPr>
        <p:spPr>
          <a:xfrm>
            <a:off x="395536" y="2348880"/>
            <a:ext cx="3312368" cy="8640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611560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>
            <a:stCxn id="6" idx="6"/>
            <a:endCxn id="8" idx="2"/>
          </p:cNvCxnSpPr>
          <p:nvPr/>
        </p:nvCxnSpPr>
        <p:spPr>
          <a:xfrm>
            <a:off x="899592" y="27809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1331640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>
            <a:endCxn id="10" idx="2"/>
          </p:cNvCxnSpPr>
          <p:nvPr/>
        </p:nvCxnSpPr>
        <p:spPr>
          <a:xfrm>
            <a:off x="1619672" y="27809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2051720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/>
          <p:cNvSpPr/>
          <p:nvPr/>
        </p:nvSpPr>
        <p:spPr>
          <a:xfrm>
            <a:off x="5436096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>
            <a:stCxn id="11" idx="6"/>
            <a:endCxn id="13" idx="2"/>
          </p:cNvCxnSpPr>
          <p:nvPr/>
        </p:nvCxnSpPr>
        <p:spPr>
          <a:xfrm>
            <a:off x="5724128" y="27809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楕円 12"/>
          <p:cNvSpPr/>
          <p:nvPr/>
        </p:nvSpPr>
        <p:spPr>
          <a:xfrm>
            <a:off x="6156176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endCxn id="15" idx="2"/>
          </p:cNvCxnSpPr>
          <p:nvPr/>
        </p:nvCxnSpPr>
        <p:spPr>
          <a:xfrm>
            <a:off x="6444208" y="2780928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/>
          <p:cNvSpPr/>
          <p:nvPr/>
        </p:nvSpPr>
        <p:spPr>
          <a:xfrm>
            <a:off x="6876256" y="26369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endCxn id="17" idx="2"/>
          </p:cNvCxnSpPr>
          <p:nvPr/>
        </p:nvCxnSpPr>
        <p:spPr>
          <a:xfrm>
            <a:off x="7164288" y="2780928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/>
          <p:cNvSpPr/>
          <p:nvPr/>
        </p:nvSpPr>
        <p:spPr>
          <a:xfrm>
            <a:off x="7596336" y="263691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23928" y="2204864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 smtClean="0"/>
              <a:t>git</a:t>
            </a:r>
            <a:r>
              <a:rPr kumimoji="1" lang="en-US" altLang="ja-JP" sz="2400" dirty="0" smtClean="0"/>
              <a:t> pull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1560" y="162880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292080" y="1700808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リモートリポジトリ</a:t>
            </a:r>
            <a:endParaRPr kumimoji="1" lang="ja-JP" altLang="en-US" sz="240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>
            <a:off x="3995936" y="270892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矢印 21"/>
          <p:cNvSpPr/>
          <p:nvPr/>
        </p:nvSpPr>
        <p:spPr>
          <a:xfrm rot="5400000">
            <a:off x="4139952" y="3140968"/>
            <a:ext cx="566352" cy="5663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395536" y="4149080"/>
            <a:ext cx="3240360" cy="172819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61156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>
            <a:stCxn id="25" idx="6"/>
            <a:endCxn id="27" idx="2"/>
          </p:cNvCxnSpPr>
          <p:nvPr/>
        </p:nvCxnSpPr>
        <p:spPr>
          <a:xfrm>
            <a:off x="899592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/>
          <p:cNvSpPr/>
          <p:nvPr/>
        </p:nvSpPr>
        <p:spPr>
          <a:xfrm>
            <a:off x="133164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/>
          <p:cNvCxnSpPr>
            <a:endCxn id="29" idx="2"/>
          </p:cNvCxnSpPr>
          <p:nvPr/>
        </p:nvCxnSpPr>
        <p:spPr>
          <a:xfrm>
            <a:off x="1619672" y="551723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/>
          <p:cNvSpPr/>
          <p:nvPr/>
        </p:nvSpPr>
        <p:spPr>
          <a:xfrm>
            <a:off x="2051720" y="53732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11560" y="3573016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ローカルリポジトリ</a:t>
            </a:r>
            <a:endParaRPr kumimoji="1" lang="ja-JP" altLang="en-US" sz="2400" dirty="0"/>
          </a:p>
        </p:txBody>
      </p:sp>
      <p:cxnSp>
        <p:nvCxnSpPr>
          <p:cNvPr id="39" name="直線コネクタ 38"/>
          <p:cNvCxnSpPr>
            <a:endCxn id="40" idx="2"/>
          </p:cNvCxnSpPr>
          <p:nvPr/>
        </p:nvCxnSpPr>
        <p:spPr>
          <a:xfrm>
            <a:off x="2339752" y="5517232"/>
            <a:ext cx="43204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/>
          <p:cNvSpPr/>
          <p:nvPr/>
        </p:nvSpPr>
        <p:spPr>
          <a:xfrm>
            <a:off x="2771800" y="537321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/>
          <p:cNvGrpSpPr/>
          <p:nvPr/>
        </p:nvGrpSpPr>
        <p:grpSpPr>
          <a:xfrm>
            <a:off x="683568" y="4437112"/>
            <a:ext cx="2913386" cy="864096"/>
            <a:chOff x="971600" y="4149080"/>
            <a:chExt cx="2913386" cy="864096"/>
          </a:xfrm>
        </p:grpSpPr>
        <p:cxnSp>
          <p:nvCxnSpPr>
            <p:cNvPr id="42" name="直線矢印コネクタ 41"/>
            <p:cNvCxnSpPr/>
            <p:nvPr/>
          </p:nvCxnSpPr>
          <p:spPr>
            <a:xfrm>
              <a:off x="3203848" y="4653136"/>
              <a:ext cx="0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テキスト ボックス 42"/>
            <p:cNvSpPr txBox="1"/>
            <p:nvPr/>
          </p:nvSpPr>
          <p:spPr>
            <a:xfrm>
              <a:off x="2555776" y="4149080"/>
              <a:ext cx="13292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>
                  <a:solidFill>
                    <a:srgbClr val="00B050"/>
                  </a:solidFill>
                </a:rPr>
                <a:t>master</a:t>
              </a:r>
              <a:endParaRPr kumimoji="1" lang="ja-JP" altLang="en-US" sz="3200" dirty="0">
                <a:solidFill>
                  <a:srgbClr val="00B050"/>
                </a:solidFill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971600" y="4229799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 smtClean="0"/>
                <a:t>HEAD</a:t>
              </a:r>
              <a:endParaRPr kumimoji="1" lang="ja-JP" altLang="en-US" sz="3200" dirty="0"/>
            </a:p>
          </p:txBody>
        </p:sp>
        <p:cxnSp>
          <p:nvCxnSpPr>
            <p:cNvPr id="45" name="直線矢印コネクタ 44"/>
            <p:cNvCxnSpPr>
              <a:stCxn id="44" idx="3"/>
            </p:cNvCxnSpPr>
            <p:nvPr/>
          </p:nvCxnSpPr>
          <p:spPr>
            <a:xfrm>
              <a:off x="2243102" y="4522187"/>
              <a:ext cx="31267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テキスト ボックス 46"/>
          <p:cNvSpPr txBox="1"/>
          <p:nvPr/>
        </p:nvSpPr>
        <p:spPr>
          <a:xfrm>
            <a:off x="4067944" y="4365104"/>
            <a:ext cx="3704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HEAD</a:t>
            </a:r>
            <a:r>
              <a:rPr kumimoji="1" lang="ja-JP" altLang="en-US" sz="2400" dirty="0" smtClean="0"/>
              <a:t>→</a:t>
            </a:r>
            <a:r>
              <a:rPr kumimoji="1" lang="en-US" altLang="ja-JP" sz="2400" dirty="0" smtClean="0"/>
              <a:t>master</a:t>
            </a:r>
            <a:r>
              <a:rPr kumimoji="1" lang="ja-JP" altLang="en-US" sz="2400" dirty="0" smtClean="0"/>
              <a:t>も移動する</a:t>
            </a:r>
            <a:endParaRPr kumimoji="1" lang="ja-JP" altLang="en-US" sz="24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496" y="6021288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>
                <a:solidFill>
                  <a:srgbClr val="FF0000"/>
                </a:solidFill>
              </a:rPr>
              <a:t>事故が起こりやすいので慣れるまで</a:t>
            </a:r>
            <a:r>
              <a:rPr lang="en-US" altLang="ja-JP" sz="2400" dirty="0" err="1" smtClean="0">
                <a:solidFill>
                  <a:srgbClr val="FF0000"/>
                </a:solidFill>
              </a:rPr>
              <a:t>git</a:t>
            </a:r>
            <a:r>
              <a:rPr lang="en-US" altLang="ja-JP" sz="2400" dirty="0" smtClean="0">
                <a:solidFill>
                  <a:srgbClr val="FF0000"/>
                </a:solidFill>
              </a:rPr>
              <a:t> pull</a:t>
            </a:r>
            <a:r>
              <a:rPr lang="ja-JP" altLang="en-US" sz="2400" dirty="0" smtClean="0">
                <a:solidFill>
                  <a:srgbClr val="FF0000"/>
                </a:solidFill>
              </a:rPr>
              <a:t>は使わない方がよい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5148064" y="2348880"/>
            <a:ext cx="3312368" cy="8640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6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 smtClean="0"/>
              <a:t>まと</a:t>
            </a:r>
            <a:r>
              <a:rPr lang="ja-JP" altLang="en-US" dirty="0"/>
              <a:t>め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3528" y="1268760"/>
            <a:ext cx="6782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/>
              <a:t>Git</a:t>
            </a:r>
            <a:r>
              <a:rPr kumimoji="1" lang="ja-JP" altLang="en-US" sz="3600" dirty="0" smtClean="0"/>
              <a:t>は慣れるまでは</a:t>
            </a:r>
            <a:r>
              <a:rPr kumimoji="1" lang="ja-JP" altLang="en-US" sz="3600" dirty="0" err="1" smtClean="0"/>
              <a:t>そこそこ</a:t>
            </a:r>
            <a:r>
              <a:rPr kumimoji="1" lang="ja-JP" altLang="en-US" sz="3600" dirty="0" smtClean="0"/>
              <a:t>大変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2276872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しかし、使わない場合に比べて</a:t>
            </a:r>
            <a:endParaRPr kumimoji="1" lang="en-US" altLang="ja-JP" sz="3600" dirty="0" smtClean="0"/>
          </a:p>
          <a:p>
            <a:r>
              <a:rPr lang="ja-JP" altLang="en-US" sz="3600" dirty="0" smtClean="0"/>
              <a:t>開発効率は倍以上になる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3717032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使わない場合は人生を</a:t>
            </a:r>
            <a:r>
              <a:rPr lang="en-US" altLang="ja-JP" sz="3600" dirty="0" smtClean="0"/>
              <a:t>2</a:t>
            </a:r>
            <a:r>
              <a:rPr lang="ja-JP" altLang="en-US" sz="3600" dirty="0" smtClean="0"/>
              <a:t>倍以上損している</a:t>
            </a:r>
            <a:endParaRPr kumimoji="1"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12160" y="450912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</a:t>
            </a:r>
            <a:r>
              <a:rPr lang="ja-JP" altLang="en-US" dirty="0"/>
              <a:t> </a:t>
            </a:r>
            <a:r>
              <a:rPr lang="ja-JP" altLang="en-US" dirty="0" smtClean="0"/>
              <a:t>個人差あり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08104" y="299695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※</a:t>
            </a:r>
            <a:r>
              <a:rPr lang="ja-JP" altLang="en-US" dirty="0"/>
              <a:t> </a:t>
            </a:r>
            <a:r>
              <a:rPr lang="ja-JP" altLang="en-US" dirty="0" smtClean="0"/>
              <a:t>個人差あり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5536" y="537321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普段から少しずつ使って慣れましょう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835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バージョン管理システムのご利益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98072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いつの間にかバグが入っていて、いつ入ったバグかわからない</a:t>
            </a:r>
            <a:endParaRPr lang="en-US" altLang="ja-JP" sz="2000" dirty="0"/>
          </a:p>
          <a:p>
            <a:r>
              <a:rPr kumimoji="1" lang="ja-JP" altLang="en-US" sz="2000" dirty="0" smtClean="0"/>
              <a:t>→「歴史」を二分探索</a:t>
            </a:r>
            <a:endParaRPr kumimoji="1" lang="ja-JP" altLang="en-US" sz="2000" dirty="0"/>
          </a:p>
        </p:txBody>
      </p:sp>
      <p:cxnSp>
        <p:nvCxnSpPr>
          <p:cNvPr id="4" name="直線矢印コネクタ 3"/>
          <p:cNvCxnSpPr/>
          <p:nvPr/>
        </p:nvCxnSpPr>
        <p:spPr>
          <a:xfrm>
            <a:off x="227092" y="3796680"/>
            <a:ext cx="7391400" cy="132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7659688" y="35636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開発時間軸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912892" y="3579748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 </a:t>
            </a:r>
            <a:r>
              <a:rPr lang="en-US" altLang="ja-JP" sz="1600" dirty="0">
                <a:solidFill>
                  <a:srgbClr val="000000"/>
                </a:solidFill>
              </a:rPr>
              <a:t>1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284492" y="3579748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2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79892" y="3579748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 </a:t>
            </a:r>
            <a:r>
              <a:rPr lang="en-US" altLang="ja-JP" sz="1600" dirty="0">
                <a:solidFill>
                  <a:srgbClr val="000000"/>
                </a:solidFill>
              </a:rPr>
              <a:t>3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875292" y="3579748"/>
            <a:ext cx="1143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4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170692" y="3579748"/>
            <a:ext cx="1143000" cy="381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000000"/>
                </a:solidFill>
              </a:rPr>
              <a:t>Ver.</a:t>
            </a:r>
            <a:r>
              <a:rPr lang="en-US" altLang="ja-JP" sz="1600" dirty="0">
                <a:solidFill>
                  <a:srgbClr val="000000"/>
                </a:solidFill>
              </a:rPr>
              <a:t> 5</a:t>
            </a:r>
            <a:endParaRPr kumimoji="1" lang="ja-JP" altLang="en-US" sz="1600" dirty="0">
              <a:solidFill>
                <a:srgbClr val="000000"/>
              </a:solidFill>
            </a:endParaRPr>
          </a:p>
        </p:txBody>
      </p:sp>
      <p:grpSp>
        <p:nvGrpSpPr>
          <p:cNvPr id="11" name="図形グループ 24"/>
          <p:cNvGrpSpPr/>
          <p:nvPr/>
        </p:nvGrpSpPr>
        <p:grpSpPr>
          <a:xfrm>
            <a:off x="5754688" y="2501280"/>
            <a:ext cx="2129680" cy="1049015"/>
            <a:chOff x="5867400" y="2530733"/>
            <a:chExt cx="1952766" cy="1049015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5867400" y="2530733"/>
              <a:ext cx="19527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800" dirty="0"/>
                <a:t>(1)</a:t>
              </a:r>
              <a:r>
                <a:rPr kumimoji="1" lang="ja-JP" altLang="en-US" sz="1800" dirty="0"/>
                <a:t>ここでバグ発覚</a:t>
              </a:r>
            </a:p>
          </p:txBody>
        </p:sp>
        <p:cxnSp>
          <p:nvCxnSpPr>
            <p:cNvPr id="13" name="直線矢印コネクタ 12"/>
            <p:cNvCxnSpPr>
              <a:stCxn id="12" idx="2"/>
              <a:endCxn id="10" idx="0"/>
            </p:cNvCxnSpPr>
            <p:nvPr/>
          </p:nvCxnSpPr>
          <p:spPr>
            <a:xfrm>
              <a:off x="6843783" y="2900065"/>
              <a:ext cx="11121" cy="67968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図形グループ 26"/>
          <p:cNvGrpSpPr/>
          <p:nvPr/>
        </p:nvGrpSpPr>
        <p:grpSpPr>
          <a:xfrm>
            <a:off x="2555776" y="4005064"/>
            <a:ext cx="3181656" cy="620379"/>
            <a:chOff x="3015224" y="3990201"/>
            <a:chExt cx="2514600" cy="874931"/>
          </a:xfrm>
        </p:grpSpPr>
        <p:sp>
          <p:nvSpPr>
            <p:cNvPr id="15" name="テキスト ボックス 14"/>
            <p:cNvSpPr txBox="1"/>
            <p:nvPr/>
          </p:nvSpPr>
          <p:spPr>
            <a:xfrm>
              <a:off x="3015224" y="4218801"/>
              <a:ext cx="25146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800" dirty="0"/>
                <a:t>(3</a:t>
              </a:r>
              <a:r>
                <a:rPr lang="en-US" altLang="en-US" sz="1800" dirty="0" smtClean="0"/>
                <a:t>)</a:t>
              </a:r>
              <a:r>
                <a:rPr lang="en-US" altLang="en-US" sz="1800" dirty="0" err="1" smtClean="0"/>
                <a:t>ここでバグ混入</a:t>
              </a:r>
              <a:r>
                <a:rPr lang="ja-JP" altLang="en-US" dirty="0" smtClean="0"/>
                <a:t>と確定</a:t>
              </a:r>
              <a:endParaRPr kumimoji="1" lang="ja-JP" altLang="en-US" sz="1800" dirty="0"/>
            </a:p>
          </p:txBody>
        </p:sp>
        <p:cxnSp>
          <p:nvCxnSpPr>
            <p:cNvPr id="16" name="直線矢印コネクタ 15"/>
            <p:cNvCxnSpPr>
              <a:stCxn id="15" idx="0"/>
              <a:endCxn id="8" idx="2"/>
            </p:cNvCxnSpPr>
            <p:nvPr/>
          </p:nvCxnSpPr>
          <p:spPr>
            <a:xfrm flipH="1" flipV="1">
              <a:off x="4264104" y="3990201"/>
              <a:ext cx="842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図形グループ 25"/>
          <p:cNvGrpSpPr/>
          <p:nvPr/>
        </p:nvGrpSpPr>
        <p:grpSpPr>
          <a:xfrm>
            <a:off x="962282" y="2939638"/>
            <a:ext cx="3785418" cy="610657"/>
            <a:chOff x="1074994" y="2969091"/>
            <a:chExt cx="3785418" cy="610657"/>
          </a:xfrm>
          <a:noFill/>
        </p:grpSpPr>
        <p:sp>
          <p:nvSpPr>
            <p:cNvPr id="18" name="テキスト ボックス 17"/>
            <p:cNvSpPr txBox="1"/>
            <p:nvPr/>
          </p:nvSpPr>
          <p:spPr>
            <a:xfrm>
              <a:off x="1074994" y="2969091"/>
              <a:ext cx="3785418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800" dirty="0"/>
                <a:t>(2)</a:t>
              </a:r>
              <a:r>
                <a:rPr kumimoji="1" lang="ja-JP" altLang="en-US" sz="1800" dirty="0"/>
                <a:t>ここまでは動作することを</a:t>
              </a:r>
              <a:r>
                <a:rPr kumimoji="1" lang="ja-JP" altLang="en-US" sz="1800" dirty="0" smtClean="0"/>
                <a:t>確認</a:t>
              </a:r>
              <a:endParaRPr kumimoji="1" lang="ja-JP" altLang="en-US" sz="1800" dirty="0"/>
            </a:p>
          </p:txBody>
        </p:sp>
        <p:cxnSp>
          <p:nvCxnSpPr>
            <p:cNvPr id="19" name="直線矢印コネクタ 18"/>
            <p:cNvCxnSpPr>
              <a:stCxn id="18" idx="2"/>
              <a:endCxn id="7" idx="0"/>
            </p:cNvCxnSpPr>
            <p:nvPr/>
          </p:nvCxnSpPr>
          <p:spPr>
            <a:xfrm>
              <a:off x="2967703" y="3338423"/>
              <a:ext cx="1001" cy="24132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直線矢印コネクタ 19"/>
          <p:cNvCxnSpPr/>
          <p:nvPr/>
        </p:nvCxnSpPr>
        <p:spPr>
          <a:xfrm rot="5400000">
            <a:off x="-421402" y="3452986"/>
            <a:ext cx="2209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-36512" y="4554215"/>
            <a:ext cx="171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dirty="0"/>
              <a:t>デバッグ時間軸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39552" y="5229200"/>
            <a:ext cx="798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Ver. 2</a:t>
            </a:r>
            <a:r>
              <a:rPr kumimoji="1" lang="ja-JP" altLang="en-US" sz="2400" dirty="0" smtClean="0"/>
              <a:t>と</a:t>
            </a:r>
            <a:r>
              <a:rPr kumimoji="1" lang="en-US" altLang="ja-JP" sz="2400" dirty="0" smtClean="0"/>
              <a:t>Ver</a:t>
            </a:r>
            <a:r>
              <a:rPr lang="en-US" altLang="ja-JP" sz="2400" dirty="0" smtClean="0"/>
              <a:t>. 3</a:t>
            </a:r>
            <a:r>
              <a:rPr lang="ja-JP" altLang="en-US" sz="2400" dirty="0" smtClean="0"/>
              <a:t>の差分をとれば、何が原因かがすぐにわかる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15616" y="594928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「容疑者」を絞るのは捜査の基本</a:t>
            </a:r>
            <a:endParaRPr kumimoji="1" lang="ja-JP" altLang="en-US" sz="2400" dirty="0"/>
          </a:p>
        </p:txBody>
      </p:sp>
      <p:sp>
        <p:nvSpPr>
          <p:cNvPr id="25" name="右矢印 24"/>
          <p:cNvSpPr/>
          <p:nvPr/>
        </p:nvSpPr>
        <p:spPr>
          <a:xfrm>
            <a:off x="683568" y="5877272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79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開発時間のほとんどはデバッグ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95536" y="1052736"/>
            <a:ext cx="7250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年</a:t>
            </a:r>
            <a:r>
              <a:rPr kumimoji="1" lang="ja-JP" altLang="en-US" sz="2000" dirty="0"/>
              <a:t>に二編</a:t>
            </a:r>
            <a:r>
              <a:rPr lang="ja-JP" altLang="en-US" sz="2000" dirty="0"/>
              <a:t>論文を</a:t>
            </a:r>
            <a:r>
              <a:rPr lang="ja-JP" altLang="en-US" sz="2000" dirty="0" smtClean="0"/>
              <a:t>書きたい</a:t>
            </a:r>
            <a:r>
              <a:rPr lang="en-US" altLang="ja-JP" sz="2000" dirty="0" smtClean="0"/>
              <a:t>→  </a:t>
            </a:r>
            <a:r>
              <a:rPr lang="ja-JP" altLang="en-US" sz="2000" dirty="0"/>
              <a:t>半年で一つの</a:t>
            </a:r>
            <a:r>
              <a:rPr lang="ja-JP" altLang="en-US" sz="2000" dirty="0" smtClean="0"/>
              <a:t>研究を完結させたい</a:t>
            </a:r>
            <a:endParaRPr lang="en-US" altLang="ja-JP" sz="2000" dirty="0"/>
          </a:p>
        </p:txBody>
      </p:sp>
      <p:sp>
        <p:nvSpPr>
          <p:cNvPr id="4" name="正方形/長方形 3"/>
          <p:cNvSpPr/>
          <p:nvPr/>
        </p:nvSpPr>
        <p:spPr>
          <a:xfrm>
            <a:off x="1497360" y="2159585"/>
            <a:ext cx="4953000" cy="5334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プログラム開発＋計算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450360" y="2159585"/>
            <a:ext cx="1066800" cy="5334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執筆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506760" y="2159585"/>
            <a:ext cx="990600" cy="533400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調査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06760" y="2845385"/>
            <a:ext cx="6643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調査：先行研究の調査や、計算手法についての調査</a:t>
            </a:r>
            <a:r>
              <a:rPr lang="en-US" altLang="ja-JP" sz="2000" dirty="0"/>
              <a:t> (1</a:t>
            </a:r>
            <a:r>
              <a:rPr lang="ja-JP" altLang="en-US" sz="2000" dirty="0"/>
              <a:t>ヶ月</a:t>
            </a:r>
            <a:r>
              <a:rPr lang="en-US" altLang="ja-JP" sz="2000" dirty="0"/>
              <a:t>)</a:t>
            </a:r>
          </a:p>
          <a:p>
            <a:r>
              <a:rPr lang="ja-JP" altLang="en-US" sz="2000" dirty="0"/>
              <a:t>開発＋計算：プログラム開発、計算の実行</a:t>
            </a:r>
            <a:r>
              <a:rPr lang="en-US" altLang="ja-JP" sz="2000" dirty="0"/>
              <a:t>(4</a:t>
            </a:r>
            <a:r>
              <a:rPr lang="ja-JP" altLang="en-US" sz="2000" dirty="0"/>
              <a:t>ヶ月</a:t>
            </a:r>
            <a:r>
              <a:rPr lang="en-US" altLang="ja-JP" sz="2000" dirty="0"/>
              <a:t>)</a:t>
            </a:r>
          </a:p>
          <a:p>
            <a:r>
              <a:rPr lang="ja-JP" altLang="en-US" sz="2000" dirty="0"/>
              <a:t>執筆：結果の解析＋論文執筆＋投稿</a:t>
            </a:r>
            <a:r>
              <a:rPr lang="en-US" altLang="ja-JP" sz="2000" dirty="0"/>
              <a:t> (1</a:t>
            </a:r>
            <a:r>
              <a:rPr lang="ja-JP" altLang="en-US" sz="2000" dirty="0"/>
              <a:t>ヶ月</a:t>
            </a:r>
            <a:r>
              <a:rPr lang="en-US" altLang="ja-JP" sz="2000" dirty="0"/>
              <a:t>)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67544" y="414908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実態は・・・</a:t>
            </a:r>
            <a:endParaRPr kumimoji="1" lang="ja-JP" altLang="en-US" sz="2400" dirty="0"/>
          </a:p>
        </p:txBody>
      </p:sp>
      <p:sp>
        <p:nvSpPr>
          <p:cNvPr id="9" name="正方形/長方形 8"/>
          <p:cNvSpPr/>
          <p:nvPr/>
        </p:nvSpPr>
        <p:spPr>
          <a:xfrm>
            <a:off x="6450360" y="4695800"/>
            <a:ext cx="1066800" cy="5334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執筆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506760" y="4695800"/>
            <a:ext cx="990600" cy="533400"/>
          </a:xfrm>
          <a:prstGeom prst="rect">
            <a:avLst/>
          </a:prstGeom>
          <a:solidFill>
            <a:srgbClr val="FFCC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調査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411760" y="4695800"/>
            <a:ext cx="3200400" cy="5334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デバッグ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1497360" y="4695800"/>
            <a:ext cx="914400" cy="5334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開発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5612160" y="4695800"/>
            <a:ext cx="838200" cy="533400"/>
          </a:xfrm>
          <a:prstGeom prst="rect">
            <a:avLst/>
          </a:prstGeom>
          <a:solidFill>
            <a:srgbClr val="FFFF66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計算</a:t>
            </a:r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67544" y="2009889"/>
            <a:ext cx="70567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419872" y="14847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半年</a:t>
            </a:r>
            <a:endParaRPr kumimoji="1" lang="ja-JP" altLang="en-US" sz="28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11560" y="5733256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デバッグの時間を減らすことが</a:t>
            </a:r>
            <a:r>
              <a:rPr lang="ja-JP" altLang="en-US" sz="2000" dirty="0" smtClean="0"/>
              <a:t>最も</a:t>
            </a:r>
            <a:r>
              <a:rPr lang="ja-JP" altLang="en-US" sz="2000" dirty="0"/>
              <a:t>効果的</a:t>
            </a:r>
            <a:r>
              <a:rPr lang="ja-JP" altLang="en-US" sz="2000" dirty="0" smtClean="0"/>
              <a:t>な「高速化」</a:t>
            </a:r>
            <a:endParaRPr lang="en-US" altLang="ja-JP" sz="2000" dirty="0" smtClean="0"/>
          </a:p>
          <a:p>
            <a:r>
              <a:rPr lang="ja-JP" altLang="en-US" sz="2000" dirty="0" smtClean="0"/>
              <a:t>バージョン管理システムはデバッグ時間を減らす強力なツール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23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 err="1" smtClean="0"/>
              <a:t>Git</a:t>
            </a:r>
            <a:r>
              <a:rPr lang="ja-JP" altLang="en-US" dirty="0" err="1" smtClean="0"/>
              <a:t>は簡</a:t>
            </a:r>
            <a:r>
              <a:rPr lang="ja-JP" altLang="en-US" dirty="0" smtClean="0"/>
              <a:t>単？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196752"/>
            <a:ext cx="5639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正直な話、</a:t>
            </a:r>
            <a:r>
              <a:rPr lang="en-US" altLang="ja-JP" sz="3200" dirty="0" err="1" smtClean="0"/>
              <a:t>Git</a:t>
            </a:r>
            <a:r>
              <a:rPr lang="ja-JP" altLang="en-US" sz="3200" dirty="0" smtClean="0"/>
              <a:t>は簡単ではない</a:t>
            </a:r>
            <a:endParaRPr lang="en-US" altLang="ja-JP" sz="3200" dirty="0" smtClean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613451-8FE2-384A-B89F-696F6AD322DA}"/>
              </a:ext>
            </a:extLst>
          </p:cNvPr>
          <p:cNvSpPr txBox="1"/>
          <p:nvPr/>
        </p:nvSpPr>
        <p:spPr>
          <a:xfrm>
            <a:off x="539552" y="2348880"/>
            <a:ext cx="78886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コマンドが多い</a:t>
            </a:r>
            <a:endParaRPr kumimoji="1" lang="en-US" altLang="ja-JP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 smtClean="0"/>
              <a:t>使い方に自由度が</a:t>
            </a:r>
            <a:r>
              <a:rPr lang="ja-JP" altLang="en-US" sz="3200" dirty="0"/>
              <a:t>高</a:t>
            </a:r>
            <a:r>
              <a:rPr lang="ja-JP" altLang="en-US" sz="3200" dirty="0" smtClean="0"/>
              <a:t>い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人によって違う</a:t>
            </a:r>
            <a:r>
              <a:rPr lang="en-US" altLang="ja-JP" sz="32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 smtClean="0"/>
              <a:t>よくわからない状態になりがち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1520" y="4509120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慣れるまで時間がかかると思って、根気よく使ってみよう</a:t>
            </a:r>
            <a:endParaRPr lang="en-US" altLang="ja-JP" sz="2400" dirty="0" smtClean="0"/>
          </a:p>
          <a:p>
            <a:r>
              <a:rPr lang="ja-JP" altLang="en-US" sz="2400" dirty="0"/>
              <a:t>使い慣</a:t>
            </a:r>
            <a:r>
              <a:rPr lang="ja-JP" altLang="en-US" sz="2400" dirty="0" smtClean="0"/>
              <a:t>れると、無い生活は考えられません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258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とりあえず覚えたいコマンド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484784"/>
            <a:ext cx="21884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/>
              <a:t>git</a:t>
            </a:r>
            <a:r>
              <a:rPr kumimoji="1" lang="en-US" altLang="ja-JP" sz="3600" dirty="0" smtClean="0"/>
              <a:t> </a:t>
            </a:r>
            <a:r>
              <a:rPr kumimoji="1" lang="en-US" altLang="ja-JP" sz="3600" dirty="0" err="1" smtClean="0"/>
              <a:t>init</a:t>
            </a:r>
            <a:endParaRPr kumimoji="1" lang="en-US" altLang="ja-JP" sz="3600" dirty="0" smtClean="0"/>
          </a:p>
          <a:p>
            <a:r>
              <a:rPr lang="en-US" altLang="ja-JP" sz="3600" dirty="0" err="1" smtClean="0"/>
              <a:t>git</a:t>
            </a:r>
            <a:r>
              <a:rPr lang="en-US" altLang="ja-JP" sz="3600" dirty="0" smtClean="0"/>
              <a:t> add</a:t>
            </a:r>
          </a:p>
          <a:p>
            <a:r>
              <a:rPr lang="en-US" altLang="ja-JP" sz="3600" dirty="0" err="1" smtClean="0"/>
              <a:t>git</a:t>
            </a:r>
            <a:r>
              <a:rPr lang="en-US" altLang="ja-JP" sz="3600" dirty="0" smtClean="0"/>
              <a:t> commit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88024" y="1412776"/>
            <a:ext cx="18565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/>
              <a:t>git</a:t>
            </a:r>
            <a:r>
              <a:rPr kumimoji="1" lang="en-US" altLang="ja-JP" sz="3600" dirty="0" smtClean="0"/>
              <a:t> status</a:t>
            </a:r>
          </a:p>
          <a:p>
            <a:r>
              <a:rPr kumimoji="1" lang="en-US" altLang="ja-JP" sz="3600" dirty="0" err="1" smtClean="0"/>
              <a:t>git</a:t>
            </a:r>
            <a:r>
              <a:rPr kumimoji="1" lang="en-US" altLang="ja-JP" sz="3600" dirty="0" smtClean="0"/>
              <a:t> diff</a:t>
            </a:r>
          </a:p>
          <a:p>
            <a:r>
              <a:rPr lang="en-US" altLang="ja-JP" sz="3600" dirty="0" err="1" smtClean="0"/>
              <a:t>git</a:t>
            </a:r>
            <a:r>
              <a:rPr lang="en-US" altLang="ja-JP" sz="3600" dirty="0" smtClean="0"/>
              <a:t> log</a:t>
            </a:r>
            <a:endParaRPr kumimoji="1" lang="en-US" altLang="ja-JP" sz="36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788024" y="4005064"/>
            <a:ext cx="21455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err="1" smtClean="0"/>
              <a:t>git</a:t>
            </a:r>
            <a:r>
              <a:rPr kumimoji="1" lang="en-US" altLang="ja-JP" sz="3600" dirty="0" smtClean="0"/>
              <a:t> clone</a:t>
            </a:r>
          </a:p>
          <a:p>
            <a:r>
              <a:rPr lang="en-US" altLang="ja-JP" sz="3600" dirty="0" err="1" smtClean="0"/>
              <a:t>git</a:t>
            </a:r>
            <a:r>
              <a:rPr lang="en-US" altLang="ja-JP" sz="3600" dirty="0" smtClean="0"/>
              <a:t> remote</a:t>
            </a:r>
          </a:p>
          <a:p>
            <a:r>
              <a:rPr lang="en-US" altLang="ja-JP" sz="3600" dirty="0" err="1" smtClean="0"/>
              <a:t>git</a:t>
            </a:r>
            <a:r>
              <a:rPr lang="en-US" altLang="ja-JP" sz="3600" dirty="0" smtClean="0"/>
              <a:t> fetch</a:t>
            </a:r>
          </a:p>
          <a:p>
            <a:r>
              <a:rPr kumimoji="1" lang="en-US" altLang="ja-JP" sz="3600" dirty="0" err="1" smtClean="0"/>
              <a:t>git</a:t>
            </a:r>
            <a:r>
              <a:rPr kumimoji="1" lang="en-US" altLang="ja-JP" sz="3600" dirty="0" smtClean="0"/>
              <a:t> push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11560" y="4149080"/>
            <a:ext cx="30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dirty="0" err="1"/>
              <a:t>git</a:t>
            </a:r>
            <a:r>
              <a:rPr lang="en-US" altLang="ja-JP" sz="3600" dirty="0"/>
              <a:t> checkout</a:t>
            </a:r>
          </a:p>
          <a:p>
            <a:r>
              <a:rPr lang="en-US" altLang="ja-JP" sz="3600" dirty="0" err="1"/>
              <a:t>git</a:t>
            </a:r>
            <a:r>
              <a:rPr lang="en-US" altLang="ja-JP" sz="3600" dirty="0"/>
              <a:t> merge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467544" y="1556792"/>
            <a:ext cx="3024336" cy="180020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/>
        </p:nvSpPr>
        <p:spPr>
          <a:xfrm>
            <a:off x="467544" y="4221088"/>
            <a:ext cx="3024336" cy="115212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/>
          <p:cNvSpPr/>
          <p:nvPr/>
        </p:nvSpPr>
        <p:spPr>
          <a:xfrm>
            <a:off x="4644008" y="1484784"/>
            <a:ext cx="3096344" cy="1872208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716016" y="4077072"/>
            <a:ext cx="3024336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39552" y="112474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ローカルリポジトリの操作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71307" y="37890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ブランチの操作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148064" y="10527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状態や歴史の確認</a:t>
            </a:r>
            <a:endParaRPr kumimoji="1" lang="en-US" altLang="ja-JP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788024" y="364502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リモートとのやりとり</a:t>
            </a:r>
            <a:endParaRPr kumimoji="1" lang="en-US" altLang="ja-JP" dirty="0" smtClean="0"/>
          </a:p>
        </p:txBody>
      </p:sp>
      <p:pic>
        <p:nvPicPr>
          <p:cNvPr id="4098" name="Picture 2" descr="困る表情のイラスト4（男性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34" y="5661248"/>
            <a:ext cx="744017" cy="100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>
            <a:off x="1301730" y="5805264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「とりあえず」でも</a:t>
            </a:r>
            <a:endParaRPr kumimoji="1" lang="en-US" altLang="ja-JP" dirty="0" smtClean="0"/>
          </a:p>
          <a:p>
            <a:r>
              <a:rPr lang="ja-JP" altLang="en-US" dirty="0" smtClean="0"/>
              <a:t>こんなにある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122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 err="1" smtClean="0"/>
              <a:t>Git</a:t>
            </a:r>
            <a:r>
              <a:rPr kumimoji="1" lang="ja-JP" altLang="en-US" dirty="0" smtClean="0"/>
              <a:t>の仕組み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55576" y="4451628"/>
            <a:ext cx="66864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「リポジトリ」という単位で管理する</a:t>
            </a:r>
            <a:endParaRPr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リポジトリごとに「データベース」がある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データベースには「歴史」が保存される</a:t>
            </a:r>
            <a:endParaRPr kumimoji="1"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 smtClean="0"/>
              <a:t>「コミット」により、「歴史」が追加される</a:t>
            </a:r>
            <a:endParaRPr kumimoji="1" lang="ja-JP" altLang="en-US" sz="2400" dirty="0"/>
          </a:p>
        </p:txBody>
      </p:sp>
      <p:pic>
        <p:nvPicPr>
          <p:cNvPr id="5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556792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95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23" y="2420888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角丸四角形 9"/>
          <p:cNvSpPr/>
          <p:nvPr/>
        </p:nvSpPr>
        <p:spPr>
          <a:xfrm>
            <a:off x="2411760" y="1484784"/>
            <a:ext cx="4176464" cy="266429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/>
          <p:cNvSpPr/>
          <p:nvPr/>
        </p:nvSpPr>
        <p:spPr>
          <a:xfrm>
            <a:off x="2678184" y="2492896"/>
            <a:ext cx="669680" cy="496072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635896" y="98072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555776" y="306896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データ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ベース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stCxn id="5" idx="2"/>
            <a:endCxn id="4" idx="1"/>
          </p:cNvCxnSpPr>
          <p:nvPr/>
        </p:nvCxnSpPr>
        <p:spPr>
          <a:xfrm>
            <a:off x="3009857" y="2196763"/>
            <a:ext cx="3167" cy="29613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フォルダのイラスト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20888"/>
            <a:ext cx="687838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カギ線コネクタ 25"/>
          <p:cNvCxnSpPr>
            <a:stCxn id="5" idx="2"/>
            <a:endCxn id="25" idx="0"/>
          </p:cNvCxnSpPr>
          <p:nvPr/>
        </p:nvCxnSpPr>
        <p:spPr>
          <a:xfrm rot="16200000" flipH="1">
            <a:off x="3274762" y="1931858"/>
            <a:ext cx="224125" cy="75393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5" idx="2"/>
            <a:endCxn id="7" idx="0"/>
          </p:cNvCxnSpPr>
          <p:nvPr/>
        </p:nvCxnSpPr>
        <p:spPr>
          <a:xfrm rot="16200000" flipH="1">
            <a:off x="3600874" y="1605745"/>
            <a:ext cx="224125" cy="140615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/>
          <p:cNvCxnSpPr>
            <a:stCxn id="5" idx="2"/>
            <a:endCxn id="6" idx="0"/>
          </p:cNvCxnSpPr>
          <p:nvPr/>
        </p:nvCxnSpPr>
        <p:spPr>
          <a:xfrm rot="16200000" flipH="1">
            <a:off x="3924910" y="1281709"/>
            <a:ext cx="224125" cy="205423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中かっこ 30"/>
          <p:cNvSpPr/>
          <p:nvPr/>
        </p:nvSpPr>
        <p:spPr>
          <a:xfrm rot="16200000">
            <a:off x="4247964" y="2312876"/>
            <a:ext cx="288032" cy="1656184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3563888" y="335873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管理されている</a:t>
            </a:r>
            <a:endParaRPr kumimoji="1" lang="en-US" altLang="ja-JP" dirty="0" smtClean="0"/>
          </a:p>
          <a:p>
            <a:r>
              <a:rPr lang="ja-JP" altLang="en-US" dirty="0" smtClean="0"/>
              <a:t>ファイルやフォルダ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475656" y="6381328"/>
            <a:ext cx="728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 </a:t>
            </a:r>
            <a:r>
              <a:rPr kumimoji="1" lang="ja-JP" altLang="en-US" dirty="0" smtClean="0"/>
              <a:t>データベースの実体は </a:t>
            </a:r>
            <a:r>
              <a:rPr kumimoji="1" lang="en-US" altLang="ja-JP" dirty="0" smtClean="0"/>
              <a:t>.</a:t>
            </a:r>
            <a:r>
              <a:rPr kumimoji="1" lang="en-US" altLang="ja-JP" dirty="0" err="1" smtClean="0"/>
              <a:t>git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というディレクトリに保存されている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31738206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2263</TotalTime>
  <Words>2163</Words>
  <Application>Microsoft Office PowerPoint</Application>
  <PresentationFormat>画面に合わせる (4:3)</PresentationFormat>
  <Paragraphs>512</Paragraphs>
  <Slides>47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47</vt:i4>
      </vt:variant>
    </vt:vector>
  </HeadingPairs>
  <TitlesOfParts>
    <vt:vector size="53" baseType="lpstr">
      <vt:lpstr>HGｺﾞｼｯｸE</vt:lpstr>
      <vt:lpstr>ＭＳ ゴシック</vt:lpstr>
      <vt:lpstr>游ゴシック</vt:lpstr>
      <vt:lpstr>Arial</vt:lpstr>
      <vt:lpstr>Georgia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</cp:lastModifiedBy>
  <cp:revision>445</cp:revision>
  <dcterms:created xsi:type="dcterms:W3CDTF">2019-01-02T05:23:01Z</dcterms:created>
  <dcterms:modified xsi:type="dcterms:W3CDTF">2021-03-31T09:12:08Z</dcterms:modified>
</cp:coreProperties>
</file>