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256" r:id="rId2"/>
    <p:sldId id="370" r:id="rId3"/>
    <p:sldId id="377" r:id="rId4"/>
    <p:sldId id="371" r:id="rId5"/>
    <p:sldId id="372" r:id="rId6"/>
    <p:sldId id="373" r:id="rId7"/>
    <p:sldId id="374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CCFF"/>
    <a:srgbClr val="CCFFFF"/>
    <a:srgbClr val="FF8AD8"/>
    <a:srgbClr val="FF99CC"/>
    <a:srgbClr val="CCFFCC"/>
    <a:srgbClr val="FFFFCC"/>
    <a:srgbClr val="01189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3971" autoAdjust="0"/>
  </p:normalViewPr>
  <p:slideViewPr>
    <p:cSldViewPr>
      <p:cViewPr varScale="1">
        <p:scale>
          <a:sx n="92" d="100"/>
          <a:sy n="92" d="100"/>
        </p:scale>
        <p:origin x="13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2023/2/16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19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deley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論文の読み方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2023/0</a:t>
            </a:r>
            <a:r>
              <a:rPr lang="en-US" altLang="ja-JP" sz="4000" dirty="0"/>
              <a:t>2</a:t>
            </a:r>
            <a:r>
              <a:rPr kumimoji="1" lang="en-US" altLang="ja-JP" sz="4000" dirty="0"/>
              <a:t>/16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イントロダクションの構造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51520" y="1988840"/>
            <a:ext cx="2160240" cy="72008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63469" y="21328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手法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51520" y="2708920"/>
            <a:ext cx="2160240" cy="14401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1600" y="31833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結果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251520" y="4149080"/>
            <a:ext cx="216024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71600" y="42930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考察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251520" y="4869160"/>
            <a:ext cx="216024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71600" y="50131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結論</a:t>
            </a:r>
            <a:endParaRPr kumimoji="1" lang="ja-JP" altLang="en-US" sz="2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251520" y="1268760"/>
            <a:ext cx="21602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1520" y="1484784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導入</a:t>
            </a:r>
            <a:r>
              <a:rPr lang="en-US" altLang="ja-JP" sz="2000" dirty="0"/>
              <a:t>(introduction)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3131840" y="1268760"/>
            <a:ext cx="2160240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80112" y="1844824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なぜこの手法</a:t>
            </a:r>
            <a:r>
              <a:rPr kumimoji="1" lang="en-US" altLang="ja-JP" dirty="0"/>
              <a:t>/</a:t>
            </a:r>
            <a:r>
              <a:rPr kumimoji="1" lang="ja-JP" altLang="en-US" dirty="0"/>
              <a:t>分野が大事か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91880" y="177281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全体の背景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3131840" y="2708920"/>
            <a:ext cx="2160240" cy="14401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63888" y="32129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研究背景</a:t>
            </a:r>
            <a:endParaRPr kumimoji="1"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508104" y="2924944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これまでにどのような研究が</a:t>
            </a:r>
            <a:endParaRPr kumimoji="1" lang="en-US" altLang="ja-JP" dirty="0"/>
          </a:p>
          <a:p>
            <a:r>
              <a:rPr lang="ja-JP" altLang="en-US" dirty="0"/>
              <a:t>行われ、何が解決され、何が</a:t>
            </a:r>
            <a:endParaRPr lang="en-US" altLang="ja-JP" dirty="0"/>
          </a:p>
          <a:p>
            <a:r>
              <a:rPr kumimoji="1" lang="ja-JP" altLang="en-US" dirty="0"/>
              <a:t>未解決問題として残っているか</a:t>
            </a:r>
          </a:p>
        </p:txBody>
      </p:sp>
      <p:cxnSp>
        <p:nvCxnSpPr>
          <p:cNvPr id="20" name="直線コネクタ 19"/>
          <p:cNvCxnSpPr/>
          <p:nvPr/>
        </p:nvCxnSpPr>
        <p:spPr>
          <a:xfrm flipH="1">
            <a:off x="2411760" y="1268760"/>
            <a:ext cx="72008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131840" y="4149080"/>
            <a:ext cx="2160240" cy="144016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3888" y="465313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研究概要</a:t>
            </a:r>
          </a:p>
        </p:txBody>
      </p:sp>
      <p:cxnSp>
        <p:nvCxnSpPr>
          <p:cNvPr id="25" name="直線コネクタ 24"/>
          <p:cNvCxnSpPr/>
          <p:nvPr/>
        </p:nvCxnSpPr>
        <p:spPr>
          <a:xfrm flipH="1" flipV="1">
            <a:off x="2411760" y="1988840"/>
            <a:ext cx="720080" cy="36004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763688" y="630932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lang="ja-JP" altLang="en-US" dirty="0"/>
              <a:t>流儀</a:t>
            </a:r>
            <a:r>
              <a:rPr kumimoji="1" lang="ja-JP" altLang="en-US" dirty="0"/>
              <a:t>はいろいろあるので、あくまで一例です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80112" y="4406201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以上の流れを受けて、この</a:t>
            </a:r>
            <a:endParaRPr kumimoji="1" lang="en-US" altLang="ja-JP" dirty="0"/>
          </a:p>
          <a:p>
            <a:r>
              <a:rPr lang="ja-JP" altLang="en-US" dirty="0"/>
              <a:t>研究では何を目的として何を</a:t>
            </a:r>
            <a:endParaRPr lang="en-US" altLang="ja-JP" dirty="0"/>
          </a:p>
          <a:p>
            <a:r>
              <a:rPr kumimoji="1" lang="ja-JP" altLang="en-US" dirty="0"/>
              <a:t>やるか</a:t>
            </a:r>
          </a:p>
        </p:txBody>
      </p:sp>
    </p:spTree>
    <p:extLst>
      <p:ext uri="{BB962C8B-B14F-4D97-AF65-F5344CB8AC3E}">
        <p14:creationId xmlns:p14="http://schemas.microsoft.com/office/powerpoint/2010/main" val="295379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イントロダクションの構造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39552" y="2492896"/>
            <a:ext cx="7332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K. Shiina, H. Mori, Y. Okabe, and H.-K. Lee, Sci</a:t>
            </a:r>
            <a:r>
              <a:rPr lang="en-US" altLang="ja-JP" dirty="0"/>
              <a:t>.</a:t>
            </a:r>
            <a:r>
              <a:rPr lang="ja-JP" altLang="en-US" dirty="0"/>
              <a:t> Rep</a:t>
            </a:r>
            <a:r>
              <a:rPr lang="en-US" altLang="ja-JP" dirty="0"/>
              <a:t>.</a:t>
            </a:r>
            <a:r>
              <a:rPr lang="ja-JP" altLang="en-US" dirty="0"/>
              <a:t> </a:t>
            </a:r>
            <a:r>
              <a:rPr lang="ja-JP" altLang="en-US" b="1" dirty="0"/>
              <a:t>10</a:t>
            </a:r>
            <a:r>
              <a:rPr lang="ja-JP" altLang="en-US" dirty="0"/>
              <a:t>, 2177 (2020)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91680" y="1177588"/>
            <a:ext cx="5952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実際の論文の</a:t>
            </a:r>
            <a:r>
              <a:rPr kumimoji="1" lang="en-US" altLang="ja-JP" sz="2800" dirty="0"/>
              <a:t>Introduction</a:t>
            </a:r>
            <a:r>
              <a:rPr kumimoji="1" lang="ja-JP" altLang="en-US" sz="2800" dirty="0"/>
              <a:t>を見てみる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23" y="3057840"/>
            <a:ext cx="6001058" cy="3035456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59724" y="3057840"/>
            <a:ext cx="5976664" cy="6478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52411" y="312984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全体の背景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359722" y="3725588"/>
            <a:ext cx="5976665" cy="802230"/>
          </a:xfrm>
          <a:prstGeom prst="rect">
            <a:avLst/>
          </a:prstGeom>
          <a:noFill/>
          <a:ln w="381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59724" y="4570008"/>
            <a:ext cx="5976663" cy="15121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52411" y="38499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研究背景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52411" y="50740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研究概要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68B0F9-479E-BB16-9468-5FB993A6B500}"/>
              </a:ext>
            </a:extLst>
          </p:cNvPr>
          <p:cNvSpPr txBox="1"/>
          <p:nvPr/>
        </p:nvSpPr>
        <p:spPr>
          <a:xfrm>
            <a:off x="1071246" y="1963902"/>
            <a:ext cx="6696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Machine-Learning Studies on Spin Models</a:t>
            </a:r>
          </a:p>
        </p:txBody>
      </p:sp>
    </p:spTree>
    <p:extLst>
      <p:ext uri="{BB962C8B-B14F-4D97-AF65-F5344CB8AC3E}">
        <p14:creationId xmlns:p14="http://schemas.microsoft.com/office/powerpoint/2010/main" val="43589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51520" y="2780928"/>
            <a:ext cx="835292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イントロダクションの構造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491880" y="1268760"/>
            <a:ext cx="21602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38466" y="14249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全体の背景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7584" y="213285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論文の冒頭で、</a:t>
            </a:r>
            <a:r>
              <a:rPr kumimoji="1" lang="ja-JP" altLang="en-US" sz="2400" dirty="0"/>
              <a:t>この手法や分野の重要性を説明する</a:t>
            </a:r>
            <a:endParaRPr kumimoji="1" lang="en-US" altLang="ja-JP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395536" y="350100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Numerical simulations, such as Monte Carlo methods, have been successfully employed in the study of phase transitions and critical phenomena </a:t>
            </a:r>
            <a:r>
              <a:rPr lang="ja-JP" altLang="en-US" dirty="0">
                <a:solidFill>
                  <a:srgbClr val="FF0000"/>
                </a:solidFill>
              </a:rPr>
              <a:t>[1]</a:t>
            </a:r>
            <a:r>
              <a:rPr lang="ja-JP" altLang="en-US" dirty="0"/>
              <a:t>.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528" y="285293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モンテカルロ法などの数値シミュレーションは、相転移や臨界現象の研究で</a:t>
            </a:r>
            <a:endParaRPr kumimoji="1" lang="en-US" altLang="ja-JP" dirty="0"/>
          </a:p>
          <a:p>
            <a:r>
              <a:rPr lang="ja-JP" altLang="en-US" dirty="0"/>
              <a:t>広く使われており、成功を収めている。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4365104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冒頭で一番最初に単独で引用されるのは、その分野の有名な教科書や、レビュー論文で</a:t>
            </a:r>
            <a:r>
              <a:rPr kumimoji="1" lang="ja-JP" altLang="en-US" dirty="0"/>
              <a:t>あることが多い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51520" y="5157192"/>
            <a:ext cx="8352928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51520" y="5157192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[1]</a:t>
            </a:r>
            <a:r>
              <a:rPr lang="ja-JP" altLang="en-US" dirty="0"/>
              <a:t> D. P. Landau &amp; K. Binder A Guide to Monte Carlo Simulations in Statistical Physics, 4th edition, (Cambridge University Press, Cambridge, 2014).</a:t>
            </a:r>
          </a:p>
        </p:txBody>
      </p:sp>
    </p:spTree>
    <p:extLst>
      <p:ext uri="{BB962C8B-B14F-4D97-AF65-F5344CB8AC3E}">
        <p14:creationId xmlns:p14="http://schemas.microsoft.com/office/powerpoint/2010/main" val="217148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イントロダクションの構造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491880" y="1268760"/>
            <a:ext cx="216024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66706" y="14249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研究背景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11760" y="2132856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どのような研究が</a:t>
            </a:r>
            <a:r>
              <a:rPr lang="ja-JP" altLang="en-US" sz="2400" dirty="0"/>
              <a:t>行われ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何が解決され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何が</a:t>
            </a:r>
            <a:r>
              <a:rPr kumimoji="1" lang="ja-JP" altLang="en-US" sz="2400" dirty="0"/>
              <a:t>未解決問題として残っているか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39552" y="249289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これまでに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0400" y="4595644"/>
            <a:ext cx="88440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関連研究がまとめて紹介されることが多い</a:t>
            </a:r>
            <a:endParaRPr lang="en-US" altLang="ja-JP" sz="2400" dirty="0"/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recently</a:t>
            </a:r>
            <a:r>
              <a:rPr kumimoji="1" lang="ja-JP" altLang="en-US" sz="2400" dirty="0"/>
              <a:t>」というキーワードが使われることが多い</a:t>
            </a:r>
            <a:endParaRPr kumimoji="1" lang="en-US" altLang="ja-JP" sz="2400" dirty="0"/>
          </a:p>
          <a:p>
            <a:r>
              <a:rPr lang="ja-JP" altLang="en-US" sz="2400" dirty="0"/>
              <a:t>続けて、</a:t>
            </a:r>
            <a:r>
              <a:rPr kumimoji="1" lang="ja-JP" altLang="en-US" sz="2400" dirty="0"/>
              <a:t>まとめて引用されたうちいくつかを紹介することも</a:t>
            </a:r>
            <a:endParaRPr kumimoji="1" lang="en-US" altLang="ja-JP" sz="2400" dirty="0"/>
          </a:p>
          <a:p>
            <a:r>
              <a:rPr lang="ja-JP" altLang="en-US" sz="2400" dirty="0"/>
              <a:t>ここに「</a:t>
            </a:r>
            <a:r>
              <a:rPr lang="en-US" altLang="ja-JP" sz="2400" dirty="0"/>
              <a:t>while</a:t>
            </a:r>
            <a:r>
              <a:rPr lang="ja-JP" altLang="en-US" sz="2400" dirty="0"/>
              <a:t>」があると、未解決部分の説明があることが多い</a:t>
            </a:r>
            <a:endParaRPr lang="en-US" altLang="ja-JP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395536" y="3573016"/>
            <a:ext cx="7992888" cy="936104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7544" y="4077072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/>
              <a:t>Several spin models have </a:t>
            </a:r>
            <a:r>
              <a:rPr lang="ja-JP" altLang="en-US" sz="1600" dirty="0">
                <a:solidFill>
                  <a:srgbClr val="FF0000"/>
                </a:solidFill>
              </a:rPr>
              <a:t>recently</a:t>
            </a:r>
            <a:r>
              <a:rPr lang="ja-JP" altLang="en-US" sz="1600" dirty="0"/>
              <a:t> been studied through machine learning </a:t>
            </a:r>
            <a:r>
              <a:rPr lang="ja-JP" altLang="en-US" sz="1600" dirty="0">
                <a:solidFill>
                  <a:srgbClr val="FF0000"/>
                </a:solidFill>
              </a:rPr>
              <a:t>[2-6]</a:t>
            </a:r>
            <a:r>
              <a:rPr lang="ja-JP" altLang="en-US" sz="1600" dirty="0"/>
              <a:t>.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3645024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最近、いくつかのスピン系が機械学習により研究されている。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63688" y="6309320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lang="ja-JP" altLang="en-US" dirty="0"/>
              <a:t>流儀</a:t>
            </a:r>
            <a:r>
              <a:rPr kumimoji="1" lang="ja-JP" altLang="en-US" dirty="0"/>
              <a:t>はいろいろあるので、あくまで</a:t>
            </a:r>
            <a:r>
              <a:rPr lang="en-US" altLang="ja-JP" dirty="0"/>
              <a:t>(</a:t>
            </a:r>
            <a:r>
              <a:rPr lang="ja-JP" altLang="en-US" dirty="0"/>
              <a:t>略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142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07504" y="3140968"/>
            <a:ext cx="8784976" cy="93610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イントロダクションの構造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491880" y="1268760"/>
            <a:ext cx="2160240" cy="72008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66706" y="14249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研究概要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9684" y="2175247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この研究では</a:t>
            </a:r>
            <a:r>
              <a:rPr lang="ja-JP" altLang="en-US" sz="2400" dirty="0"/>
              <a:t>何を目的として</a:t>
            </a:r>
            <a:r>
              <a:rPr kumimoji="1" lang="ja-JP" altLang="en-US" sz="2400" dirty="0"/>
              <a:t>何をやるか</a:t>
            </a:r>
            <a:endParaRPr kumimoji="1" lang="en-US" altLang="ja-JP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225727" y="3284984"/>
            <a:ext cx="8666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/>
              <a:t>本研究では、CarrasquillaとMelkoが提案した手法を拡張、一般化する。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In this study, we</a:t>
            </a:r>
            <a:r>
              <a:rPr lang="ja-JP" altLang="en-US" sz="1600" dirty="0"/>
              <a:t> extend and generalize the method proposed by Carrasquilla and Melko [2].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9512" y="4293096"/>
            <a:ext cx="7966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「</a:t>
            </a:r>
            <a:r>
              <a:rPr lang="en-US" altLang="ja-JP" sz="2000" dirty="0"/>
              <a:t>In this study</a:t>
            </a:r>
            <a:r>
              <a:rPr lang="ja-JP" altLang="en-US" sz="2000" dirty="0"/>
              <a:t>」や「</a:t>
            </a:r>
            <a:r>
              <a:rPr lang="en-US" altLang="ja-JP" sz="2000" dirty="0"/>
              <a:t>We</a:t>
            </a:r>
            <a:r>
              <a:rPr lang="ja-JP" altLang="en-US" sz="2000" dirty="0"/>
              <a:t>」というキーワードが使われることが多い</a:t>
            </a:r>
            <a:endParaRPr lang="en-US" altLang="ja-JP" sz="2000" dirty="0"/>
          </a:p>
          <a:p>
            <a:r>
              <a:rPr lang="ja-JP" altLang="en-US" sz="2000" dirty="0"/>
              <a:t>最後に論文の構造を説明することが多い</a:t>
            </a:r>
            <a:endParaRPr lang="en-US" altLang="ja-JP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504" y="5229200"/>
            <a:ext cx="8131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ここで、「直接の親」が Carrasquilla and Melko [2]であることがわかる</a:t>
            </a:r>
            <a:endParaRPr lang="en-US" altLang="ja-JP" sz="2000" dirty="0"/>
          </a:p>
          <a:p>
            <a:r>
              <a:rPr lang="en-US" altLang="ja-JP" sz="2000" dirty="0"/>
              <a:t>(</a:t>
            </a:r>
            <a:r>
              <a:rPr lang="ja-JP" altLang="en-US" sz="2000" dirty="0"/>
              <a:t>一般的には「研究背景」に「親」の記述があることが多い</a:t>
            </a:r>
            <a:r>
              <a:rPr lang="en-US" altLang="ja-JP" sz="2000" dirty="0"/>
              <a:t>)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31840" y="6309320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lang="ja-JP" altLang="en-US" dirty="0"/>
              <a:t>流儀</a:t>
            </a:r>
            <a:r>
              <a:rPr kumimoji="1" lang="ja-JP" altLang="en-US" dirty="0"/>
              <a:t>はいろいろ </a:t>
            </a:r>
            <a:r>
              <a:rPr lang="en-US" altLang="ja-JP" dirty="0"/>
              <a:t>(</a:t>
            </a:r>
            <a:r>
              <a:rPr lang="ja-JP" altLang="en-US" dirty="0"/>
              <a:t>略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417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論文を渡されたら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3608" y="3356992"/>
            <a:ext cx="73981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kumimoji="1" lang="ja-JP" altLang="en-US" sz="3600" dirty="0"/>
              <a:t>まずイントロダクションを読む</a:t>
            </a:r>
            <a:endParaRPr lang="en-US" altLang="ja-JP" sz="3600" dirty="0"/>
          </a:p>
          <a:p>
            <a:pPr marL="742950" indent="-742950">
              <a:buAutoNum type="arabicPeriod"/>
            </a:pPr>
            <a:r>
              <a:rPr kumimoji="1" lang="ja-JP" altLang="en-US" sz="3600" dirty="0"/>
              <a:t>関連論文にあたりをつける</a:t>
            </a:r>
            <a:endParaRPr lang="en-US" altLang="ja-JP" sz="3600" dirty="0"/>
          </a:p>
          <a:p>
            <a:pPr marL="742950" indent="-742950">
              <a:buAutoNum type="arabicPeriod"/>
            </a:pPr>
            <a:r>
              <a:rPr kumimoji="1" lang="ja-JP" altLang="en-US" sz="3600" dirty="0"/>
              <a:t>関連論文をダウンロードする</a:t>
            </a:r>
            <a:endParaRPr kumimoji="1" lang="en-US" altLang="ja-JP" sz="3600" dirty="0"/>
          </a:p>
          <a:p>
            <a:pPr marL="742950" indent="-742950">
              <a:buAutoNum type="arabicPeriod"/>
            </a:pPr>
            <a:r>
              <a:rPr lang="ja-JP" altLang="en-US" sz="3600" dirty="0"/>
              <a:t>収束するまで</a:t>
            </a:r>
            <a:r>
              <a:rPr lang="en-US" altLang="ja-JP" sz="3600" dirty="0"/>
              <a:t>1</a:t>
            </a:r>
            <a:r>
              <a:rPr lang="ja-JP" altLang="en-US" sz="3600" dirty="0"/>
              <a:t>～</a:t>
            </a:r>
            <a:r>
              <a:rPr lang="en-US" altLang="ja-JP" sz="3600" dirty="0"/>
              <a:t>3</a:t>
            </a:r>
            <a:r>
              <a:rPr lang="ja-JP" altLang="en-US" sz="3600" dirty="0"/>
              <a:t>を繰り返す</a:t>
            </a:r>
            <a:endParaRPr kumimoji="1" lang="ja-JP" altLang="en-US" sz="3600" dirty="0"/>
          </a:p>
        </p:txBody>
      </p:sp>
      <p:pic>
        <p:nvPicPr>
          <p:cNvPr id="4" name="Picture 6" descr="バツのマークのイラスト「×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9099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丸のマークのイラスト「○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720079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475656" y="1268760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その論文を熟読して内容を理解する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75656" y="212850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その論文の研究上の位置づけを調べる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6237312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収束：「あ、この論文読んだな」の出現確率が一定以上高くなること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57562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その他雑多なこと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7504" y="1196752"/>
            <a:ext cx="88569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多くの論文から「冒頭」で引用されているレビュー論文は一度読んでみると良い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DL</a:t>
            </a:r>
            <a:r>
              <a:rPr lang="ja-JP" altLang="en-US" sz="2800" dirty="0"/>
              <a:t>した論文は</a:t>
            </a:r>
            <a:r>
              <a:rPr lang="en-US" altLang="ja-JP" sz="2800" dirty="0"/>
              <a:t>(</a:t>
            </a:r>
            <a:r>
              <a:rPr lang="ja-JP" altLang="en-US" sz="2800" dirty="0"/>
              <a:t>読まなくても</a:t>
            </a:r>
            <a:r>
              <a:rPr lang="en-US" altLang="ja-JP" sz="2800" dirty="0"/>
              <a:t>)</a:t>
            </a:r>
            <a:r>
              <a:rPr lang="ja-JP" altLang="en-US" sz="2800" dirty="0"/>
              <a:t>保存しておく</a:t>
            </a:r>
            <a:br>
              <a:rPr lang="en-US" altLang="ja-JP" sz="2800" dirty="0"/>
            </a:br>
            <a:r>
              <a:rPr lang="ja-JP" altLang="en-US" sz="2800" dirty="0"/>
              <a:t>→文献管理ソフトウェア</a:t>
            </a:r>
            <a:r>
              <a:rPr lang="en-US" altLang="ja-JP" sz="2800" dirty="0"/>
              <a:t>(</a:t>
            </a:r>
            <a:r>
              <a:rPr lang="ja-JP" altLang="en-US" sz="2800" dirty="0"/>
              <a:t>例えば</a:t>
            </a:r>
            <a:r>
              <a:rPr lang="en-US" altLang="ja-JP" sz="2800" dirty="0" err="1"/>
              <a:t>Mendeley</a:t>
            </a:r>
            <a:r>
              <a:rPr lang="ja-JP" altLang="en-US" sz="2800" dirty="0"/>
              <a:t>等</a:t>
            </a:r>
            <a:r>
              <a:rPr lang="en-US" altLang="ja-JP" sz="2800" dirty="0"/>
              <a:t>)</a:t>
            </a:r>
            <a:r>
              <a:rPr lang="ja-JP" altLang="en-US" sz="2800" dirty="0"/>
              <a:t>を活用</a:t>
            </a:r>
            <a:endParaRPr kumimoji="1"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573016"/>
            <a:ext cx="5472608" cy="254826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95536" y="3068960"/>
            <a:ext cx="5069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文献管理ソフトウェア「</a:t>
            </a:r>
            <a:r>
              <a:rPr lang="en-US" altLang="ja-JP" sz="2400" dirty="0" err="1"/>
              <a:t>Mendeley</a:t>
            </a:r>
            <a:r>
              <a:rPr lang="ja-JP" altLang="en-US" sz="2400" dirty="0"/>
              <a:t>」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364088" y="3140968"/>
            <a:ext cx="2768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https://www.mendeley.com/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8E9047-0A70-7FC8-459F-D86481CA63B4}"/>
              </a:ext>
            </a:extLst>
          </p:cNvPr>
          <p:cNvSpPr txBox="1"/>
          <p:nvPr/>
        </p:nvSpPr>
        <p:spPr>
          <a:xfrm>
            <a:off x="5508104" y="6381328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Paperpile</a:t>
            </a:r>
            <a:r>
              <a:rPr kumimoji="1" lang="ja-JP" altLang="en-US" dirty="0"/>
              <a:t>なども良いらしい</a:t>
            </a:r>
          </a:p>
        </p:txBody>
      </p:sp>
    </p:spTree>
    <p:extLst>
      <p:ext uri="{BB962C8B-B14F-4D97-AF65-F5344CB8AC3E}">
        <p14:creationId xmlns:p14="http://schemas.microsoft.com/office/powerpoint/2010/main" val="2789297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512" y="1484784"/>
            <a:ext cx="8568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「この論文読んでみて」と言われたら</a:t>
            </a:r>
            <a:r>
              <a:rPr lang="ja-JP" altLang="en-US" sz="3200" dirty="0"/>
              <a:t>、</a:t>
            </a:r>
            <a:br>
              <a:rPr lang="en-US" altLang="ja-JP" sz="3200" dirty="0"/>
            </a:br>
            <a:r>
              <a:rPr kumimoji="1" lang="ja-JP" altLang="en-US" sz="3200" dirty="0"/>
              <a:t>その論文の引用文献も読む</a:t>
            </a:r>
            <a:endParaRPr kumimoji="1"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どの引用文献を読むべきか</a:t>
            </a:r>
            <a:r>
              <a:rPr lang="ja-JP" altLang="en-US" sz="3200" dirty="0" err="1"/>
              <a:t>は</a:t>
            </a:r>
            <a:r>
              <a:rPr lang="ja-JP" altLang="en-US" sz="3200" dirty="0"/>
              <a:t>、イントロであたりをつける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必要に応じて、引用文献の引用文献も読む</a:t>
            </a:r>
            <a:endParaRPr lang="en-US" altLang="ja-JP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55776" y="4941168"/>
            <a:ext cx="6120680" cy="12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論文の引用文献、引用文献の引用文献</a:t>
            </a:r>
            <a:r>
              <a:rPr lang="en-US" altLang="ja-JP" sz="2400" dirty="0"/>
              <a:t>……</a:t>
            </a:r>
            <a:r>
              <a:rPr kumimoji="1" lang="ja-JP" altLang="en-US" sz="2400" dirty="0"/>
              <a:t>際限なく「読むべき論文」が増えてい</a:t>
            </a:r>
            <a:r>
              <a:rPr lang="ja-JP" altLang="en-US" sz="2400" dirty="0"/>
              <a:t>きますが、がんばりましょう</a:t>
            </a:r>
            <a:endParaRPr kumimoji="1" lang="en-US" altLang="ja-JP" sz="2400" dirty="0"/>
          </a:p>
        </p:txBody>
      </p:sp>
      <p:pic>
        <p:nvPicPr>
          <p:cNvPr id="2050" name="Picture 2" descr="忙しく仕事をしている白衣の女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5313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27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初めての論文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980728"/>
            <a:ext cx="7725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指導教員に「この論文読んでみて」と言われた</a:t>
            </a:r>
            <a:endParaRPr lang="en-US" altLang="ja-JP" sz="2800" dirty="0"/>
          </a:p>
          <a:p>
            <a:r>
              <a:rPr kumimoji="1" lang="ja-JP" altLang="en-US" sz="2800" dirty="0"/>
              <a:t>→まずやるべきことは？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132856"/>
            <a:ext cx="3672408" cy="1828522"/>
          </a:xfrm>
          <a:prstGeom prst="rect">
            <a:avLst/>
          </a:prstGeom>
        </p:spPr>
      </p:pic>
      <p:pic>
        <p:nvPicPr>
          <p:cNvPr id="1030" name="Picture 6" descr="バツのマークのイラスト「×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丸のマークのイラスト「○」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673217"/>
            <a:ext cx="720079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259632" y="4576773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その論文を熟読して内容を理解する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59632" y="5740869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その論文の研究上の位置づけを調べる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267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研究の流れ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556792"/>
            <a:ext cx="4032448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把握すべきこと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3608" y="2636912"/>
            <a:ext cx="7507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起点となる研究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祖先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はどれか</a:t>
            </a:r>
            <a:endParaRPr kumimoji="1" lang="en-US" altLang="ja-JP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他にはどのようなアプローチが</a:t>
            </a:r>
            <a:r>
              <a:rPr lang="ja-JP" altLang="en-US" sz="3200" dirty="0"/>
              <a:t>あ</a:t>
            </a:r>
            <a:r>
              <a:rPr kumimoji="1" lang="ja-JP" altLang="en-US" sz="3200" dirty="0"/>
              <a:t>るか</a:t>
            </a:r>
            <a:endParaRPr kumimoji="1" lang="en-US" altLang="ja-JP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直接の「親」となる論文はどれか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5589240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特に「他にどのようなアプローチがあるか」は必ず聞かれるので把握しておく</a:t>
            </a:r>
          </a:p>
        </p:txBody>
      </p:sp>
    </p:spTree>
    <p:extLst>
      <p:ext uri="{BB962C8B-B14F-4D97-AF65-F5344CB8AC3E}">
        <p14:creationId xmlns:p14="http://schemas.microsoft.com/office/powerpoint/2010/main" val="81456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研究の流れ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19672" y="836712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研究には「流れ」がある</a:t>
            </a:r>
          </a:p>
        </p:txBody>
      </p:sp>
      <p:sp>
        <p:nvSpPr>
          <p:cNvPr id="4" name="楕円 3"/>
          <p:cNvSpPr/>
          <p:nvPr/>
        </p:nvSpPr>
        <p:spPr>
          <a:xfrm>
            <a:off x="3203848" y="162880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619672" y="2204864"/>
            <a:ext cx="0" cy="42484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259632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時間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63888" y="15567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画期的な論文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2483768" y="21328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2987824" y="21328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3491880" y="21328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3995936" y="21328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2123728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" name="楕円 13"/>
          <p:cNvSpPr/>
          <p:nvPr/>
        </p:nvSpPr>
        <p:spPr>
          <a:xfrm>
            <a:off x="2627784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" name="楕円 14"/>
          <p:cNvSpPr/>
          <p:nvPr/>
        </p:nvSpPr>
        <p:spPr>
          <a:xfrm>
            <a:off x="3131840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" name="楕円 15"/>
          <p:cNvSpPr/>
          <p:nvPr/>
        </p:nvSpPr>
        <p:spPr>
          <a:xfrm>
            <a:off x="3635896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" name="楕円 16"/>
          <p:cNvSpPr/>
          <p:nvPr/>
        </p:nvSpPr>
        <p:spPr>
          <a:xfrm>
            <a:off x="413995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" name="楕円 17"/>
          <p:cNvSpPr/>
          <p:nvPr/>
        </p:nvSpPr>
        <p:spPr>
          <a:xfrm>
            <a:off x="4644008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23" name="カギ線コネクタ 22"/>
          <p:cNvCxnSpPr>
            <a:stCxn id="4" idx="4"/>
            <a:endCxn id="9" idx="0"/>
          </p:cNvCxnSpPr>
          <p:nvPr/>
        </p:nvCxnSpPr>
        <p:spPr>
          <a:xfrm rot="5400000">
            <a:off x="2879812" y="1664804"/>
            <a:ext cx="216024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4" idx="4"/>
            <a:endCxn id="10" idx="0"/>
          </p:cNvCxnSpPr>
          <p:nvPr/>
        </p:nvCxnSpPr>
        <p:spPr>
          <a:xfrm rot="5400000">
            <a:off x="3131840" y="1916832"/>
            <a:ext cx="216024" cy="2160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4" idx="4"/>
            <a:endCxn id="11" idx="0"/>
          </p:cNvCxnSpPr>
          <p:nvPr/>
        </p:nvCxnSpPr>
        <p:spPr>
          <a:xfrm rot="16200000" flipH="1">
            <a:off x="3383868" y="1880828"/>
            <a:ext cx="216024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4" idx="4"/>
            <a:endCxn id="12" idx="0"/>
          </p:cNvCxnSpPr>
          <p:nvPr/>
        </p:nvCxnSpPr>
        <p:spPr>
          <a:xfrm rot="16200000" flipH="1">
            <a:off x="3635896" y="1628800"/>
            <a:ext cx="216024" cy="79208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/>
          <p:nvPr/>
        </p:nvCxnSpPr>
        <p:spPr>
          <a:xfrm rot="10800000" flipV="1">
            <a:off x="3275856" y="2564904"/>
            <a:ext cx="864096" cy="43204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/>
          <p:nvPr/>
        </p:nvCxnSpPr>
        <p:spPr>
          <a:xfrm rot="5400000">
            <a:off x="3707904" y="2492896"/>
            <a:ext cx="504056" cy="360040"/>
          </a:xfrm>
          <a:prstGeom prst="bentConnector3">
            <a:avLst>
              <a:gd name="adj1" fmla="val 26338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9" idx="4"/>
            <a:endCxn id="13" idx="0"/>
          </p:cNvCxnSpPr>
          <p:nvPr/>
        </p:nvCxnSpPr>
        <p:spPr>
          <a:xfrm rot="5400000">
            <a:off x="2267744" y="2420888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0" idx="4"/>
            <a:endCxn id="14" idx="0"/>
          </p:cNvCxnSpPr>
          <p:nvPr/>
        </p:nvCxnSpPr>
        <p:spPr>
          <a:xfrm rot="5400000">
            <a:off x="2771800" y="2420888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12" idx="4"/>
            <a:endCxn id="17" idx="0"/>
          </p:cNvCxnSpPr>
          <p:nvPr/>
        </p:nvCxnSpPr>
        <p:spPr>
          <a:xfrm rot="16200000" flipH="1">
            <a:off x="4031940" y="2528900"/>
            <a:ext cx="360040" cy="144016"/>
          </a:xfrm>
          <a:prstGeom prst="bentConnector3">
            <a:avLst>
              <a:gd name="adj1" fmla="val 36197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>
            <a:stCxn id="12" idx="4"/>
            <a:endCxn id="18" idx="1"/>
          </p:cNvCxnSpPr>
          <p:nvPr/>
        </p:nvCxnSpPr>
        <p:spPr>
          <a:xfrm rot="16200000" flipH="1">
            <a:off x="4211960" y="2348879"/>
            <a:ext cx="402221" cy="546237"/>
          </a:xfrm>
          <a:prstGeom prst="bentConnector3">
            <a:avLst>
              <a:gd name="adj1" fmla="val 3023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5364088" y="227687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大量のフォロワーが現れる</a:t>
            </a:r>
          </a:p>
        </p:txBody>
      </p:sp>
      <p:sp>
        <p:nvSpPr>
          <p:cNvPr id="56" name="楕円 55"/>
          <p:cNvSpPr/>
          <p:nvPr/>
        </p:nvSpPr>
        <p:spPr>
          <a:xfrm>
            <a:off x="2915816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7" name="楕円 56"/>
          <p:cNvSpPr/>
          <p:nvPr/>
        </p:nvSpPr>
        <p:spPr>
          <a:xfrm>
            <a:off x="3923928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8" name="楕円 57"/>
          <p:cNvSpPr/>
          <p:nvPr/>
        </p:nvSpPr>
        <p:spPr>
          <a:xfrm>
            <a:off x="3419872" y="39330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62" name="カギ線コネクタ 61"/>
          <p:cNvCxnSpPr>
            <a:stCxn id="17" idx="4"/>
            <a:endCxn id="57" idx="0"/>
          </p:cNvCxnSpPr>
          <p:nvPr/>
        </p:nvCxnSpPr>
        <p:spPr>
          <a:xfrm rot="5400000">
            <a:off x="4031940" y="3104964"/>
            <a:ext cx="288032" cy="2160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14" idx="4"/>
            <a:endCxn id="56" idx="0"/>
          </p:cNvCxnSpPr>
          <p:nvPr/>
        </p:nvCxnSpPr>
        <p:spPr>
          <a:xfrm rot="16200000" flipH="1">
            <a:off x="2771800" y="3068960"/>
            <a:ext cx="288032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56" idx="4"/>
            <a:endCxn id="58" idx="0"/>
          </p:cNvCxnSpPr>
          <p:nvPr/>
        </p:nvCxnSpPr>
        <p:spPr>
          <a:xfrm rot="16200000" flipH="1">
            <a:off x="3167844" y="3537012"/>
            <a:ext cx="288032" cy="504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5436096" y="35730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停滞期</a:t>
            </a:r>
            <a:endParaRPr kumimoji="1" lang="ja-JP" altLang="en-US" dirty="0"/>
          </a:p>
        </p:txBody>
      </p:sp>
      <p:sp>
        <p:nvSpPr>
          <p:cNvPr id="68" name="右中かっこ 67"/>
          <p:cNvSpPr/>
          <p:nvPr/>
        </p:nvSpPr>
        <p:spPr>
          <a:xfrm>
            <a:off x="5004048" y="2132856"/>
            <a:ext cx="299464" cy="91440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中かっこ 68"/>
          <p:cNvSpPr/>
          <p:nvPr/>
        </p:nvSpPr>
        <p:spPr>
          <a:xfrm>
            <a:off x="5004048" y="3284984"/>
            <a:ext cx="299464" cy="91440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3203848" y="458112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491880" y="45091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画期的な論文</a:t>
            </a:r>
            <a:endParaRPr kumimoji="1" lang="ja-JP" altLang="en-US" dirty="0"/>
          </a:p>
        </p:txBody>
      </p:sp>
      <p:sp>
        <p:nvSpPr>
          <p:cNvPr id="75" name="楕円 74"/>
          <p:cNvSpPr/>
          <p:nvPr/>
        </p:nvSpPr>
        <p:spPr>
          <a:xfrm>
            <a:off x="2411760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/>
          <p:cNvSpPr/>
          <p:nvPr/>
        </p:nvSpPr>
        <p:spPr>
          <a:xfrm>
            <a:off x="2915816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/>
          <p:cNvSpPr/>
          <p:nvPr/>
        </p:nvSpPr>
        <p:spPr>
          <a:xfrm>
            <a:off x="3419872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/>
          <p:cNvSpPr/>
          <p:nvPr/>
        </p:nvSpPr>
        <p:spPr>
          <a:xfrm>
            <a:off x="3923928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/>
          <p:cNvSpPr/>
          <p:nvPr/>
        </p:nvSpPr>
        <p:spPr>
          <a:xfrm>
            <a:off x="2051720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0" name="楕円 79"/>
          <p:cNvSpPr/>
          <p:nvPr/>
        </p:nvSpPr>
        <p:spPr>
          <a:xfrm>
            <a:off x="2555776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1" name="楕円 80"/>
          <p:cNvSpPr/>
          <p:nvPr/>
        </p:nvSpPr>
        <p:spPr>
          <a:xfrm>
            <a:off x="3059832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2" name="楕円 81"/>
          <p:cNvSpPr/>
          <p:nvPr/>
        </p:nvSpPr>
        <p:spPr>
          <a:xfrm>
            <a:off x="3563888" y="573325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3" name="楕円 82"/>
          <p:cNvSpPr/>
          <p:nvPr/>
        </p:nvSpPr>
        <p:spPr>
          <a:xfrm>
            <a:off x="4067944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4" name="楕円 83"/>
          <p:cNvSpPr/>
          <p:nvPr/>
        </p:nvSpPr>
        <p:spPr>
          <a:xfrm>
            <a:off x="4572000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90" name="カギ線コネクタ 89"/>
          <p:cNvCxnSpPr>
            <a:stCxn id="78" idx="4"/>
            <a:endCxn id="84" idx="1"/>
          </p:cNvCxnSpPr>
          <p:nvPr/>
        </p:nvCxnSpPr>
        <p:spPr>
          <a:xfrm rot="16200000" flipH="1">
            <a:off x="4139952" y="5301207"/>
            <a:ext cx="402221" cy="546237"/>
          </a:xfrm>
          <a:prstGeom prst="bentConnector3">
            <a:avLst>
              <a:gd name="adj1" fmla="val 3023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77" idx="4"/>
            <a:endCxn id="83" idx="0"/>
          </p:cNvCxnSpPr>
          <p:nvPr/>
        </p:nvCxnSpPr>
        <p:spPr>
          <a:xfrm rot="16200000" flipH="1">
            <a:off x="3707904" y="5229200"/>
            <a:ext cx="360040" cy="64807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77" idx="4"/>
            <a:endCxn id="82" idx="0"/>
          </p:cNvCxnSpPr>
          <p:nvPr/>
        </p:nvCxnSpPr>
        <p:spPr>
          <a:xfrm rot="16200000" flipH="1">
            <a:off x="3455876" y="5481228"/>
            <a:ext cx="360040" cy="14401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77" idx="4"/>
            <a:endCxn id="81" idx="0"/>
          </p:cNvCxnSpPr>
          <p:nvPr/>
        </p:nvCxnSpPr>
        <p:spPr>
          <a:xfrm rot="5400000">
            <a:off x="3203848" y="5373216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76" idx="4"/>
            <a:endCxn id="80" idx="0"/>
          </p:cNvCxnSpPr>
          <p:nvPr/>
        </p:nvCxnSpPr>
        <p:spPr>
          <a:xfrm rot="5400000">
            <a:off x="2699792" y="5373216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>
            <a:stCxn id="75" idx="4"/>
            <a:endCxn id="79" idx="0"/>
          </p:cNvCxnSpPr>
          <p:nvPr/>
        </p:nvCxnSpPr>
        <p:spPr>
          <a:xfrm rot="5400000">
            <a:off x="2195736" y="5373216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70" idx="4"/>
            <a:endCxn id="78" idx="0"/>
          </p:cNvCxnSpPr>
          <p:nvPr/>
        </p:nvCxnSpPr>
        <p:spPr>
          <a:xfrm rot="16200000" flipH="1">
            <a:off x="3599892" y="4617132"/>
            <a:ext cx="216024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カギ線コネクタ 104"/>
          <p:cNvCxnSpPr>
            <a:stCxn id="70" idx="4"/>
            <a:endCxn id="77" idx="0"/>
          </p:cNvCxnSpPr>
          <p:nvPr/>
        </p:nvCxnSpPr>
        <p:spPr>
          <a:xfrm rot="16200000" flipH="1">
            <a:off x="3347864" y="4869160"/>
            <a:ext cx="216024" cy="2160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カギ線コネクタ 107"/>
          <p:cNvCxnSpPr>
            <a:stCxn id="70" idx="4"/>
            <a:endCxn id="76" idx="0"/>
          </p:cNvCxnSpPr>
          <p:nvPr/>
        </p:nvCxnSpPr>
        <p:spPr>
          <a:xfrm rot="5400000">
            <a:off x="3095836" y="4833156"/>
            <a:ext cx="216024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カギ線コネクタ 110"/>
          <p:cNvCxnSpPr>
            <a:stCxn id="70" idx="4"/>
            <a:endCxn id="75" idx="0"/>
          </p:cNvCxnSpPr>
          <p:nvPr/>
        </p:nvCxnSpPr>
        <p:spPr>
          <a:xfrm rot="5400000">
            <a:off x="2843808" y="4581128"/>
            <a:ext cx="216024" cy="79208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カギ線コネクタ 112"/>
          <p:cNvCxnSpPr>
            <a:stCxn id="58" idx="4"/>
            <a:endCxn id="70" idx="0"/>
          </p:cNvCxnSpPr>
          <p:nvPr/>
        </p:nvCxnSpPr>
        <p:spPr>
          <a:xfrm rot="5400000">
            <a:off x="3275856" y="4293096"/>
            <a:ext cx="360040" cy="2160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5364088" y="52292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大量のフォロワーが現れる</a:t>
            </a:r>
          </a:p>
        </p:txBody>
      </p:sp>
      <p:sp>
        <p:nvSpPr>
          <p:cNvPr id="115" name="右中かっこ 114"/>
          <p:cNvSpPr/>
          <p:nvPr/>
        </p:nvSpPr>
        <p:spPr>
          <a:xfrm>
            <a:off x="5004048" y="5085184"/>
            <a:ext cx="299464" cy="91440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627784" y="62726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読めと言われた論文</a:t>
            </a:r>
            <a:endParaRPr kumimoji="1" lang="ja-JP" altLang="en-US" dirty="0"/>
          </a:p>
        </p:txBody>
      </p:sp>
      <p:cxnSp>
        <p:nvCxnSpPr>
          <p:cNvPr id="118" name="直線矢印コネクタ 117"/>
          <p:cNvCxnSpPr/>
          <p:nvPr/>
        </p:nvCxnSpPr>
        <p:spPr>
          <a:xfrm flipV="1">
            <a:off x="3707904" y="6021290"/>
            <a:ext cx="0" cy="2880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08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研究の流れ</a:t>
            </a:r>
          </a:p>
        </p:txBody>
      </p:sp>
      <p:sp>
        <p:nvSpPr>
          <p:cNvPr id="3" name="楕円 2"/>
          <p:cNvSpPr/>
          <p:nvPr/>
        </p:nvSpPr>
        <p:spPr>
          <a:xfrm>
            <a:off x="4211960" y="234888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72000" y="227687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問題提起となる研究</a:t>
            </a:r>
            <a:endParaRPr kumimoji="1" lang="ja-JP" altLang="en-US" sz="2000" dirty="0"/>
          </a:p>
        </p:txBody>
      </p:sp>
      <p:sp>
        <p:nvSpPr>
          <p:cNvPr id="5" name="楕円 4"/>
          <p:cNvSpPr/>
          <p:nvPr/>
        </p:nvSpPr>
        <p:spPr>
          <a:xfrm>
            <a:off x="3131840" y="429309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3851920" y="429309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4572000" y="42930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5292080" y="42930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2771800" y="501317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3491880" y="501317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2051720" y="501317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5652120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6372200" y="501317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4932040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15"/>
          <p:cNvCxnSpPr>
            <a:stCxn id="3" idx="4"/>
            <a:endCxn id="6" idx="0"/>
          </p:cNvCxnSpPr>
          <p:nvPr/>
        </p:nvCxnSpPr>
        <p:spPr>
          <a:xfrm rot="5400000">
            <a:off x="3347864" y="3284984"/>
            <a:ext cx="1656184" cy="3600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3" idx="4"/>
            <a:endCxn id="5" idx="0"/>
          </p:cNvCxnSpPr>
          <p:nvPr/>
        </p:nvCxnSpPr>
        <p:spPr>
          <a:xfrm rot="5400000">
            <a:off x="2987824" y="2924944"/>
            <a:ext cx="1656184" cy="1080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3" idx="4"/>
            <a:endCxn id="7" idx="0"/>
          </p:cNvCxnSpPr>
          <p:nvPr/>
        </p:nvCxnSpPr>
        <p:spPr>
          <a:xfrm rot="16200000" flipH="1">
            <a:off x="3707904" y="3284984"/>
            <a:ext cx="1656184" cy="3600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3" idx="4"/>
            <a:endCxn id="8" idx="0"/>
          </p:cNvCxnSpPr>
          <p:nvPr/>
        </p:nvCxnSpPr>
        <p:spPr>
          <a:xfrm rot="16200000" flipH="1">
            <a:off x="4067944" y="2924944"/>
            <a:ext cx="1656184" cy="1080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5" idx="4"/>
            <a:endCxn id="11" idx="0"/>
          </p:cNvCxnSpPr>
          <p:nvPr/>
        </p:nvCxnSpPr>
        <p:spPr>
          <a:xfrm rot="5400000">
            <a:off x="2519772" y="4257092"/>
            <a:ext cx="432048" cy="1080120"/>
          </a:xfrm>
          <a:prstGeom prst="bentConnector3">
            <a:avLst>
              <a:gd name="adj1" fmla="val 31596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6" idx="4"/>
            <a:endCxn id="9" idx="0"/>
          </p:cNvCxnSpPr>
          <p:nvPr/>
        </p:nvCxnSpPr>
        <p:spPr>
          <a:xfrm rot="5400000">
            <a:off x="3239852" y="4257092"/>
            <a:ext cx="432048" cy="108012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6" idx="4"/>
            <a:endCxn id="10" idx="0"/>
          </p:cNvCxnSpPr>
          <p:nvPr/>
        </p:nvCxnSpPr>
        <p:spPr>
          <a:xfrm rot="5400000">
            <a:off x="3599892" y="4617132"/>
            <a:ext cx="432048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7" idx="4"/>
            <a:endCxn id="14" idx="0"/>
          </p:cNvCxnSpPr>
          <p:nvPr/>
        </p:nvCxnSpPr>
        <p:spPr>
          <a:xfrm rot="16200000" flipH="1">
            <a:off x="4680012" y="4617132"/>
            <a:ext cx="432048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8" idx="4"/>
            <a:endCxn id="12" idx="0"/>
          </p:cNvCxnSpPr>
          <p:nvPr/>
        </p:nvCxnSpPr>
        <p:spPr>
          <a:xfrm rot="16200000" flipH="1">
            <a:off x="5400092" y="4617132"/>
            <a:ext cx="432048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8" idx="4"/>
            <a:endCxn id="13" idx="0"/>
          </p:cNvCxnSpPr>
          <p:nvPr/>
        </p:nvCxnSpPr>
        <p:spPr>
          <a:xfrm rot="16200000" flipH="1">
            <a:off x="5760132" y="4257092"/>
            <a:ext cx="432048" cy="108012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1403648" y="4149080"/>
            <a:ext cx="2880320" cy="1440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03848" y="2780928"/>
            <a:ext cx="2339102" cy="46166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この問題を</a:t>
            </a:r>
            <a:r>
              <a:rPr lang="en-US" altLang="ja-JP" sz="2400" dirty="0"/>
              <a:t>……</a:t>
            </a:r>
            <a:endParaRPr kumimoji="1" lang="ja-JP" altLang="en-US" sz="24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99592" y="3284984"/>
            <a:ext cx="2236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A</a:t>
            </a:r>
            <a:r>
              <a:rPr kumimoji="1" lang="ja-JP" altLang="en-US" sz="2400" dirty="0"/>
              <a:t>という方法で</a:t>
            </a:r>
            <a:endParaRPr kumimoji="1" lang="en-US" altLang="ja-JP" sz="2400" dirty="0"/>
          </a:p>
          <a:p>
            <a:r>
              <a:rPr kumimoji="1" lang="ja-JP" altLang="en-US" sz="2400" dirty="0"/>
              <a:t>解決を試みる</a:t>
            </a:r>
          </a:p>
        </p:txBody>
      </p:sp>
      <p:sp>
        <p:nvSpPr>
          <p:cNvPr id="61" name="角丸四角形 60"/>
          <p:cNvSpPr/>
          <p:nvPr/>
        </p:nvSpPr>
        <p:spPr>
          <a:xfrm>
            <a:off x="4499992" y="4149080"/>
            <a:ext cx="2664296" cy="1440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724128" y="3284984"/>
            <a:ext cx="2204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B</a:t>
            </a:r>
            <a:r>
              <a:rPr kumimoji="1" lang="ja-JP" altLang="en-US" sz="2400" dirty="0"/>
              <a:t>という方法で</a:t>
            </a:r>
            <a:endParaRPr kumimoji="1" lang="en-US" altLang="ja-JP" sz="2400" dirty="0"/>
          </a:p>
          <a:p>
            <a:r>
              <a:rPr kumimoji="1" lang="ja-JP" altLang="en-US" sz="2400" dirty="0"/>
              <a:t>解決を試みる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364088" y="580526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読めと言われた論文</a:t>
            </a:r>
            <a:endParaRPr kumimoji="1" lang="ja-JP" altLang="en-US" sz="2000" dirty="0"/>
          </a:p>
        </p:txBody>
      </p:sp>
      <p:cxnSp>
        <p:nvCxnSpPr>
          <p:cNvPr id="88" name="直線矢印コネクタ 87"/>
          <p:cNvCxnSpPr/>
          <p:nvPr/>
        </p:nvCxnSpPr>
        <p:spPr>
          <a:xfrm flipV="1">
            <a:off x="6516216" y="5409894"/>
            <a:ext cx="0" cy="2880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899592" y="1196752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研究には様々なアプローチがある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8549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研究の流れ</a:t>
            </a:r>
          </a:p>
        </p:txBody>
      </p:sp>
      <p:sp>
        <p:nvSpPr>
          <p:cNvPr id="3" name="楕円 2"/>
          <p:cNvSpPr/>
          <p:nvPr/>
        </p:nvSpPr>
        <p:spPr>
          <a:xfrm>
            <a:off x="1331640" y="126876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331640" y="3429000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39752" y="134076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何か「はじまり」となる研究があり</a:t>
            </a:r>
          </a:p>
        </p:txBody>
      </p:sp>
      <p:cxnSp>
        <p:nvCxnSpPr>
          <p:cNvPr id="8" name="直線コネクタ 7"/>
          <p:cNvCxnSpPr>
            <a:stCxn id="3" idx="4"/>
            <a:endCxn id="4" idx="0"/>
          </p:cNvCxnSpPr>
          <p:nvPr/>
        </p:nvCxnSpPr>
        <p:spPr>
          <a:xfrm>
            <a:off x="169168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1043608" y="256490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39752" y="2420888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様々なアプローチがなされるが</a:t>
            </a:r>
            <a:endParaRPr kumimoji="1" lang="ja-JP" altLang="en-US" sz="2800" dirty="0"/>
          </a:p>
        </p:txBody>
      </p:sp>
      <p:cxnSp>
        <p:nvCxnSpPr>
          <p:cNvPr id="16" name="カギ線コネクタ 15"/>
          <p:cNvCxnSpPr>
            <a:stCxn id="3" idx="4"/>
            <a:endCxn id="12" idx="0"/>
          </p:cNvCxnSpPr>
          <p:nvPr/>
        </p:nvCxnSpPr>
        <p:spPr>
          <a:xfrm rot="5400000">
            <a:off x="1151620" y="2024844"/>
            <a:ext cx="576064" cy="504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755576" y="314096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35496" y="314096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カギ線コネクタ 19"/>
          <p:cNvCxnSpPr>
            <a:stCxn id="12" idx="4"/>
            <a:endCxn id="17" idx="0"/>
          </p:cNvCxnSpPr>
          <p:nvPr/>
        </p:nvCxnSpPr>
        <p:spPr>
          <a:xfrm rot="5400000">
            <a:off x="899592" y="2852936"/>
            <a:ext cx="288032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12" idx="4"/>
            <a:endCxn id="18" idx="0"/>
          </p:cNvCxnSpPr>
          <p:nvPr/>
        </p:nvCxnSpPr>
        <p:spPr>
          <a:xfrm rot="5400000">
            <a:off x="539552" y="2492896"/>
            <a:ext cx="288032" cy="10081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411760" y="350100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39752" y="3553852"/>
            <a:ext cx="5772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その中で</a:t>
            </a:r>
            <a:r>
              <a:rPr kumimoji="1" lang="en-US" altLang="ja-JP" sz="2800" dirty="0"/>
              <a:t>B</a:t>
            </a:r>
            <a:r>
              <a:rPr kumimoji="1" lang="ja-JP" altLang="en-US" sz="2800" dirty="0"/>
              <a:t>というアプローチがあり</a:t>
            </a:r>
          </a:p>
        </p:txBody>
      </p:sp>
      <p:sp>
        <p:nvSpPr>
          <p:cNvPr id="26" name="楕円 25"/>
          <p:cNvSpPr/>
          <p:nvPr/>
        </p:nvSpPr>
        <p:spPr>
          <a:xfrm>
            <a:off x="1331640" y="4869160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stCxn id="4" idx="4"/>
            <a:endCxn id="26" idx="0"/>
          </p:cNvCxnSpPr>
          <p:nvPr/>
        </p:nvCxnSpPr>
        <p:spPr>
          <a:xfrm>
            <a:off x="1691680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339752" y="4941168"/>
            <a:ext cx="6412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アプローチ</a:t>
            </a:r>
            <a:r>
              <a:rPr lang="en-US" altLang="ja-JP" sz="2800" dirty="0"/>
              <a:t>B</a:t>
            </a:r>
            <a:r>
              <a:rPr lang="ja-JP" altLang="en-US" sz="2800" dirty="0"/>
              <a:t>の中で</a:t>
            </a:r>
            <a:r>
              <a:rPr lang="en-US" altLang="ja-JP" sz="2800" dirty="0"/>
              <a:t>B’</a:t>
            </a:r>
            <a:r>
              <a:rPr lang="ja-JP" altLang="en-US" sz="2800" dirty="0"/>
              <a:t>という提案をした</a:t>
            </a:r>
            <a:endParaRPr kumimoji="1" lang="ja-JP" altLang="en-US" sz="2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39552" y="602128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読めと言われた論文</a:t>
            </a:r>
            <a:endParaRPr kumimoji="1" lang="ja-JP" altLang="en-US" sz="2000" dirty="0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1691680" y="5625918"/>
            <a:ext cx="0" cy="2880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68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>
          <a:xfrm>
            <a:off x="4067944" y="1484784"/>
            <a:ext cx="4896544" cy="15121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研究の流れ</a:t>
            </a:r>
          </a:p>
        </p:txBody>
      </p:sp>
      <p:sp>
        <p:nvSpPr>
          <p:cNvPr id="3" name="楕円 2"/>
          <p:cNvSpPr/>
          <p:nvPr/>
        </p:nvSpPr>
        <p:spPr>
          <a:xfrm>
            <a:off x="2771800" y="126876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2771800" y="3429000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3" idx="4"/>
            <a:endCxn id="4" idx="0"/>
          </p:cNvCxnSpPr>
          <p:nvPr/>
        </p:nvCxnSpPr>
        <p:spPr>
          <a:xfrm>
            <a:off x="313184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2483768" y="256490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カギ線コネクタ 6"/>
          <p:cNvCxnSpPr>
            <a:stCxn id="3" idx="4"/>
            <a:endCxn id="6" idx="0"/>
          </p:cNvCxnSpPr>
          <p:nvPr/>
        </p:nvCxnSpPr>
        <p:spPr>
          <a:xfrm rot="5400000">
            <a:off x="2591780" y="2024844"/>
            <a:ext cx="576064" cy="504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2195736" y="314096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1475656" y="314096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カギ線コネクタ 9"/>
          <p:cNvCxnSpPr>
            <a:stCxn id="6" idx="4"/>
            <a:endCxn id="8" idx="0"/>
          </p:cNvCxnSpPr>
          <p:nvPr/>
        </p:nvCxnSpPr>
        <p:spPr>
          <a:xfrm rot="5400000">
            <a:off x="2339752" y="2852936"/>
            <a:ext cx="288032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6" idx="4"/>
            <a:endCxn id="9" idx="0"/>
          </p:cNvCxnSpPr>
          <p:nvPr/>
        </p:nvCxnSpPr>
        <p:spPr>
          <a:xfrm rot="5400000">
            <a:off x="1979712" y="2492896"/>
            <a:ext cx="288032" cy="10081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851920" y="350100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dirty="0"/>
          </a:p>
        </p:txBody>
      </p:sp>
      <p:sp>
        <p:nvSpPr>
          <p:cNvPr id="13" name="楕円 12"/>
          <p:cNvSpPr/>
          <p:nvPr/>
        </p:nvSpPr>
        <p:spPr>
          <a:xfrm>
            <a:off x="2771800" y="4869160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>
            <a:stCxn id="4" idx="4"/>
            <a:endCxn id="13" idx="0"/>
          </p:cNvCxnSpPr>
          <p:nvPr/>
        </p:nvCxnSpPr>
        <p:spPr>
          <a:xfrm>
            <a:off x="3131840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563888" y="501317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読めと言われた論文</a:t>
            </a:r>
            <a:endParaRPr kumimoji="1"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81453" y="14754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起点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3528" y="249289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他のアプローチ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499992" y="3645024"/>
            <a:ext cx="3172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直接の親</a:t>
            </a:r>
            <a:r>
              <a:rPr lang="en-US" altLang="ja-JP" sz="2000" dirty="0"/>
              <a:t>(</a:t>
            </a:r>
            <a:r>
              <a:rPr lang="ja-JP" altLang="en-US" sz="2000" dirty="0"/>
              <a:t>一般的には複数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220072" y="1268760"/>
            <a:ext cx="259228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把握すべきこと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067944" y="1844824"/>
            <a:ext cx="4891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solidFill>
                  <a:srgbClr val="FF0000"/>
                </a:solidFill>
              </a:rPr>
              <a:t>起点となる研究</a:t>
            </a:r>
            <a:r>
              <a:rPr kumimoji="1" lang="en-US" altLang="ja-JP" sz="2000" dirty="0">
                <a:solidFill>
                  <a:srgbClr val="FF0000"/>
                </a:solidFill>
              </a:rPr>
              <a:t>(</a:t>
            </a:r>
            <a:r>
              <a:rPr kumimoji="1" lang="ja-JP" altLang="en-US" sz="2000" dirty="0">
                <a:solidFill>
                  <a:srgbClr val="FF0000"/>
                </a:solidFill>
              </a:rPr>
              <a:t>祖先</a:t>
            </a:r>
            <a:r>
              <a:rPr kumimoji="1" lang="en-US" altLang="ja-JP" sz="2000" dirty="0">
                <a:solidFill>
                  <a:srgbClr val="FF0000"/>
                </a:solidFill>
              </a:rPr>
              <a:t>)</a:t>
            </a:r>
            <a:r>
              <a:rPr kumimoji="1" lang="ja-JP" altLang="en-US" sz="2000" dirty="0">
                <a:solidFill>
                  <a:srgbClr val="FF0000"/>
                </a:solidFill>
              </a:rPr>
              <a:t>はどれか</a:t>
            </a:r>
            <a:endParaRPr kumimoji="1" lang="en-US" altLang="ja-JP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solidFill>
                  <a:srgbClr val="00B050"/>
                </a:solidFill>
              </a:rPr>
              <a:t>他にはどのようなアプローチが</a:t>
            </a:r>
            <a:r>
              <a:rPr lang="ja-JP" altLang="en-US" sz="2000" dirty="0">
                <a:solidFill>
                  <a:srgbClr val="00B050"/>
                </a:solidFill>
              </a:rPr>
              <a:t>あ</a:t>
            </a:r>
            <a:r>
              <a:rPr kumimoji="1" lang="ja-JP" altLang="en-US" sz="2000" dirty="0">
                <a:solidFill>
                  <a:srgbClr val="00B050"/>
                </a:solidFill>
              </a:rPr>
              <a:t>るか</a:t>
            </a:r>
            <a:endParaRPr kumimoji="1" lang="en-US" altLang="ja-JP" sz="20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solidFill>
                  <a:srgbClr val="011893"/>
                </a:solidFill>
              </a:rPr>
              <a:t>直接の「親」となる論文はどれか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03648" y="594928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最終的に↑こんなイメージを</a:t>
            </a:r>
            <a:r>
              <a:rPr lang="ja-JP" altLang="en-US" sz="2800" dirty="0"/>
              <a:t>つかみたい</a:t>
            </a:r>
            <a:endParaRPr kumimoji="1" lang="ja-JP" altLang="en-US" sz="2800" dirty="0"/>
          </a:p>
        </p:txBody>
      </p:sp>
      <p:sp>
        <p:nvSpPr>
          <p:cNvPr id="25" name="楕円 24"/>
          <p:cNvSpPr/>
          <p:nvPr/>
        </p:nvSpPr>
        <p:spPr>
          <a:xfrm>
            <a:off x="3707904" y="3429000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カギ線コネクタ 26"/>
          <p:cNvCxnSpPr>
            <a:stCxn id="3" idx="4"/>
            <a:endCxn id="25" idx="0"/>
          </p:cNvCxnSpPr>
          <p:nvPr/>
        </p:nvCxnSpPr>
        <p:spPr>
          <a:xfrm rot="16200000" flipH="1">
            <a:off x="2879812" y="2240868"/>
            <a:ext cx="1440160" cy="936104"/>
          </a:xfrm>
          <a:prstGeom prst="bentConnector3">
            <a:avLst>
              <a:gd name="adj1" fmla="val 80143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25" idx="4"/>
            <a:endCxn id="13" idx="0"/>
          </p:cNvCxnSpPr>
          <p:nvPr/>
        </p:nvCxnSpPr>
        <p:spPr>
          <a:xfrm rot="5400000">
            <a:off x="3239852" y="4041068"/>
            <a:ext cx="720080" cy="93610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3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論文の構造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51520" y="1268760"/>
            <a:ext cx="216024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51520" y="1988840"/>
            <a:ext cx="2160240" cy="72008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520" y="2708920"/>
            <a:ext cx="216024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14127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タイトル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132856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概要 </a:t>
            </a:r>
            <a:r>
              <a:rPr lang="en-US" altLang="ja-JP" sz="2400" dirty="0"/>
              <a:t>(abstract)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7584" y="34290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本文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851920" y="1988840"/>
            <a:ext cx="2160240" cy="72008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63869" y="21328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手法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851920" y="2708920"/>
            <a:ext cx="2160240" cy="14401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31833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結果</a:t>
            </a:r>
            <a:endParaRPr kumimoji="1" lang="ja-JP" altLang="en-US" sz="2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851920" y="4149080"/>
            <a:ext cx="216024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72000" y="42930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考察</a:t>
            </a:r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3851920" y="4869160"/>
            <a:ext cx="216024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72000" y="50131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結論</a:t>
            </a:r>
            <a:endParaRPr kumimoji="1" lang="ja-JP" altLang="en-US" sz="2400" dirty="0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411760" y="1268760"/>
            <a:ext cx="1440160" cy="14401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 flipV="1">
            <a:off x="2411760" y="4869160"/>
            <a:ext cx="1440160" cy="72008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51520" y="4869160"/>
            <a:ext cx="216024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560" y="50131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参考文献</a:t>
            </a:r>
            <a:endParaRPr kumimoji="1" lang="ja-JP" altLang="en-US" sz="2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763688" y="630932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lang="ja-JP" altLang="en-US" dirty="0"/>
              <a:t>流儀</a:t>
            </a:r>
            <a:r>
              <a:rPr kumimoji="1" lang="ja-JP" altLang="en-US" dirty="0"/>
              <a:t>はいろいろあるので、あくまで一例です</a:t>
            </a:r>
          </a:p>
        </p:txBody>
      </p:sp>
      <p:pic>
        <p:nvPicPr>
          <p:cNvPr id="1026" name="Picture 2" descr="指をさしているマーク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9" y="1412777"/>
            <a:ext cx="88625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6948264" y="155679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</a:rPr>
              <a:t>まずここを読む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3851920" y="1268760"/>
            <a:ext cx="21602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51920" y="1484784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導入</a:t>
            </a:r>
            <a:r>
              <a:rPr lang="en-US" altLang="ja-JP" sz="2000" dirty="0"/>
              <a:t>(introduction)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847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イントロダクションの構造</a:t>
            </a:r>
          </a:p>
        </p:txBody>
      </p:sp>
      <p:sp>
        <p:nvSpPr>
          <p:cNvPr id="4" name="台形 3"/>
          <p:cNvSpPr/>
          <p:nvPr/>
        </p:nvSpPr>
        <p:spPr>
          <a:xfrm rot="10800000">
            <a:off x="2459376" y="2060848"/>
            <a:ext cx="4320480" cy="3600400"/>
          </a:xfrm>
          <a:prstGeom prst="trapezoid">
            <a:avLst>
              <a:gd name="adj" fmla="val 46808"/>
            </a:avLst>
          </a:prstGeom>
          <a:gradFill>
            <a:gsLst>
              <a:gs pos="0">
                <a:srgbClr val="FF0000"/>
              </a:gs>
              <a:gs pos="100000">
                <a:srgbClr val="FF99CC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18958" y="1196752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広く抽象的な話から</a:t>
            </a:r>
            <a:endParaRPr kumimoji="1" lang="ja-JP" altLang="en-US" sz="4000" dirty="0"/>
          </a:p>
        </p:txBody>
      </p:sp>
      <p:sp>
        <p:nvSpPr>
          <p:cNvPr id="6" name="下矢印 5"/>
          <p:cNvSpPr/>
          <p:nvPr/>
        </p:nvSpPr>
        <p:spPr>
          <a:xfrm>
            <a:off x="4007547" y="2996952"/>
            <a:ext cx="1224136" cy="162648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75439" y="5805264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狭く具体的な話へ</a:t>
            </a:r>
          </a:p>
        </p:txBody>
      </p:sp>
    </p:spTree>
    <p:extLst>
      <p:ext uri="{BB962C8B-B14F-4D97-AF65-F5344CB8AC3E}">
        <p14:creationId xmlns:p14="http://schemas.microsoft.com/office/powerpoint/2010/main" val="4247997500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講義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2658</TotalTime>
  <Words>1043</Words>
  <Application>Microsoft Office PowerPoint</Application>
  <PresentationFormat>画面に合わせる (4:3)</PresentationFormat>
  <Paragraphs>139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HGｺﾞｼｯｸE</vt:lpstr>
      <vt:lpstr>游ゴシック</vt:lpstr>
      <vt:lpstr>Arial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523</cp:revision>
  <dcterms:created xsi:type="dcterms:W3CDTF">2019-01-02T05:23:01Z</dcterms:created>
  <dcterms:modified xsi:type="dcterms:W3CDTF">2023-02-16T06:21:37Z</dcterms:modified>
</cp:coreProperties>
</file>