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1"/>
  </p:notesMasterIdLst>
  <p:sldIdLst>
    <p:sldId id="256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2F2F2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6" autoAdjust="0"/>
    <p:restoredTop sz="93709" autoAdjust="0"/>
  </p:normalViewPr>
  <p:slideViewPr>
    <p:cSldViewPr>
      <p:cViewPr varScale="1">
        <p:scale>
          <a:sx n="64" d="100"/>
          <a:sy n="64" d="100"/>
        </p:scale>
        <p:origin x="144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2020/4/27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871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88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 smtClean="0">
                <a:solidFill>
                  <a:srgbClr val="011893"/>
                </a:solidFill>
              </a:rPr>
              <a:t>SIMD</a:t>
            </a:r>
            <a:r>
              <a:rPr lang="ja-JP" altLang="en-US" sz="3200" dirty="0" smtClean="0">
                <a:solidFill>
                  <a:srgbClr val="011893"/>
                </a:solidFill>
              </a:rPr>
              <a:t>化とは何か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</a:t>
            </a:r>
            <a:endParaRPr lang="en-US" altLang="ja-JP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E05EE1-8957-9F44-8F8E-6BD27683056C}"/>
              </a:ext>
            </a:extLst>
          </p:cNvPr>
          <p:cNvSpPr txBox="1"/>
          <p:nvPr/>
        </p:nvSpPr>
        <p:spPr>
          <a:xfrm>
            <a:off x="3271520" y="4338320"/>
            <a:ext cx="2525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2020/0</a:t>
            </a:r>
            <a:r>
              <a:rPr lang="en-US" altLang="ja-JP" sz="4000" dirty="0" smtClean="0"/>
              <a:t>4</a:t>
            </a:r>
            <a:r>
              <a:rPr kumimoji="1" lang="en-US" altLang="ja-JP" sz="4000" dirty="0" smtClean="0"/>
              <a:t>/26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AF5160-35E1-AF48-A4E3-6CABBA3E1E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smtClean="0"/>
              <a:t>SIMD</a:t>
            </a:r>
            <a:r>
              <a:rPr kumimoji="1" lang="ja-JP" altLang="en-US" dirty="0" smtClean="0"/>
              <a:t>とは何か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1196752"/>
            <a:ext cx="8384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S</a:t>
            </a:r>
            <a:r>
              <a:rPr kumimoji="1" lang="en-US" altLang="ja-JP" sz="3600" dirty="0" smtClean="0"/>
              <a:t>imultaneous 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I</a:t>
            </a:r>
            <a:r>
              <a:rPr kumimoji="1" lang="en-US" altLang="ja-JP" sz="3600" dirty="0" smtClean="0"/>
              <a:t>nstruction 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M</a:t>
            </a:r>
            <a:r>
              <a:rPr kumimoji="1" lang="en-US" altLang="ja-JP" sz="3600" dirty="0" smtClean="0"/>
              <a:t>ultiple 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D</a:t>
            </a:r>
            <a:r>
              <a:rPr kumimoji="1" lang="en-US" altLang="ja-JP" sz="3600" dirty="0" smtClean="0"/>
              <a:t>ata</a:t>
            </a:r>
            <a:r>
              <a:rPr kumimoji="1" lang="ja-JP" altLang="en-US" sz="3600" dirty="0" smtClean="0"/>
              <a:t>の略</a:t>
            </a:r>
            <a:endParaRPr kumimoji="1" lang="ja-JP" altLang="en-US" sz="3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060848"/>
            <a:ext cx="8658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直訳すると「一つの命令、複数のデータ」</a:t>
            </a:r>
            <a:r>
              <a:rPr lang="en-US" altLang="ja-JP" sz="3200" dirty="0" smtClean="0"/>
              <a:t>(※)</a:t>
            </a:r>
            <a:endParaRPr kumimoji="1"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91680" y="6309320"/>
            <a:ext cx="678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※</a:t>
            </a:r>
            <a:r>
              <a:rPr lang="ja-JP" altLang="en-US" dirty="0" smtClean="0"/>
              <a:t>フリンの分類</a:t>
            </a:r>
            <a:r>
              <a:rPr lang="en-US" altLang="ja-JP" dirty="0"/>
              <a:t>(</a:t>
            </a:r>
            <a:r>
              <a:rPr lang="en-US" altLang="ja-JP" dirty="0" smtClean="0"/>
              <a:t>Flynn’s </a:t>
            </a:r>
            <a:r>
              <a:rPr lang="en-US" altLang="ja-JP" dirty="0"/>
              <a:t>taxonomy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の一つだが、気にしなくて良い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19672" y="3356992"/>
            <a:ext cx="59046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1</a:t>
            </a:r>
            <a:r>
              <a:rPr kumimoji="1" lang="ja-JP" altLang="en-US" sz="3200" dirty="0" smtClean="0"/>
              <a:t>サイクルで複数の計算を</a:t>
            </a:r>
            <a:endParaRPr kumimoji="1" lang="en-US" altLang="ja-JP" sz="3200" dirty="0" smtClean="0"/>
          </a:p>
          <a:p>
            <a:r>
              <a:rPr kumimoji="1" lang="ja-JP" altLang="en-US" sz="3200" dirty="0" smtClean="0"/>
              <a:t>同時に行うための工夫の一つ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6841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 smtClean="0"/>
              <a:t>SIMD</a:t>
            </a:r>
            <a:r>
              <a:rPr lang="ja-JP" altLang="en-US" dirty="0" smtClean="0"/>
              <a:t>とは何か</a:t>
            </a:r>
            <a:endParaRPr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1556792"/>
            <a:ext cx="823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科学計算に使われる汎用</a:t>
            </a:r>
            <a:r>
              <a:rPr kumimoji="1" lang="en-US" altLang="ja-JP" sz="2400" dirty="0" smtClean="0"/>
              <a:t>CPU</a:t>
            </a:r>
            <a:r>
              <a:rPr kumimoji="1" lang="ja-JP" altLang="en-US" sz="2400" dirty="0" smtClean="0"/>
              <a:t>は、ほぼ</a:t>
            </a:r>
            <a:r>
              <a:rPr kumimoji="1" lang="en-US" altLang="ja-JP" sz="2400" dirty="0" smtClean="0"/>
              <a:t>SIMD</a:t>
            </a:r>
            <a:r>
              <a:rPr kumimoji="1" lang="ja-JP" altLang="en-US" sz="2400" dirty="0" smtClean="0"/>
              <a:t>を採用している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03648" y="3284984"/>
            <a:ext cx="58352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なぜ</a:t>
            </a:r>
            <a:r>
              <a:rPr kumimoji="1" lang="en-US" altLang="ja-JP" sz="3600" dirty="0" smtClean="0"/>
              <a:t>SIMD</a:t>
            </a:r>
            <a:r>
              <a:rPr kumimoji="1" lang="ja-JP" altLang="en-US" sz="3600" dirty="0" smtClean="0"/>
              <a:t>が必要か？</a:t>
            </a:r>
            <a:endParaRPr kumimoji="1" lang="en-US" altLang="ja-JP" sz="3600" dirty="0" smtClean="0"/>
          </a:p>
          <a:p>
            <a:r>
              <a:rPr lang="en-US" altLang="ja-JP" sz="3600" dirty="0" smtClean="0"/>
              <a:t>SIMD</a:t>
            </a:r>
            <a:r>
              <a:rPr lang="ja-JP" altLang="en-US" sz="3600" dirty="0" smtClean="0">
                <a:solidFill>
                  <a:srgbClr val="FF0000"/>
                </a:solidFill>
              </a:rPr>
              <a:t>化</a:t>
            </a:r>
            <a:r>
              <a:rPr lang="ja-JP" altLang="en-US" sz="3600" dirty="0" smtClean="0"/>
              <a:t>とは何か？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どうやって</a:t>
            </a:r>
            <a:r>
              <a:rPr kumimoji="1" lang="en-US" altLang="ja-JP" sz="3600" dirty="0" smtClean="0"/>
              <a:t>SIMD</a:t>
            </a:r>
            <a:r>
              <a:rPr kumimoji="1" lang="ja-JP" altLang="en-US" sz="3600" dirty="0" smtClean="0"/>
              <a:t>化するか？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21260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計算機の仕組み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16BDB4-983D-6947-A428-17894305E5DA}"/>
              </a:ext>
            </a:extLst>
          </p:cNvPr>
          <p:cNvSpPr txBox="1"/>
          <p:nvPr/>
        </p:nvSpPr>
        <p:spPr bwMode="auto">
          <a:xfrm>
            <a:off x="1259632" y="1539949"/>
            <a:ext cx="691276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11893"/>
                </a:solidFill>
              </a:rPr>
              <a:t>メモリ</a:t>
            </a:r>
            <a:r>
              <a:rPr kumimoji="1" lang="ja-JP" altLang="en-US" sz="2800" dirty="0"/>
              <a:t>から</a:t>
            </a:r>
            <a:r>
              <a:rPr kumimoji="1" lang="ja-JP" altLang="en-US" sz="2800" dirty="0">
                <a:solidFill>
                  <a:srgbClr val="011893"/>
                </a:solidFill>
              </a:rPr>
              <a:t>データ</a:t>
            </a:r>
            <a:r>
              <a:rPr kumimoji="1" lang="ja-JP" altLang="en-US" sz="2800" dirty="0"/>
              <a:t>と</a:t>
            </a:r>
            <a:r>
              <a:rPr kumimoji="1" lang="ja-JP" altLang="en-US" sz="2800" dirty="0">
                <a:solidFill>
                  <a:srgbClr val="011893"/>
                </a:solidFill>
              </a:rPr>
              <a:t>命令</a:t>
            </a:r>
            <a:r>
              <a:rPr kumimoji="1" lang="ja-JP" altLang="en-US" sz="2800" dirty="0"/>
              <a:t>を取ってきて</a:t>
            </a:r>
            <a:endParaRPr kumimoji="1" lang="en-US" altLang="ja-JP" sz="2800" dirty="0"/>
          </a:p>
          <a:p>
            <a:r>
              <a:rPr lang="ja-JP" altLang="en-US" sz="2800" dirty="0">
                <a:solidFill>
                  <a:srgbClr val="011893"/>
                </a:solidFill>
              </a:rPr>
              <a:t>演算機</a:t>
            </a:r>
            <a:r>
              <a:rPr lang="ja-JP" altLang="en-US" sz="2800" dirty="0"/>
              <a:t>に投げ</a:t>
            </a:r>
            <a:endParaRPr lang="en-US" altLang="ja-JP" sz="2800" dirty="0"/>
          </a:p>
          <a:p>
            <a:r>
              <a:rPr kumimoji="1" lang="ja-JP" altLang="en-US" sz="2800" dirty="0"/>
              <a:t>演算結果を</a:t>
            </a:r>
            <a:r>
              <a:rPr kumimoji="1" lang="ja-JP" altLang="en-US" sz="2800" dirty="0">
                <a:solidFill>
                  <a:srgbClr val="011893"/>
                </a:solidFill>
              </a:rPr>
              <a:t>メモリ</a:t>
            </a:r>
            <a:r>
              <a:rPr kumimoji="1" lang="ja-JP" altLang="en-US" sz="2800" dirty="0"/>
              <a:t>に書き戻す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2C6CDE1-88CC-4E4E-9CA3-F576F7D004C0}"/>
              </a:ext>
            </a:extLst>
          </p:cNvPr>
          <p:cNvSpPr txBox="1"/>
          <p:nvPr/>
        </p:nvSpPr>
        <p:spPr bwMode="auto">
          <a:xfrm>
            <a:off x="251520" y="908720"/>
            <a:ext cx="20249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計算機とは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DC6CB9-213B-2F4C-822A-26421AD336B7}"/>
              </a:ext>
            </a:extLst>
          </p:cNvPr>
          <p:cNvSpPr txBox="1"/>
          <p:nvPr/>
        </p:nvSpPr>
        <p:spPr bwMode="auto">
          <a:xfrm>
            <a:off x="6732240" y="2852936"/>
            <a:ext cx="22365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装置のこと</a:t>
            </a:r>
            <a:endParaRPr kumimoji="1" lang="ja-JP" altLang="en-US" sz="3200" dirty="0"/>
          </a:p>
        </p:txBody>
      </p:sp>
      <p:pic>
        <p:nvPicPr>
          <p:cNvPr id="6" name="Picture 2" descr="ä¼ç¤¾ã®å»ºç©ã®ã¢ã¤ã³ã³ï¼å·¥å ´ï¼">
            <a:extLst>
              <a:ext uri="{FF2B5EF4-FFF2-40B4-BE49-F238E27FC236}">
                <a16:creationId xmlns:a16="http://schemas.microsoft.com/office/drawing/2014/main" id="{393131F0-FC72-EF4D-9793-C7ECEB855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525463"/>
            <a:ext cx="765429" cy="71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ä¼ç¤¾ã®å»ºç©ã®ã¢ã¤ã³ã³ï¼å·¥å ´ï¼">
            <a:extLst>
              <a:ext uri="{FF2B5EF4-FFF2-40B4-BE49-F238E27FC236}">
                <a16:creationId xmlns:a16="http://schemas.microsoft.com/office/drawing/2014/main" id="{F2CA7FE7-3E7E-184F-8DD8-C0D35E884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525463"/>
            <a:ext cx="765429" cy="71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PUã®ã¤ã©ã¹ãï¼ã³ã³ãã¥ã¼ã¿ã¼ï¼">
            <a:extLst>
              <a:ext uri="{FF2B5EF4-FFF2-40B4-BE49-F238E27FC236}">
                <a16:creationId xmlns:a16="http://schemas.microsoft.com/office/drawing/2014/main" id="{80D3F8F8-7617-C949-AB0D-1DD5380EA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45343"/>
            <a:ext cx="1055530" cy="91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ã¡ã¢ãªã¼ã®ã¤ã©ã¹ãï¼ã³ã³ãã¥ã¼ã¿ã¼ï¼">
            <a:extLst>
              <a:ext uri="{FF2B5EF4-FFF2-40B4-BE49-F238E27FC236}">
                <a16:creationId xmlns:a16="http://schemas.microsoft.com/office/drawing/2014/main" id="{104D63E6-2577-8542-A658-11052C578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488451"/>
            <a:ext cx="933992" cy="94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1549FAE-B5F4-7844-A840-A3FEC72A2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4288" y="5424555"/>
            <a:ext cx="1327459" cy="102878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583D58C-7927-1948-B6A8-78AFEFF2FC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7824" y="4494520"/>
            <a:ext cx="739140" cy="739140"/>
          </a:xfrm>
          <a:prstGeom prst="rect">
            <a:avLst/>
          </a:prstGeom>
        </p:spPr>
      </p:pic>
      <p:sp>
        <p:nvSpPr>
          <p:cNvPr id="13" name="左矢印 12">
            <a:extLst>
              <a:ext uri="{FF2B5EF4-FFF2-40B4-BE49-F238E27FC236}">
                <a16:creationId xmlns:a16="http://schemas.microsoft.com/office/drawing/2014/main" id="{10A4E3BA-8093-A042-8F99-743013DB7532}"/>
              </a:ext>
            </a:extLst>
          </p:cNvPr>
          <p:cNvSpPr/>
          <p:nvPr/>
        </p:nvSpPr>
        <p:spPr>
          <a:xfrm>
            <a:off x="3813324" y="4667240"/>
            <a:ext cx="538480" cy="345440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4" name="左矢印 13">
            <a:extLst>
              <a:ext uri="{FF2B5EF4-FFF2-40B4-BE49-F238E27FC236}">
                <a16:creationId xmlns:a16="http://schemas.microsoft.com/office/drawing/2014/main" id="{83A70074-F6DC-F54D-A1B1-0FCC7D03A02A}"/>
              </a:ext>
            </a:extLst>
          </p:cNvPr>
          <p:cNvSpPr/>
          <p:nvPr/>
        </p:nvSpPr>
        <p:spPr>
          <a:xfrm rot="10800000">
            <a:off x="4565164" y="5612120"/>
            <a:ext cx="538480" cy="345440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139C17C6-D371-6146-BEEE-3D853EC186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3824" y="5398760"/>
            <a:ext cx="739140" cy="73914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DD21EE0-C9AE-BD4E-BB4B-77B9CE3F2481}"/>
              </a:ext>
            </a:extLst>
          </p:cNvPr>
          <p:cNvSpPr txBox="1"/>
          <p:nvPr/>
        </p:nvSpPr>
        <p:spPr bwMode="auto">
          <a:xfrm>
            <a:off x="3020844" y="4149080"/>
            <a:ext cx="8066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データ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8437536-1408-3B40-A8FD-8945EBB962AA}"/>
              </a:ext>
            </a:extLst>
          </p:cNvPr>
          <p:cNvSpPr txBox="1"/>
          <p:nvPr/>
        </p:nvSpPr>
        <p:spPr bwMode="auto">
          <a:xfrm>
            <a:off x="5042684" y="5012680"/>
            <a:ext cx="1210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演算結果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58198D72-8F80-BC41-A9F1-7E8938AB65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5084" y="5043160"/>
            <a:ext cx="823478" cy="64643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DD21EE0-C9AE-BD4E-BB4B-77B9CE3F2481}"/>
              </a:ext>
            </a:extLst>
          </p:cNvPr>
          <p:cNvSpPr txBox="1"/>
          <p:nvPr/>
        </p:nvSpPr>
        <p:spPr bwMode="auto">
          <a:xfrm>
            <a:off x="899592" y="3797271"/>
            <a:ext cx="6783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CP</a:t>
            </a:r>
            <a:r>
              <a:rPr lang="en-US" altLang="ja-JP" sz="2000" dirty="0"/>
              <a:t>U</a:t>
            </a:r>
            <a:endParaRPr kumimoji="1" lang="ja-JP" altLang="en-US" sz="20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DD21EE0-C9AE-BD4E-BB4B-77B9CE3F2481}"/>
              </a:ext>
            </a:extLst>
          </p:cNvPr>
          <p:cNvSpPr txBox="1"/>
          <p:nvPr/>
        </p:nvSpPr>
        <p:spPr bwMode="auto">
          <a:xfrm>
            <a:off x="7380312" y="3840379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メモリ</a:t>
            </a:r>
            <a:endParaRPr kumimoji="1" lang="ja-JP" altLang="en-US" sz="20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9512" y="62373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演算</a:t>
            </a:r>
            <a:r>
              <a:rPr lang="ja-JP" altLang="en-US" dirty="0"/>
              <a:t>器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259632" y="62280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演算</a:t>
            </a:r>
            <a:r>
              <a:rPr lang="ja-JP" altLang="en-US"/>
              <a:t>器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854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 smtClean="0"/>
              <a:t>計算機の仕組み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83568" y="1556792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データを</a:t>
            </a:r>
            <a:r>
              <a:rPr lang="ja-JP" altLang="en-US" sz="3200" dirty="0" smtClean="0">
                <a:solidFill>
                  <a:srgbClr val="011893"/>
                </a:solidFill>
              </a:rPr>
              <a:t>レジスタ</a:t>
            </a:r>
            <a:r>
              <a:rPr lang="ja-JP" altLang="en-US" sz="3200" dirty="0" smtClean="0"/>
              <a:t>に載せて</a:t>
            </a:r>
            <a:r>
              <a:rPr lang="ja-JP" altLang="en-US" sz="3200" dirty="0" smtClean="0">
                <a:solidFill>
                  <a:srgbClr val="011893"/>
                </a:solidFill>
              </a:rPr>
              <a:t>演算器</a:t>
            </a:r>
            <a:r>
              <a:rPr lang="ja-JP" altLang="en-US" sz="3200" dirty="0" smtClean="0"/>
              <a:t>に投げる</a:t>
            </a:r>
            <a:endParaRPr lang="en-US" altLang="ja-JP" sz="3200" dirty="0" smtClean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2C6CDE1-88CC-4E4E-9CA3-F576F7D004C0}"/>
              </a:ext>
            </a:extLst>
          </p:cNvPr>
          <p:cNvSpPr txBox="1"/>
          <p:nvPr/>
        </p:nvSpPr>
        <p:spPr bwMode="auto">
          <a:xfrm>
            <a:off x="251520" y="908720"/>
            <a:ext cx="182614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計算機は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DC6CB9-213B-2F4C-822A-26421AD336B7}"/>
              </a:ext>
            </a:extLst>
          </p:cNvPr>
          <p:cNvSpPr txBox="1"/>
          <p:nvPr/>
        </p:nvSpPr>
        <p:spPr bwMode="auto">
          <a:xfrm>
            <a:off x="6012160" y="2276872"/>
            <a:ext cx="30572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ことで計算する</a:t>
            </a:r>
            <a:endParaRPr kumimoji="1" lang="ja-JP" altLang="en-US" sz="3200" dirty="0"/>
          </a:p>
        </p:txBody>
      </p:sp>
      <p:sp>
        <p:nvSpPr>
          <p:cNvPr id="7" name="AutoShape 4" descr="木製パレットのイラスト（荷台）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26" name="Picture 2" descr="木製パレットのイラスト（荷台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53847"/>
            <a:ext cx="1728192" cy="144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荷物が載った木製パレットのイラスト（荷台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212976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ä¼ç¤¾ã®å»ºç©ã®ã¢ã¤ã³ã³ï¼å·¥å ´ï¼">
            <a:extLst>
              <a:ext uri="{FF2B5EF4-FFF2-40B4-BE49-F238E27FC236}">
                <a16:creationId xmlns:a16="http://schemas.microsoft.com/office/drawing/2014/main" id="{393131F0-FC72-EF4D-9793-C7ECEB855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077072"/>
            <a:ext cx="1440160" cy="133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左矢印 10">
            <a:extLst>
              <a:ext uri="{FF2B5EF4-FFF2-40B4-BE49-F238E27FC236}">
                <a16:creationId xmlns:a16="http://schemas.microsoft.com/office/drawing/2014/main" id="{10A4E3BA-8093-A042-8F99-743013DB7532}"/>
              </a:ext>
            </a:extLst>
          </p:cNvPr>
          <p:cNvSpPr/>
          <p:nvPr/>
        </p:nvSpPr>
        <p:spPr>
          <a:xfrm rot="18900000">
            <a:off x="4860693" y="5295431"/>
            <a:ext cx="574745" cy="443603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2" name="左矢印 11">
            <a:extLst>
              <a:ext uri="{FF2B5EF4-FFF2-40B4-BE49-F238E27FC236}">
                <a16:creationId xmlns:a16="http://schemas.microsoft.com/office/drawing/2014/main" id="{10A4E3BA-8093-A042-8F99-743013DB7532}"/>
              </a:ext>
            </a:extLst>
          </p:cNvPr>
          <p:cNvSpPr/>
          <p:nvPr/>
        </p:nvSpPr>
        <p:spPr>
          <a:xfrm rot="13500000">
            <a:off x="4860693" y="4215311"/>
            <a:ext cx="574745" cy="443603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pic>
        <p:nvPicPr>
          <p:cNvPr id="13" name="Picture 4" descr="荷物が載った木製パレットのイラスト（荷台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013176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755576" y="34938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レジスタ</a:t>
            </a:r>
            <a:endParaRPr kumimoji="1" lang="ja-JP" altLang="en-US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419872" y="270892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データ</a:t>
            </a:r>
            <a:endParaRPr lang="en-US" altLang="ja-JP" sz="24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092552" y="372541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演算</a:t>
            </a:r>
            <a:r>
              <a:rPr lang="ja-JP" altLang="en-US" sz="2400" dirty="0"/>
              <a:t>器</a:t>
            </a:r>
            <a:endParaRPr kumimoji="1"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372252" y="45811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演算</a:t>
            </a:r>
            <a:r>
              <a:rPr lang="ja-JP" altLang="en-US" sz="2400" dirty="0"/>
              <a:t>結果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30713" y="6381328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データをレジスタに載せて計算し、結果もレジスタに帰ってくる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141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 smtClean="0"/>
              <a:t>計算機の仕組み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1484784"/>
            <a:ext cx="849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011893"/>
                </a:solidFill>
              </a:rPr>
              <a:t>整数</a:t>
            </a:r>
            <a:r>
              <a:rPr kumimoji="1" lang="ja-JP" altLang="en-US" sz="2400" dirty="0" smtClean="0"/>
              <a:t>と</a:t>
            </a:r>
            <a:r>
              <a:rPr kumimoji="1" lang="ja-JP" altLang="en-US" sz="2400" dirty="0" smtClean="0">
                <a:solidFill>
                  <a:srgbClr val="011893"/>
                </a:solidFill>
              </a:rPr>
              <a:t>浮動小数点数</a:t>
            </a:r>
            <a:r>
              <a:rPr kumimoji="1" lang="ja-JP" altLang="en-US" sz="2400" dirty="0" smtClean="0"/>
              <a:t>は異なる</a:t>
            </a:r>
            <a:r>
              <a:rPr kumimoji="1" lang="ja-JP" altLang="en-US" sz="2400" dirty="0" smtClean="0">
                <a:solidFill>
                  <a:srgbClr val="011893"/>
                </a:solidFill>
              </a:rPr>
              <a:t>レジスタ</a:t>
            </a:r>
            <a:r>
              <a:rPr kumimoji="1" lang="ja-JP" altLang="en-US" sz="2400" dirty="0" smtClean="0"/>
              <a:t>、異なる</a:t>
            </a:r>
            <a:r>
              <a:rPr kumimoji="1" lang="ja-JP" altLang="en-US" sz="2400" dirty="0" smtClean="0">
                <a:solidFill>
                  <a:srgbClr val="011893"/>
                </a:solidFill>
              </a:rPr>
              <a:t>演算器</a:t>
            </a:r>
            <a:r>
              <a:rPr kumimoji="1" lang="ja-JP" altLang="en-US" sz="2400" dirty="0" smtClean="0"/>
              <a:t>を使う</a:t>
            </a:r>
            <a:endParaRPr kumimoji="1" lang="ja-JP" altLang="en-US" sz="2400" dirty="0"/>
          </a:p>
        </p:txBody>
      </p:sp>
      <p:pic>
        <p:nvPicPr>
          <p:cNvPr id="2050" name="Picture 2" descr="樹脂パレットのイラスト（荷台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996952"/>
            <a:ext cx="1719594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木製パレットのイラスト（荷台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96952"/>
            <a:ext cx="1728192" cy="144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1259632" y="242088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整数</a:t>
            </a:r>
            <a:r>
              <a:rPr kumimoji="1" lang="ja-JP" altLang="en-US" sz="2400" dirty="0" smtClean="0"/>
              <a:t>レジスタ</a:t>
            </a:r>
            <a:endParaRPr kumimoji="1" lang="en-US" altLang="ja-JP" sz="24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13689" y="242088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浮動小数点レジスタ</a:t>
            </a:r>
            <a:endParaRPr kumimoji="1" lang="ja-JP" altLang="en-US" sz="2400" dirty="0"/>
          </a:p>
        </p:txBody>
      </p:sp>
      <p:pic>
        <p:nvPicPr>
          <p:cNvPr id="8" name="Picture 2" descr="ä¼ç¤¾ã®å»ºç©ã®ã¢ã¤ã³ã³ï¼å·¥å ´ï¼">
            <a:extLst>
              <a:ext uri="{FF2B5EF4-FFF2-40B4-BE49-F238E27FC236}">
                <a16:creationId xmlns:a16="http://schemas.microsoft.com/office/drawing/2014/main" id="{393131F0-FC72-EF4D-9793-C7ECEB855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373216"/>
            <a:ext cx="1053020" cy="97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1331640" y="630932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整数</a:t>
            </a:r>
            <a:r>
              <a:rPr lang="ja-JP" altLang="en-US" sz="2400" dirty="0" smtClean="0"/>
              <a:t>演算器</a:t>
            </a:r>
            <a:endParaRPr kumimoji="1" lang="ja-JP" altLang="en-US" sz="2400" dirty="0"/>
          </a:p>
        </p:txBody>
      </p:sp>
      <p:pic>
        <p:nvPicPr>
          <p:cNvPr id="10" name="Picture 2" descr="ä¼ç¤¾ã®å»ºç©ã®ã¢ã¤ã³ã³ï¼å·¥å ´ï¼">
            <a:extLst>
              <a:ext uri="{FF2B5EF4-FFF2-40B4-BE49-F238E27FC236}">
                <a16:creationId xmlns:a16="http://schemas.microsoft.com/office/drawing/2014/main" id="{393131F0-FC72-EF4D-9793-C7ECEB855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771" y="5373216"/>
            <a:ext cx="1053020" cy="97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5148064" y="630932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浮動小数演算器</a:t>
            </a:r>
            <a:endParaRPr kumimoji="1" lang="ja-JP" altLang="en-US" sz="2400" dirty="0"/>
          </a:p>
        </p:txBody>
      </p:sp>
      <p:sp>
        <p:nvSpPr>
          <p:cNvPr id="4" name="上下矢印 3"/>
          <p:cNvSpPr/>
          <p:nvPr/>
        </p:nvSpPr>
        <p:spPr>
          <a:xfrm>
            <a:off x="2051720" y="4509120"/>
            <a:ext cx="432048" cy="784104"/>
          </a:xfrm>
          <a:prstGeom prst="up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上下矢印 12"/>
          <p:cNvSpPr/>
          <p:nvPr/>
        </p:nvSpPr>
        <p:spPr>
          <a:xfrm>
            <a:off x="6012160" y="4509120"/>
            <a:ext cx="432048" cy="784104"/>
          </a:xfrm>
          <a:prstGeom prst="up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1520" y="472514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整数</a:t>
            </a:r>
            <a:r>
              <a:rPr lang="ja-JP" altLang="en-US" sz="1400" dirty="0" smtClean="0"/>
              <a:t>レジスタ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しか受け付けない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804248" y="4633972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浮動</a:t>
            </a:r>
            <a:r>
              <a:rPr lang="ja-JP" altLang="en-US" sz="1400" dirty="0"/>
              <a:t>小</a:t>
            </a:r>
            <a:r>
              <a:rPr lang="ja-JP" altLang="en-US" sz="1400" dirty="0" smtClean="0"/>
              <a:t>数</a:t>
            </a:r>
            <a:r>
              <a:rPr lang="ja-JP" altLang="en-US" sz="1400" dirty="0"/>
              <a:t>点</a:t>
            </a:r>
            <a:r>
              <a:rPr lang="ja-JP" altLang="en-US" sz="1400" dirty="0" smtClean="0"/>
              <a:t>レジスタ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しか受け付けない</a:t>
            </a:r>
            <a:endParaRPr kumimoji="1" lang="ja-JP" altLang="en-US" sz="1400" dirty="0"/>
          </a:p>
        </p:txBody>
      </p:sp>
      <p:sp>
        <p:nvSpPr>
          <p:cNvPr id="14" name="上下矢印 13"/>
          <p:cNvSpPr/>
          <p:nvPr/>
        </p:nvSpPr>
        <p:spPr>
          <a:xfrm rot="18317732">
            <a:off x="4036061" y="3765030"/>
            <a:ext cx="280031" cy="2360587"/>
          </a:xfrm>
          <a:prstGeom prst="upDown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上下矢印 17"/>
          <p:cNvSpPr/>
          <p:nvPr/>
        </p:nvSpPr>
        <p:spPr>
          <a:xfrm rot="3301484">
            <a:off x="4032664" y="3760087"/>
            <a:ext cx="280031" cy="2360587"/>
          </a:xfrm>
          <a:prstGeom prst="upDown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2" name="Picture 4" descr="バツのマークのイラスト「×」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509120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538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 smtClean="0"/>
              <a:t>計算機の仕組み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55576" y="1124744"/>
            <a:ext cx="70375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レジスタには</a:t>
            </a:r>
            <a:r>
              <a:rPr kumimoji="1" lang="ja-JP" altLang="en-US" sz="3200" dirty="0" smtClean="0">
                <a:solidFill>
                  <a:srgbClr val="011893"/>
                </a:solidFill>
              </a:rPr>
              <a:t>長さ</a:t>
            </a:r>
            <a:r>
              <a:rPr kumimoji="1" lang="ja-JP" altLang="en-US" sz="3200" dirty="0" smtClean="0"/>
              <a:t>がある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レジスタの長さは</a:t>
            </a:r>
            <a:r>
              <a:rPr lang="ja-JP" altLang="en-US" sz="3200" dirty="0" smtClean="0">
                <a:solidFill>
                  <a:srgbClr val="011893"/>
                </a:solidFill>
              </a:rPr>
              <a:t>ビット数</a:t>
            </a:r>
            <a:r>
              <a:rPr lang="en-US" altLang="ja-JP" sz="3200" dirty="0" smtClean="0"/>
              <a:t>(bit)</a:t>
            </a:r>
            <a:r>
              <a:rPr lang="ja-JP" altLang="en-US" sz="3200" dirty="0" smtClean="0"/>
              <a:t>で表す</a:t>
            </a:r>
            <a:endParaRPr lang="en-US" altLang="ja-JP" sz="3200" dirty="0" smtClean="0"/>
          </a:p>
        </p:txBody>
      </p:sp>
      <p:grpSp>
        <p:nvGrpSpPr>
          <p:cNvPr id="9" name="グループ化 8"/>
          <p:cNvGrpSpPr/>
          <p:nvPr/>
        </p:nvGrpSpPr>
        <p:grpSpPr>
          <a:xfrm>
            <a:off x="4716016" y="2708920"/>
            <a:ext cx="2592288" cy="1807401"/>
            <a:chOff x="4716016" y="3284984"/>
            <a:chExt cx="2592288" cy="1807401"/>
          </a:xfrm>
        </p:grpSpPr>
        <p:pic>
          <p:nvPicPr>
            <p:cNvPr id="4" name="Picture 2" descr="木製パレットのイラスト（荷台）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016" y="3284984"/>
              <a:ext cx="1728192" cy="14473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木製パレットのイラスト（荷台）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3645024"/>
              <a:ext cx="1728192" cy="14473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2" descr="木製パレットのイラスト（荷台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52936"/>
            <a:ext cx="1728192" cy="144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1187624" y="234888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32</a:t>
            </a:r>
            <a:r>
              <a:rPr kumimoji="1" lang="ja-JP" altLang="en-US" sz="2400" dirty="0" smtClean="0"/>
              <a:t>ビットレジスタ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72000" y="234888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64</a:t>
            </a:r>
            <a:r>
              <a:rPr kumimoji="1" lang="ja-JP" altLang="en-US" sz="2400" dirty="0" smtClean="0"/>
              <a:t>ビットレジスタ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43608" y="4437112"/>
            <a:ext cx="6647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ハードウェアやソフトウェアの「ビット数」は</a:t>
            </a:r>
            <a:endParaRPr lang="en-US" altLang="ja-JP" sz="2400" dirty="0" smtClean="0"/>
          </a:p>
          <a:p>
            <a:r>
              <a:rPr lang="ja-JP" altLang="en-US" sz="2400" dirty="0" smtClean="0"/>
              <a:t>対応する</a:t>
            </a:r>
            <a:r>
              <a:rPr lang="ja-JP" altLang="en-US" sz="2400" dirty="0" smtClean="0">
                <a:solidFill>
                  <a:srgbClr val="011893"/>
                </a:solidFill>
              </a:rPr>
              <a:t>整数レジスタ</a:t>
            </a:r>
            <a:r>
              <a:rPr lang="ja-JP" altLang="en-US" sz="2400" dirty="0" smtClean="0"/>
              <a:t>のビット数で決まる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9512" y="57332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ファミコン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3528" y="609329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8</a:t>
            </a:r>
            <a:r>
              <a:rPr kumimoji="1" lang="ja-JP" altLang="en-US" dirty="0" smtClean="0"/>
              <a:t>ビット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123728" y="57332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スーファミ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238708" y="60932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16</a:t>
            </a:r>
            <a:r>
              <a:rPr kumimoji="1" lang="ja-JP" altLang="en-US" dirty="0" smtClean="0"/>
              <a:t>ビット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184664" y="57332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プレステ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11960" y="60932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32</a:t>
            </a:r>
            <a:r>
              <a:rPr kumimoji="1" lang="ja-JP" altLang="en-US" dirty="0" smtClean="0"/>
              <a:t>ビット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956408" y="5733256"/>
            <a:ext cx="192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NINTENDO64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212392" y="6093296"/>
            <a:ext cx="116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64</a:t>
            </a:r>
            <a:r>
              <a:rPr kumimoji="1" lang="ja-JP" altLang="en-US" dirty="0" smtClean="0"/>
              <a:t>ビット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>
            <a:off x="1619672" y="5877272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>
            <a:off x="3635896" y="5877272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>
            <a:off x="5436096" y="5877272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>
            <a:off x="7668344" y="5877272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100392" y="58772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484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計算機の仕組み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27584" y="1124744"/>
            <a:ext cx="75713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数値計算では、主に</a:t>
            </a:r>
            <a:r>
              <a:rPr lang="ja-JP" altLang="en-US" sz="3200" dirty="0" smtClean="0">
                <a:solidFill>
                  <a:srgbClr val="011893"/>
                </a:solidFill>
              </a:rPr>
              <a:t>倍精度実数</a:t>
            </a:r>
            <a:r>
              <a:rPr lang="ja-JP" altLang="en-US" sz="3200" dirty="0" smtClean="0"/>
              <a:t>を用いる</a:t>
            </a:r>
            <a:endParaRPr lang="en-US" altLang="ja-JP" sz="3200" dirty="0" smtClean="0"/>
          </a:p>
          <a:p>
            <a:r>
              <a:rPr lang="ja-JP" altLang="en-US" sz="3200" dirty="0" smtClean="0"/>
              <a:t>倍精度実数は</a:t>
            </a:r>
            <a:r>
              <a:rPr lang="en-US" altLang="ja-JP" sz="3200" dirty="0" smtClean="0">
                <a:solidFill>
                  <a:srgbClr val="011893"/>
                </a:solidFill>
              </a:rPr>
              <a:t>64</a:t>
            </a:r>
            <a:r>
              <a:rPr lang="ja-JP" altLang="en-US" sz="3200" dirty="0" smtClean="0">
                <a:solidFill>
                  <a:srgbClr val="011893"/>
                </a:solidFill>
              </a:rPr>
              <a:t>ビット</a:t>
            </a:r>
            <a:r>
              <a:rPr lang="ja-JP" altLang="en-US" sz="3200" dirty="0" smtClean="0"/>
              <a:t>で表現される</a:t>
            </a:r>
            <a:endParaRPr lang="en-US" altLang="ja-JP" sz="3200" dirty="0" smtClean="0"/>
          </a:p>
        </p:txBody>
      </p:sp>
      <p:grpSp>
        <p:nvGrpSpPr>
          <p:cNvPr id="6" name="グループ化 5"/>
          <p:cNvGrpSpPr/>
          <p:nvPr/>
        </p:nvGrpSpPr>
        <p:grpSpPr>
          <a:xfrm>
            <a:off x="1333613" y="2943965"/>
            <a:ext cx="2583690" cy="1800200"/>
            <a:chOff x="971600" y="2924944"/>
            <a:chExt cx="2583690" cy="1800200"/>
          </a:xfrm>
        </p:grpSpPr>
        <p:pic>
          <p:nvPicPr>
            <p:cNvPr id="4" name="Picture 2" descr="樹脂パレットのイラスト（荷台）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2924944"/>
              <a:ext cx="1719594" cy="144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樹脂パレットのイラスト（荷台）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3284984"/>
              <a:ext cx="1719594" cy="144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テキスト ボックス 6"/>
          <p:cNvSpPr txBox="1"/>
          <p:nvPr/>
        </p:nvSpPr>
        <p:spPr>
          <a:xfrm>
            <a:off x="613533" y="2583925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64</a:t>
            </a:r>
            <a:r>
              <a:rPr kumimoji="1" lang="ja-JP" altLang="en-US" sz="2400" dirty="0" smtClean="0"/>
              <a:t>ビット</a:t>
            </a:r>
            <a:r>
              <a:rPr lang="ja-JP" altLang="en-US" sz="2400" dirty="0" smtClean="0"/>
              <a:t>浮動</a:t>
            </a:r>
            <a:r>
              <a:rPr lang="ja-JP" altLang="en-US" sz="2400" dirty="0"/>
              <a:t>小</a:t>
            </a:r>
            <a:r>
              <a:rPr lang="ja-JP" altLang="en-US" sz="2400" dirty="0" smtClean="0"/>
              <a:t>数</a:t>
            </a:r>
            <a:r>
              <a:rPr lang="ja-JP" altLang="en-US" sz="2400" dirty="0"/>
              <a:t>点</a:t>
            </a:r>
            <a:r>
              <a:rPr kumimoji="1" lang="ja-JP" altLang="en-US" sz="2400" dirty="0" smtClean="0"/>
              <a:t>レジスタ</a:t>
            </a:r>
            <a:endParaRPr kumimoji="1" lang="ja-JP" altLang="en-US" sz="2400" dirty="0"/>
          </a:p>
        </p:txBody>
      </p:sp>
      <p:pic>
        <p:nvPicPr>
          <p:cNvPr id="3074" name="Picture 2" descr="段ボール箱のイラスト（閉じた状態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125" y="3015973"/>
            <a:ext cx="1968153" cy="178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5582085" y="2554308"/>
            <a:ext cx="3238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倍精度実数 </a:t>
            </a:r>
            <a:r>
              <a:rPr lang="en-US" altLang="ja-JP" sz="2400" dirty="0" smtClean="0"/>
              <a:t>(64</a:t>
            </a:r>
            <a:r>
              <a:rPr lang="ja-JP" altLang="en-US" sz="2400" dirty="0" smtClean="0"/>
              <a:t>ビット</a:t>
            </a:r>
            <a:r>
              <a:rPr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8" name="左矢印 7"/>
          <p:cNvSpPr/>
          <p:nvPr/>
        </p:nvSpPr>
        <p:spPr>
          <a:xfrm>
            <a:off x="4429957" y="3664045"/>
            <a:ext cx="1152128" cy="576064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357949" y="32947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ひとつ乗る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22717" y="4797152"/>
            <a:ext cx="9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数値計算に用いる</a:t>
            </a:r>
            <a:r>
              <a:rPr lang="en-US" altLang="ja-JP" sz="2400" dirty="0" smtClean="0"/>
              <a:t>CPU</a:t>
            </a:r>
            <a:r>
              <a:rPr lang="ja-JP" altLang="en-US" sz="2400" dirty="0" smtClean="0"/>
              <a:t>の多くは</a:t>
            </a:r>
            <a:r>
              <a:rPr kumimoji="1" lang="en-US" altLang="ja-JP" sz="2400" dirty="0" smtClean="0">
                <a:solidFill>
                  <a:srgbClr val="011893"/>
                </a:solidFill>
              </a:rPr>
              <a:t>64</a:t>
            </a:r>
            <a:r>
              <a:rPr kumimoji="1" lang="ja-JP" altLang="en-US" sz="2400" dirty="0" smtClean="0">
                <a:solidFill>
                  <a:srgbClr val="011893"/>
                </a:solidFill>
              </a:rPr>
              <a:t>ビット整数レジスタ</a:t>
            </a:r>
            <a:r>
              <a:rPr kumimoji="1" lang="ja-JP" altLang="en-US" sz="2400" dirty="0" smtClean="0"/>
              <a:t>と</a:t>
            </a:r>
            <a:endParaRPr kumimoji="1" lang="en-US" altLang="ja-JP" sz="2400" dirty="0" smtClean="0"/>
          </a:p>
          <a:p>
            <a:r>
              <a:rPr kumimoji="1" lang="en-US" altLang="ja-JP" sz="2400" dirty="0" smtClean="0">
                <a:solidFill>
                  <a:srgbClr val="011893"/>
                </a:solidFill>
              </a:rPr>
              <a:t>64</a:t>
            </a:r>
            <a:r>
              <a:rPr kumimoji="1" lang="ja-JP" altLang="en-US" sz="2400" dirty="0" smtClean="0">
                <a:solidFill>
                  <a:srgbClr val="011893"/>
                </a:solidFill>
              </a:rPr>
              <a:t>ビット浮動小数点レジスタ</a:t>
            </a:r>
            <a:r>
              <a:rPr kumimoji="1" lang="ja-JP" altLang="en-US" sz="2400" dirty="0" smtClean="0"/>
              <a:t>を持つ</a:t>
            </a:r>
            <a:endParaRPr kumimoji="1" lang="ja-JP" altLang="en-US" sz="2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7504" y="5805264"/>
            <a:ext cx="8640960" cy="86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ただし、</a:t>
            </a:r>
            <a:r>
              <a:rPr lang="en-US" altLang="ja-JP" sz="2400" dirty="0" smtClean="0"/>
              <a:t>x86</a:t>
            </a:r>
            <a:r>
              <a:rPr lang="ja-JP" altLang="en-US" sz="2400" dirty="0" smtClean="0"/>
              <a:t>系の</a:t>
            </a:r>
            <a:r>
              <a:rPr lang="en-US" altLang="ja-JP" sz="2400" dirty="0" smtClean="0"/>
              <a:t>CPU</a:t>
            </a:r>
            <a:r>
              <a:rPr lang="ja-JP" altLang="en-US" sz="2400" dirty="0" smtClean="0"/>
              <a:t>は歴史的事情により</a:t>
            </a:r>
            <a:r>
              <a:rPr lang="en-US" altLang="ja-JP" sz="2400" dirty="0" smtClean="0"/>
              <a:t>64</a:t>
            </a:r>
            <a:r>
              <a:rPr lang="ja-JP" altLang="en-US" sz="2400" dirty="0" smtClean="0"/>
              <a:t>ビット浮動小数点</a:t>
            </a:r>
            <a:r>
              <a:rPr kumimoji="1" lang="ja-JP" altLang="en-US" sz="2400" dirty="0" smtClean="0"/>
              <a:t>レジスタを持たず、</a:t>
            </a:r>
            <a:r>
              <a:rPr kumimoji="1" lang="en-US" altLang="ja-JP" sz="2400" dirty="0" smtClean="0">
                <a:solidFill>
                  <a:srgbClr val="011893"/>
                </a:solidFill>
              </a:rPr>
              <a:t>128</a:t>
            </a:r>
            <a:r>
              <a:rPr kumimoji="1" lang="ja-JP" altLang="en-US" sz="2400" dirty="0" smtClean="0">
                <a:solidFill>
                  <a:srgbClr val="011893"/>
                </a:solidFill>
              </a:rPr>
              <a:t>ビット</a:t>
            </a:r>
            <a:r>
              <a:rPr kumimoji="1" lang="en-US" altLang="ja-JP" sz="2400" dirty="0" smtClean="0">
                <a:solidFill>
                  <a:srgbClr val="011893"/>
                </a:solidFill>
              </a:rPr>
              <a:t>SIMD</a:t>
            </a:r>
            <a:r>
              <a:rPr kumimoji="1" lang="ja-JP" altLang="en-US" sz="2400" dirty="0" smtClean="0">
                <a:solidFill>
                  <a:srgbClr val="011893"/>
                </a:solidFill>
              </a:rPr>
              <a:t>レジスタ</a:t>
            </a:r>
            <a:r>
              <a:rPr kumimoji="1" lang="ja-JP" altLang="en-US" sz="2400" dirty="0" smtClean="0"/>
              <a:t>を使う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21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 smtClean="0"/>
              <a:t>パイプライン</a:t>
            </a:r>
            <a:r>
              <a:rPr lang="ja-JP" altLang="en-US" dirty="0"/>
              <a:t>処理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6873511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2465</TotalTime>
  <Words>361</Words>
  <Application>Microsoft Office PowerPoint</Application>
  <PresentationFormat>画面に合わせる (4:3)</PresentationFormat>
  <Paragraphs>74</Paragraphs>
  <Slides>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HGｺﾞｼｯｸE</vt:lpstr>
      <vt:lpstr>游ゴシック</vt:lpstr>
      <vt:lpstr>Arial</vt:lpstr>
      <vt:lpstr>Gill Sans MT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475</cp:revision>
  <dcterms:created xsi:type="dcterms:W3CDTF">2019-01-02T05:23:01Z</dcterms:created>
  <dcterms:modified xsi:type="dcterms:W3CDTF">2020-04-26T17:03:15Z</dcterms:modified>
</cp:coreProperties>
</file>