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67" r:id="rId4"/>
    <p:sldId id="265" r:id="rId5"/>
    <p:sldId id="266" r:id="rId6"/>
    <p:sldId id="268" r:id="rId7"/>
    <p:sldId id="269" r:id="rId8"/>
    <p:sldId id="270" r:id="rId9"/>
    <p:sldId id="261" r:id="rId10"/>
    <p:sldId id="262" r:id="rId11"/>
    <p:sldId id="26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FB98F-C6CC-4E60-8A81-D33BEE37B1F8}" v="95" dt="2021-03-13T16:53:48.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250" d="100"/>
          <a:sy n="250" d="100"/>
        </p:scale>
        <p:origin x="186"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3/13/2021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12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3/13/2021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9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3/13/2021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07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3/13/2021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80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3/13/2021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013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3/13/2021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401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3/13/2021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621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3/13/2021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8559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3/13/2021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1779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3/13/2021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180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3/13/2021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912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100">
                <a:solidFill>
                  <a:schemeClr val="tx1">
                    <a:tint val="75000"/>
                  </a:schemeClr>
                </a:solidFill>
              </a:defRPr>
            </a:lvl1pPr>
          </a:lstStyle>
          <a:p>
            <a:fld id="{02AC24A9-CCB6-4F8D-B8DB-C2F3692CFA5A}" type="datetimeFigureOut">
              <a:rPr lang="en-US" smtClean="0"/>
              <a:t>3/13/2021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1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1923730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5000"/>
        </a:lnSpc>
        <a:spcBef>
          <a:spcPct val="0"/>
        </a:spcBef>
        <a:buNone/>
        <a:defRPr sz="4400" b="1" kern="1200" spc="18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600" kern="1200" spc="15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200" kern="1200" spc="15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pa.go.jp/files/000025366.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図 29" descr="雲の空&#10;&#10;自動的に生成された説明">
            <a:extLst>
              <a:ext uri="{FF2B5EF4-FFF2-40B4-BE49-F238E27FC236}">
                <a16:creationId xmlns:a16="http://schemas.microsoft.com/office/drawing/2014/main" id="{BF601EFD-D2EF-4475-8BC8-AA7EF005B909}"/>
              </a:ext>
            </a:extLst>
          </p:cNvPr>
          <p:cNvPicPr>
            <a:picLocks noChangeAspect="1"/>
          </p:cNvPicPr>
          <p:nvPr/>
        </p:nvPicPr>
        <p:blipFill rotWithShape="1">
          <a:blip r:embed="rId2"/>
          <a:srcRect l="776" r="1" b="1"/>
          <a:stretch/>
        </p:blipFill>
        <p:spPr>
          <a:xfrm>
            <a:off x="3523488" y="10"/>
            <a:ext cx="8668512" cy="6857990"/>
          </a:xfrm>
          <a:prstGeom prst="rect">
            <a:avLst/>
          </a:prstGeom>
        </p:spPr>
      </p:pic>
      <p:sp>
        <p:nvSpPr>
          <p:cNvPr id="82" name="Rectangle 8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4F350E9-3C10-4C9E-ADFD-4549A537074B}"/>
              </a:ext>
            </a:extLst>
          </p:cNvPr>
          <p:cNvSpPr>
            <a:spLocks noGrp="1"/>
          </p:cNvSpPr>
          <p:nvPr>
            <p:ph type="ctrTitle"/>
          </p:nvPr>
        </p:nvSpPr>
        <p:spPr>
          <a:xfrm>
            <a:off x="477980" y="1122363"/>
            <a:ext cx="5541819" cy="3204134"/>
          </a:xfrm>
        </p:spPr>
        <p:txBody>
          <a:bodyPr anchor="b">
            <a:normAutofit/>
          </a:bodyPr>
          <a:lstStyle/>
          <a:p>
            <a:r>
              <a:rPr kumimoji="1" lang="en-US" altLang="ja-JP" sz="4800" dirty="0"/>
              <a:t>AWS/</a:t>
            </a:r>
            <a:r>
              <a:rPr kumimoji="1" lang="ja-JP" altLang="en-US" sz="4800" dirty="0"/>
              <a:t>クラウド</a:t>
            </a:r>
            <a:br>
              <a:rPr kumimoji="1" lang="en-US" altLang="ja-JP" sz="4800" dirty="0"/>
            </a:br>
            <a:r>
              <a:rPr kumimoji="1" lang="ja-JP" altLang="en-US" sz="4800" dirty="0"/>
              <a:t>について知る</a:t>
            </a:r>
          </a:p>
        </p:txBody>
      </p:sp>
      <p:sp>
        <p:nvSpPr>
          <p:cNvPr id="3" name="字幕 2">
            <a:extLst>
              <a:ext uri="{FF2B5EF4-FFF2-40B4-BE49-F238E27FC236}">
                <a16:creationId xmlns:a16="http://schemas.microsoft.com/office/drawing/2014/main" id="{5ABD2057-694D-46F8-8703-B08228A88CE2}"/>
              </a:ext>
            </a:extLst>
          </p:cNvPr>
          <p:cNvSpPr>
            <a:spLocks noGrp="1"/>
          </p:cNvSpPr>
          <p:nvPr>
            <p:ph type="subTitle" idx="1"/>
          </p:nvPr>
        </p:nvSpPr>
        <p:spPr>
          <a:xfrm>
            <a:off x="477980" y="4872922"/>
            <a:ext cx="5339890" cy="1208141"/>
          </a:xfrm>
        </p:spPr>
        <p:txBody>
          <a:bodyPr>
            <a:normAutofit/>
          </a:bodyPr>
          <a:lstStyle/>
          <a:p>
            <a:r>
              <a:rPr kumimoji="1" lang="ja-JP" altLang="en-US" sz="2000" dirty="0"/>
              <a:t>第</a:t>
            </a:r>
            <a:r>
              <a:rPr kumimoji="1" lang="en-US" altLang="ja-JP" sz="2000" dirty="0"/>
              <a:t>8</a:t>
            </a:r>
            <a:r>
              <a:rPr kumimoji="1" lang="ja-JP" altLang="en-US" sz="2000" dirty="0"/>
              <a:t>回 受託型</a:t>
            </a:r>
            <a:r>
              <a:rPr kumimoji="1" lang="en-US" altLang="ja-JP" sz="2000" dirty="0"/>
              <a:t>IT/MS</a:t>
            </a:r>
            <a:r>
              <a:rPr kumimoji="1" lang="ja-JP" altLang="en-US" sz="2000" dirty="0"/>
              <a:t>の未来を拓く会 </a:t>
            </a:r>
          </a:p>
        </p:txBody>
      </p:sp>
      <p:sp>
        <p:nvSpPr>
          <p:cNvPr id="84" name="Rectangle 8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03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a:normAutofit/>
          </a:bodyPr>
          <a:lstStyle/>
          <a:p>
            <a:r>
              <a:rPr kumimoji="1" lang="en-US" altLang="ja-JP" sz="4400" dirty="0"/>
              <a:t>AWS</a:t>
            </a:r>
            <a:r>
              <a:rPr kumimoji="1" lang="ja-JP" altLang="en-US" sz="4400" dirty="0"/>
              <a:t>上に</a:t>
            </a:r>
            <a:r>
              <a:rPr kumimoji="1" lang="en-US" altLang="ja-JP" sz="4400" dirty="0"/>
              <a:t>Web</a:t>
            </a:r>
            <a:r>
              <a:rPr kumimoji="1" lang="ja-JP" altLang="en-US" sz="4400" dirty="0"/>
              <a:t>サーバーを立ててみる</a:t>
            </a:r>
          </a:p>
        </p:txBody>
      </p:sp>
    </p:spTree>
    <p:extLst>
      <p:ext uri="{BB962C8B-B14F-4D97-AF65-F5344CB8AC3E}">
        <p14:creationId xmlns:p14="http://schemas.microsoft.com/office/powerpoint/2010/main" val="3811440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a:normAutofit/>
          </a:bodyPr>
          <a:lstStyle/>
          <a:p>
            <a:r>
              <a:rPr kumimoji="1" lang="ja-JP" altLang="en-US" sz="4400" dirty="0"/>
              <a:t>動かしてみる</a:t>
            </a:r>
          </a:p>
        </p:txBody>
      </p:sp>
    </p:spTree>
    <p:extLst>
      <p:ext uri="{BB962C8B-B14F-4D97-AF65-F5344CB8AC3E}">
        <p14:creationId xmlns:p14="http://schemas.microsoft.com/office/powerpoint/2010/main" val="421302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7EA097-2BD2-41FF-9A57-55D03201E2B7}"/>
              </a:ext>
            </a:extLst>
          </p:cNvPr>
          <p:cNvSpPr>
            <a:spLocks noGrp="1"/>
          </p:cNvSpPr>
          <p:nvPr>
            <p:ph type="title"/>
          </p:nvPr>
        </p:nvSpPr>
        <p:spPr/>
        <p:txBody>
          <a:bodyPr/>
          <a:lstStyle/>
          <a:p>
            <a:r>
              <a:rPr kumimoji="1" lang="ja-JP" altLang="en-US" dirty="0"/>
              <a:t>アジェンダ</a:t>
            </a:r>
          </a:p>
        </p:txBody>
      </p:sp>
      <p:sp>
        <p:nvSpPr>
          <p:cNvPr id="3" name="コンテンツ プレースホルダー 2">
            <a:extLst>
              <a:ext uri="{FF2B5EF4-FFF2-40B4-BE49-F238E27FC236}">
                <a16:creationId xmlns:a16="http://schemas.microsoft.com/office/drawing/2014/main" id="{DA441C88-49D9-465A-B9A7-AFEDDA9833FD}"/>
              </a:ext>
            </a:extLst>
          </p:cNvPr>
          <p:cNvSpPr>
            <a:spLocks noGrp="1"/>
          </p:cNvSpPr>
          <p:nvPr>
            <p:ph idx="1"/>
          </p:nvPr>
        </p:nvSpPr>
        <p:spPr/>
        <p:txBody>
          <a:bodyPr/>
          <a:lstStyle/>
          <a:p>
            <a:r>
              <a:rPr kumimoji="1" lang="ja-JP" altLang="en-US" dirty="0"/>
              <a:t>クラウドコンピューティングとは？</a:t>
            </a:r>
            <a:endParaRPr kumimoji="1" lang="en-US" altLang="ja-JP" dirty="0"/>
          </a:p>
          <a:p>
            <a:r>
              <a:rPr kumimoji="1" lang="en-US" altLang="ja-JP" dirty="0"/>
              <a:t>AWS</a:t>
            </a:r>
            <a:r>
              <a:rPr kumimoji="1" lang="ja-JP" altLang="en-US" dirty="0"/>
              <a:t>の概要 ～</a:t>
            </a:r>
            <a:r>
              <a:rPr kumimoji="1" lang="en-US" altLang="ja-JP" dirty="0"/>
              <a:t>AWS</a:t>
            </a:r>
            <a:r>
              <a:rPr kumimoji="1" lang="ja-JP" altLang="en-US" dirty="0"/>
              <a:t>って何でそんなに流行っているの？ ～</a:t>
            </a:r>
            <a:endParaRPr kumimoji="1" lang="en-US" altLang="ja-JP" dirty="0"/>
          </a:p>
          <a:p>
            <a:r>
              <a:rPr kumimoji="1" lang="en-US" altLang="ja-JP" dirty="0"/>
              <a:t>AWS</a:t>
            </a:r>
            <a:r>
              <a:rPr kumimoji="1" lang="ja-JP" altLang="en-US" dirty="0"/>
              <a:t>の始めるための教材、学習リソース</a:t>
            </a:r>
          </a:p>
          <a:p>
            <a:r>
              <a:rPr kumimoji="1" lang="en-US" altLang="ja-JP" dirty="0"/>
              <a:t>SC-E</a:t>
            </a:r>
            <a:r>
              <a:rPr kumimoji="1" lang="ja-JP" altLang="en-US" dirty="0"/>
              <a:t>の</a:t>
            </a:r>
            <a:r>
              <a:rPr kumimoji="1" lang="en-US" altLang="ja-JP" dirty="0"/>
              <a:t>AWS</a:t>
            </a:r>
            <a:r>
              <a:rPr kumimoji="1" lang="ja-JP" altLang="en-US" dirty="0"/>
              <a:t>関連受注案件</a:t>
            </a:r>
            <a:endParaRPr kumimoji="1" lang="en-US" altLang="ja-JP" dirty="0"/>
          </a:p>
          <a:p>
            <a:endParaRPr kumimoji="1" lang="ja-JP" altLang="en-US" dirty="0"/>
          </a:p>
        </p:txBody>
      </p:sp>
    </p:spTree>
    <p:extLst>
      <p:ext uri="{BB962C8B-B14F-4D97-AF65-F5344CB8AC3E}">
        <p14:creationId xmlns:p14="http://schemas.microsoft.com/office/powerpoint/2010/main" val="244593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a:normAutofit/>
          </a:bodyPr>
          <a:lstStyle/>
          <a:p>
            <a:r>
              <a:rPr kumimoji="1" lang="ja-JP" altLang="en-US" sz="4400" dirty="0"/>
              <a:t>クラウドコンピューティングとは？</a:t>
            </a:r>
          </a:p>
        </p:txBody>
      </p:sp>
      <p:sp>
        <p:nvSpPr>
          <p:cNvPr id="4" name="テキスト ボックス 3">
            <a:extLst>
              <a:ext uri="{FF2B5EF4-FFF2-40B4-BE49-F238E27FC236}">
                <a16:creationId xmlns:a16="http://schemas.microsoft.com/office/drawing/2014/main" id="{0716A423-1F14-432D-9B43-1EFA5E0C0A59}"/>
              </a:ext>
            </a:extLst>
          </p:cNvPr>
          <p:cNvSpPr txBox="1"/>
          <p:nvPr/>
        </p:nvSpPr>
        <p:spPr>
          <a:xfrm>
            <a:off x="1343025" y="3703350"/>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必要なだけ</a:t>
            </a:r>
            <a:endParaRPr lang="ja-JP" altLang="en-US" sz="2400" dirty="0"/>
          </a:p>
        </p:txBody>
      </p:sp>
      <p:sp>
        <p:nvSpPr>
          <p:cNvPr id="5" name="テキスト ボックス 4">
            <a:extLst>
              <a:ext uri="{FF2B5EF4-FFF2-40B4-BE49-F238E27FC236}">
                <a16:creationId xmlns:a16="http://schemas.microsoft.com/office/drawing/2014/main" id="{39822BF0-B0A6-4C6B-ADBC-1FC64F2AFFBA}"/>
              </a:ext>
            </a:extLst>
          </p:cNvPr>
          <p:cNvSpPr txBox="1"/>
          <p:nvPr/>
        </p:nvSpPr>
        <p:spPr>
          <a:xfrm>
            <a:off x="1343025" y="2460278"/>
            <a:ext cx="745426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コンピューターリソースやアプリケーションを</a:t>
            </a:r>
            <a:endParaRPr lang="en-US" altLang="ja-JP" sz="2400" b="0" i="0" dirty="0">
              <a:solidFill>
                <a:srgbClr val="333333"/>
              </a:solidFill>
              <a:effectLst/>
              <a:latin typeface="Meiryo" panose="020B0604030504040204" pitchFamily="50" charset="-128"/>
              <a:ea typeface="Meiryo" panose="020B0604030504040204" pitchFamily="50" charset="-128"/>
            </a:endParaRPr>
          </a:p>
        </p:txBody>
      </p:sp>
      <p:sp>
        <p:nvSpPr>
          <p:cNvPr id="6" name="テキスト ボックス 5">
            <a:extLst>
              <a:ext uri="{FF2B5EF4-FFF2-40B4-BE49-F238E27FC236}">
                <a16:creationId xmlns:a16="http://schemas.microsoft.com/office/drawing/2014/main" id="{81F4C03C-73BB-4B46-B130-412DC609E792}"/>
              </a:ext>
            </a:extLst>
          </p:cNvPr>
          <p:cNvSpPr txBox="1"/>
          <p:nvPr/>
        </p:nvSpPr>
        <p:spPr>
          <a:xfrm>
            <a:off x="1343025" y="2859108"/>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ネットワーク経由で</a:t>
            </a:r>
            <a:endParaRPr lang="en-US" altLang="ja-JP" sz="2400" b="0" i="0" dirty="0">
              <a:solidFill>
                <a:srgbClr val="333333"/>
              </a:solidFill>
              <a:effectLst/>
              <a:latin typeface="Meiryo" panose="020B0604030504040204" pitchFamily="50" charset="-128"/>
              <a:ea typeface="Meiryo" panose="020B0604030504040204" pitchFamily="50" charset="-128"/>
            </a:endParaRPr>
          </a:p>
        </p:txBody>
      </p:sp>
      <p:sp>
        <p:nvSpPr>
          <p:cNvPr id="7" name="テキスト ボックス 6">
            <a:extLst>
              <a:ext uri="{FF2B5EF4-FFF2-40B4-BE49-F238E27FC236}">
                <a16:creationId xmlns:a16="http://schemas.microsoft.com/office/drawing/2014/main" id="{AAB61003-4AFD-4DAE-AD21-1EA625E3B756}"/>
              </a:ext>
            </a:extLst>
          </p:cNvPr>
          <p:cNvSpPr txBox="1"/>
          <p:nvPr/>
        </p:nvSpPr>
        <p:spPr>
          <a:xfrm>
            <a:off x="1343025" y="3284235"/>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必要</a:t>
            </a:r>
            <a:r>
              <a:rPr lang="ja-JP" altLang="en-US" sz="2400" dirty="0">
                <a:solidFill>
                  <a:srgbClr val="333333"/>
                </a:solidFill>
                <a:latin typeface="Meiryo" panose="020B0604030504040204" pitchFamily="50" charset="-128"/>
                <a:ea typeface="Meiryo" panose="020B0604030504040204" pitchFamily="50" charset="-128"/>
              </a:rPr>
              <a:t>な</a:t>
            </a:r>
            <a:r>
              <a:rPr lang="ja-JP" altLang="en-US" sz="2400" b="0" i="0" dirty="0">
                <a:solidFill>
                  <a:srgbClr val="333333"/>
                </a:solidFill>
                <a:effectLst/>
                <a:latin typeface="Meiryo" panose="020B0604030504040204" pitchFamily="50" charset="-128"/>
                <a:ea typeface="Meiryo" panose="020B0604030504040204" pitchFamily="50" charset="-128"/>
              </a:rPr>
              <a:t>ときに</a:t>
            </a:r>
            <a:endParaRPr lang="ja-JP" altLang="en-US" sz="2400" dirty="0"/>
          </a:p>
        </p:txBody>
      </p:sp>
      <p:sp>
        <p:nvSpPr>
          <p:cNvPr id="8" name="テキスト ボックス 7">
            <a:extLst>
              <a:ext uri="{FF2B5EF4-FFF2-40B4-BE49-F238E27FC236}">
                <a16:creationId xmlns:a16="http://schemas.microsoft.com/office/drawing/2014/main" id="{091BC8E4-6404-4223-A74F-B68791A188D0}"/>
              </a:ext>
            </a:extLst>
          </p:cNvPr>
          <p:cNvSpPr txBox="1"/>
          <p:nvPr/>
        </p:nvSpPr>
        <p:spPr>
          <a:xfrm>
            <a:off x="1343025" y="4149551"/>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簡単な手続きで</a:t>
            </a:r>
            <a:endParaRPr lang="ja-JP" altLang="en-US" sz="2400" dirty="0"/>
          </a:p>
        </p:txBody>
      </p:sp>
      <p:sp>
        <p:nvSpPr>
          <p:cNvPr id="9" name="テキスト ボックス 8">
            <a:extLst>
              <a:ext uri="{FF2B5EF4-FFF2-40B4-BE49-F238E27FC236}">
                <a16:creationId xmlns:a16="http://schemas.microsoft.com/office/drawing/2014/main" id="{09B94CA5-7A6A-4A63-8978-9CFC591B1874}"/>
              </a:ext>
            </a:extLst>
          </p:cNvPr>
          <p:cNvSpPr txBox="1"/>
          <p:nvPr/>
        </p:nvSpPr>
        <p:spPr>
          <a:xfrm>
            <a:off x="1343024" y="4611216"/>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使えるようになる仕組み</a:t>
            </a:r>
            <a:endParaRPr lang="ja-JP" altLang="en-US" sz="2400" dirty="0"/>
          </a:p>
        </p:txBody>
      </p:sp>
    </p:spTree>
    <p:extLst>
      <p:ext uri="{BB962C8B-B14F-4D97-AF65-F5344CB8AC3E}">
        <p14:creationId xmlns:p14="http://schemas.microsoft.com/office/powerpoint/2010/main" val="278549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6A077-CC39-4965-B6AE-2386AEEF270E}"/>
              </a:ext>
            </a:extLst>
          </p:cNvPr>
          <p:cNvSpPr>
            <a:spLocks noGrp="1"/>
          </p:cNvSpPr>
          <p:nvPr>
            <p:ph type="title"/>
          </p:nvPr>
        </p:nvSpPr>
        <p:spPr/>
        <p:txBody>
          <a:bodyPr/>
          <a:lstStyle/>
          <a:p>
            <a:r>
              <a:rPr kumimoji="1" lang="ja-JP" altLang="en-US" dirty="0"/>
              <a:t>クラウドコンピューティングの定義</a:t>
            </a:r>
          </a:p>
        </p:txBody>
      </p:sp>
      <p:sp>
        <p:nvSpPr>
          <p:cNvPr id="3" name="コンテンツ プレースホルダー 2">
            <a:extLst>
              <a:ext uri="{FF2B5EF4-FFF2-40B4-BE49-F238E27FC236}">
                <a16:creationId xmlns:a16="http://schemas.microsoft.com/office/drawing/2014/main" id="{B8772238-248C-4670-B752-62CF46BF0DF2}"/>
              </a:ext>
            </a:extLst>
          </p:cNvPr>
          <p:cNvSpPr>
            <a:spLocks noGrp="1"/>
          </p:cNvSpPr>
          <p:nvPr>
            <p:ph idx="1"/>
          </p:nvPr>
        </p:nvSpPr>
        <p:spPr/>
        <p:txBody>
          <a:bodyPr/>
          <a:lstStyle/>
          <a:p>
            <a:pPr marL="0" indent="0">
              <a:buNone/>
            </a:pPr>
            <a:r>
              <a:rPr kumimoji="1" lang="en-US" altLang="ja-JP" sz="2400" dirty="0"/>
              <a:t>NIST(</a:t>
            </a:r>
            <a:r>
              <a:rPr kumimoji="1" lang="zh-TW" altLang="en-US" sz="2400" dirty="0"/>
              <a:t>米国国立標準技術研究所</a:t>
            </a:r>
            <a:r>
              <a:rPr kumimoji="1" lang="en-US" altLang="ja-JP" sz="2400" dirty="0"/>
              <a:t>)</a:t>
            </a:r>
            <a:r>
              <a:rPr kumimoji="1" lang="ja-JP" altLang="en-US" sz="2400" dirty="0"/>
              <a:t>による定義</a:t>
            </a:r>
          </a:p>
          <a:p>
            <a:pPr marL="0" indent="0">
              <a:buNone/>
            </a:pPr>
            <a:r>
              <a:rPr kumimoji="1" lang="ja-JP" altLang="en-US" sz="1800" dirty="0"/>
              <a:t>「クラウドコンピューティングは、共用の構成可能なコンピューティングリソース（ネットワーク、サーバー、ストレージ、アプリケーション、サービス）の集積に、どこからでも、簡便に、必要に応じて、ネットワーク経由でアクセスすることを可能とする</a:t>
            </a:r>
            <a:r>
              <a:rPr kumimoji="1" lang="ja-JP" altLang="en-US" sz="1800" b="1" dirty="0">
                <a:solidFill>
                  <a:srgbClr val="0070C0"/>
                </a:solidFill>
              </a:rPr>
              <a:t>モデル</a:t>
            </a:r>
            <a:r>
              <a:rPr kumimoji="1" lang="ja-JP" altLang="en-US" sz="1800" dirty="0"/>
              <a:t>であり、最小限の利用手続きまたはサービスプロバイダとのやりとりで速やかに提供され利用可能になるものである。」</a:t>
            </a:r>
            <a:r>
              <a:rPr kumimoji="1" lang="en-US" altLang="ja-JP" sz="1800" dirty="0"/>
              <a:t>	</a:t>
            </a:r>
            <a:r>
              <a:rPr lang="en-US" altLang="ja-JP" sz="1200" dirty="0"/>
              <a:t>(</a:t>
            </a:r>
            <a:r>
              <a:rPr lang="ja-JP" altLang="en-US" sz="1200" dirty="0"/>
              <a:t>参考：</a:t>
            </a:r>
            <a:r>
              <a:rPr lang="en-US" altLang="ja-JP" sz="1200" dirty="0"/>
              <a:t>IPA) </a:t>
            </a:r>
            <a:r>
              <a:rPr lang="en-US" altLang="ja-JP" sz="1200" dirty="0">
                <a:hlinkClick r:id="rId2"/>
              </a:rPr>
              <a:t>https://www.ipa.go.jp/files/000025366.pdf</a:t>
            </a:r>
            <a:endParaRPr lang="en-US" altLang="ja-JP" sz="1200" dirty="0"/>
          </a:p>
          <a:p>
            <a:pPr marL="0" indent="0">
              <a:buNone/>
            </a:pPr>
            <a:endParaRPr kumimoji="1" lang="ja-JP" altLang="en-US" sz="1800" dirty="0"/>
          </a:p>
        </p:txBody>
      </p:sp>
      <p:sp>
        <p:nvSpPr>
          <p:cNvPr id="7" name="テキスト ボックス 6">
            <a:extLst>
              <a:ext uri="{FF2B5EF4-FFF2-40B4-BE49-F238E27FC236}">
                <a16:creationId xmlns:a16="http://schemas.microsoft.com/office/drawing/2014/main" id="{65B9972A-A604-4F6F-A3F4-691543294C29}"/>
              </a:ext>
            </a:extLst>
          </p:cNvPr>
          <p:cNvSpPr txBox="1"/>
          <p:nvPr/>
        </p:nvSpPr>
        <p:spPr>
          <a:xfrm>
            <a:off x="422910" y="5341203"/>
            <a:ext cx="11407140" cy="830997"/>
          </a:xfrm>
          <a:prstGeom prst="rect">
            <a:avLst/>
          </a:prstGeom>
          <a:noFill/>
        </p:spPr>
        <p:txBody>
          <a:bodyPr wrap="square">
            <a:spAutoFit/>
          </a:bodyPr>
          <a:lstStyle/>
          <a:p>
            <a:pPr algn="ctr"/>
            <a:r>
              <a:rPr lang="ja-JP" altLang="en-US" sz="2400" b="0" i="0" dirty="0">
                <a:solidFill>
                  <a:srgbClr val="333333"/>
                </a:solidFill>
                <a:effectLst/>
                <a:latin typeface="Meiryo" panose="020B0604030504040204" pitchFamily="50" charset="-128"/>
                <a:ea typeface="Meiryo" panose="020B0604030504040204" pitchFamily="50" charset="-128"/>
              </a:rPr>
              <a:t>ネットワーク経由で</a:t>
            </a:r>
            <a:endParaRPr lang="ja-JP" altLang="en-US" sz="2400" dirty="0"/>
          </a:p>
          <a:p>
            <a:pPr algn="ctr"/>
            <a:r>
              <a:rPr lang="ja-JP" altLang="en-US" sz="2400" b="0" i="0" dirty="0">
                <a:solidFill>
                  <a:srgbClr val="333333"/>
                </a:solidFill>
                <a:effectLst/>
                <a:latin typeface="Meiryo" panose="020B0604030504040204" pitchFamily="50" charset="-128"/>
                <a:ea typeface="Meiryo" panose="020B0604030504040204" pitchFamily="50" charset="-128"/>
              </a:rPr>
              <a:t>コンピューターを必要</a:t>
            </a:r>
            <a:r>
              <a:rPr lang="ja-JP" altLang="en-US" sz="2400" dirty="0">
                <a:solidFill>
                  <a:srgbClr val="333333"/>
                </a:solidFill>
                <a:latin typeface="Meiryo" panose="020B0604030504040204" pitchFamily="50" charset="-128"/>
                <a:ea typeface="Meiryo" panose="020B0604030504040204" pitchFamily="50" charset="-128"/>
              </a:rPr>
              <a:t>な</a:t>
            </a:r>
            <a:r>
              <a:rPr lang="ja-JP" altLang="en-US" sz="2400" b="0" i="0" dirty="0">
                <a:solidFill>
                  <a:srgbClr val="333333"/>
                </a:solidFill>
                <a:effectLst/>
                <a:latin typeface="Meiryo" panose="020B0604030504040204" pitchFamily="50" charset="-128"/>
                <a:ea typeface="Meiryo" panose="020B0604030504040204" pitchFamily="50" charset="-128"/>
              </a:rPr>
              <a:t>とき必要なだけ簡単に使えるようになる仕組み</a:t>
            </a:r>
            <a:r>
              <a:rPr lang="en-US" altLang="ja-JP" sz="2400" b="0" i="0" dirty="0">
                <a:solidFill>
                  <a:srgbClr val="333333"/>
                </a:solidFill>
                <a:effectLst/>
                <a:latin typeface="Meiryo" panose="020B0604030504040204" pitchFamily="50" charset="-128"/>
                <a:ea typeface="Meiryo" panose="020B0604030504040204" pitchFamily="50" charset="-128"/>
              </a:rPr>
              <a:t>(</a:t>
            </a:r>
            <a:r>
              <a:rPr lang="ja-JP" altLang="en-US" sz="2400" b="0" i="0" dirty="0">
                <a:solidFill>
                  <a:srgbClr val="333333"/>
                </a:solidFill>
                <a:effectLst/>
                <a:latin typeface="Meiryo" panose="020B0604030504040204" pitchFamily="50" charset="-128"/>
                <a:ea typeface="Meiryo" panose="020B0604030504040204" pitchFamily="50" charset="-128"/>
              </a:rPr>
              <a:t>モデル</a:t>
            </a:r>
            <a:r>
              <a:rPr lang="en-US" altLang="ja-JP" sz="2400" b="0" i="0" dirty="0">
                <a:solidFill>
                  <a:srgbClr val="333333"/>
                </a:solidFill>
                <a:effectLst/>
                <a:latin typeface="Meiryo" panose="020B0604030504040204" pitchFamily="50" charset="-128"/>
                <a:ea typeface="Meiryo" panose="020B0604030504040204" pitchFamily="50" charset="-128"/>
              </a:rPr>
              <a:t>)</a:t>
            </a:r>
          </a:p>
        </p:txBody>
      </p:sp>
    </p:spTree>
    <p:extLst>
      <p:ext uri="{BB962C8B-B14F-4D97-AF65-F5344CB8AC3E}">
        <p14:creationId xmlns:p14="http://schemas.microsoft.com/office/powerpoint/2010/main" val="200991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2ADCB6-7CC2-4C27-B334-9433B235D801}"/>
              </a:ext>
            </a:extLst>
          </p:cNvPr>
          <p:cNvSpPr>
            <a:spLocks noGrp="1"/>
          </p:cNvSpPr>
          <p:nvPr>
            <p:ph type="title"/>
          </p:nvPr>
        </p:nvSpPr>
        <p:spPr/>
        <p:txBody>
          <a:bodyPr/>
          <a:lstStyle/>
          <a:p>
            <a:r>
              <a:rPr kumimoji="1" lang="ja-JP" altLang="en-US" dirty="0"/>
              <a:t>３種のモデル</a:t>
            </a:r>
            <a:r>
              <a:rPr kumimoji="1" lang="en-US" altLang="ja-JP" dirty="0"/>
              <a:t>(</a:t>
            </a:r>
            <a:r>
              <a:rPr kumimoji="1" lang="ja-JP" altLang="en-US" dirty="0"/>
              <a:t>サービスモデル</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445A00B-880A-4723-BA40-8506A4C0C5B9}"/>
              </a:ext>
            </a:extLst>
          </p:cNvPr>
          <p:cNvSpPr>
            <a:spLocks noGrp="1"/>
          </p:cNvSpPr>
          <p:nvPr>
            <p:ph idx="1"/>
          </p:nvPr>
        </p:nvSpPr>
        <p:spPr>
          <a:xfrm>
            <a:off x="1115568" y="2478024"/>
            <a:ext cx="10885932" cy="3694176"/>
          </a:xfrm>
        </p:spPr>
        <p:txBody>
          <a:bodyPr/>
          <a:lstStyle/>
          <a:p>
            <a:r>
              <a:rPr lang="en-US" altLang="ja-JP" sz="2400" dirty="0"/>
              <a:t>SaaS;</a:t>
            </a:r>
            <a:r>
              <a:rPr lang="ja-JP" altLang="en-US" sz="2400" dirty="0"/>
              <a:t> </a:t>
            </a:r>
            <a:r>
              <a:rPr lang="en-US" altLang="ja-JP" sz="2400" dirty="0"/>
              <a:t>Software as a Service</a:t>
            </a:r>
          </a:p>
          <a:p>
            <a:pPr marL="0" indent="0">
              <a:buNone/>
            </a:pPr>
            <a:r>
              <a:rPr lang="ja-JP" altLang="en-US" sz="2400" dirty="0"/>
              <a:t>　</a:t>
            </a:r>
            <a:endParaRPr lang="en-US" altLang="ja-JP" sz="2400" dirty="0"/>
          </a:p>
          <a:p>
            <a:r>
              <a:rPr lang="en-US" altLang="ja-JP" sz="2400" dirty="0"/>
              <a:t>PaaS;</a:t>
            </a:r>
            <a:r>
              <a:rPr lang="ja-JP" altLang="en-US" sz="2400" dirty="0"/>
              <a:t> </a:t>
            </a:r>
            <a:r>
              <a:rPr lang="en-US" altLang="ja-JP" sz="2400" dirty="0"/>
              <a:t>Platform as a Service</a:t>
            </a:r>
          </a:p>
          <a:p>
            <a:pPr marL="0" indent="0">
              <a:buNone/>
            </a:pPr>
            <a:r>
              <a:rPr lang="ja-JP" altLang="en-US" sz="2400" dirty="0"/>
              <a:t>　アプリケーション開発環境をネットワーク越しに利用する形態</a:t>
            </a:r>
            <a:endParaRPr lang="en-US" altLang="ja-JP" sz="2400" dirty="0"/>
          </a:p>
          <a:p>
            <a:r>
              <a:rPr lang="en-US" altLang="ja-JP" sz="2400" dirty="0"/>
              <a:t>IaaS;</a:t>
            </a:r>
            <a:r>
              <a:rPr lang="ja-JP" altLang="en-US" sz="2400" dirty="0"/>
              <a:t> </a:t>
            </a:r>
            <a:r>
              <a:rPr lang="en-US" altLang="ja-JP" sz="2400" dirty="0"/>
              <a:t>Infrastructure as a Service</a:t>
            </a:r>
          </a:p>
          <a:p>
            <a:pPr marL="0" indent="0">
              <a:buNone/>
            </a:pPr>
            <a:r>
              <a:rPr lang="ja-JP" altLang="en-US" sz="2400" dirty="0"/>
              <a:t>　ハードウェアリソースをネットワーク越しに利用する形態</a:t>
            </a:r>
            <a:endParaRPr lang="en-US" altLang="ja-JP" sz="2400" dirty="0"/>
          </a:p>
          <a:p>
            <a:pPr marL="0" indent="0">
              <a:buNone/>
            </a:pPr>
            <a:endParaRPr kumimoji="1" lang="ja-JP" altLang="en-US" sz="2400" dirty="0"/>
          </a:p>
        </p:txBody>
      </p:sp>
    </p:spTree>
    <p:extLst>
      <p:ext uri="{BB962C8B-B14F-4D97-AF65-F5344CB8AC3E}">
        <p14:creationId xmlns:p14="http://schemas.microsoft.com/office/powerpoint/2010/main" val="11627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1D01-32F2-4CBC-A954-BE9298F8924D}"/>
              </a:ext>
            </a:extLst>
          </p:cNvPr>
          <p:cNvSpPr>
            <a:spLocks noGrp="1"/>
          </p:cNvSpPr>
          <p:nvPr>
            <p:ph type="title"/>
          </p:nvPr>
        </p:nvSpPr>
        <p:spPr/>
        <p:txBody>
          <a:bodyPr>
            <a:normAutofit fontScale="90000"/>
          </a:bodyPr>
          <a:lstStyle/>
          <a:p>
            <a:r>
              <a:rPr lang="en-US" altLang="ja-JP" sz="4000" dirty="0"/>
              <a:t>SaaS</a:t>
            </a:r>
            <a:r>
              <a:rPr lang="ja-JP" altLang="en-US" dirty="0"/>
              <a:t> </a:t>
            </a:r>
            <a:r>
              <a:rPr lang="en-US" altLang="ja-JP" dirty="0"/>
              <a:t>- </a:t>
            </a:r>
            <a:r>
              <a:rPr lang="en-US" altLang="ja-JP" sz="4000" dirty="0"/>
              <a:t>Software as a Service</a:t>
            </a:r>
            <a:br>
              <a:rPr lang="en-US" altLang="ja-JP" sz="4000" dirty="0"/>
            </a:br>
            <a:r>
              <a:rPr lang="ja-JP" altLang="en-US" sz="2400" dirty="0"/>
              <a:t>ソフトウェア</a:t>
            </a:r>
            <a:r>
              <a:rPr lang="en-US" altLang="ja-JP" sz="2400" dirty="0"/>
              <a:t>(</a:t>
            </a:r>
            <a:r>
              <a:rPr lang="ja-JP" altLang="en-US" sz="2400" dirty="0"/>
              <a:t>アプリケーション</a:t>
            </a:r>
            <a:r>
              <a:rPr lang="en-US" altLang="ja-JP" sz="2400" dirty="0"/>
              <a:t>)</a:t>
            </a:r>
            <a:r>
              <a:rPr lang="ja-JP" altLang="en-US" sz="2400" dirty="0"/>
              <a:t>をネットワーク越しに利用する形態</a:t>
            </a:r>
            <a:endParaRPr kumimoji="1" lang="ja-JP" altLang="en-US" dirty="0"/>
          </a:p>
        </p:txBody>
      </p:sp>
      <p:sp>
        <p:nvSpPr>
          <p:cNvPr id="3" name="コンテンツ プレースホルダー 2">
            <a:extLst>
              <a:ext uri="{FF2B5EF4-FFF2-40B4-BE49-F238E27FC236}">
                <a16:creationId xmlns:a16="http://schemas.microsoft.com/office/drawing/2014/main" id="{31107720-70C9-423F-B1AE-6AB2F6BF518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785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1D01-32F2-4CBC-A954-BE9298F8924D}"/>
              </a:ext>
            </a:extLst>
          </p:cNvPr>
          <p:cNvSpPr>
            <a:spLocks noGrp="1"/>
          </p:cNvSpPr>
          <p:nvPr>
            <p:ph type="title"/>
          </p:nvPr>
        </p:nvSpPr>
        <p:spPr/>
        <p:txBody>
          <a:bodyPr>
            <a:normAutofit fontScale="90000"/>
          </a:bodyPr>
          <a:lstStyle/>
          <a:p>
            <a:r>
              <a:rPr lang="en-US" altLang="ja-JP" dirty="0"/>
              <a:t>P</a:t>
            </a:r>
            <a:r>
              <a:rPr lang="en-US" altLang="ja-JP" sz="4000" dirty="0"/>
              <a:t>aaS</a:t>
            </a:r>
            <a:r>
              <a:rPr lang="ja-JP" altLang="en-US" dirty="0"/>
              <a:t> </a:t>
            </a:r>
            <a:r>
              <a:rPr lang="en-US" altLang="ja-JP" dirty="0"/>
              <a:t>- </a:t>
            </a:r>
            <a:r>
              <a:rPr lang="en-US" altLang="ja-JP" sz="4000" dirty="0"/>
              <a:t>Platform as a Service</a:t>
            </a:r>
            <a:br>
              <a:rPr lang="en-US" altLang="ja-JP" sz="4000" dirty="0"/>
            </a:br>
            <a:r>
              <a:rPr lang="ja-JP" altLang="en-US" sz="2700" dirty="0"/>
              <a:t>アプリケーション</a:t>
            </a:r>
            <a:r>
              <a:rPr lang="ja-JP" altLang="en-US" sz="2700" dirty="0">
                <a:solidFill>
                  <a:srgbClr val="0070C0"/>
                </a:solidFill>
              </a:rPr>
              <a:t>開発環境</a:t>
            </a:r>
            <a:r>
              <a:rPr lang="ja-JP" altLang="en-US" sz="2700" dirty="0"/>
              <a:t>をネットワーク越しに利用する形態</a:t>
            </a:r>
            <a:endParaRPr kumimoji="1" lang="ja-JP" altLang="en-US" sz="4900" dirty="0"/>
          </a:p>
        </p:txBody>
      </p:sp>
      <p:sp>
        <p:nvSpPr>
          <p:cNvPr id="3" name="コンテンツ プレースホルダー 2">
            <a:extLst>
              <a:ext uri="{FF2B5EF4-FFF2-40B4-BE49-F238E27FC236}">
                <a16:creationId xmlns:a16="http://schemas.microsoft.com/office/drawing/2014/main" id="{31107720-70C9-423F-B1AE-6AB2F6BF518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1391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1D01-32F2-4CBC-A954-BE9298F8924D}"/>
              </a:ext>
            </a:extLst>
          </p:cNvPr>
          <p:cNvSpPr>
            <a:spLocks noGrp="1"/>
          </p:cNvSpPr>
          <p:nvPr>
            <p:ph type="title"/>
          </p:nvPr>
        </p:nvSpPr>
        <p:spPr/>
        <p:txBody>
          <a:bodyPr>
            <a:normAutofit fontScale="90000"/>
          </a:bodyPr>
          <a:lstStyle/>
          <a:p>
            <a:r>
              <a:rPr lang="en-US" altLang="ja-JP" dirty="0"/>
              <a:t>I</a:t>
            </a:r>
            <a:r>
              <a:rPr lang="en-US" altLang="ja-JP" sz="4000" dirty="0"/>
              <a:t>aaS</a:t>
            </a:r>
            <a:r>
              <a:rPr lang="ja-JP" altLang="en-US" dirty="0"/>
              <a:t> </a:t>
            </a:r>
            <a:r>
              <a:rPr lang="en-US" altLang="ja-JP" dirty="0"/>
              <a:t>- </a:t>
            </a:r>
            <a:r>
              <a:rPr lang="en-US" altLang="ja-JP" sz="4000" dirty="0"/>
              <a:t>Infrastructure as a Service</a:t>
            </a:r>
            <a:br>
              <a:rPr lang="en-US" altLang="ja-JP" sz="4000" dirty="0"/>
            </a:br>
            <a:r>
              <a:rPr lang="ja-JP" altLang="en-US" sz="2700" dirty="0"/>
              <a:t>ハードウェアリソースをネットワーク越しに利用する形態</a:t>
            </a:r>
            <a:endParaRPr kumimoji="1" lang="ja-JP" altLang="en-US" sz="4900" dirty="0"/>
          </a:p>
        </p:txBody>
      </p:sp>
      <p:sp>
        <p:nvSpPr>
          <p:cNvPr id="3" name="コンテンツ プレースホルダー 2">
            <a:extLst>
              <a:ext uri="{FF2B5EF4-FFF2-40B4-BE49-F238E27FC236}">
                <a16:creationId xmlns:a16="http://schemas.microsoft.com/office/drawing/2014/main" id="{31107720-70C9-423F-B1AE-6AB2F6BF518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7173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a:normAutofit/>
          </a:bodyPr>
          <a:lstStyle/>
          <a:p>
            <a:r>
              <a:rPr kumimoji="1" lang="en-US" altLang="ja-JP" sz="4400" dirty="0"/>
              <a:t>AWS</a:t>
            </a:r>
            <a:r>
              <a:rPr kumimoji="1" lang="ja-JP" altLang="en-US" sz="4400" dirty="0"/>
              <a:t>の概要</a:t>
            </a:r>
            <a:br>
              <a:rPr kumimoji="1" lang="en-US" altLang="ja-JP" sz="4400" dirty="0"/>
            </a:br>
            <a:r>
              <a:rPr kumimoji="1" lang="ja-JP" altLang="en-US" sz="4400" dirty="0"/>
              <a:t>～</a:t>
            </a:r>
            <a:r>
              <a:rPr kumimoji="1" lang="en-US" altLang="ja-JP" sz="4400" dirty="0"/>
              <a:t>AWS</a:t>
            </a:r>
            <a:r>
              <a:rPr kumimoji="1" lang="ja-JP" altLang="en-US" sz="4400" dirty="0"/>
              <a:t>って何でそんなに流行っているの？ ～</a:t>
            </a:r>
          </a:p>
        </p:txBody>
      </p:sp>
    </p:spTree>
    <p:extLst>
      <p:ext uri="{BB962C8B-B14F-4D97-AF65-F5344CB8AC3E}">
        <p14:creationId xmlns:p14="http://schemas.microsoft.com/office/powerpoint/2010/main" val="3434064308"/>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341"/>
      </a:dk2>
      <a:lt2>
        <a:srgbClr val="E8E7E2"/>
      </a:lt2>
      <a:accent1>
        <a:srgbClr val="7D86DF"/>
      </a:accent1>
      <a:accent2>
        <a:srgbClr val="609DD8"/>
      </a:accent2>
      <a:accent3>
        <a:srgbClr val="55B0B8"/>
      </a:accent3>
      <a:accent4>
        <a:srgbClr val="51B594"/>
      </a:accent4>
      <a:accent5>
        <a:srgbClr val="55B86E"/>
      </a:accent5>
      <a:accent6>
        <a:srgbClr val="63B751"/>
      </a:accent6>
      <a:hlink>
        <a:srgbClr val="898453"/>
      </a:hlink>
      <a:folHlink>
        <a:srgbClr val="7F7F7F"/>
      </a:folHlink>
    </a:clrScheme>
    <a:fontScheme name="Avenir">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688</TotalTime>
  <Words>330</Words>
  <Application>Microsoft Office PowerPoint</Application>
  <PresentationFormat>ワイド画面</PresentationFormat>
  <Paragraphs>32</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Meiryo</vt:lpstr>
      <vt:lpstr>Arial</vt:lpstr>
      <vt:lpstr>Calibri</vt:lpstr>
      <vt:lpstr>Wingdings</vt:lpstr>
      <vt:lpstr>AccentBoxVTI</vt:lpstr>
      <vt:lpstr>AWS/クラウド について知る</vt:lpstr>
      <vt:lpstr>アジェンダ</vt:lpstr>
      <vt:lpstr>クラウドコンピューティングとは？</vt:lpstr>
      <vt:lpstr>クラウドコンピューティングの定義</vt:lpstr>
      <vt:lpstr>３種のモデル(サービスモデル)</vt:lpstr>
      <vt:lpstr>SaaS - Software as a Service ソフトウェア(アプリケーション)をネットワーク越しに利用する形態</vt:lpstr>
      <vt:lpstr>PaaS - Platform as a Service アプリケーション開発環境をネットワーク越しに利用する形態</vt:lpstr>
      <vt:lpstr>IaaS - Infrastructure as a Service ハードウェアリソースをネットワーク越しに利用する形態</vt:lpstr>
      <vt:lpstr>AWSの概要 ～AWSって何でそんなに流行っているの？ ～</vt:lpstr>
      <vt:lpstr>AWS上にWebサーバーを立ててみる</vt:lpstr>
      <vt:lpstr>動かしてみる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クラウド</dc:title>
  <dc:creator>Shimoda Hiroyuki</dc:creator>
  <cp:lastModifiedBy>Shimoda Hiroyuki</cp:lastModifiedBy>
  <cp:revision>3</cp:revision>
  <dcterms:created xsi:type="dcterms:W3CDTF">2021-03-13T08:24:14Z</dcterms:created>
  <dcterms:modified xsi:type="dcterms:W3CDTF">2021-03-13T19:52:40Z</dcterms:modified>
</cp:coreProperties>
</file>