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8" r:id="rId4"/>
    <p:sldId id="259" r:id="rId5"/>
    <p:sldId id="260" r:id="rId6"/>
    <p:sldId id="261"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3" d="100"/>
          <a:sy n="113" d="100"/>
        </p:scale>
        <p:origin x="108"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B33BF-3A9B-4FAF-A2B7-98EC3386B582}" type="doc">
      <dgm:prSet loTypeId="urn:microsoft.com/office/officeart/2005/8/layout/chevron1" loCatId="process" qsTypeId="urn:microsoft.com/office/officeart/2005/8/quickstyle/simple1" qsCatId="simple" csTypeId="urn:microsoft.com/office/officeart/2005/8/colors/accent1_2" csCatId="accent1" phldr="1"/>
      <dgm:spPr/>
    </dgm:pt>
    <dgm:pt modelId="{2F63E491-861C-4478-8A14-B5B1E635DAEB}">
      <dgm:prSet phldrT="[テキスト]"/>
      <dgm:spPr/>
      <dgm:t>
        <a:bodyPr/>
        <a:lstStyle/>
        <a:p>
          <a:r>
            <a:rPr kumimoji="1" lang="ja-JP" altLang="en-US" dirty="0"/>
            <a:t>〇月</a:t>
          </a:r>
        </a:p>
      </dgm:t>
    </dgm:pt>
    <dgm:pt modelId="{21BB1ABE-1AF7-41ED-8AD3-AF16AF3FF6B9}" type="parTrans" cxnId="{364F53AF-9E73-4261-86D8-58CFF13E8E23}">
      <dgm:prSet/>
      <dgm:spPr/>
      <dgm:t>
        <a:bodyPr/>
        <a:lstStyle/>
        <a:p>
          <a:endParaRPr kumimoji="1" lang="ja-JP" altLang="en-US"/>
        </a:p>
      </dgm:t>
    </dgm:pt>
    <dgm:pt modelId="{9F856E1F-1C2C-489C-9743-EC4C46BB5C41}" type="sibTrans" cxnId="{364F53AF-9E73-4261-86D8-58CFF13E8E23}">
      <dgm:prSet/>
      <dgm:spPr/>
      <dgm:t>
        <a:bodyPr/>
        <a:lstStyle/>
        <a:p>
          <a:endParaRPr kumimoji="1" lang="ja-JP" altLang="en-US"/>
        </a:p>
      </dgm:t>
    </dgm:pt>
    <dgm:pt modelId="{08BF8DCF-A7E1-4EE0-9326-F9EE5DE9D0FB}">
      <dgm:prSet phldrT="[テキスト]"/>
      <dgm:spPr/>
      <dgm:t>
        <a:bodyPr/>
        <a:lstStyle/>
        <a:p>
          <a:r>
            <a:rPr kumimoji="1" lang="ja-JP" altLang="en-US" dirty="0"/>
            <a:t>〇月</a:t>
          </a:r>
        </a:p>
      </dgm:t>
    </dgm:pt>
    <dgm:pt modelId="{122A7976-246B-4A50-A7F5-03856856C5ED}" type="parTrans" cxnId="{E8B7F492-3C08-4333-A2EE-F353980E0662}">
      <dgm:prSet/>
      <dgm:spPr/>
      <dgm:t>
        <a:bodyPr/>
        <a:lstStyle/>
        <a:p>
          <a:endParaRPr kumimoji="1" lang="ja-JP" altLang="en-US"/>
        </a:p>
      </dgm:t>
    </dgm:pt>
    <dgm:pt modelId="{5ED456A6-6178-4CAA-81D1-018558144B11}" type="sibTrans" cxnId="{E8B7F492-3C08-4333-A2EE-F353980E0662}">
      <dgm:prSet/>
      <dgm:spPr/>
      <dgm:t>
        <a:bodyPr/>
        <a:lstStyle/>
        <a:p>
          <a:endParaRPr kumimoji="1" lang="ja-JP" altLang="en-US"/>
        </a:p>
      </dgm:t>
    </dgm:pt>
    <dgm:pt modelId="{B7781858-CE88-46AC-90EE-7F0A9708F2D6}">
      <dgm:prSet phldrT="[テキスト]"/>
      <dgm:spPr/>
      <dgm:t>
        <a:bodyPr/>
        <a:lstStyle/>
        <a:p>
          <a:r>
            <a:rPr kumimoji="1" lang="ja-JP" altLang="en-US" dirty="0"/>
            <a:t>〇月</a:t>
          </a:r>
        </a:p>
      </dgm:t>
    </dgm:pt>
    <dgm:pt modelId="{368896AC-BECC-425E-AEC5-E95033210BC0}" type="parTrans" cxnId="{82637D54-3ACB-407D-A601-A18A1FFEBA33}">
      <dgm:prSet/>
      <dgm:spPr/>
      <dgm:t>
        <a:bodyPr/>
        <a:lstStyle/>
        <a:p>
          <a:endParaRPr kumimoji="1" lang="ja-JP" altLang="en-US"/>
        </a:p>
      </dgm:t>
    </dgm:pt>
    <dgm:pt modelId="{44949C77-1E3F-4ECF-84E7-28258E5EE4FB}" type="sibTrans" cxnId="{82637D54-3ACB-407D-A601-A18A1FFEBA33}">
      <dgm:prSet/>
      <dgm:spPr/>
      <dgm:t>
        <a:bodyPr/>
        <a:lstStyle/>
        <a:p>
          <a:endParaRPr kumimoji="1" lang="ja-JP" altLang="en-US"/>
        </a:p>
      </dgm:t>
    </dgm:pt>
    <dgm:pt modelId="{318B982C-3EF8-408C-BD0D-FA5B7B447021}">
      <dgm:prSet phldrT="[テキスト]"/>
      <dgm:spPr/>
      <dgm:t>
        <a:bodyPr/>
        <a:lstStyle/>
        <a:p>
          <a:r>
            <a:rPr kumimoji="1" lang="ja-JP" altLang="en-US" dirty="0"/>
            <a:t>〇月</a:t>
          </a:r>
        </a:p>
      </dgm:t>
    </dgm:pt>
    <dgm:pt modelId="{7C83EACF-6342-4D23-88E9-69227EC727F7}" type="parTrans" cxnId="{46D0DF38-F7DC-46EF-9823-5BC71CB3710F}">
      <dgm:prSet/>
      <dgm:spPr/>
      <dgm:t>
        <a:bodyPr/>
        <a:lstStyle/>
        <a:p>
          <a:endParaRPr kumimoji="1" lang="ja-JP" altLang="en-US"/>
        </a:p>
      </dgm:t>
    </dgm:pt>
    <dgm:pt modelId="{96FE503B-A41A-437C-B0A1-E03D005C9560}" type="sibTrans" cxnId="{46D0DF38-F7DC-46EF-9823-5BC71CB3710F}">
      <dgm:prSet/>
      <dgm:spPr/>
      <dgm:t>
        <a:bodyPr/>
        <a:lstStyle/>
        <a:p>
          <a:endParaRPr kumimoji="1" lang="ja-JP" altLang="en-US"/>
        </a:p>
      </dgm:t>
    </dgm:pt>
    <dgm:pt modelId="{44AA3784-C579-4C18-844A-405A0BB4659A}" type="pres">
      <dgm:prSet presAssocID="{4ACB33BF-3A9B-4FAF-A2B7-98EC3386B582}" presName="Name0" presStyleCnt="0">
        <dgm:presLayoutVars>
          <dgm:dir/>
          <dgm:animLvl val="lvl"/>
          <dgm:resizeHandles val="exact"/>
        </dgm:presLayoutVars>
      </dgm:prSet>
      <dgm:spPr/>
    </dgm:pt>
    <dgm:pt modelId="{307DFCD2-FA06-4362-A49B-72D02353CEDA}" type="pres">
      <dgm:prSet presAssocID="{2F63E491-861C-4478-8A14-B5B1E635DAEB}" presName="parTxOnly" presStyleLbl="node1" presStyleIdx="0" presStyleCnt="4">
        <dgm:presLayoutVars>
          <dgm:chMax val="0"/>
          <dgm:chPref val="0"/>
          <dgm:bulletEnabled val="1"/>
        </dgm:presLayoutVars>
      </dgm:prSet>
      <dgm:spPr/>
    </dgm:pt>
    <dgm:pt modelId="{2C261C10-0B99-46E6-9BF8-19AD4996CBEE}" type="pres">
      <dgm:prSet presAssocID="{9F856E1F-1C2C-489C-9743-EC4C46BB5C41}" presName="parTxOnlySpace" presStyleCnt="0"/>
      <dgm:spPr/>
    </dgm:pt>
    <dgm:pt modelId="{0C5C751E-E917-41FE-9265-B1BDBBC20447}" type="pres">
      <dgm:prSet presAssocID="{08BF8DCF-A7E1-4EE0-9326-F9EE5DE9D0FB}" presName="parTxOnly" presStyleLbl="node1" presStyleIdx="1" presStyleCnt="4">
        <dgm:presLayoutVars>
          <dgm:chMax val="0"/>
          <dgm:chPref val="0"/>
          <dgm:bulletEnabled val="1"/>
        </dgm:presLayoutVars>
      </dgm:prSet>
      <dgm:spPr/>
    </dgm:pt>
    <dgm:pt modelId="{4E552E22-4294-412B-BDE0-76EBF38DF5BB}" type="pres">
      <dgm:prSet presAssocID="{5ED456A6-6178-4CAA-81D1-018558144B11}" presName="parTxOnlySpace" presStyleCnt="0"/>
      <dgm:spPr/>
    </dgm:pt>
    <dgm:pt modelId="{22AF6D30-1470-4482-A4F5-BCA0420FDB84}" type="pres">
      <dgm:prSet presAssocID="{B7781858-CE88-46AC-90EE-7F0A9708F2D6}" presName="parTxOnly" presStyleLbl="node1" presStyleIdx="2" presStyleCnt="4">
        <dgm:presLayoutVars>
          <dgm:chMax val="0"/>
          <dgm:chPref val="0"/>
          <dgm:bulletEnabled val="1"/>
        </dgm:presLayoutVars>
      </dgm:prSet>
      <dgm:spPr/>
    </dgm:pt>
    <dgm:pt modelId="{E145E4A4-F17B-458F-96EC-C426B69D1A71}" type="pres">
      <dgm:prSet presAssocID="{44949C77-1E3F-4ECF-84E7-28258E5EE4FB}" presName="parTxOnlySpace" presStyleCnt="0"/>
      <dgm:spPr/>
    </dgm:pt>
    <dgm:pt modelId="{A4CF2320-C8EA-4D3F-BD5A-6FCBFFCE653F}" type="pres">
      <dgm:prSet presAssocID="{318B982C-3EF8-408C-BD0D-FA5B7B447021}" presName="parTxOnly" presStyleLbl="node1" presStyleIdx="3" presStyleCnt="4">
        <dgm:presLayoutVars>
          <dgm:chMax val="0"/>
          <dgm:chPref val="0"/>
          <dgm:bulletEnabled val="1"/>
        </dgm:presLayoutVars>
      </dgm:prSet>
      <dgm:spPr/>
    </dgm:pt>
  </dgm:ptLst>
  <dgm:cxnLst>
    <dgm:cxn modelId="{A2AA902F-35E7-46C0-B1B3-A2FF40DF1B45}" type="presOf" srcId="{B7781858-CE88-46AC-90EE-7F0A9708F2D6}" destId="{22AF6D30-1470-4482-A4F5-BCA0420FDB84}" srcOrd="0" destOrd="0" presId="urn:microsoft.com/office/officeart/2005/8/layout/chevron1"/>
    <dgm:cxn modelId="{46D0DF38-F7DC-46EF-9823-5BC71CB3710F}" srcId="{4ACB33BF-3A9B-4FAF-A2B7-98EC3386B582}" destId="{318B982C-3EF8-408C-BD0D-FA5B7B447021}" srcOrd="3" destOrd="0" parTransId="{7C83EACF-6342-4D23-88E9-69227EC727F7}" sibTransId="{96FE503B-A41A-437C-B0A1-E03D005C9560}"/>
    <dgm:cxn modelId="{82637D54-3ACB-407D-A601-A18A1FFEBA33}" srcId="{4ACB33BF-3A9B-4FAF-A2B7-98EC3386B582}" destId="{B7781858-CE88-46AC-90EE-7F0A9708F2D6}" srcOrd="2" destOrd="0" parTransId="{368896AC-BECC-425E-AEC5-E95033210BC0}" sibTransId="{44949C77-1E3F-4ECF-84E7-28258E5EE4FB}"/>
    <dgm:cxn modelId="{F4C33578-B121-4833-8181-734D7CDAA10C}" type="presOf" srcId="{4ACB33BF-3A9B-4FAF-A2B7-98EC3386B582}" destId="{44AA3784-C579-4C18-844A-405A0BB4659A}" srcOrd="0" destOrd="0" presId="urn:microsoft.com/office/officeart/2005/8/layout/chevron1"/>
    <dgm:cxn modelId="{E8B7F492-3C08-4333-A2EE-F353980E0662}" srcId="{4ACB33BF-3A9B-4FAF-A2B7-98EC3386B582}" destId="{08BF8DCF-A7E1-4EE0-9326-F9EE5DE9D0FB}" srcOrd="1" destOrd="0" parTransId="{122A7976-246B-4A50-A7F5-03856856C5ED}" sibTransId="{5ED456A6-6178-4CAA-81D1-018558144B11}"/>
    <dgm:cxn modelId="{364F53AF-9E73-4261-86D8-58CFF13E8E23}" srcId="{4ACB33BF-3A9B-4FAF-A2B7-98EC3386B582}" destId="{2F63E491-861C-4478-8A14-B5B1E635DAEB}" srcOrd="0" destOrd="0" parTransId="{21BB1ABE-1AF7-41ED-8AD3-AF16AF3FF6B9}" sibTransId="{9F856E1F-1C2C-489C-9743-EC4C46BB5C41}"/>
    <dgm:cxn modelId="{2663C1DE-47E8-412F-98D8-6843BA0B65B4}" type="presOf" srcId="{08BF8DCF-A7E1-4EE0-9326-F9EE5DE9D0FB}" destId="{0C5C751E-E917-41FE-9265-B1BDBBC20447}" srcOrd="0" destOrd="0" presId="urn:microsoft.com/office/officeart/2005/8/layout/chevron1"/>
    <dgm:cxn modelId="{672420ED-EED3-4C7D-8F29-1FE1C4BEADAA}" type="presOf" srcId="{318B982C-3EF8-408C-BD0D-FA5B7B447021}" destId="{A4CF2320-C8EA-4D3F-BD5A-6FCBFFCE653F}" srcOrd="0" destOrd="0" presId="urn:microsoft.com/office/officeart/2005/8/layout/chevron1"/>
    <dgm:cxn modelId="{F74274FC-144F-4A9B-9A67-53F54835174F}" type="presOf" srcId="{2F63E491-861C-4478-8A14-B5B1E635DAEB}" destId="{307DFCD2-FA06-4362-A49B-72D02353CEDA}" srcOrd="0" destOrd="0" presId="urn:microsoft.com/office/officeart/2005/8/layout/chevron1"/>
    <dgm:cxn modelId="{4AE2FAF7-1F0D-4E2B-AF65-3B4854E6C4B4}" type="presParOf" srcId="{44AA3784-C579-4C18-844A-405A0BB4659A}" destId="{307DFCD2-FA06-4362-A49B-72D02353CEDA}" srcOrd="0" destOrd="0" presId="urn:microsoft.com/office/officeart/2005/8/layout/chevron1"/>
    <dgm:cxn modelId="{E6E34CFD-39B6-49D8-988A-4AC671549126}" type="presParOf" srcId="{44AA3784-C579-4C18-844A-405A0BB4659A}" destId="{2C261C10-0B99-46E6-9BF8-19AD4996CBEE}" srcOrd="1" destOrd="0" presId="urn:microsoft.com/office/officeart/2005/8/layout/chevron1"/>
    <dgm:cxn modelId="{7DCC46B1-5ACF-43FC-A349-CAF7F6B559A7}" type="presParOf" srcId="{44AA3784-C579-4C18-844A-405A0BB4659A}" destId="{0C5C751E-E917-41FE-9265-B1BDBBC20447}" srcOrd="2" destOrd="0" presId="urn:microsoft.com/office/officeart/2005/8/layout/chevron1"/>
    <dgm:cxn modelId="{37BA7705-A2DB-4D38-AD11-6E9C121BF4F0}" type="presParOf" srcId="{44AA3784-C579-4C18-844A-405A0BB4659A}" destId="{4E552E22-4294-412B-BDE0-76EBF38DF5BB}" srcOrd="3" destOrd="0" presId="urn:microsoft.com/office/officeart/2005/8/layout/chevron1"/>
    <dgm:cxn modelId="{4F74DBC0-DA76-42CD-8930-2B6B59F0F189}" type="presParOf" srcId="{44AA3784-C579-4C18-844A-405A0BB4659A}" destId="{22AF6D30-1470-4482-A4F5-BCA0420FDB84}" srcOrd="4" destOrd="0" presId="urn:microsoft.com/office/officeart/2005/8/layout/chevron1"/>
    <dgm:cxn modelId="{5661C4CF-E8A2-42C4-B35B-A0489F9D36A0}" type="presParOf" srcId="{44AA3784-C579-4C18-844A-405A0BB4659A}" destId="{E145E4A4-F17B-458F-96EC-C426B69D1A71}" srcOrd="5" destOrd="0" presId="urn:microsoft.com/office/officeart/2005/8/layout/chevron1"/>
    <dgm:cxn modelId="{AD6CE1F9-0E15-4B26-991E-36CC91E01445}" type="presParOf" srcId="{44AA3784-C579-4C18-844A-405A0BB4659A}" destId="{A4CF2320-C8EA-4D3F-BD5A-6FCBFFCE653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DFCD2-FA06-4362-A49B-72D02353CEDA}">
      <dsp:nvSpPr>
        <dsp:cNvPr id="0" name=""/>
        <dsp:cNvSpPr/>
      </dsp:nvSpPr>
      <dsp:spPr>
        <a:xfrm>
          <a:off x="4430" y="210787"/>
          <a:ext cx="2578794" cy="10315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023" tIns="61341" rIns="61341" bIns="61341" numCol="1" spcCol="1270" anchor="ctr" anchorCtr="0">
          <a:noAutofit/>
        </a:bodyPr>
        <a:lstStyle/>
        <a:p>
          <a:pPr marL="0" lvl="0" indent="0" algn="ctr" defTabSz="2044700">
            <a:lnSpc>
              <a:spcPct val="90000"/>
            </a:lnSpc>
            <a:spcBef>
              <a:spcPct val="0"/>
            </a:spcBef>
            <a:spcAft>
              <a:spcPct val="35000"/>
            </a:spcAft>
            <a:buNone/>
          </a:pPr>
          <a:r>
            <a:rPr kumimoji="1" lang="ja-JP" altLang="en-US" sz="4600" kern="1200" dirty="0"/>
            <a:t>〇月</a:t>
          </a:r>
        </a:p>
      </dsp:txBody>
      <dsp:txXfrm>
        <a:off x="520189" y="210787"/>
        <a:ext cx="1547277" cy="1031517"/>
      </dsp:txXfrm>
    </dsp:sp>
    <dsp:sp modelId="{0C5C751E-E917-41FE-9265-B1BDBBC20447}">
      <dsp:nvSpPr>
        <dsp:cNvPr id="0" name=""/>
        <dsp:cNvSpPr/>
      </dsp:nvSpPr>
      <dsp:spPr>
        <a:xfrm>
          <a:off x="2325345" y="210787"/>
          <a:ext cx="2578794" cy="10315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023" tIns="61341" rIns="61341" bIns="61341" numCol="1" spcCol="1270" anchor="ctr" anchorCtr="0">
          <a:noAutofit/>
        </a:bodyPr>
        <a:lstStyle/>
        <a:p>
          <a:pPr marL="0" lvl="0" indent="0" algn="ctr" defTabSz="2044700">
            <a:lnSpc>
              <a:spcPct val="90000"/>
            </a:lnSpc>
            <a:spcBef>
              <a:spcPct val="0"/>
            </a:spcBef>
            <a:spcAft>
              <a:spcPct val="35000"/>
            </a:spcAft>
            <a:buNone/>
          </a:pPr>
          <a:r>
            <a:rPr kumimoji="1" lang="ja-JP" altLang="en-US" sz="4600" kern="1200" dirty="0"/>
            <a:t>〇月</a:t>
          </a:r>
        </a:p>
      </dsp:txBody>
      <dsp:txXfrm>
        <a:off x="2841104" y="210787"/>
        <a:ext cx="1547277" cy="1031517"/>
      </dsp:txXfrm>
    </dsp:sp>
    <dsp:sp modelId="{22AF6D30-1470-4482-A4F5-BCA0420FDB84}">
      <dsp:nvSpPr>
        <dsp:cNvPr id="0" name=""/>
        <dsp:cNvSpPr/>
      </dsp:nvSpPr>
      <dsp:spPr>
        <a:xfrm>
          <a:off x="4646260" y="210787"/>
          <a:ext cx="2578794" cy="10315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023" tIns="61341" rIns="61341" bIns="61341" numCol="1" spcCol="1270" anchor="ctr" anchorCtr="0">
          <a:noAutofit/>
        </a:bodyPr>
        <a:lstStyle/>
        <a:p>
          <a:pPr marL="0" lvl="0" indent="0" algn="ctr" defTabSz="2044700">
            <a:lnSpc>
              <a:spcPct val="90000"/>
            </a:lnSpc>
            <a:spcBef>
              <a:spcPct val="0"/>
            </a:spcBef>
            <a:spcAft>
              <a:spcPct val="35000"/>
            </a:spcAft>
            <a:buNone/>
          </a:pPr>
          <a:r>
            <a:rPr kumimoji="1" lang="ja-JP" altLang="en-US" sz="4600" kern="1200" dirty="0"/>
            <a:t>〇月</a:t>
          </a:r>
        </a:p>
      </dsp:txBody>
      <dsp:txXfrm>
        <a:off x="5162019" y="210787"/>
        <a:ext cx="1547277" cy="1031517"/>
      </dsp:txXfrm>
    </dsp:sp>
    <dsp:sp modelId="{A4CF2320-C8EA-4D3F-BD5A-6FCBFFCE653F}">
      <dsp:nvSpPr>
        <dsp:cNvPr id="0" name=""/>
        <dsp:cNvSpPr/>
      </dsp:nvSpPr>
      <dsp:spPr>
        <a:xfrm>
          <a:off x="6967175" y="210787"/>
          <a:ext cx="2578794" cy="10315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023" tIns="61341" rIns="61341" bIns="61341" numCol="1" spcCol="1270" anchor="ctr" anchorCtr="0">
          <a:noAutofit/>
        </a:bodyPr>
        <a:lstStyle/>
        <a:p>
          <a:pPr marL="0" lvl="0" indent="0" algn="ctr" defTabSz="2044700">
            <a:lnSpc>
              <a:spcPct val="90000"/>
            </a:lnSpc>
            <a:spcBef>
              <a:spcPct val="0"/>
            </a:spcBef>
            <a:spcAft>
              <a:spcPct val="35000"/>
            </a:spcAft>
            <a:buNone/>
          </a:pPr>
          <a:r>
            <a:rPr kumimoji="1" lang="ja-JP" altLang="en-US" sz="4600" kern="1200" dirty="0"/>
            <a:t>〇月</a:t>
          </a:r>
        </a:p>
      </dsp:txBody>
      <dsp:txXfrm>
        <a:off x="7482934" y="210787"/>
        <a:ext cx="1547277" cy="10315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99DC5-32B5-46E3-B249-7D86B8A1D6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C24FC1D-CDAE-4AF0-AE82-DD985C10A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60CFD5-2924-48AF-AA35-368A0B9B8547}"/>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DE1D8C49-4FF0-40F2-87A4-60E3A0FD8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0B1E8-540E-4523-9746-20EDE4D962CC}"/>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286043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2F89F4-3B22-477E-AAB3-3628687E500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DC0C3-5E86-4B7F-BFF3-D313E5BF515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1EF166-998B-49F1-9620-A569E7C8958F}"/>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61586D97-33BB-47C3-9D88-7EB811182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D1BD81-FBC5-4DC6-8530-989D97B9739A}"/>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390453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37B40D2-9A79-4807-9B0B-A41CCB7263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488471-AE7A-4519-993F-F5760BC3183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C13B79-4059-4FB7-94B5-12B073ED8CC5}"/>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1ABC49B2-EE3A-4232-ADDC-3668523F7F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9CC0FE-A196-4A98-AC38-1BCC5DB03619}"/>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321904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6688C-D663-43B6-B667-72B0B7A17A9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AED789-2AE1-4743-A0BF-A5A834793C1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3E992C-7F25-43E8-82EE-26648160E41C}"/>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F53F4B04-C1B6-4202-B0AC-CCEA0880DD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5D1550-FB76-4179-B9F2-E517155003E7}"/>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3552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7A56B-9391-4B02-879A-04336074393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83A37B-5A6D-4599-907D-E21A09274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4001863-B993-47FE-B7B3-E94B9E7255E7}"/>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2AA07A51-7BFE-4D1E-8506-1655EC35CE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B691DB-E77B-4A21-8841-4F4427CAEDD1}"/>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264926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1F664-93E1-4C04-8CA7-B4F55A67D07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95503C-AAE1-4165-8ED6-143763F8960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5E3FE6F-A2F1-4A20-97F1-97B51D339A7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D2C54EC-08E0-46A5-A667-538E0F6E1962}"/>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AFDFC927-9E5A-40BF-8AD6-D374A23BE1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5CD8AD-2B86-421D-8347-1522CC789761}"/>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411165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F9F69E-BE10-4A8B-A3E5-44E79FF0E9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BE3EBA-AA45-4139-9928-803AE3F910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843E7A-1CE5-4113-99D3-31595D8E410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848068-C4AE-473F-86F1-E8C3D01466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4D3732-D5F4-4661-9687-1ADD67829A5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82BD69-0836-463A-914B-9333EDE174E3}"/>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6F7DDF6F-3837-4340-8E0E-6DB3332503A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022B7BD-7853-486D-B85A-BA8A8057270C}"/>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352520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FA316-076A-44DC-8C56-815E9C183A1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096FBAA-FE43-46C6-B4AE-3396041E3CF8}"/>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4B8C5324-A7E6-4411-99CA-26F535CB9D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7F2310A-2417-4178-9F8B-8CF714A2787B}"/>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104382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5B4A28-354F-4C2F-A9F9-B019A16E9569}"/>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F3C87F47-4DF8-4FA0-B7F7-35D1084B32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E0A6F0F-75AA-48D7-8D3C-41D690D3846C}"/>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265407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05B9DF-D23C-44A9-AF64-6AE6167984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9D4E19-EACA-4554-9FFB-A37A15132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1A0E1C8-0FC0-4236-BAEF-4807207F6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2E03E5-2980-489C-969A-5E6D4C9003BE}"/>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0B049B43-9115-4A98-B3E5-F648D51DF8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D0ACC7-E3C9-4521-97A8-08ACFDDE8369}"/>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224236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1C2A7-D340-408C-98CF-BC8E6F5FB1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C078CA-4D3C-45CD-8812-19C5008DA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204DD44-9EA4-4EE9-AD88-4B54081FF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5D6940-3E95-4F90-A09F-ED28F9EE57ED}"/>
              </a:ext>
            </a:extLst>
          </p:cNvPr>
          <p:cNvSpPr>
            <a:spLocks noGrp="1"/>
          </p:cNvSpPr>
          <p:nvPr>
            <p:ph type="dt" sz="half" idx="10"/>
          </p:nvPr>
        </p:nvSpPr>
        <p:spPr/>
        <p:txBody>
          <a:bodyPr/>
          <a:lstStyle/>
          <a:p>
            <a:fld id="{D7ACEB55-85C0-4610-9816-2A508748541B}"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623947CF-20AE-48AC-8BFC-AB2CCFFF54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477BC9-4E4A-43EA-909C-A3D5728FC03A}"/>
              </a:ext>
            </a:extLst>
          </p:cNvPr>
          <p:cNvSpPr>
            <a:spLocks noGrp="1"/>
          </p:cNvSpPr>
          <p:nvPr>
            <p:ph type="sldNum" sz="quarter" idx="12"/>
          </p:nvPr>
        </p:nvSpPr>
        <p:spPr/>
        <p:txBody>
          <a:body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371586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8B643E7-7DEC-4259-8AD3-68B24E41E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19E7D5-EBF0-437D-99A7-0FBC7E593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3E9A85-761E-43DD-9134-D5498E167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CEB55-85C0-4610-9816-2A508748541B}"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0A8D7BCE-4B38-4268-8699-495B40398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0009F4-BB2C-4958-A744-4CD8E4596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4A575-032D-4A97-B417-4D1CB8C5D918}" type="slidenum">
              <a:rPr kumimoji="1" lang="ja-JP" altLang="en-US" smtClean="0"/>
              <a:t>‹#›</a:t>
            </a:fld>
            <a:endParaRPr kumimoji="1" lang="ja-JP" altLang="en-US"/>
          </a:p>
        </p:txBody>
      </p:sp>
    </p:spTree>
    <p:extLst>
      <p:ext uri="{BB962C8B-B14F-4D97-AF65-F5344CB8AC3E}">
        <p14:creationId xmlns:p14="http://schemas.microsoft.com/office/powerpoint/2010/main" val="128344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12360;&#12356;&#12431;&#12471;&#12473;&#12486;&#12512;objectclub.jp/download/files/pf/RetrospectiveMeetingGuide.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41B3F-7B96-4899-B7F6-22DD4782C3EC}"/>
              </a:ext>
            </a:extLst>
          </p:cNvPr>
          <p:cNvSpPr>
            <a:spLocks noGrp="1"/>
          </p:cNvSpPr>
          <p:nvPr>
            <p:ph type="ctrTitle"/>
          </p:nvPr>
        </p:nvSpPr>
        <p:spPr/>
        <p:txBody>
          <a:bodyPr/>
          <a:lstStyle/>
          <a:p>
            <a:r>
              <a:rPr kumimoji="1" lang="ja-JP" altLang="en-US" dirty="0"/>
              <a:t>振り返り会</a:t>
            </a:r>
          </a:p>
        </p:txBody>
      </p:sp>
      <p:sp>
        <p:nvSpPr>
          <p:cNvPr id="3" name="字幕 2">
            <a:extLst>
              <a:ext uri="{FF2B5EF4-FFF2-40B4-BE49-F238E27FC236}">
                <a16:creationId xmlns:a16="http://schemas.microsoft.com/office/drawing/2014/main" id="{7C8C9DCF-37F9-43B9-98DF-0C67155E26A8}"/>
              </a:ext>
            </a:extLst>
          </p:cNvPr>
          <p:cNvSpPr>
            <a:spLocks noGrp="1"/>
          </p:cNvSpPr>
          <p:nvPr>
            <p:ph type="subTitle" idx="1"/>
          </p:nvPr>
        </p:nvSpPr>
        <p:spPr/>
        <p:txBody>
          <a:bodyPr/>
          <a:lstStyle/>
          <a:p>
            <a:r>
              <a:rPr kumimoji="1" lang="ja-JP" altLang="en-US" dirty="0"/>
              <a:t>ガイドライン</a:t>
            </a:r>
          </a:p>
        </p:txBody>
      </p:sp>
    </p:spTree>
    <p:extLst>
      <p:ext uri="{BB962C8B-B14F-4D97-AF65-F5344CB8AC3E}">
        <p14:creationId xmlns:p14="http://schemas.microsoft.com/office/powerpoint/2010/main" val="240759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92F2F-4424-441D-9C65-5EC4A0757301}"/>
              </a:ext>
            </a:extLst>
          </p:cNvPr>
          <p:cNvSpPr>
            <a:spLocks noGrp="1"/>
          </p:cNvSpPr>
          <p:nvPr>
            <p:ph type="title"/>
          </p:nvPr>
        </p:nvSpPr>
        <p:spPr/>
        <p:txBody>
          <a:bodyPr/>
          <a:lstStyle/>
          <a:p>
            <a:r>
              <a:rPr lang="ja-JP" altLang="en-US" dirty="0"/>
              <a:t>振り返り会</a:t>
            </a:r>
          </a:p>
        </p:txBody>
      </p:sp>
      <p:sp>
        <p:nvSpPr>
          <p:cNvPr id="14" name="コンテンツ プレースホルダー 10">
            <a:extLst>
              <a:ext uri="{FF2B5EF4-FFF2-40B4-BE49-F238E27FC236}">
                <a16:creationId xmlns:a16="http://schemas.microsoft.com/office/drawing/2014/main" id="{45D3DEFE-DC74-4377-BBC1-3AE0DDC68467}"/>
              </a:ext>
            </a:extLst>
          </p:cNvPr>
          <p:cNvSpPr txBox="1">
            <a:spLocks/>
          </p:cNvSpPr>
          <p:nvPr/>
        </p:nvSpPr>
        <p:spPr>
          <a:xfrm>
            <a:off x="1024467" y="1842557"/>
            <a:ext cx="9652000" cy="4091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プロジェクトがすべて終わった後、結果を整理・評価し、今後のプロジェクトに活かしていくための活動</a:t>
            </a:r>
            <a:endParaRPr lang="en-US" altLang="ja-JP" dirty="0"/>
          </a:p>
          <a:p>
            <a:pPr marL="0" indent="0">
              <a:buNone/>
            </a:pPr>
            <a:endParaRPr lang="en-US" altLang="ja-JP" dirty="0"/>
          </a:p>
          <a:p>
            <a:pPr marL="0" indent="0">
              <a:buNone/>
            </a:pPr>
            <a:r>
              <a:rPr lang="ja-JP" altLang="en-US" dirty="0"/>
              <a:t>・</a:t>
            </a:r>
            <a:r>
              <a:rPr lang="en-US" altLang="ja-JP" dirty="0"/>
              <a:t>KPT</a:t>
            </a:r>
          </a:p>
          <a:p>
            <a:pPr marL="0" indent="0">
              <a:buNone/>
            </a:pPr>
            <a:r>
              <a:rPr lang="ja-JP" altLang="en-US" dirty="0"/>
              <a:t>・なぜなぜ分析</a:t>
            </a:r>
          </a:p>
        </p:txBody>
      </p:sp>
    </p:spTree>
    <p:extLst>
      <p:ext uri="{BB962C8B-B14F-4D97-AF65-F5344CB8AC3E}">
        <p14:creationId xmlns:p14="http://schemas.microsoft.com/office/powerpoint/2010/main" val="426083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92F2F-4424-441D-9C65-5EC4A0757301}"/>
              </a:ext>
            </a:extLst>
          </p:cNvPr>
          <p:cNvSpPr>
            <a:spLocks noGrp="1"/>
          </p:cNvSpPr>
          <p:nvPr>
            <p:ph type="title"/>
          </p:nvPr>
        </p:nvSpPr>
        <p:spPr/>
        <p:txBody>
          <a:bodyPr/>
          <a:lstStyle/>
          <a:p>
            <a:r>
              <a:rPr lang="ja-JP" altLang="en-US" dirty="0"/>
              <a:t>振り返り会 ～</a:t>
            </a:r>
            <a:r>
              <a:rPr lang="en-US" altLang="ja-JP" dirty="0"/>
              <a:t>KPT</a:t>
            </a:r>
            <a:r>
              <a:rPr lang="ja-JP" altLang="en-US" dirty="0"/>
              <a:t>～</a:t>
            </a:r>
          </a:p>
        </p:txBody>
      </p:sp>
      <p:sp>
        <p:nvSpPr>
          <p:cNvPr id="14" name="コンテンツ プレースホルダー 10">
            <a:extLst>
              <a:ext uri="{FF2B5EF4-FFF2-40B4-BE49-F238E27FC236}">
                <a16:creationId xmlns:a16="http://schemas.microsoft.com/office/drawing/2014/main" id="{45D3DEFE-DC74-4377-BBC1-3AE0DDC68467}"/>
              </a:ext>
            </a:extLst>
          </p:cNvPr>
          <p:cNvSpPr txBox="1">
            <a:spLocks/>
          </p:cNvSpPr>
          <p:nvPr/>
        </p:nvSpPr>
        <p:spPr>
          <a:xfrm>
            <a:off x="1024467" y="1842557"/>
            <a:ext cx="9652000" cy="4091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a:t>
            </a:r>
          </a:p>
          <a:p>
            <a:pPr lvl="1"/>
            <a:r>
              <a:rPr lang="ja-JP" altLang="en-US" dirty="0"/>
              <a:t>良かったこと・今後も続けたいこと</a:t>
            </a:r>
            <a:endParaRPr lang="en-US" altLang="ja-JP" dirty="0"/>
          </a:p>
          <a:p>
            <a:r>
              <a:rPr lang="en-US" altLang="ja-JP" dirty="0"/>
              <a:t>Problem</a:t>
            </a:r>
          </a:p>
          <a:p>
            <a:pPr lvl="1"/>
            <a:r>
              <a:rPr lang="ja-JP" altLang="en-US" dirty="0"/>
              <a:t>うまくいかなかったこと・問題点</a:t>
            </a:r>
            <a:endParaRPr lang="en-US" altLang="ja-JP" dirty="0"/>
          </a:p>
          <a:p>
            <a:r>
              <a:rPr lang="en-US" altLang="ja-JP" dirty="0"/>
              <a:t>Try</a:t>
            </a:r>
          </a:p>
          <a:p>
            <a:pPr lvl="1"/>
            <a:r>
              <a:rPr lang="ja-JP" altLang="en-US" dirty="0"/>
              <a:t>今後実施すること</a:t>
            </a:r>
          </a:p>
        </p:txBody>
      </p:sp>
      <p:sp>
        <p:nvSpPr>
          <p:cNvPr id="20" name="テキスト ボックス 19">
            <a:extLst>
              <a:ext uri="{FF2B5EF4-FFF2-40B4-BE49-F238E27FC236}">
                <a16:creationId xmlns:a16="http://schemas.microsoft.com/office/drawing/2014/main" id="{224FDFE4-AC5F-438A-B042-035E70BFC0EA}"/>
              </a:ext>
            </a:extLst>
          </p:cNvPr>
          <p:cNvSpPr txBox="1"/>
          <p:nvPr/>
        </p:nvSpPr>
        <p:spPr>
          <a:xfrm>
            <a:off x="838200" y="5194068"/>
            <a:ext cx="10676466" cy="923330"/>
          </a:xfrm>
          <a:prstGeom prst="rect">
            <a:avLst/>
          </a:prstGeom>
          <a:noFill/>
        </p:spPr>
        <p:txBody>
          <a:bodyPr wrap="square">
            <a:spAutoFit/>
          </a:bodyPr>
          <a:lstStyle/>
          <a:p>
            <a:r>
              <a:rPr lang="ja-JP" altLang="en-US" dirty="0"/>
              <a:t>参考：プロジェクトファシリテーション 実践編 ふりかえりガイド</a:t>
            </a:r>
            <a:endParaRPr lang="en-US" altLang="ja-JP" dirty="0"/>
          </a:p>
          <a:p>
            <a:r>
              <a:rPr lang="ja-JP" altLang="en-US" dirty="0">
                <a:hlinkClick r:id="rId2"/>
              </a:rPr>
              <a:t>http://xn--objectclub-d23irb13e9p4a2s0q.jp/download/files/pf/RetrospectiveMeetingGuide.pdf</a:t>
            </a:r>
            <a:endParaRPr lang="en-US" altLang="ja-JP" dirty="0"/>
          </a:p>
          <a:p>
            <a:endParaRPr lang="ja-JP" altLang="en-US" dirty="0"/>
          </a:p>
        </p:txBody>
      </p:sp>
    </p:spTree>
    <p:extLst>
      <p:ext uri="{BB962C8B-B14F-4D97-AF65-F5344CB8AC3E}">
        <p14:creationId xmlns:p14="http://schemas.microsoft.com/office/powerpoint/2010/main" val="56972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92F2F-4424-441D-9C65-5EC4A0757301}"/>
              </a:ext>
            </a:extLst>
          </p:cNvPr>
          <p:cNvSpPr>
            <a:spLocks noGrp="1"/>
          </p:cNvSpPr>
          <p:nvPr>
            <p:ph type="title"/>
          </p:nvPr>
        </p:nvSpPr>
        <p:spPr/>
        <p:txBody>
          <a:bodyPr/>
          <a:lstStyle/>
          <a:p>
            <a:r>
              <a:rPr lang="ja-JP" altLang="en-US" dirty="0"/>
              <a:t>振り返り会 参加者と役割</a:t>
            </a:r>
          </a:p>
        </p:txBody>
      </p:sp>
      <p:graphicFrame>
        <p:nvGraphicFramePr>
          <p:cNvPr id="3" name="表 3">
            <a:extLst>
              <a:ext uri="{FF2B5EF4-FFF2-40B4-BE49-F238E27FC236}">
                <a16:creationId xmlns:a16="http://schemas.microsoft.com/office/drawing/2014/main" id="{382DFBAF-F933-4B0D-BEF8-03B1614ACD8F}"/>
              </a:ext>
            </a:extLst>
          </p:cNvPr>
          <p:cNvGraphicFramePr>
            <a:graphicFrameLocks noGrp="1"/>
          </p:cNvGraphicFramePr>
          <p:nvPr>
            <p:extLst>
              <p:ext uri="{D42A27DB-BD31-4B8C-83A1-F6EECF244321}">
                <p14:modId xmlns:p14="http://schemas.microsoft.com/office/powerpoint/2010/main" val="3720134018"/>
              </p:ext>
            </p:extLst>
          </p:nvPr>
        </p:nvGraphicFramePr>
        <p:xfrm>
          <a:off x="838198" y="1945639"/>
          <a:ext cx="10515600" cy="4301068"/>
        </p:xfrm>
        <a:graphic>
          <a:graphicData uri="http://schemas.openxmlformats.org/drawingml/2006/table">
            <a:tbl>
              <a:tblPr firstRow="1" bandRow="1">
                <a:tableStyleId>{5C22544A-7EE6-4342-B048-85BDC9FD1C3A}</a:tableStyleId>
              </a:tblPr>
              <a:tblGrid>
                <a:gridCol w="2480735">
                  <a:extLst>
                    <a:ext uri="{9D8B030D-6E8A-4147-A177-3AD203B41FA5}">
                      <a16:colId xmlns:a16="http://schemas.microsoft.com/office/drawing/2014/main" val="4153440376"/>
                    </a:ext>
                  </a:extLst>
                </a:gridCol>
                <a:gridCol w="2006600">
                  <a:extLst>
                    <a:ext uri="{9D8B030D-6E8A-4147-A177-3AD203B41FA5}">
                      <a16:colId xmlns:a16="http://schemas.microsoft.com/office/drawing/2014/main" val="1090184584"/>
                    </a:ext>
                  </a:extLst>
                </a:gridCol>
                <a:gridCol w="3793067">
                  <a:extLst>
                    <a:ext uri="{9D8B030D-6E8A-4147-A177-3AD203B41FA5}">
                      <a16:colId xmlns:a16="http://schemas.microsoft.com/office/drawing/2014/main" val="699139852"/>
                    </a:ext>
                  </a:extLst>
                </a:gridCol>
                <a:gridCol w="2235198">
                  <a:extLst>
                    <a:ext uri="{9D8B030D-6E8A-4147-A177-3AD203B41FA5}">
                      <a16:colId xmlns:a16="http://schemas.microsoft.com/office/drawing/2014/main" val="1864438491"/>
                    </a:ext>
                  </a:extLst>
                </a:gridCol>
              </a:tblGrid>
              <a:tr h="475828">
                <a:tc>
                  <a:txBody>
                    <a:bodyPr/>
                    <a:lstStyle/>
                    <a:p>
                      <a:r>
                        <a:rPr kumimoji="1" lang="ja-JP" altLang="en-US" dirty="0"/>
                        <a:t>振り返り会での立場</a:t>
                      </a:r>
                    </a:p>
                  </a:txBody>
                  <a:tcPr/>
                </a:tc>
                <a:tc>
                  <a:txBody>
                    <a:bodyPr/>
                    <a:lstStyle/>
                    <a:p>
                      <a:r>
                        <a:rPr kumimoji="1" lang="ja-JP" altLang="en-US" dirty="0"/>
                        <a:t>実業務での役割</a:t>
                      </a:r>
                    </a:p>
                  </a:txBody>
                  <a:tcPr/>
                </a:tc>
                <a:tc>
                  <a:txBody>
                    <a:bodyPr/>
                    <a:lstStyle/>
                    <a:p>
                      <a:r>
                        <a:rPr kumimoji="1" lang="ja-JP" altLang="en-US" dirty="0"/>
                        <a:t>担当内容</a:t>
                      </a:r>
                    </a:p>
                  </a:txBody>
                  <a:tcPr/>
                </a:tc>
                <a:tc>
                  <a:txBody>
                    <a:bodyPr/>
                    <a:lstStyle/>
                    <a:p>
                      <a:r>
                        <a:rPr kumimoji="1" lang="ja-JP" altLang="en-US" dirty="0"/>
                        <a:t>備考</a:t>
                      </a:r>
                    </a:p>
                  </a:txBody>
                  <a:tcPr/>
                </a:tc>
                <a:extLst>
                  <a:ext uri="{0D108BD9-81ED-4DB2-BD59-A6C34878D82A}">
                    <a16:rowId xmlns:a16="http://schemas.microsoft.com/office/drawing/2014/main" val="208688254"/>
                  </a:ext>
                </a:extLst>
              </a:tr>
              <a:tr h="1041823">
                <a:tc>
                  <a:txBody>
                    <a:bodyPr/>
                    <a:lstStyle/>
                    <a:p>
                      <a:r>
                        <a:rPr kumimoji="1" lang="ja-JP" altLang="en-US" dirty="0"/>
                        <a:t>オーナー </a:t>
                      </a:r>
                      <a:r>
                        <a:rPr kumimoji="1" lang="en-US" altLang="ja-JP" dirty="0"/>
                        <a:t>1</a:t>
                      </a:r>
                      <a:r>
                        <a:rPr kumimoji="1" lang="ja-JP" altLang="en-US" dirty="0"/>
                        <a:t>人</a:t>
                      </a:r>
                    </a:p>
                  </a:txBody>
                  <a:tcPr/>
                </a:tc>
                <a:tc>
                  <a:txBody>
                    <a:bodyPr/>
                    <a:lstStyle/>
                    <a:p>
                      <a:r>
                        <a:rPr kumimoji="1" lang="ja-JP" altLang="en-US" dirty="0"/>
                        <a:t>リーダー担当者</a:t>
                      </a:r>
                    </a:p>
                  </a:txBody>
                  <a:tcPr/>
                </a:tc>
                <a:tc>
                  <a:txBody>
                    <a:bodyPr/>
                    <a:lstStyle/>
                    <a:p>
                      <a:r>
                        <a:rPr kumimoji="1" lang="ja-JP" altLang="en-US" dirty="0"/>
                        <a:t>・</a:t>
                      </a:r>
                      <a:r>
                        <a:rPr kumimoji="1" lang="en-US" altLang="ja-JP" dirty="0" err="1"/>
                        <a:t>Prj</a:t>
                      </a:r>
                      <a:r>
                        <a:rPr kumimoji="1" lang="ja-JP" altLang="en-US" dirty="0"/>
                        <a:t>遍歴まとめ</a:t>
                      </a:r>
                      <a:r>
                        <a:rPr kumimoji="1" lang="en-US" altLang="ja-JP" dirty="0"/>
                        <a:t>(</a:t>
                      </a:r>
                      <a:r>
                        <a:rPr kumimoji="1" lang="ja-JP" altLang="en-US" dirty="0"/>
                        <a:t>事前</a:t>
                      </a:r>
                      <a:r>
                        <a:rPr kumimoji="1" lang="en-US" altLang="ja-JP" dirty="0"/>
                        <a:t>)</a:t>
                      </a:r>
                    </a:p>
                    <a:p>
                      <a:r>
                        <a:rPr kumimoji="1" lang="ja-JP" altLang="en-US" dirty="0"/>
                        <a:t>・</a:t>
                      </a:r>
                      <a:r>
                        <a:rPr kumimoji="1" lang="en-US" altLang="ja-JP" dirty="0"/>
                        <a:t>KPT</a:t>
                      </a:r>
                      <a:r>
                        <a:rPr kumimoji="1" lang="ja-JP" altLang="en-US" dirty="0"/>
                        <a:t>出し</a:t>
                      </a:r>
                      <a:endParaRPr kumimoji="1" lang="en-US" altLang="ja-JP" dirty="0"/>
                    </a:p>
                    <a:p>
                      <a:r>
                        <a:rPr kumimoji="1" lang="ja-JP" altLang="en-US" dirty="0"/>
                        <a:t>・振り返り結果整理</a:t>
                      </a:r>
                      <a:r>
                        <a:rPr kumimoji="1" lang="en-US" altLang="ja-JP" dirty="0"/>
                        <a:t>(</a:t>
                      </a:r>
                      <a:r>
                        <a:rPr kumimoji="1" lang="ja-JP" altLang="en-US" dirty="0"/>
                        <a:t>事後</a:t>
                      </a:r>
                      <a:r>
                        <a:rPr kumimoji="1" lang="en-US" altLang="ja-JP" dirty="0"/>
                        <a:t>)</a:t>
                      </a:r>
                    </a:p>
                  </a:txBody>
                  <a:tcPr/>
                </a:tc>
                <a:tc>
                  <a:txBody>
                    <a:bodyPr/>
                    <a:lstStyle/>
                    <a:p>
                      <a:r>
                        <a:rPr kumimoji="1" lang="ja-JP" altLang="en-US" dirty="0"/>
                        <a:t>事前にファシリテーターとの会の進め方を検討してく。</a:t>
                      </a:r>
                    </a:p>
                  </a:txBody>
                  <a:tcPr/>
                </a:tc>
                <a:extLst>
                  <a:ext uri="{0D108BD9-81ED-4DB2-BD59-A6C34878D82A}">
                    <a16:rowId xmlns:a16="http://schemas.microsoft.com/office/drawing/2014/main" val="1479743104"/>
                  </a:ext>
                </a:extLst>
              </a:tr>
              <a:tr h="1173480">
                <a:tc>
                  <a:txBody>
                    <a:bodyPr/>
                    <a:lstStyle/>
                    <a:p>
                      <a:r>
                        <a:rPr kumimoji="1" lang="ja-JP" altLang="en-US" dirty="0"/>
                        <a:t>メンバー</a:t>
                      </a:r>
                    </a:p>
                  </a:txBody>
                  <a:tcPr/>
                </a:tc>
                <a:tc>
                  <a:txBody>
                    <a:bodyPr/>
                    <a:lstStyle/>
                    <a:p>
                      <a:r>
                        <a:rPr kumimoji="1" lang="ja-JP" altLang="en-US" dirty="0"/>
                        <a:t>メンバー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KPT</a:t>
                      </a:r>
                      <a:r>
                        <a:rPr kumimoji="1" lang="ja-JP" altLang="en-US" dirty="0"/>
                        <a:t>出し</a:t>
                      </a:r>
                      <a:endParaRPr kumimoji="1" lang="en-US" altLang="ja-JP" dirty="0"/>
                    </a:p>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90275223"/>
                  </a:ext>
                </a:extLst>
              </a:tr>
              <a:tr h="1041823">
                <a:tc>
                  <a:txBody>
                    <a:bodyPr/>
                    <a:lstStyle/>
                    <a:p>
                      <a:r>
                        <a:rPr kumimoji="1" lang="ja-JP" altLang="en-US" dirty="0">
                          <a:solidFill>
                            <a:schemeClr val="tx1"/>
                          </a:solidFill>
                        </a:rPr>
                        <a:t>ファシリテーター </a:t>
                      </a:r>
                      <a:r>
                        <a:rPr kumimoji="1" lang="en-US" altLang="ja-JP" dirty="0">
                          <a:solidFill>
                            <a:schemeClr val="tx1"/>
                          </a:solidFill>
                        </a:rPr>
                        <a:t>1</a:t>
                      </a:r>
                      <a:r>
                        <a:rPr kumimoji="1" lang="ja-JP" altLang="en-US" dirty="0">
                          <a:solidFill>
                            <a:schemeClr val="tx1"/>
                          </a:solidFill>
                        </a:rPr>
                        <a:t>人</a:t>
                      </a:r>
                    </a:p>
                  </a:txBody>
                  <a:tcPr/>
                </a:tc>
                <a:tc>
                  <a:txBody>
                    <a:bodyPr/>
                    <a:lstStyle/>
                    <a:p>
                      <a:r>
                        <a:rPr kumimoji="1" lang="ja-JP" altLang="en-US" dirty="0">
                          <a:solidFill>
                            <a:schemeClr val="tx1"/>
                          </a:solidFill>
                        </a:rPr>
                        <a:t>第三者</a:t>
                      </a:r>
                    </a:p>
                  </a:txBody>
                  <a:tcPr/>
                </a:tc>
                <a:tc>
                  <a:txBody>
                    <a:bodyPr/>
                    <a:lstStyle/>
                    <a:p>
                      <a:r>
                        <a:rPr kumimoji="1" lang="ja-JP" altLang="en-US" dirty="0"/>
                        <a:t>・会議振興</a:t>
                      </a:r>
                      <a:endParaRPr kumimoji="1" lang="en-US" altLang="ja-JP" dirty="0"/>
                    </a:p>
                    <a:p>
                      <a:r>
                        <a:rPr kumimoji="1" lang="ja-JP" altLang="en-US" dirty="0"/>
                        <a:t>・メンバー動機付け</a:t>
                      </a:r>
                      <a:endParaRPr kumimoji="1" lang="en-US" altLang="ja-JP" dirty="0"/>
                    </a:p>
                    <a:p>
                      <a:r>
                        <a:rPr kumimoji="1" lang="ja-JP" altLang="en-US" dirty="0"/>
                        <a:t>・意見出し促進</a:t>
                      </a:r>
                      <a:endParaRPr kumimoji="1" lang="en-US" altLang="ja-JP" dirty="0"/>
                    </a:p>
                    <a:p>
                      <a:r>
                        <a:rPr kumimoji="1" lang="ja-JP" altLang="en-US" dirty="0"/>
                        <a:t>・振り返り結果整理</a:t>
                      </a:r>
                      <a:r>
                        <a:rPr kumimoji="1" lang="en-US" altLang="ja-JP" dirty="0"/>
                        <a:t>(</a:t>
                      </a:r>
                      <a:r>
                        <a:rPr kumimoji="1" lang="ja-JP" altLang="en-US" dirty="0"/>
                        <a:t>事後</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・分析レポート </a:t>
                      </a:r>
                      <a:r>
                        <a:rPr kumimoji="1" lang="en-US" altLang="ja-JP" dirty="0"/>
                        <a:t>(</a:t>
                      </a:r>
                      <a:r>
                        <a:rPr kumimoji="1" lang="ja-JP" altLang="en-US" dirty="0"/>
                        <a:t>事後</a:t>
                      </a:r>
                      <a:r>
                        <a:rPr kumimoji="1" lang="en-US" altLang="ja-JP" dirty="0"/>
                        <a:t>)</a:t>
                      </a:r>
                    </a:p>
                  </a:txBody>
                  <a:tcPr/>
                </a:tc>
                <a:tc>
                  <a:txBody>
                    <a:bodyPr/>
                    <a:lstStyle/>
                    <a:p>
                      <a:r>
                        <a:rPr kumimoji="1" lang="ja-JP" altLang="en-US" dirty="0"/>
                        <a:t>あくまでも中立的な立場で会を円滑に回すことだけに特化した役割</a:t>
                      </a:r>
                    </a:p>
                  </a:txBody>
                  <a:tcPr/>
                </a:tc>
                <a:extLst>
                  <a:ext uri="{0D108BD9-81ED-4DB2-BD59-A6C34878D82A}">
                    <a16:rowId xmlns:a16="http://schemas.microsoft.com/office/drawing/2014/main" val="1857621183"/>
                  </a:ext>
                </a:extLst>
              </a:tr>
            </a:tbl>
          </a:graphicData>
        </a:graphic>
      </p:graphicFrame>
    </p:spTree>
    <p:extLst>
      <p:ext uri="{BB962C8B-B14F-4D97-AF65-F5344CB8AC3E}">
        <p14:creationId xmlns:p14="http://schemas.microsoft.com/office/powerpoint/2010/main" val="10678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92F2F-4424-441D-9C65-5EC4A0757301}"/>
              </a:ext>
            </a:extLst>
          </p:cNvPr>
          <p:cNvSpPr>
            <a:spLocks noGrp="1"/>
          </p:cNvSpPr>
          <p:nvPr>
            <p:ph type="title"/>
          </p:nvPr>
        </p:nvSpPr>
        <p:spPr/>
        <p:txBody>
          <a:bodyPr/>
          <a:lstStyle/>
          <a:p>
            <a:r>
              <a:rPr lang="ja-JP" altLang="en-US" dirty="0"/>
              <a:t>振り返り会 </a:t>
            </a:r>
            <a:r>
              <a:rPr lang="en-US" altLang="ja-JP" dirty="0"/>
              <a:t>Agenda</a:t>
            </a:r>
            <a:endParaRPr lang="ja-JP" altLang="en-US" dirty="0"/>
          </a:p>
        </p:txBody>
      </p:sp>
      <p:sp>
        <p:nvSpPr>
          <p:cNvPr id="14" name="コンテンツ プレースホルダー 10">
            <a:extLst>
              <a:ext uri="{FF2B5EF4-FFF2-40B4-BE49-F238E27FC236}">
                <a16:creationId xmlns:a16="http://schemas.microsoft.com/office/drawing/2014/main" id="{45D3DEFE-DC74-4377-BBC1-3AE0DDC68467}"/>
              </a:ext>
            </a:extLst>
          </p:cNvPr>
          <p:cNvSpPr txBox="1">
            <a:spLocks/>
          </p:cNvSpPr>
          <p:nvPr/>
        </p:nvSpPr>
        <p:spPr>
          <a:xfrm>
            <a:off x="1024467" y="1842557"/>
            <a:ext cx="9652000" cy="30765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1. </a:t>
            </a:r>
            <a:r>
              <a:rPr lang="ja-JP" altLang="en-US" dirty="0"/>
              <a:t>プロジェクト活動遍歴の共有</a:t>
            </a:r>
            <a:endParaRPr lang="en-US" altLang="ja-JP" dirty="0"/>
          </a:p>
          <a:p>
            <a:pPr marL="457200" lvl="1" indent="0">
              <a:buNone/>
            </a:pPr>
            <a:r>
              <a:rPr lang="ja-JP" altLang="en-US" dirty="0"/>
              <a:t>時系列でマイルストーンやイベント、起こったことを共有</a:t>
            </a:r>
            <a:endParaRPr lang="en-US" altLang="ja-JP" dirty="0"/>
          </a:p>
          <a:p>
            <a:pPr marL="457200" lvl="1" indent="0">
              <a:buNone/>
            </a:pPr>
            <a:endParaRPr lang="en-US" altLang="ja-JP" dirty="0"/>
          </a:p>
          <a:p>
            <a:pPr marL="0" indent="0">
              <a:buNone/>
            </a:pPr>
            <a:r>
              <a:rPr lang="en-US" altLang="ja-JP" dirty="0"/>
              <a:t>2. </a:t>
            </a:r>
            <a:r>
              <a:rPr lang="ja-JP" altLang="en-US" dirty="0"/>
              <a:t>振り返りルールの共有</a:t>
            </a:r>
            <a:endParaRPr lang="en-US" altLang="ja-JP" dirty="0"/>
          </a:p>
          <a:p>
            <a:pPr marL="457200" lvl="1" indent="0">
              <a:buNone/>
            </a:pPr>
            <a:r>
              <a:rPr lang="ja-JP" altLang="en-US" dirty="0"/>
              <a:t>後述</a:t>
            </a:r>
            <a:endParaRPr lang="en-US" altLang="ja-JP" dirty="0"/>
          </a:p>
          <a:p>
            <a:pPr marL="457200" lvl="1" indent="0">
              <a:buNone/>
            </a:pPr>
            <a:endParaRPr lang="en-US" altLang="ja-JP" dirty="0"/>
          </a:p>
          <a:p>
            <a:pPr marL="0" indent="0">
              <a:buNone/>
            </a:pPr>
            <a:r>
              <a:rPr lang="en-US" altLang="ja-JP" dirty="0"/>
              <a:t>3. KPT</a:t>
            </a:r>
            <a:r>
              <a:rPr lang="ja-JP" altLang="en-US" dirty="0"/>
              <a:t>振り返り実施</a:t>
            </a:r>
            <a:endParaRPr lang="en-US" altLang="ja-JP" dirty="0"/>
          </a:p>
          <a:p>
            <a:pPr marL="457200" lvl="1" indent="0">
              <a:buNone/>
            </a:pPr>
            <a:endParaRPr lang="ja-JP" altLang="en-US" dirty="0"/>
          </a:p>
        </p:txBody>
      </p:sp>
      <p:sp>
        <p:nvSpPr>
          <p:cNvPr id="4" name="コンテンツ プレースホルダー 10">
            <a:extLst>
              <a:ext uri="{FF2B5EF4-FFF2-40B4-BE49-F238E27FC236}">
                <a16:creationId xmlns:a16="http://schemas.microsoft.com/office/drawing/2014/main" id="{FDD24A26-CE97-4594-AFB0-BD5A4F5DC43F}"/>
              </a:ext>
            </a:extLst>
          </p:cNvPr>
          <p:cNvSpPr txBox="1">
            <a:spLocks/>
          </p:cNvSpPr>
          <p:nvPr/>
        </p:nvSpPr>
        <p:spPr>
          <a:xfrm>
            <a:off x="1024467" y="5304365"/>
            <a:ext cx="3183467" cy="592667"/>
          </a:xfrm>
          <a:prstGeom prst="rect">
            <a:avLst/>
          </a:prstGeom>
          <a:ln>
            <a:solidFill>
              <a:schemeClr val="accent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時間：</a:t>
            </a:r>
            <a:r>
              <a:rPr lang="en-US" altLang="ja-JP" dirty="0"/>
              <a:t>1.5H~2.0H</a:t>
            </a:r>
          </a:p>
        </p:txBody>
      </p:sp>
    </p:spTree>
    <p:extLst>
      <p:ext uri="{BB962C8B-B14F-4D97-AF65-F5344CB8AC3E}">
        <p14:creationId xmlns:p14="http://schemas.microsoft.com/office/powerpoint/2010/main" val="339735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92F2F-4424-441D-9C65-5EC4A0757301}"/>
              </a:ext>
            </a:extLst>
          </p:cNvPr>
          <p:cNvSpPr>
            <a:spLocks noGrp="1"/>
          </p:cNvSpPr>
          <p:nvPr>
            <p:ph type="title"/>
          </p:nvPr>
        </p:nvSpPr>
        <p:spPr/>
        <p:txBody>
          <a:bodyPr/>
          <a:lstStyle/>
          <a:p>
            <a:r>
              <a:rPr lang="ja-JP" altLang="en-US" dirty="0"/>
              <a:t>振り返り会 ルール</a:t>
            </a:r>
          </a:p>
        </p:txBody>
      </p:sp>
      <p:sp>
        <p:nvSpPr>
          <p:cNvPr id="14" name="コンテンツ プレースホルダー 10">
            <a:extLst>
              <a:ext uri="{FF2B5EF4-FFF2-40B4-BE49-F238E27FC236}">
                <a16:creationId xmlns:a16="http://schemas.microsoft.com/office/drawing/2014/main" id="{45D3DEFE-DC74-4377-BBC1-3AE0DDC68467}"/>
              </a:ext>
            </a:extLst>
          </p:cNvPr>
          <p:cNvSpPr txBox="1">
            <a:spLocks/>
          </p:cNvSpPr>
          <p:nvPr/>
        </p:nvSpPr>
        <p:spPr>
          <a:xfrm>
            <a:off x="1024467" y="1842557"/>
            <a:ext cx="10693400" cy="4304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60000"/>
              </a:lnSpc>
              <a:buFont typeface="+mj-lt"/>
              <a:buAutoNum type="arabicPeriod"/>
            </a:pPr>
            <a:r>
              <a:rPr lang="ja-JP" altLang="en-US" dirty="0"/>
              <a:t>一生懸命振り返る（思い出す）</a:t>
            </a:r>
            <a:endParaRPr lang="en-US" altLang="ja-JP" dirty="0"/>
          </a:p>
          <a:p>
            <a:pPr marL="514350" indent="-514350">
              <a:lnSpc>
                <a:spcPct val="160000"/>
              </a:lnSpc>
              <a:buFont typeface="+mj-lt"/>
              <a:buAutoNum type="arabicPeriod"/>
            </a:pPr>
            <a:r>
              <a:rPr lang="ja-JP" altLang="en-US" dirty="0"/>
              <a:t>本音で話す（想いを吐き出す）</a:t>
            </a:r>
            <a:endParaRPr lang="en-US" altLang="ja-JP" dirty="0"/>
          </a:p>
          <a:p>
            <a:pPr marL="514350" indent="-514350">
              <a:lnSpc>
                <a:spcPct val="160000"/>
              </a:lnSpc>
              <a:buFont typeface="+mj-lt"/>
              <a:buAutoNum type="arabicPeriod"/>
            </a:pPr>
            <a:r>
              <a:rPr lang="ja-JP" altLang="en-US" dirty="0"/>
              <a:t>顧客のせいにせず、自分たちの何が問題だったのかを出す。</a:t>
            </a:r>
            <a:endParaRPr lang="en-US" altLang="ja-JP" dirty="0"/>
          </a:p>
          <a:p>
            <a:pPr marL="514350" indent="-514350">
              <a:lnSpc>
                <a:spcPct val="160000"/>
              </a:lnSpc>
              <a:buFont typeface="+mj-lt"/>
              <a:buAutoNum type="arabicPeriod"/>
            </a:pPr>
            <a:r>
              <a:rPr lang="ja-JP" altLang="en-US" dirty="0"/>
              <a:t>相手の意見を積極的に「聴く」「乗る」</a:t>
            </a:r>
            <a:endParaRPr lang="en-US" altLang="ja-JP" dirty="0"/>
          </a:p>
          <a:p>
            <a:pPr marL="514350" indent="-514350">
              <a:lnSpc>
                <a:spcPct val="160000"/>
              </a:lnSpc>
              <a:buFont typeface="+mj-lt"/>
              <a:buAutoNum type="arabicPeriod"/>
            </a:pPr>
            <a:r>
              <a:rPr lang="ja-JP" altLang="en-US" dirty="0"/>
              <a:t>「〇〇のため〇〇だった」のように、理由と結果を意識する</a:t>
            </a:r>
          </a:p>
        </p:txBody>
      </p:sp>
    </p:spTree>
    <p:extLst>
      <p:ext uri="{BB962C8B-B14F-4D97-AF65-F5344CB8AC3E}">
        <p14:creationId xmlns:p14="http://schemas.microsoft.com/office/powerpoint/2010/main" val="128461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92F2F-4424-441D-9C65-5EC4A0757301}"/>
              </a:ext>
            </a:extLst>
          </p:cNvPr>
          <p:cNvSpPr>
            <a:spLocks noGrp="1"/>
          </p:cNvSpPr>
          <p:nvPr>
            <p:ph type="title"/>
          </p:nvPr>
        </p:nvSpPr>
        <p:spPr/>
        <p:txBody>
          <a:bodyPr/>
          <a:lstStyle/>
          <a:p>
            <a:r>
              <a:rPr lang="ja-JP" altLang="en-US" dirty="0"/>
              <a:t>振り返り会 事前準備</a:t>
            </a:r>
          </a:p>
        </p:txBody>
      </p:sp>
      <p:sp>
        <p:nvSpPr>
          <p:cNvPr id="14" name="コンテンツ プレースホルダー 10">
            <a:extLst>
              <a:ext uri="{FF2B5EF4-FFF2-40B4-BE49-F238E27FC236}">
                <a16:creationId xmlns:a16="http://schemas.microsoft.com/office/drawing/2014/main" id="{45D3DEFE-DC74-4377-BBC1-3AE0DDC68467}"/>
              </a:ext>
            </a:extLst>
          </p:cNvPr>
          <p:cNvSpPr txBox="1">
            <a:spLocks/>
          </p:cNvSpPr>
          <p:nvPr/>
        </p:nvSpPr>
        <p:spPr>
          <a:xfrm>
            <a:off x="1024467" y="1842557"/>
            <a:ext cx="9652000" cy="1586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spcBef>
                <a:spcPts val="0"/>
              </a:spcBef>
              <a:buNone/>
            </a:pPr>
            <a:r>
              <a:rPr lang="ja-JP" altLang="en-US" dirty="0"/>
              <a:t>プロジェクト活動遍歴を整理する（オーナー）</a:t>
            </a:r>
            <a:endParaRPr lang="en-US" altLang="ja-JP" dirty="0"/>
          </a:p>
          <a:p>
            <a:pPr marL="0" lvl="1" indent="0">
              <a:spcBef>
                <a:spcPts val="0"/>
              </a:spcBef>
              <a:buNone/>
            </a:pPr>
            <a:r>
              <a:rPr lang="ja-JP" altLang="en-US" dirty="0"/>
              <a:t>・いつ、どのようなマイルストーンがあったが</a:t>
            </a:r>
            <a:endParaRPr lang="en-US" altLang="ja-JP" dirty="0"/>
          </a:p>
          <a:p>
            <a:pPr marL="0" lvl="1" indent="0">
              <a:spcBef>
                <a:spcPts val="0"/>
              </a:spcBef>
              <a:buNone/>
            </a:pPr>
            <a:r>
              <a:rPr lang="ja-JP" altLang="en-US" dirty="0"/>
              <a:t>・いつ、どのような出来事があったか</a:t>
            </a:r>
            <a:endParaRPr lang="en-US" altLang="ja-JP" dirty="0"/>
          </a:p>
          <a:p>
            <a:pPr marL="0" lvl="1" indent="0">
              <a:spcBef>
                <a:spcPts val="0"/>
              </a:spcBef>
              <a:buNone/>
            </a:pPr>
            <a:r>
              <a:rPr lang="ja-JP" altLang="en-US" dirty="0"/>
              <a:t>→事実に基づいてまとめる</a:t>
            </a:r>
          </a:p>
        </p:txBody>
      </p:sp>
      <p:sp>
        <p:nvSpPr>
          <p:cNvPr id="5" name="四角形: 角を丸くする 4">
            <a:extLst>
              <a:ext uri="{FF2B5EF4-FFF2-40B4-BE49-F238E27FC236}">
                <a16:creationId xmlns:a16="http://schemas.microsoft.com/office/drawing/2014/main" id="{DB5A3293-1E1E-4BA4-97B8-8FF8DFC6B8CB}"/>
              </a:ext>
            </a:extLst>
          </p:cNvPr>
          <p:cNvSpPr/>
          <p:nvPr/>
        </p:nvSpPr>
        <p:spPr>
          <a:xfrm>
            <a:off x="1253067" y="4614332"/>
            <a:ext cx="2209800" cy="2065867"/>
          </a:xfrm>
          <a:prstGeom prst="roundRect">
            <a:avLst>
              <a:gd name="adj" fmla="val 6741"/>
            </a:avLst>
          </a:prstGeom>
        </p:spPr>
        <p:style>
          <a:lnRef idx="2">
            <a:schemeClr val="accent1"/>
          </a:lnRef>
          <a:fillRef idx="1">
            <a:schemeClr val="lt1"/>
          </a:fillRef>
          <a:effectRef idx="0">
            <a:schemeClr val="accent1"/>
          </a:effectRef>
          <a:fontRef idx="minor">
            <a:schemeClr val="dk1"/>
          </a:fontRef>
        </p:style>
        <p:txBody>
          <a:bodyPr rtlCol="0" anchor="t"/>
          <a:lstStyle/>
          <a:p>
            <a:r>
              <a:rPr lang="ja-JP" altLang="en-US" dirty="0"/>
              <a:t>・</a:t>
            </a:r>
            <a:r>
              <a:rPr kumimoji="1" lang="ja-JP" altLang="en-US" dirty="0"/>
              <a:t>キックオフ</a:t>
            </a:r>
            <a:endParaRPr kumimoji="1" lang="en-US" altLang="ja-JP" dirty="0"/>
          </a:p>
          <a:p>
            <a:r>
              <a:rPr lang="ja-JP" altLang="en-US" dirty="0"/>
              <a:t>・</a:t>
            </a:r>
            <a:endParaRPr lang="en-US" altLang="ja-JP" dirty="0"/>
          </a:p>
          <a:p>
            <a:r>
              <a:rPr kumimoji="1" lang="ja-JP" altLang="en-US" dirty="0"/>
              <a:t>・</a:t>
            </a:r>
            <a:endParaRPr kumimoji="1" lang="en-US" altLang="ja-JP" dirty="0"/>
          </a:p>
        </p:txBody>
      </p:sp>
      <p:sp>
        <p:nvSpPr>
          <p:cNvPr id="11" name="四角形: 角を丸くする 10">
            <a:extLst>
              <a:ext uri="{FF2B5EF4-FFF2-40B4-BE49-F238E27FC236}">
                <a16:creationId xmlns:a16="http://schemas.microsoft.com/office/drawing/2014/main" id="{E657036A-4A28-4352-A0CE-6F8D70362A94}"/>
              </a:ext>
            </a:extLst>
          </p:cNvPr>
          <p:cNvSpPr/>
          <p:nvPr/>
        </p:nvSpPr>
        <p:spPr>
          <a:xfrm>
            <a:off x="3632200" y="4614332"/>
            <a:ext cx="2209800" cy="2065867"/>
          </a:xfrm>
          <a:prstGeom prst="roundRect">
            <a:avLst>
              <a:gd name="adj" fmla="val 674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8E98DFEB-B9FA-47FB-B6A0-B5416F803D7E}"/>
              </a:ext>
            </a:extLst>
          </p:cNvPr>
          <p:cNvSpPr/>
          <p:nvPr/>
        </p:nvSpPr>
        <p:spPr>
          <a:xfrm>
            <a:off x="6002867" y="4614332"/>
            <a:ext cx="2209800" cy="2065867"/>
          </a:xfrm>
          <a:prstGeom prst="roundRect">
            <a:avLst>
              <a:gd name="adj" fmla="val 674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9726D19-546E-4584-9FC2-47563F74BCB8}"/>
              </a:ext>
            </a:extLst>
          </p:cNvPr>
          <p:cNvSpPr/>
          <p:nvPr/>
        </p:nvSpPr>
        <p:spPr>
          <a:xfrm>
            <a:off x="8348134" y="4614332"/>
            <a:ext cx="2209800" cy="2065867"/>
          </a:xfrm>
          <a:prstGeom prst="roundRect">
            <a:avLst>
              <a:gd name="adj" fmla="val 674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コンテンツ プレースホルダー 10">
            <a:extLst>
              <a:ext uri="{FF2B5EF4-FFF2-40B4-BE49-F238E27FC236}">
                <a16:creationId xmlns:a16="http://schemas.microsoft.com/office/drawing/2014/main" id="{FBFC7CBA-DC0B-41AF-B832-50805B1C0C68}"/>
              </a:ext>
            </a:extLst>
          </p:cNvPr>
          <p:cNvSpPr txBox="1">
            <a:spLocks/>
          </p:cNvSpPr>
          <p:nvPr/>
        </p:nvSpPr>
        <p:spPr>
          <a:xfrm>
            <a:off x="1634066" y="5222344"/>
            <a:ext cx="9271000" cy="84984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spcBef>
                <a:spcPts val="0"/>
              </a:spcBef>
              <a:buNone/>
            </a:pPr>
            <a:r>
              <a:rPr lang="ja-JP" altLang="en-US" dirty="0"/>
              <a:t>キックオフ、イベント、大きなトラブル、</a:t>
            </a:r>
            <a:endParaRPr lang="en-US" altLang="ja-JP" dirty="0"/>
          </a:p>
          <a:p>
            <a:pPr marL="0" lvl="1" indent="0">
              <a:spcBef>
                <a:spcPts val="0"/>
              </a:spcBef>
              <a:buNone/>
            </a:pPr>
            <a:r>
              <a:rPr lang="ja-JP" altLang="en-US" dirty="0"/>
              <a:t>マイルストーンや重大な出来事を箇条書きでリストアップする</a:t>
            </a:r>
          </a:p>
        </p:txBody>
      </p:sp>
      <p:graphicFrame>
        <p:nvGraphicFramePr>
          <p:cNvPr id="16" name="図表 15">
            <a:extLst>
              <a:ext uri="{FF2B5EF4-FFF2-40B4-BE49-F238E27FC236}">
                <a16:creationId xmlns:a16="http://schemas.microsoft.com/office/drawing/2014/main" id="{4452A401-1A43-4A38-BE59-E69E0BCC5B5D}"/>
              </a:ext>
            </a:extLst>
          </p:cNvPr>
          <p:cNvGraphicFramePr/>
          <p:nvPr>
            <p:extLst>
              <p:ext uri="{D42A27DB-BD31-4B8C-83A1-F6EECF244321}">
                <p14:modId xmlns:p14="http://schemas.microsoft.com/office/powerpoint/2010/main" val="1872242862"/>
              </p:ext>
            </p:extLst>
          </p:nvPr>
        </p:nvGraphicFramePr>
        <p:xfrm>
          <a:off x="1320800" y="3429000"/>
          <a:ext cx="9550400" cy="1453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3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026D2CF9-EF20-4D5B-B5D7-83102C6CF8E0}"/>
              </a:ext>
            </a:extLst>
          </p:cNvPr>
          <p:cNvSpPr/>
          <p:nvPr/>
        </p:nvSpPr>
        <p:spPr>
          <a:xfrm>
            <a:off x="762017" y="1995873"/>
            <a:ext cx="7696184" cy="477746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endParaRPr kumimoji="1" lang="ja-JP" altLang="en-US" dirty="0">
              <a:solidFill>
                <a:srgbClr val="FF0000"/>
              </a:solidFill>
            </a:endParaRPr>
          </a:p>
        </p:txBody>
      </p:sp>
      <p:sp>
        <p:nvSpPr>
          <p:cNvPr id="2" name="タイトル 1">
            <a:extLst>
              <a:ext uri="{FF2B5EF4-FFF2-40B4-BE49-F238E27FC236}">
                <a16:creationId xmlns:a16="http://schemas.microsoft.com/office/drawing/2014/main" id="{44E92F2F-4424-441D-9C65-5EC4A0757301}"/>
              </a:ext>
            </a:extLst>
          </p:cNvPr>
          <p:cNvSpPr>
            <a:spLocks noGrp="1"/>
          </p:cNvSpPr>
          <p:nvPr>
            <p:ph type="title"/>
          </p:nvPr>
        </p:nvSpPr>
        <p:spPr/>
        <p:txBody>
          <a:bodyPr/>
          <a:lstStyle/>
          <a:p>
            <a:r>
              <a:rPr lang="ja-JP" altLang="en-US" dirty="0"/>
              <a:t>振り返り会</a:t>
            </a:r>
          </a:p>
        </p:txBody>
      </p:sp>
      <p:sp>
        <p:nvSpPr>
          <p:cNvPr id="14" name="コンテンツ プレースホルダー 10">
            <a:extLst>
              <a:ext uri="{FF2B5EF4-FFF2-40B4-BE49-F238E27FC236}">
                <a16:creationId xmlns:a16="http://schemas.microsoft.com/office/drawing/2014/main" id="{45D3DEFE-DC74-4377-BBC1-3AE0DDC68467}"/>
              </a:ext>
            </a:extLst>
          </p:cNvPr>
          <p:cNvSpPr txBox="1">
            <a:spLocks/>
          </p:cNvSpPr>
          <p:nvPr/>
        </p:nvSpPr>
        <p:spPr>
          <a:xfrm>
            <a:off x="8678338" y="2262312"/>
            <a:ext cx="3471327" cy="1062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n"/>
            </a:pPr>
            <a:r>
              <a:rPr lang="ja-JP" altLang="en-US" sz="1800" dirty="0"/>
              <a:t>効果</a:t>
            </a:r>
            <a:endParaRPr lang="en-US" altLang="ja-JP" sz="1800" dirty="0"/>
          </a:p>
          <a:p>
            <a:pPr marL="0" indent="0">
              <a:buNone/>
            </a:pPr>
            <a:r>
              <a:rPr lang="ja-JP" altLang="en-US" sz="1800" dirty="0"/>
              <a:t>その活動はプロジェクトにとって効果が高そうか低そうか</a:t>
            </a:r>
          </a:p>
        </p:txBody>
      </p:sp>
      <p:sp>
        <p:nvSpPr>
          <p:cNvPr id="3" name="正方形/長方形 2">
            <a:extLst>
              <a:ext uri="{FF2B5EF4-FFF2-40B4-BE49-F238E27FC236}">
                <a16:creationId xmlns:a16="http://schemas.microsoft.com/office/drawing/2014/main" id="{73580AC3-FF80-4056-B7B0-FCFD9AEB26BD}"/>
              </a:ext>
            </a:extLst>
          </p:cNvPr>
          <p:cNvSpPr/>
          <p:nvPr/>
        </p:nvSpPr>
        <p:spPr>
          <a:xfrm>
            <a:off x="863599" y="2156369"/>
            <a:ext cx="3623733" cy="229446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t"/>
          <a:lstStyle/>
          <a:p>
            <a:r>
              <a:rPr kumimoji="1" lang="en-US" altLang="ja-JP" dirty="0">
                <a:solidFill>
                  <a:srgbClr val="FF0000"/>
                </a:solidFill>
              </a:rPr>
              <a:t>Keep</a:t>
            </a:r>
            <a:endParaRPr kumimoji="1" lang="ja-JP" altLang="en-US" dirty="0">
              <a:solidFill>
                <a:srgbClr val="FF0000"/>
              </a:solidFill>
            </a:endParaRPr>
          </a:p>
        </p:txBody>
      </p:sp>
      <p:sp>
        <p:nvSpPr>
          <p:cNvPr id="6" name="正方形/長方形 5">
            <a:extLst>
              <a:ext uri="{FF2B5EF4-FFF2-40B4-BE49-F238E27FC236}">
                <a16:creationId xmlns:a16="http://schemas.microsoft.com/office/drawing/2014/main" id="{100D74EA-89F1-4E02-B917-6F2AA2C04E86}"/>
              </a:ext>
            </a:extLst>
          </p:cNvPr>
          <p:cNvSpPr/>
          <p:nvPr/>
        </p:nvSpPr>
        <p:spPr>
          <a:xfrm>
            <a:off x="1773775" y="4539783"/>
            <a:ext cx="3623733" cy="2242609"/>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t"/>
          <a:lstStyle/>
          <a:p>
            <a:r>
              <a:rPr lang="en-US" altLang="ja-JP" dirty="0">
                <a:solidFill>
                  <a:srgbClr val="FF0000"/>
                </a:solidFill>
              </a:rPr>
              <a:t>Try</a:t>
            </a:r>
            <a:endParaRPr lang="ja-JP" altLang="en-US" dirty="0">
              <a:solidFill>
                <a:srgbClr val="FF0000"/>
              </a:solidFill>
            </a:endParaRPr>
          </a:p>
        </p:txBody>
      </p:sp>
      <p:sp>
        <p:nvSpPr>
          <p:cNvPr id="7" name="正方形/長方形 6">
            <a:extLst>
              <a:ext uri="{FF2B5EF4-FFF2-40B4-BE49-F238E27FC236}">
                <a16:creationId xmlns:a16="http://schemas.microsoft.com/office/drawing/2014/main" id="{B818B38D-7BDF-48CB-BBBB-F60A26F0DB80}"/>
              </a:ext>
            </a:extLst>
          </p:cNvPr>
          <p:cNvSpPr/>
          <p:nvPr/>
        </p:nvSpPr>
        <p:spPr>
          <a:xfrm>
            <a:off x="4487332" y="2156368"/>
            <a:ext cx="4191006" cy="4541749"/>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t"/>
          <a:lstStyle/>
          <a:p>
            <a:r>
              <a:rPr lang="en-US" altLang="ja-JP" dirty="0">
                <a:solidFill>
                  <a:srgbClr val="FF0000"/>
                </a:solidFill>
              </a:rPr>
              <a:t>Problem</a:t>
            </a:r>
            <a:endParaRPr lang="ja-JP" altLang="en-US" dirty="0">
              <a:solidFill>
                <a:srgbClr val="FF0000"/>
              </a:solidFill>
            </a:endParaRPr>
          </a:p>
        </p:txBody>
      </p:sp>
      <p:cxnSp>
        <p:nvCxnSpPr>
          <p:cNvPr id="8" name="直線矢印コネクタ 7">
            <a:extLst>
              <a:ext uri="{FF2B5EF4-FFF2-40B4-BE49-F238E27FC236}">
                <a16:creationId xmlns:a16="http://schemas.microsoft.com/office/drawing/2014/main" id="{E2BE6B9A-2816-440C-8DB2-FD80F6E3CB1E}"/>
              </a:ext>
            </a:extLst>
          </p:cNvPr>
          <p:cNvCxnSpPr/>
          <p:nvPr/>
        </p:nvCxnSpPr>
        <p:spPr>
          <a:xfrm>
            <a:off x="1219199" y="2605102"/>
            <a:ext cx="0" cy="1676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四角形: メモ 8">
            <a:extLst>
              <a:ext uri="{FF2B5EF4-FFF2-40B4-BE49-F238E27FC236}">
                <a16:creationId xmlns:a16="http://schemas.microsoft.com/office/drawing/2014/main" id="{EEBECC0D-C5DC-4EA8-A85D-3D59E95B0CD5}"/>
              </a:ext>
            </a:extLst>
          </p:cNvPr>
          <p:cNvSpPr/>
          <p:nvPr/>
        </p:nvSpPr>
        <p:spPr>
          <a:xfrm>
            <a:off x="1693333" y="2833703"/>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四角形: メモ 10">
            <a:extLst>
              <a:ext uri="{FF2B5EF4-FFF2-40B4-BE49-F238E27FC236}">
                <a16:creationId xmlns:a16="http://schemas.microsoft.com/office/drawing/2014/main" id="{50EEB7B9-C297-49FD-972D-EF085F4ECFD0}"/>
              </a:ext>
            </a:extLst>
          </p:cNvPr>
          <p:cNvSpPr/>
          <p:nvPr/>
        </p:nvSpPr>
        <p:spPr>
          <a:xfrm>
            <a:off x="2044708" y="3628014"/>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 name="四角形: メモ 11">
            <a:extLst>
              <a:ext uri="{FF2B5EF4-FFF2-40B4-BE49-F238E27FC236}">
                <a16:creationId xmlns:a16="http://schemas.microsoft.com/office/drawing/2014/main" id="{DA1C665A-13FB-4DF5-B5EB-4009A03BA9FC}"/>
              </a:ext>
            </a:extLst>
          </p:cNvPr>
          <p:cNvSpPr/>
          <p:nvPr/>
        </p:nvSpPr>
        <p:spPr>
          <a:xfrm>
            <a:off x="2607733" y="3045369"/>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3" name="四角形: メモ 12">
            <a:extLst>
              <a:ext uri="{FF2B5EF4-FFF2-40B4-BE49-F238E27FC236}">
                <a16:creationId xmlns:a16="http://schemas.microsoft.com/office/drawing/2014/main" id="{D52009AD-22C7-473E-B0FE-7A7ADDB0DB47}"/>
              </a:ext>
            </a:extLst>
          </p:cNvPr>
          <p:cNvSpPr/>
          <p:nvPr/>
        </p:nvSpPr>
        <p:spPr>
          <a:xfrm>
            <a:off x="2764376" y="4971584"/>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5" name="四角形: メモ 14">
            <a:extLst>
              <a:ext uri="{FF2B5EF4-FFF2-40B4-BE49-F238E27FC236}">
                <a16:creationId xmlns:a16="http://schemas.microsoft.com/office/drawing/2014/main" id="{F8984A06-9378-4354-94D0-CD03595914B3}"/>
              </a:ext>
            </a:extLst>
          </p:cNvPr>
          <p:cNvSpPr/>
          <p:nvPr/>
        </p:nvSpPr>
        <p:spPr>
          <a:xfrm>
            <a:off x="2747446" y="6114595"/>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6" name="四角形: メモ 15">
            <a:extLst>
              <a:ext uri="{FF2B5EF4-FFF2-40B4-BE49-F238E27FC236}">
                <a16:creationId xmlns:a16="http://schemas.microsoft.com/office/drawing/2014/main" id="{AF074CBB-15EA-4192-B45D-8D9C19A714AD}"/>
              </a:ext>
            </a:extLst>
          </p:cNvPr>
          <p:cNvSpPr/>
          <p:nvPr/>
        </p:nvSpPr>
        <p:spPr>
          <a:xfrm>
            <a:off x="3721114" y="5332970"/>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7" name="四角形: メモ 16">
            <a:extLst>
              <a:ext uri="{FF2B5EF4-FFF2-40B4-BE49-F238E27FC236}">
                <a16:creationId xmlns:a16="http://schemas.microsoft.com/office/drawing/2014/main" id="{472B5060-9F03-4BD1-A085-08987974C883}"/>
              </a:ext>
            </a:extLst>
          </p:cNvPr>
          <p:cNvSpPr/>
          <p:nvPr/>
        </p:nvSpPr>
        <p:spPr>
          <a:xfrm>
            <a:off x="5706538" y="3611267"/>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四角形: メモ 17">
            <a:extLst>
              <a:ext uri="{FF2B5EF4-FFF2-40B4-BE49-F238E27FC236}">
                <a16:creationId xmlns:a16="http://schemas.microsoft.com/office/drawing/2014/main" id="{14446513-4654-479A-92EE-D354C4704FE4}"/>
              </a:ext>
            </a:extLst>
          </p:cNvPr>
          <p:cNvSpPr/>
          <p:nvPr/>
        </p:nvSpPr>
        <p:spPr>
          <a:xfrm>
            <a:off x="5173140" y="4291002"/>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9" name="四角形: メモ 18">
            <a:extLst>
              <a:ext uri="{FF2B5EF4-FFF2-40B4-BE49-F238E27FC236}">
                <a16:creationId xmlns:a16="http://schemas.microsoft.com/office/drawing/2014/main" id="{972C2713-3777-4D73-8D0C-65B16CC2C3A0}"/>
              </a:ext>
            </a:extLst>
          </p:cNvPr>
          <p:cNvSpPr/>
          <p:nvPr/>
        </p:nvSpPr>
        <p:spPr>
          <a:xfrm>
            <a:off x="7315205" y="2833703"/>
            <a:ext cx="524928" cy="49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218C0B3-253A-46EE-BE1D-9491D8F058EA}"/>
              </a:ext>
            </a:extLst>
          </p:cNvPr>
          <p:cNvSpPr txBox="1"/>
          <p:nvPr/>
        </p:nvSpPr>
        <p:spPr>
          <a:xfrm>
            <a:off x="872071" y="3087703"/>
            <a:ext cx="524928" cy="646331"/>
          </a:xfrm>
          <a:prstGeom prst="rect">
            <a:avLst/>
          </a:prstGeom>
          <a:noFill/>
        </p:spPr>
        <p:txBody>
          <a:bodyPr wrap="square">
            <a:spAutoFit/>
          </a:bodyPr>
          <a:lstStyle/>
          <a:p>
            <a:r>
              <a:rPr lang="ja-JP" altLang="en-US" dirty="0"/>
              <a:t>効</a:t>
            </a:r>
            <a:endParaRPr lang="en-US" altLang="ja-JP" dirty="0"/>
          </a:p>
          <a:p>
            <a:r>
              <a:rPr lang="ja-JP" altLang="en-US" dirty="0"/>
              <a:t>果</a:t>
            </a:r>
          </a:p>
        </p:txBody>
      </p:sp>
      <p:sp>
        <p:nvSpPr>
          <p:cNvPr id="22" name="テキスト ボックス 21">
            <a:extLst>
              <a:ext uri="{FF2B5EF4-FFF2-40B4-BE49-F238E27FC236}">
                <a16:creationId xmlns:a16="http://schemas.microsoft.com/office/drawing/2014/main" id="{1C5D7F19-EAF5-4E2F-A611-32DF83FE2904}"/>
              </a:ext>
            </a:extLst>
          </p:cNvPr>
          <p:cNvSpPr txBox="1"/>
          <p:nvPr/>
        </p:nvSpPr>
        <p:spPr>
          <a:xfrm>
            <a:off x="863598" y="2517990"/>
            <a:ext cx="1032933" cy="369332"/>
          </a:xfrm>
          <a:prstGeom prst="rect">
            <a:avLst/>
          </a:prstGeom>
          <a:noFill/>
        </p:spPr>
        <p:txBody>
          <a:bodyPr wrap="square">
            <a:spAutoFit/>
          </a:bodyPr>
          <a:lstStyle/>
          <a:p>
            <a:r>
              <a:rPr lang="ja-JP" altLang="en-US" dirty="0"/>
              <a:t>高</a:t>
            </a:r>
          </a:p>
        </p:txBody>
      </p:sp>
      <p:sp>
        <p:nvSpPr>
          <p:cNvPr id="23" name="テキスト ボックス 22">
            <a:extLst>
              <a:ext uri="{FF2B5EF4-FFF2-40B4-BE49-F238E27FC236}">
                <a16:creationId xmlns:a16="http://schemas.microsoft.com/office/drawing/2014/main" id="{DFC84FF9-72A2-49FF-BF21-6579CD1A3D23}"/>
              </a:ext>
            </a:extLst>
          </p:cNvPr>
          <p:cNvSpPr txBox="1"/>
          <p:nvPr/>
        </p:nvSpPr>
        <p:spPr>
          <a:xfrm>
            <a:off x="838200" y="4033335"/>
            <a:ext cx="1032933" cy="369332"/>
          </a:xfrm>
          <a:prstGeom prst="rect">
            <a:avLst/>
          </a:prstGeom>
          <a:noFill/>
        </p:spPr>
        <p:txBody>
          <a:bodyPr wrap="square">
            <a:spAutoFit/>
          </a:bodyPr>
          <a:lstStyle/>
          <a:p>
            <a:r>
              <a:rPr lang="ja-JP" altLang="en-US" dirty="0"/>
              <a:t>低</a:t>
            </a:r>
          </a:p>
        </p:txBody>
      </p:sp>
      <p:cxnSp>
        <p:nvCxnSpPr>
          <p:cNvPr id="24" name="直線矢印コネクタ 23">
            <a:extLst>
              <a:ext uri="{FF2B5EF4-FFF2-40B4-BE49-F238E27FC236}">
                <a16:creationId xmlns:a16="http://schemas.microsoft.com/office/drawing/2014/main" id="{BF43E796-17E4-4F5C-AA97-1ECFAC4E75E9}"/>
              </a:ext>
            </a:extLst>
          </p:cNvPr>
          <p:cNvCxnSpPr/>
          <p:nvPr/>
        </p:nvCxnSpPr>
        <p:spPr>
          <a:xfrm>
            <a:off x="2129375" y="4980050"/>
            <a:ext cx="0" cy="1676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87D45F01-D6BC-4D34-B077-DC9CA8D042AD}"/>
              </a:ext>
            </a:extLst>
          </p:cNvPr>
          <p:cNvSpPr txBox="1"/>
          <p:nvPr/>
        </p:nvSpPr>
        <p:spPr>
          <a:xfrm>
            <a:off x="1782247" y="5462651"/>
            <a:ext cx="524928" cy="646331"/>
          </a:xfrm>
          <a:prstGeom prst="rect">
            <a:avLst/>
          </a:prstGeom>
          <a:noFill/>
        </p:spPr>
        <p:txBody>
          <a:bodyPr wrap="square">
            <a:spAutoFit/>
          </a:bodyPr>
          <a:lstStyle/>
          <a:p>
            <a:r>
              <a:rPr lang="ja-JP" altLang="en-US" dirty="0"/>
              <a:t>効</a:t>
            </a:r>
            <a:endParaRPr lang="en-US" altLang="ja-JP" dirty="0"/>
          </a:p>
          <a:p>
            <a:r>
              <a:rPr lang="ja-JP" altLang="en-US" dirty="0"/>
              <a:t>果</a:t>
            </a:r>
          </a:p>
        </p:txBody>
      </p:sp>
      <p:cxnSp>
        <p:nvCxnSpPr>
          <p:cNvPr id="26" name="直線矢印コネクタ 25">
            <a:extLst>
              <a:ext uri="{FF2B5EF4-FFF2-40B4-BE49-F238E27FC236}">
                <a16:creationId xmlns:a16="http://schemas.microsoft.com/office/drawing/2014/main" id="{5DC5855E-EC8B-49AE-8327-8D908BE9A85F}"/>
              </a:ext>
            </a:extLst>
          </p:cNvPr>
          <p:cNvCxnSpPr>
            <a:cxnSpLocks/>
          </p:cNvCxnSpPr>
          <p:nvPr/>
        </p:nvCxnSpPr>
        <p:spPr>
          <a:xfrm>
            <a:off x="5012271" y="2605102"/>
            <a:ext cx="0" cy="24468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E63D804-445A-4720-B0FB-7DD6115FB6E5}"/>
              </a:ext>
            </a:extLst>
          </p:cNvPr>
          <p:cNvSpPr txBox="1"/>
          <p:nvPr/>
        </p:nvSpPr>
        <p:spPr>
          <a:xfrm>
            <a:off x="4614337" y="3458634"/>
            <a:ext cx="524928" cy="923330"/>
          </a:xfrm>
          <a:prstGeom prst="rect">
            <a:avLst/>
          </a:prstGeom>
          <a:noFill/>
        </p:spPr>
        <p:txBody>
          <a:bodyPr wrap="square">
            <a:spAutoFit/>
          </a:bodyPr>
          <a:lstStyle/>
          <a:p>
            <a:r>
              <a:rPr lang="ja-JP" altLang="en-US" dirty="0"/>
              <a:t>影響度</a:t>
            </a:r>
          </a:p>
        </p:txBody>
      </p:sp>
      <p:sp>
        <p:nvSpPr>
          <p:cNvPr id="28" name="テキスト ボックス 27">
            <a:extLst>
              <a:ext uri="{FF2B5EF4-FFF2-40B4-BE49-F238E27FC236}">
                <a16:creationId xmlns:a16="http://schemas.microsoft.com/office/drawing/2014/main" id="{EA995C86-E6A7-4177-A24E-81BC6820BA37}"/>
              </a:ext>
            </a:extLst>
          </p:cNvPr>
          <p:cNvSpPr txBox="1"/>
          <p:nvPr/>
        </p:nvSpPr>
        <p:spPr>
          <a:xfrm>
            <a:off x="1773774" y="4901404"/>
            <a:ext cx="1032933" cy="369332"/>
          </a:xfrm>
          <a:prstGeom prst="rect">
            <a:avLst/>
          </a:prstGeom>
          <a:noFill/>
        </p:spPr>
        <p:txBody>
          <a:bodyPr wrap="square">
            <a:spAutoFit/>
          </a:bodyPr>
          <a:lstStyle/>
          <a:p>
            <a:r>
              <a:rPr lang="ja-JP" altLang="en-US" dirty="0"/>
              <a:t>高</a:t>
            </a:r>
          </a:p>
        </p:txBody>
      </p:sp>
      <p:sp>
        <p:nvSpPr>
          <p:cNvPr id="29" name="テキスト ボックス 28">
            <a:extLst>
              <a:ext uri="{FF2B5EF4-FFF2-40B4-BE49-F238E27FC236}">
                <a16:creationId xmlns:a16="http://schemas.microsoft.com/office/drawing/2014/main" id="{D7854AFC-D622-461C-B495-C4581A544A78}"/>
              </a:ext>
            </a:extLst>
          </p:cNvPr>
          <p:cNvSpPr txBox="1"/>
          <p:nvPr/>
        </p:nvSpPr>
        <p:spPr>
          <a:xfrm>
            <a:off x="1748376" y="6416749"/>
            <a:ext cx="1032933" cy="369332"/>
          </a:xfrm>
          <a:prstGeom prst="rect">
            <a:avLst/>
          </a:prstGeom>
          <a:noFill/>
        </p:spPr>
        <p:txBody>
          <a:bodyPr wrap="square">
            <a:spAutoFit/>
          </a:bodyPr>
          <a:lstStyle/>
          <a:p>
            <a:r>
              <a:rPr lang="ja-JP" altLang="en-US" dirty="0"/>
              <a:t>低</a:t>
            </a:r>
          </a:p>
        </p:txBody>
      </p:sp>
      <p:sp>
        <p:nvSpPr>
          <p:cNvPr id="30" name="テキスト ボックス 29">
            <a:extLst>
              <a:ext uri="{FF2B5EF4-FFF2-40B4-BE49-F238E27FC236}">
                <a16:creationId xmlns:a16="http://schemas.microsoft.com/office/drawing/2014/main" id="{B979A530-8E7C-4D74-9641-8FA8E34512E4}"/>
              </a:ext>
            </a:extLst>
          </p:cNvPr>
          <p:cNvSpPr txBox="1"/>
          <p:nvPr/>
        </p:nvSpPr>
        <p:spPr>
          <a:xfrm>
            <a:off x="4639733" y="2649037"/>
            <a:ext cx="1032933" cy="369332"/>
          </a:xfrm>
          <a:prstGeom prst="rect">
            <a:avLst/>
          </a:prstGeom>
          <a:noFill/>
        </p:spPr>
        <p:txBody>
          <a:bodyPr wrap="square">
            <a:spAutoFit/>
          </a:bodyPr>
          <a:lstStyle/>
          <a:p>
            <a:r>
              <a:rPr lang="ja-JP" altLang="en-US" dirty="0"/>
              <a:t>大</a:t>
            </a:r>
          </a:p>
        </p:txBody>
      </p:sp>
      <p:sp>
        <p:nvSpPr>
          <p:cNvPr id="31" name="テキスト ボックス 30">
            <a:extLst>
              <a:ext uri="{FF2B5EF4-FFF2-40B4-BE49-F238E27FC236}">
                <a16:creationId xmlns:a16="http://schemas.microsoft.com/office/drawing/2014/main" id="{BC58A263-42BF-4B95-9BDE-450FD252EC8A}"/>
              </a:ext>
            </a:extLst>
          </p:cNvPr>
          <p:cNvSpPr txBox="1"/>
          <p:nvPr/>
        </p:nvSpPr>
        <p:spPr>
          <a:xfrm>
            <a:off x="4639734" y="4706900"/>
            <a:ext cx="1032933" cy="369332"/>
          </a:xfrm>
          <a:prstGeom prst="rect">
            <a:avLst/>
          </a:prstGeom>
          <a:noFill/>
        </p:spPr>
        <p:txBody>
          <a:bodyPr wrap="square">
            <a:spAutoFit/>
          </a:bodyPr>
          <a:lstStyle/>
          <a:p>
            <a:r>
              <a:rPr lang="ja-JP" altLang="en-US" dirty="0"/>
              <a:t>小</a:t>
            </a:r>
          </a:p>
        </p:txBody>
      </p:sp>
      <p:cxnSp>
        <p:nvCxnSpPr>
          <p:cNvPr id="34" name="直線矢印コネクタ 33">
            <a:extLst>
              <a:ext uri="{FF2B5EF4-FFF2-40B4-BE49-F238E27FC236}">
                <a16:creationId xmlns:a16="http://schemas.microsoft.com/office/drawing/2014/main" id="{8CCE01B5-CB8C-4603-89EB-843533AFB1DB}"/>
              </a:ext>
            </a:extLst>
          </p:cNvPr>
          <p:cNvCxnSpPr>
            <a:cxnSpLocks/>
          </p:cNvCxnSpPr>
          <p:nvPr/>
        </p:nvCxnSpPr>
        <p:spPr>
          <a:xfrm flipH="1" flipV="1">
            <a:off x="5020743" y="5280569"/>
            <a:ext cx="2921000" cy="84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218C9AC-CA8B-4012-B762-783A0841C516}"/>
              </a:ext>
            </a:extLst>
          </p:cNvPr>
          <p:cNvSpPr txBox="1"/>
          <p:nvPr/>
        </p:nvSpPr>
        <p:spPr>
          <a:xfrm>
            <a:off x="6087543" y="5289036"/>
            <a:ext cx="1176862" cy="369332"/>
          </a:xfrm>
          <a:prstGeom prst="rect">
            <a:avLst/>
          </a:prstGeom>
          <a:noFill/>
        </p:spPr>
        <p:txBody>
          <a:bodyPr wrap="square">
            <a:spAutoFit/>
          </a:bodyPr>
          <a:lstStyle/>
          <a:p>
            <a:r>
              <a:rPr lang="ja-JP" altLang="en-US" dirty="0"/>
              <a:t>緊急性</a:t>
            </a:r>
          </a:p>
        </p:txBody>
      </p:sp>
      <p:sp>
        <p:nvSpPr>
          <p:cNvPr id="37" name="テキスト ボックス 36">
            <a:extLst>
              <a:ext uri="{FF2B5EF4-FFF2-40B4-BE49-F238E27FC236}">
                <a16:creationId xmlns:a16="http://schemas.microsoft.com/office/drawing/2014/main" id="{373E5161-E04B-40BF-AAB4-85322294C033}"/>
              </a:ext>
            </a:extLst>
          </p:cNvPr>
          <p:cNvSpPr txBox="1"/>
          <p:nvPr/>
        </p:nvSpPr>
        <p:spPr>
          <a:xfrm>
            <a:off x="7577669" y="5345857"/>
            <a:ext cx="1032933" cy="369332"/>
          </a:xfrm>
          <a:prstGeom prst="rect">
            <a:avLst/>
          </a:prstGeom>
          <a:noFill/>
        </p:spPr>
        <p:txBody>
          <a:bodyPr wrap="square">
            <a:spAutoFit/>
          </a:bodyPr>
          <a:lstStyle/>
          <a:p>
            <a:r>
              <a:rPr lang="ja-JP" altLang="en-US" dirty="0"/>
              <a:t>高</a:t>
            </a:r>
          </a:p>
        </p:txBody>
      </p:sp>
      <p:sp>
        <p:nvSpPr>
          <p:cNvPr id="38" name="テキスト ボックス 37">
            <a:extLst>
              <a:ext uri="{FF2B5EF4-FFF2-40B4-BE49-F238E27FC236}">
                <a16:creationId xmlns:a16="http://schemas.microsoft.com/office/drawing/2014/main" id="{05EE30CE-F9E2-46C3-8721-823129F09FB1}"/>
              </a:ext>
            </a:extLst>
          </p:cNvPr>
          <p:cNvSpPr txBox="1"/>
          <p:nvPr/>
        </p:nvSpPr>
        <p:spPr>
          <a:xfrm>
            <a:off x="4919138" y="5328734"/>
            <a:ext cx="1032933" cy="369332"/>
          </a:xfrm>
          <a:prstGeom prst="rect">
            <a:avLst/>
          </a:prstGeom>
          <a:noFill/>
        </p:spPr>
        <p:txBody>
          <a:bodyPr wrap="square">
            <a:spAutoFit/>
          </a:bodyPr>
          <a:lstStyle/>
          <a:p>
            <a:r>
              <a:rPr lang="ja-JP" altLang="en-US" dirty="0"/>
              <a:t>低</a:t>
            </a:r>
          </a:p>
        </p:txBody>
      </p:sp>
      <p:sp>
        <p:nvSpPr>
          <p:cNvPr id="39" name="コンテンツ プレースホルダー 10">
            <a:extLst>
              <a:ext uri="{FF2B5EF4-FFF2-40B4-BE49-F238E27FC236}">
                <a16:creationId xmlns:a16="http://schemas.microsoft.com/office/drawing/2014/main" id="{68C92513-6384-4FA0-90ED-F407223B0C99}"/>
              </a:ext>
            </a:extLst>
          </p:cNvPr>
          <p:cNvSpPr txBox="1">
            <a:spLocks/>
          </p:cNvSpPr>
          <p:nvPr/>
        </p:nvSpPr>
        <p:spPr>
          <a:xfrm>
            <a:off x="8678339" y="3509647"/>
            <a:ext cx="3471327" cy="1102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n"/>
            </a:pPr>
            <a:r>
              <a:rPr lang="ja-JP" altLang="en-US" sz="1800" dirty="0"/>
              <a:t>影響度</a:t>
            </a:r>
            <a:endParaRPr lang="en-US" altLang="ja-JP" sz="1800" dirty="0"/>
          </a:p>
          <a:p>
            <a:pPr marL="0" indent="0">
              <a:buNone/>
            </a:pPr>
            <a:r>
              <a:rPr lang="ja-JP" altLang="en-US" sz="1800" dirty="0"/>
              <a:t>その問題がプロジェクトに与えた影響</a:t>
            </a:r>
          </a:p>
        </p:txBody>
      </p:sp>
      <p:sp>
        <p:nvSpPr>
          <p:cNvPr id="40" name="コンテンツ プレースホルダー 10">
            <a:extLst>
              <a:ext uri="{FF2B5EF4-FFF2-40B4-BE49-F238E27FC236}">
                <a16:creationId xmlns:a16="http://schemas.microsoft.com/office/drawing/2014/main" id="{80F6A921-D229-4032-AEB3-8A05741719CF}"/>
              </a:ext>
            </a:extLst>
          </p:cNvPr>
          <p:cNvSpPr txBox="1">
            <a:spLocks/>
          </p:cNvSpPr>
          <p:nvPr/>
        </p:nvSpPr>
        <p:spPr>
          <a:xfrm>
            <a:off x="8669864" y="4620170"/>
            <a:ext cx="3471327" cy="10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n"/>
            </a:pPr>
            <a:r>
              <a:rPr lang="ja-JP" altLang="en-US" sz="1800" dirty="0"/>
              <a:t>緊急性</a:t>
            </a:r>
            <a:endParaRPr lang="en-US" altLang="ja-JP" sz="1800" dirty="0"/>
          </a:p>
          <a:p>
            <a:pPr marL="0" indent="0">
              <a:buNone/>
            </a:pPr>
            <a:r>
              <a:rPr lang="ja-JP" altLang="en-US" sz="1800" dirty="0"/>
              <a:t>その問題が、急を要するものであったかどうか</a:t>
            </a:r>
          </a:p>
        </p:txBody>
      </p:sp>
      <p:sp>
        <p:nvSpPr>
          <p:cNvPr id="41" name="コンテンツ プレースホルダー 10">
            <a:extLst>
              <a:ext uri="{FF2B5EF4-FFF2-40B4-BE49-F238E27FC236}">
                <a16:creationId xmlns:a16="http://schemas.microsoft.com/office/drawing/2014/main" id="{9C9066F6-4113-4A32-9A50-66EF9F4B5AC8}"/>
              </a:ext>
            </a:extLst>
          </p:cNvPr>
          <p:cNvSpPr txBox="1">
            <a:spLocks/>
          </p:cNvSpPr>
          <p:nvPr/>
        </p:nvSpPr>
        <p:spPr>
          <a:xfrm>
            <a:off x="872071" y="1568045"/>
            <a:ext cx="10794996" cy="1062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K</a:t>
            </a:r>
            <a:r>
              <a:rPr lang="ja-JP" altLang="en-US" sz="2400" dirty="0"/>
              <a:t>→</a:t>
            </a:r>
            <a:r>
              <a:rPr lang="en-US" altLang="ja-JP" sz="2400" dirty="0"/>
              <a:t>P</a:t>
            </a:r>
            <a:r>
              <a:rPr lang="ja-JP" altLang="en-US" sz="2400" dirty="0"/>
              <a:t>→</a:t>
            </a:r>
            <a:r>
              <a:rPr lang="en-US" altLang="ja-JP" sz="2400" dirty="0"/>
              <a:t>T</a:t>
            </a:r>
            <a:r>
              <a:rPr lang="ja-JP" altLang="en-US" sz="2400" dirty="0"/>
              <a:t>の順で振り返る。内容を付箋紙に記載し、ボードに貼っていく。</a:t>
            </a:r>
          </a:p>
        </p:txBody>
      </p:sp>
    </p:spTree>
    <p:extLst>
      <p:ext uri="{BB962C8B-B14F-4D97-AF65-F5344CB8AC3E}">
        <p14:creationId xmlns:p14="http://schemas.microsoft.com/office/powerpoint/2010/main" val="40337007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416</Words>
  <Application>Microsoft Office PowerPoint</Application>
  <PresentationFormat>ワイド画面</PresentationFormat>
  <Paragraphs>92</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Wingdings</vt:lpstr>
      <vt:lpstr>Office テーマ</vt:lpstr>
      <vt:lpstr>振り返り会</vt:lpstr>
      <vt:lpstr>振り返り会</vt:lpstr>
      <vt:lpstr>振り返り会 ～KPT～</vt:lpstr>
      <vt:lpstr>振り返り会 参加者と役割</vt:lpstr>
      <vt:lpstr>振り返り会 Agenda</vt:lpstr>
      <vt:lpstr>振り返り会 ルール</vt:lpstr>
      <vt:lpstr>振り返り会 事前準備</vt:lpstr>
      <vt:lpstr>振り返り会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振り返り方法 ～KPT～</dc:title>
  <dc:creator>Shimoda Hiroyuki</dc:creator>
  <cp:lastModifiedBy>Shimoda Hiroyuki</cp:lastModifiedBy>
  <cp:revision>4</cp:revision>
  <dcterms:created xsi:type="dcterms:W3CDTF">2021-05-27T23:12:22Z</dcterms:created>
  <dcterms:modified xsi:type="dcterms:W3CDTF">2021-05-28T00:14:21Z</dcterms:modified>
</cp:coreProperties>
</file>