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67" r:id="rId4"/>
    <p:sldId id="265" r:id="rId5"/>
    <p:sldId id="287" r:id="rId6"/>
    <p:sldId id="286" r:id="rId7"/>
    <p:sldId id="275" r:id="rId8"/>
    <p:sldId id="290" r:id="rId9"/>
    <p:sldId id="268" r:id="rId10"/>
    <p:sldId id="269" r:id="rId11"/>
    <p:sldId id="285" r:id="rId12"/>
    <p:sldId id="270" r:id="rId13"/>
    <p:sldId id="288" r:id="rId14"/>
    <p:sldId id="261" r:id="rId15"/>
    <p:sldId id="289" r:id="rId16"/>
    <p:sldId id="283" r:id="rId17"/>
    <p:sldId id="282" r:id="rId18"/>
    <p:sldId id="284" r:id="rId19"/>
    <p:sldId id="277" r:id="rId20"/>
    <p:sldId id="263" r:id="rId21"/>
    <p:sldId id="273" r:id="rId22"/>
    <p:sldId id="274"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CD5"/>
    <a:srgbClr val="FF66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FB98F-C6CC-4E60-8A81-D33BEE37B1F8}" v="95" dt="2021-03-13T16:53:48.26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43" d="100"/>
          <a:sy n="143" d="100"/>
        </p:scale>
        <p:origin x="126"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3/18/2021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12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3/18/2021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9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3/18/2021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307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3/18/2021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080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3/18/2021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013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3/18/2021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401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3/18/2021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621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3/18/2021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8559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3/18/2021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779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3/18/2021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180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3/18/2021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912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100">
                <a:solidFill>
                  <a:schemeClr val="tx1">
                    <a:tint val="75000"/>
                  </a:schemeClr>
                </a:solidFill>
              </a:defRPr>
            </a:lvl1pPr>
          </a:lstStyle>
          <a:p>
            <a:fld id="{02AC24A9-CCB6-4F8D-B8DB-C2F3692CFA5A}" type="datetimeFigureOut">
              <a:rPr lang="en-US" smtClean="0"/>
              <a:t>3/18/2021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1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192373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5000"/>
        </a:lnSpc>
        <a:spcBef>
          <a:spcPct val="0"/>
        </a:spcBef>
        <a:buNone/>
        <a:defRPr sz="4400" b="1" kern="1200" spc="18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600" kern="1200" spc="15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200" kern="1200" spc="15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ja-jp/azure/app-service/" TargetMode="External"/><Relationship Id="rId7" Type="http://schemas.openxmlformats.org/officeDocument/2006/relationships/hyperlink" Target="https://cloud.google.com/appengine?hl=ja"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aws.amazon.com/jp/sagemaker/"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aws.amazon.com/jp/ec2/instance-typ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7.png"/><Relationship Id="rId9" Type="http://schemas.openxmlformats.org/officeDocument/2006/relationships/image" Target="../media/image40.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pa.go.jp/files/000025366.pdf" TargetMode="Externa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図 29" descr="雲の空&#10;&#10;自動的に生成された説明">
            <a:extLst>
              <a:ext uri="{FF2B5EF4-FFF2-40B4-BE49-F238E27FC236}">
                <a16:creationId xmlns:a16="http://schemas.microsoft.com/office/drawing/2014/main" id="{BF601EFD-D2EF-4475-8BC8-AA7EF005B909}"/>
              </a:ext>
            </a:extLst>
          </p:cNvPr>
          <p:cNvPicPr>
            <a:picLocks noChangeAspect="1"/>
          </p:cNvPicPr>
          <p:nvPr/>
        </p:nvPicPr>
        <p:blipFill rotWithShape="1">
          <a:blip r:embed="rId2"/>
          <a:srcRect l="776" r="1" b="1"/>
          <a:stretch/>
        </p:blipFill>
        <p:spPr>
          <a:xfrm>
            <a:off x="3523488" y="10"/>
            <a:ext cx="8668512" cy="6857990"/>
          </a:xfrm>
          <a:prstGeom prst="rect">
            <a:avLst/>
          </a:prstGeom>
        </p:spPr>
      </p:pic>
      <p:sp>
        <p:nvSpPr>
          <p:cNvPr id="82" name="Rectangle 8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4F350E9-3C10-4C9E-ADFD-4549A537074B}"/>
              </a:ext>
            </a:extLst>
          </p:cNvPr>
          <p:cNvSpPr>
            <a:spLocks noGrp="1"/>
          </p:cNvSpPr>
          <p:nvPr>
            <p:ph type="ctrTitle"/>
          </p:nvPr>
        </p:nvSpPr>
        <p:spPr>
          <a:xfrm>
            <a:off x="477980" y="1122363"/>
            <a:ext cx="5541819" cy="3204134"/>
          </a:xfrm>
        </p:spPr>
        <p:txBody>
          <a:bodyPr anchor="b">
            <a:normAutofit/>
          </a:bodyPr>
          <a:lstStyle/>
          <a:p>
            <a:r>
              <a:rPr kumimoji="1" lang="ja-JP" altLang="en-US" sz="4800" dirty="0"/>
              <a:t>クラウド</a:t>
            </a:r>
            <a:r>
              <a:rPr kumimoji="1" lang="en-US" altLang="ja-JP" sz="4800" dirty="0"/>
              <a:t>/ AWS</a:t>
            </a:r>
            <a:br>
              <a:rPr kumimoji="1" lang="en-US" altLang="ja-JP" sz="4800" dirty="0"/>
            </a:br>
            <a:r>
              <a:rPr kumimoji="1" lang="ja-JP" altLang="en-US" sz="4800" dirty="0"/>
              <a:t>を知る</a:t>
            </a:r>
          </a:p>
        </p:txBody>
      </p:sp>
      <p:sp>
        <p:nvSpPr>
          <p:cNvPr id="3" name="字幕 2">
            <a:extLst>
              <a:ext uri="{FF2B5EF4-FFF2-40B4-BE49-F238E27FC236}">
                <a16:creationId xmlns:a16="http://schemas.microsoft.com/office/drawing/2014/main" id="{5ABD2057-694D-46F8-8703-B08228A88CE2}"/>
              </a:ext>
            </a:extLst>
          </p:cNvPr>
          <p:cNvSpPr>
            <a:spLocks noGrp="1"/>
          </p:cNvSpPr>
          <p:nvPr>
            <p:ph type="subTitle" idx="1"/>
          </p:nvPr>
        </p:nvSpPr>
        <p:spPr>
          <a:xfrm>
            <a:off x="477980" y="4872922"/>
            <a:ext cx="5339890" cy="1208141"/>
          </a:xfrm>
        </p:spPr>
        <p:txBody>
          <a:bodyPr>
            <a:normAutofit/>
          </a:bodyPr>
          <a:lstStyle/>
          <a:p>
            <a:r>
              <a:rPr kumimoji="1" lang="ja-JP" altLang="en-US" sz="2000" dirty="0"/>
              <a:t>第</a:t>
            </a:r>
            <a:r>
              <a:rPr kumimoji="1" lang="en-US" altLang="ja-JP" sz="2000" dirty="0"/>
              <a:t>8</a:t>
            </a:r>
            <a:r>
              <a:rPr kumimoji="1" lang="ja-JP" altLang="en-US" sz="2000" dirty="0"/>
              <a:t>回 受託型</a:t>
            </a:r>
            <a:r>
              <a:rPr kumimoji="1" lang="en-US" altLang="ja-JP" sz="2000" dirty="0"/>
              <a:t>IT/MS</a:t>
            </a:r>
            <a:r>
              <a:rPr kumimoji="1" lang="ja-JP" altLang="en-US" sz="2000" dirty="0"/>
              <a:t>の未来を拓く会 </a:t>
            </a:r>
          </a:p>
        </p:txBody>
      </p:sp>
      <p:sp>
        <p:nvSpPr>
          <p:cNvPr id="84" name="Rectangle 8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3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fontScale="90000"/>
          </a:bodyPr>
          <a:lstStyle/>
          <a:p>
            <a:r>
              <a:rPr lang="en-US" altLang="ja-JP" dirty="0"/>
              <a:t>P</a:t>
            </a:r>
            <a:r>
              <a:rPr lang="en-US" altLang="ja-JP" sz="4000" dirty="0"/>
              <a:t>aaS</a:t>
            </a:r>
            <a:r>
              <a:rPr lang="ja-JP" altLang="en-US" dirty="0"/>
              <a:t> </a:t>
            </a:r>
            <a:r>
              <a:rPr lang="en-US" altLang="ja-JP" dirty="0"/>
              <a:t>- </a:t>
            </a:r>
            <a:r>
              <a:rPr lang="en-US" altLang="ja-JP" sz="4000" dirty="0"/>
              <a:t>Platform as a Service</a:t>
            </a:r>
            <a:br>
              <a:rPr lang="en-US" altLang="ja-JP" sz="4000" dirty="0"/>
            </a:br>
            <a:r>
              <a:rPr lang="ja-JP" altLang="en-US" sz="2700" dirty="0"/>
              <a:t>アプリケーション</a:t>
            </a:r>
            <a:r>
              <a:rPr lang="ja-JP" altLang="en-US" sz="2700" dirty="0">
                <a:solidFill>
                  <a:srgbClr val="0070C0"/>
                </a:solidFill>
              </a:rPr>
              <a:t>開発環境</a:t>
            </a:r>
            <a:r>
              <a:rPr lang="ja-JP" altLang="en-US" sz="2700" dirty="0"/>
              <a:t>をネットワーク越しに利用する形態</a:t>
            </a:r>
            <a:endParaRPr kumimoji="1" lang="ja-JP" altLang="en-US" sz="4900" dirty="0"/>
          </a:p>
        </p:txBody>
      </p:sp>
      <p:pic>
        <p:nvPicPr>
          <p:cNvPr id="1030" name="Picture 6">
            <a:extLst>
              <a:ext uri="{FF2B5EF4-FFF2-40B4-BE49-F238E27FC236}">
                <a16:creationId xmlns:a16="http://schemas.microsoft.com/office/drawing/2014/main" id="{5F5EE00D-13D9-4CEC-87B1-15E8C9D86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79" t="7254" r="25688" b="5655"/>
          <a:stretch/>
        </p:blipFill>
        <p:spPr bwMode="auto">
          <a:xfrm>
            <a:off x="579764" y="2228006"/>
            <a:ext cx="2713042" cy="184460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FD592D0-EAE5-4C21-967D-1D21984F5276}"/>
              </a:ext>
            </a:extLst>
          </p:cNvPr>
          <p:cNvSpPr txBox="1"/>
          <p:nvPr/>
        </p:nvSpPr>
        <p:spPr>
          <a:xfrm>
            <a:off x="122596" y="4252005"/>
            <a:ext cx="3493644" cy="2031325"/>
          </a:xfrm>
          <a:prstGeom prst="rect">
            <a:avLst/>
          </a:prstGeom>
          <a:noFill/>
        </p:spPr>
        <p:txBody>
          <a:bodyPr wrap="square">
            <a:spAutoFit/>
          </a:bodyPr>
          <a:lstStyle/>
          <a:p>
            <a:pPr algn="ctr"/>
            <a:r>
              <a:rPr lang="en-US" altLang="ja-JP" b="1" dirty="0"/>
              <a:t>Amazon </a:t>
            </a:r>
            <a:r>
              <a:rPr lang="en-US" altLang="ja-JP" b="1" dirty="0" err="1"/>
              <a:t>SageMaker</a:t>
            </a:r>
            <a:endParaRPr lang="en-US" altLang="ja-JP" b="1" dirty="0"/>
          </a:p>
          <a:p>
            <a:pPr algn="ctr"/>
            <a:endParaRPr lang="en-US" altLang="ja-JP" b="1" dirty="0"/>
          </a:p>
          <a:p>
            <a:pPr algn="ctr"/>
            <a:r>
              <a:rPr lang="ja-JP" altLang="en-US" dirty="0"/>
              <a:t>「データサイエンティストとデベロッパーが高品質の機械学習 </a:t>
            </a:r>
            <a:r>
              <a:rPr lang="en-US" altLang="ja-JP" dirty="0"/>
              <a:t>(ML) </a:t>
            </a:r>
            <a:r>
              <a:rPr lang="ja-JP" altLang="en-US" dirty="0"/>
              <a:t>モデルを迅速に準備、構築、トレーニング、およびデプロイするのを支援します。」</a:t>
            </a:r>
          </a:p>
        </p:txBody>
      </p:sp>
      <p:sp>
        <p:nvSpPr>
          <p:cNvPr id="10" name="テキスト ボックス 9">
            <a:extLst>
              <a:ext uri="{FF2B5EF4-FFF2-40B4-BE49-F238E27FC236}">
                <a16:creationId xmlns:a16="http://schemas.microsoft.com/office/drawing/2014/main" id="{B1ED8863-0EC9-4B0C-96EF-63A6728B5378}"/>
              </a:ext>
            </a:extLst>
          </p:cNvPr>
          <p:cNvSpPr txBox="1"/>
          <p:nvPr/>
        </p:nvSpPr>
        <p:spPr>
          <a:xfrm>
            <a:off x="4111506" y="4280495"/>
            <a:ext cx="3896280" cy="1754326"/>
          </a:xfrm>
          <a:prstGeom prst="rect">
            <a:avLst/>
          </a:prstGeom>
          <a:noFill/>
        </p:spPr>
        <p:txBody>
          <a:bodyPr wrap="square">
            <a:spAutoFit/>
          </a:bodyPr>
          <a:lstStyle/>
          <a:p>
            <a:pPr algn="ctr"/>
            <a:r>
              <a:rPr lang="en-US" altLang="ja-JP" b="1" dirty="0"/>
              <a:t>Microsoft Azure App Service</a:t>
            </a:r>
          </a:p>
          <a:p>
            <a:pPr algn="ctr"/>
            <a:r>
              <a:rPr lang="en-US" altLang="ja-JP" b="1" dirty="0"/>
              <a:t>Web Apps</a:t>
            </a:r>
          </a:p>
          <a:p>
            <a:pPr algn="ctr"/>
            <a:r>
              <a:rPr lang="ja-JP" altLang="en-US" dirty="0"/>
              <a:t>任意のプログラミング言語で </a:t>
            </a:r>
            <a:r>
              <a:rPr lang="en-US" altLang="ja-JP" dirty="0"/>
              <a:t>Web </a:t>
            </a:r>
            <a:r>
              <a:rPr lang="ja-JP" altLang="en-US" dirty="0"/>
              <a:t>アプリケーション、モバイル バックエンド、および </a:t>
            </a:r>
            <a:r>
              <a:rPr lang="en-US" altLang="ja-JP" dirty="0"/>
              <a:t>RESTful API </a:t>
            </a:r>
            <a:r>
              <a:rPr lang="ja-JP" altLang="en-US" dirty="0"/>
              <a:t>を構築できる。</a:t>
            </a:r>
          </a:p>
        </p:txBody>
      </p:sp>
      <p:sp>
        <p:nvSpPr>
          <p:cNvPr id="15" name="テキスト ボックス 14">
            <a:extLst>
              <a:ext uri="{FF2B5EF4-FFF2-40B4-BE49-F238E27FC236}">
                <a16:creationId xmlns:a16="http://schemas.microsoft.com/office/drawing/2014/main" id="{7E396413-EA21-4478-B631-142D0F6B0AAB}"/>
              </a:ext>
            </a:extLst>
          </p:cNvPr>
          <p:cNvSpPr txBox="1"/>
          <p:nvPr/>
        </p:nvSpPr>
        <p:spPr>
          <a:xfrm>
            <a:off x="3718702" y="5968133"/>
            <a:ext cx="4857060" cy="584775"/>
          </a:xfrm>
          <a:prstGeom prst="rect">
            <a:avLst/>
          </a:prstGeom>
          <a:noFill/>
        </p:spPr>
        <p:txBody>
          <a:bodyPr wrap="square">
            <a:spAutoFit/>
          </a:bodyPr>
          <a:lstStyle/>
          <a:p>
            <a:pPr algn="ctr"/>
            <a:r>
              <a:rPr lang="en-US" altLang="ja-JP" sz="1400" dirty="0">
                <a:hlinkClick r:id="rId3"/>
              </a:rPr>
              <a:t>https://docs.microsoft.com/ja-jp/azure/app-service/</a:t>
            </a:r>
            <a:endParaRPr lang="en-US" altLang="ja-JP" sz="1400" dirty="0"/>
          </a:p>
          <a:p>
            <a:pPr algn="ctr"/>
            <a:endParaRPr lang="ja-JP" altLang="en-US" dirty="0"/>
          </a:p>
        </p:txBody>
      </p:sp>
      <p:sp>
        <p:nvSpPr>
          <p:cNvPr id="16" name="テキスト ボックス 15">
            <a:extLst>
              <a:ext uri="{FF2B5EF4-FFF2-40B4-BE49-F238E27FC236}">
                <a16:creationId xmlns:a16="http://schemas.microsoft.com/office/drawing/2014/main" id="{7EA5FB79-FD64-4E3E-AA09-0B4D0D6F8075}"/>
              </a:ext>
            </a:extLst>
          </p:cNvPr>
          <p:cNvSpPr txBox="1"/>
          <p:nvPr/>
        </p:nvSpPr>
        <p:spPr>
          <a:xfrm>
            <a:off x="96313" y="6260520"/>
            <a:ext cx="3762375" cy="523220"/>
          </a:xfrm>
          <a:prstGeom prst="rect">
            <a:avLst/>
          </a:prstGeom>
          <a:noFill/>
        </p:spPr>
        <p:txBody>
          <a:bodyPr wrap="square">
            <a:spAutoFit/>
          </a:bodyPr>
          <a:lstStyle/>
          <a:p>
            <a:pPr algn="ctr"/>
            <a:r>
              <a:rPr lang="en-US" altLang="ja-JP" sz="1400" dirty="0">
                <a:hlinkClick r:id="rId4"/>
              </a:rPr>
              <a:t>https://aws.amazon.com/jp/sagemaker/</a:t>
            </a:r>
            <a:endParaRPr lang="en-US" altLang="ja-JP" sz="1400" dirty="0"/>
          </a:p>
          <a:p>
            <a:pPr algn="ctr"/>
            <a:endParaRPr lang="en-US" altLang="ja-JP" sz="1400" dirty="0"/>
          </a:p>
        </p:txBody>
      </p:sp>
      <p:pic>
        <p:nvPicPr>
          <p:cNvPr id="13" name="図 12">
            <a:extLst>
              <a:ext uri="{FF2B5EF4-FFF2-40B4-BE49-F238E27FC236}">
                <a16:creationId xmlns:a16="http://schemas.microsoft.com/office/drawing/2014/main" id="{AAEA5D08-910D-44FD-8D9D-9FEF9E365B76}"/>
              </a:ext>
            </a:extLst>
          </p:cNvPr>
          <p:cNvPicPr>
            <a:picLocks noChangeAspect="1"/>
          </p:cNvPicPr>
          <p:nvPr/>
        </p:nvPicPr>
        <p:blipFill>
          <a:blip r:embed="rId5"/>
          <a:stretch>
            <a:fillRect/>
          </a:stretch>
        </p:blipFill>
        <p:spPr>
          <a:xfrm>
            <a:off x="4428086" y="2174846"/>
            <a:ext cx="3055856" cy="1968910"/>
          </a:xfrm>
          <a:prstGeom prst="rect">
            <a:avLst/>
          </a:prstGeom>
        </p:spPr>
      </p:pic>
      <p:sp>
        <p:nvSpPr>
          <p:cNvPr id="23" name="テキスト ボックス 22">
            <a:extLst>
              <a:ext uri="{FF2B5EF4-FFF2-40B4-BE49-F238E27FC236}">
                <a16:creationId xmlns:a16="http://schemas.microsoft.com/office/drawing/2014/main" id="{DD48FE69-22EC-4A15-A604-354D2EBEDFC3}"/>
              </a:ext>
            </a:extLst>
          </p:cNvPr>
          <p:cNvSpPr txBox="1"/>
          <p:nvPr/>
        </p:nvSpPr>
        <p:spPr>
          <a:xfrm>
            <a:off x="8390220" y="4280495"/>
            <a:ext cx="3735105" cy="1754326"/>
          </a:xfrm>
          <a:prstGeom prst="rect">
            <a:avLst/>
          </a:prstGeom>
          <a:noFill/>
        </p:spPr>
        <p:txBody>
          <a:bodyPr wrap="square">
            <a:spAutoFit/>
          </a:bodyPr>
          <a:lstStyle/>
          <a:p>
            <a:pPr algn="ctr"/>
            <a:r>
              <a:rPr lang="en-US" altLang="ja-JP" b="1" dirty="0"/>
              <a:t>Google Cloud Platform (GCP) App Engine</a:t>
            </a:r>
          </a:p>
          <a:p>
            <a:pPr algn="ctr"/>
            <a:r>
              <a:rPr lang="ja-JP" altLang="en-US" dirty="0"/>
              <a:t>「プロジェクトによりコード、</a:t>
            </a:r>
            <a:r>
              <a:rPr lang="en-US" altLang="ja-JP" dirty="0"/>
              <a:t>VM</a:t>
            </a:r>
            <a:r>
              <a:rPr lang="ja-JP" altLang="en-US" dirty="0"/>
              <a:t>、その他のリソースが </a:t>
            </a:r>
            <a:r>
              <a:rPr lang="en-US" altLang="ja-JP" dirty="0"/>
              <a:t>1 </a:t>
            </a:r>
            <a:r>
              <a:rPr lang="ja-JP" altLang="en-US" dirty="0"/>
              <a:t>つにまとめられるため、開発とモニタリングが簡単になります。」</a:t>
            </a:r>
          </a:p>
        </p:txBody>
      </p:sp>
      <p:pic>
        <p:nvPicPr>
          <p:cNvPr id="26" name="図 25">
            <a:extLst>
              <a:ext uri="{FF2B5EF4-FFF2-40B4-BE49-F238E27FC236}">
                <a16:creationId xmlns:a16="http://schemas.microsoft.com/office/drawing/2014/main" id="{961FF3C5-E4D6-4CEE-9FC1-749A7F9DC1FB}"/>
              </a:ext>
            </a:extLst>
          </p:cNvPr>
          <p:cNvPicPr>
            <a:picLocks noChangeAspect="1"/>
          </p:cNvPicPr>
          <p:nvPr/>
        </p:nvPicPr>
        <p:blipFill>
          <a:blip r:embed="rId6"/>
          <a:stretch>
            <a:fillRect/>
          </a:stretch>
        </p:blipFill>
        <p:spPr>
          <a:xfrm>
            <a:off x="8555892" y="2107319"/>
            <a:ext cx="3199907" cy="2085975"/>
          </a:xfrm>
          <a:prstGeom prst="rect">
            <a:avLst/>
          </a:prstGeom>
        </p:spPr>
      </p:pic>
      <p:sp>
        <p:nvSpPr>
          <p:cNvPr id="28" name="テキスト ボックス 27">
            <a:extLst>
              <a:ext uri="{FF2B5EF4-FFF2-40B4-BE49-F238E27FC236}">
                <a16:creationId xmlns:a16="http://schemas.microsoft.com/office/drawing/2014/main" id="{CD75B924-7789-4AC5-AAD8-5C3ED72ED7A8}"/>
              </a:ext>
            </a:extLst>
          </p:cNvPr>
          <p:cNvSpPr txBox="1"/>
          <p:nvPr/>
        </p:nvSpPr>
        <p:spPr>
          <a:xfrm>
            <a:off x="8130361" y="6275910"/>
            <a:ext cx="4050968" cy="584775"/>
          </a:xfrm>
          <a:prstGeom prst="rect">
            <a:avLst/>
          </a:prstGeom>
          <a:noFill/>
        </p:spPr>
        <p:txBody>
          <a:bodyPr wrap="square">
            <a:spAutoFit/>
          </a:bodyPr>
          <a:lstStyle/>
          <a:p>
            <a:pPr algn="ctr"/>
            <a:r>
              <a:rPr lang="en-US" altLang="ja-JP" sz="1400" dirty="0">
                <a:hlinkClick r:id="rId7"/>
              </a:rPr>
              <a:t>https://cloud.google.com/appengine?hl=ja</a:t>
            </a:r>
            <a:endParaRPr lang="en-US" altLang="ja-JP" sz="1400" dirty="0"/>
          </a:p>
          <a:p>
            <a:pPr algn="ctr"/>
            <a:endParaRPr lang="ja-JP" altLang="en-US" dirty="0"/>
          </a:p>
        </p:txBody>
      </p:sp>
    </p:spTree>
    <p:extLst>
      <p:ext uri="{BB962C8B-B14F-4D97-AF65-F5344CB8AC3E}">
        <p14:creationId xmlns:p14="http://schemas.microsoft.com/office/powerpoint/2010/main" val="2213918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4B9361-FCAB-45D3-8BFE-BE3A18C85483}"/>
              </a:ext>
            </a:extLst>
          </p:cNvPr>
          <p:cNvSpPr>
            <a:spLocks noGrp="1"/>
          </p:cNvSpPr>
          <p:nvPr>
            <p:ph type="title"/>
          </p:nvPr>
        </p:nvSpPr>
        <p:spPr/>
        <p:txBody>
          <a:bodyPr/>
          <a:lstStyle/>
          <a:p>
            <a:r>
              <a:rPr lang="en-US" altLang="ja-JP" dirty="0"/>
              <a:t>P</a:t>
            </a:r>
            <a:r>
              <a:rPr lang="en-US" altLang="ja-JP" sz="4000" dirty="0"/>
              <a:t>aaS</a:t>
            </a:r>
            <a:r>
              <a:rPr lang="ja-JP" altLang="en-US" dirty="0"/>
              <a:t> </a:t>
            </a:r>
            <a:r>
              <a:rPr lang="en-US" altLang="ja-JP" dirty="0"/>
              <a:t>vs</a:t>
            </a:r>
            <a:r>
              <a:rPr lang="ja-JP" altLang="en-US" dirty="0"/>
              <a:t> 旧来の開発</a:t>
            </a:r>
            <a:endParaRPr kumimoji="1" lang="ja-JP" altLang="en-US" dirty="0"/>
          </a:p>
        </p:txBody>
      </p:sp>
      <p:sp>
        <p:nvSpPr>
          <p:cNvPr id="4" name="テキスト ボックス 3">
            <a:extLst>
              <a:ext uri="{FF2B5EF4-FFF2-40B4-BE49-F238E27FC236}">
                <a16:creationId xmlns:a16="http://schemas.microsoft.com/office/drawing/2014/main" id="{107BD651-BD43-40C1-B44F-7B52AE270BEB}"/>
              </a:ext>
            </a:extLst>
          </p:cNvPr>
          <p:cNvSpPr txBox="1"/>
          <p:nvPr/>
        </p:nvSpPr>
        <p:spPr>
          <a:xfrm>
            <a:off x="27904" y="2271878"/>
            <a:ext cx="4761994" cy="369332"/>
          </a:xfrm>
          <a:prstGeom prst="rect">
            <a:avLst/>
          </a:prstGeom>
          <a:noFill/>
        </p:spPr>
        <p:txBody>
          <a:bodyPr wrap="square">
            <a:spAutoFit/>
          </a:bodyPr>
          <a:lstStyle/>
          <a:p>
            <a:pPr algn="ctr"/>
            <a:r>
              <a:rPr lang="ja-JP" altLang="en-US" b="1" dirty="0"/>
              <a:t>旧来の開発</a:t>
            </a:r>
            <a:endParaRPr lang="en-US" altLang="ja-JP" b="1" dirty="0"/>
          </a:p>
        </p:txBody>
      </p:sp>
      <p:sp>
        <p:nvSpPr>
          <p:cNvPr id="5" name="テキスト ボックス 4">
            <a:extLst>
              <a:ext uri="{FF2B5EF4-FFF2-40B4-BE49-F238E27FC236}">
                <a16:creationId xmlns:a16="http://schemas.microsoft.com/office/drawing/2014/main" id="{CBDF2ACC-BAC7-4A40-8A5F-5D705656B943}"/>
              </a:ext>
            </a:extLst>
          </p:cNvPr>
          <p:cNvSpPr txBox="1"/>
          <p:nvPr/>
        </p:nvSpPr>
        <p:spPr>
          <a:xfrm>
            <a:off x="7828046" y="2185435"/>
            <a:ext cx="2822841" cy="369332"/>
          </a:xfrm>
          <a:prstGeom prst="rect">
            <a:avLst/>
          </a:prstGeom>
          <a:noFill/>
        </p:spPr>
        <p:txBody>
          <a:bodyPr wrap="square">
            <a:spAutoFit/>
          </a:bodyPr>
          <a:lstStyle/>
          <a:p>
            <a:pPr algn="ctr"/>
            <a:r>
              <a:rPr lang="en-US" altLang="ja-JP" b="1" dirty="0"/>
              <a:t>PaaS</a:t>
            </a:r>
            <a:r>
              <a:rPr lang="ja-JP" altLang="en-US" b="1" dirty="0"/>
              <a:t>での開発</a:t>
            </a:r>
            <a:endParaRPr lang="en-US" altLang="ja-JP" b="1" dirty="0"/>
          </a:p>
        </p:txBody>
      </p:sp>
      <p:pic>
        <p:nvPicPr>
          <p:cNvPr id="1034" name="Picture 10" descr="コンピューターを使うロボットのイラスト">
            <a:extLst>
              <a:ext uri="{FF2B5EF4-FFF2-40B4-BE49-F238E27FC236}">
                <a16:creationId xmlns:a16="http://schemas.microsoft.com/office/drawing/2014/main" id="{2A780225-96B8-4386-82C5-F094E2F24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52" y="4773620"/>
            <a:ext cx="956633" cy="9040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サーバのイラスト（1台）">
            <a:extLst>
              <a:ext uri="{FF2B5EF4-FFF2-40B4-BE49-F238E27FC236}">
                <a16:creationId xmlns:a16="http://schemas.microsoft.com/office/drawing/2014/main" id="{F95840CF-D406-41E4-BFB4-163BF1D1914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9000" contrast="43000"/>
                    </a14:imgEffect>
                  </a14:imgLayer>
                </a14:imgProps>
              </a:ext>
              <a:ext uri="{28A0092B-C50C-407E-A947-70E740481C1C}">
                <a14:useLocalDpi xmlns:a14="http://schemas.microsoft.com/office/drawing/2010/main" val="0"/>
              </a:ext>
            </a:extLst>
          </a:blip>
          <a:srcRect/>
          <a:stretch>
            <a:fillRect/>
          </a:stretch>
        </p:blipFill>
        <p:spPr bwMode="auto">
          <a:xfrm>
            <a:off x="3798757" y="5421269"/>
            <a:ext cx="563307" cy="56330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サーバのイラスト（1台）">
            <a:extLst>
              <a:ext uri="{FF2B5EF4-FFF2-40B4-BE49-F238E27FC236}">
                <a16:creationId xmlns:a16="http://schemas.microsoft.com/office/drawing/2014/main" id="{AEFDEE7B-0A25-437C-9A90-F795AF98D65F}"/>
              </a:ext>
            </a:extLst>
          </p:cNvPr>
          <p:cNvPicPr>
            <a:picLocks noChangeAspect="1" noChangeArrowheads="1"/>
          </p:cNvPicPr>
          <p:nvPr/>
        </p:nvPicPr>
        <p:blipFill>
          <a:blip r:embed="rId5">
            <a:extLst>
              <a:ext uri="{BEBA8EAE-BF5A-486C-A8C5-ECC9F3942E4B}">
                <a14:imgProps xmlns:a14="http://schemas.microsoft.com/office/drawing/2010/main">
                  <a14:imgLayer r:embed="rId4">
                    <a14:imgEffect>
                      <a14:colorTemperature colorTemp="11200"/>
                    </a14:imgEffect>
                    <a14:imgEffect>
                      <a14:brightnessContrast bright="-29000" contrast="43000"/>
                    </a14:imgEffect>
                  </a14:imgLayer>
                </a14:imgProps>
              </a:ext>
              <a:ext uri="{28A0092B-C50C-407E-A947-70E740481C1C}">
                <a14:useLocalDpi xmlns:a14="http://schemas.microsoft.com/office/drawing/2010/main" val="0"/>
              </a:ext>
            </a:extLst>
          </a:blip>
          <a:srcRect/>
          <a:stretch>
            <a:fillRect/>
          </a:stretch>
        </p:blipFill>
        <p:spPr bwMode="auto">
          <a:xfrm>
            <a:off x="708141" y="3529366"/>
            <a:ext cx="563307" cy="56330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サーバのイラスト（1台）">
            <a:extLst>
              <a:ext uri="{FF2B5EF4-FFF2-40B4-BE49-F238E27FC236}">
                <a16:creationId xmlns:a16="http://schemas.microsoft.com/office/drawing/2014/main" id="{9E22D27C-1FB9-4F42-90E4-5FF66FB0154B}"/>
              </a:ext>
            </a:extLst>
          </p:cNvPr>
          <p:cNvPicPr>
            <a:picLocks noChangeAspect="1" noChangeArrowheads="1"/>
          </p:cNvPicPr>
          <p:nvPr/>
        </p:nvPicPr>
        <p:blipFill>
          <a:blip r:embed="rId6">
            <a:extLst>
              <a:ext uri="{BEBA8EAE-BF5A-486C-A8C5-ECC9F3942E4B}">
                <a14:imgProps xmlns:a14="http://schemas.microsoft.com/office/drawing/2010/main">
                  <a14:imgLayer r:embed="rId4">
                    <a14:imgEffect>
                      <a14:colorTemperature colorTemp="4700"/>
                    </a14:imgEffect>
                    <a14:imgEffect>
                      <a14:brightnessContrast bright="-29000" contrast="43000"/>
                    </a14:imgEffect>
                  </a14:imgLayer>
                </a14:imgProps>
              </a:ext>
              <a:ext uri="{28A0092B-C50C-407E-A947-70E740481C1C}">
                <a14:useLocalDpi xmlns:a14="http://schemas.microsoft.com/office/drawing/2010/main" val="0"/>
              </a:ext>
            </a:extLst>
          </a:blip>
          <a:srcRect/>
          <a:stretch>
            <a:fillRect/>
          </a:stretch>
        </p:blipFill>
        <p:spPr bwMode="auto">
          <a:xfrm>
            <a:off x="729346" y="4497200"/>
            <a:ext cx="563307" cy="5633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サーバのイラスト（1台）">
            <a:extLst>
              <a:ext uri="{FF2B5EF4-FFF2-40B4-BE49-F238E27FC236}">
                <a16:creationId xmlns:a16="http://schemas.microsoft.com/office/drawing/2014/main" id="{C06050B0-0786-4A74-AC7F-3F19C09ADEAC}"/>
              </a:ext>
            </a:extLst>
          </p:cNvPr>
          <p:cNvPicPr>
            <a:picLocks noChangeAspect="1" noChangeArrowheads="1"/>
          </p:cNvPicPr>
          <p:nvPr/>
        </p:nvPicPr>
        <p:blipFill>
          <a:blip r:embed="rId7">
            <a:extLst>
              <a:ext uri="{BEBA8EAE-BF5A-486C-A8C5-ECC9F3942E4B}">
                <a14:imgProps xmlns:a14="http://schemas.microsoft.com/office/drawing/2010/main">
                  <a14:imgLayer r:embed="rId4">
                    <a14:imgEffect>
                      <a14:colorTemperature colorTemp="4700"/>
                    </a14:imgEffect>
                    <a14:imgEffect>
                      <a14:saturation sat="300000"/>
                    </a14:imgEffect>
                    <a14:imgEffect>
                      <a14:brightnessContrast bright="-29000" contrast="43000"/>
                    </a14:imgEffect>
                  </a14:imgLayer>
                </a14:imgProps>
              </a:ext>
              <a:ext uri="{28A0092B-C50C-407E-A947-70E740481C1C}">
                <a14:useLocalDpi xmlns:a14="http://schemas.microsoft.com/office/drawing/2010/main" val="0"/>
              </a:ext>
            </a:extLst>
          </a:blip>
          <a:srcRect/>
          <a:stretch>
            <a:fillRect/>
          </a:stretch>
        </p:blipFill>
        <p:spPr bwMode="auto">
          <a:xfrm>
            <a:off x="755781" y="5636243"/>
            <a:ext cx="563307" cy="5633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サーバのイラスト（1台）">
            <a:extLst>
              <a:ext uri="{FF2B5EF4-FFF2-40B4-BE49-F238E27FC236}">
                <a16:creationId xmlns:a16="http://schemas.microsoft.com/office/drawing/2014/main" id="{7C4620BB-917B-46FA-BB91-BB094455C5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9451" y="3625122"/>
            <a:ext cx="563307" cy="5633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サーバのイラスト（1台）">
            <a:extLst>
              <a:ext uri="{FF2B5EF4-FFF2-40B4-BE49-F238E27FC236}">
                <a16:creationId xmlns:a16="http://schemas.microsoft.com/office/drawing/2014/main" id="{2A561CB3-C40A-45F7-ADEA-BAB02461DA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1933" y="4419865"/>
            <a:ext cx="563307" cy="563307"/>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a:extLst>
              <a:ext uri="{FF2B5EF4-FFF2-40B4-BE49-F238E27FC236}">
                <a16:creationId xmlns:a16="http://schemas.microsoft.com/office/drawing/2014/main" id="{1BEB840E-6F7B-4F0B-9E51-F91F9B05CFC0}"/>
              </a:ext>
            </a:extLst>
          </p:cNvPr>
          <p:cNvSpPr txBox="1"/>
          <p:nvPr/>
        </p:nvSpPr>
        <p:spPr>
          <a:xfrm>
            <a:off x="4093749" y="3700009"/>
            <a:ext cx="1324490" cy="415498"/>
          </a:xfrm>
          <a:prstGeom prst="rect">
            <a:avLst/>
          </a:prstGeom>
          <a:noFill/>
        </p:spPr>
        <p:txBody>
          <a:bodyPr wrap="square">
            <a:spAutoFit/>
          </a:bodyPr>
          <a:lstStyle/>
          <a:p>
            <a:r>
              <a:rPr lang="en-US" altLang="ja-JP" sz="1050" dirty="0"/>
              <a:t>Project-A</a:t>
            </a:r>
          </a:p>
          <a:p>
            <a:r>
              <a:rPr lang="ja-JP" altLang="en-US" sz="1050" dirty="0"/>
              <a:t>本番サーバー</a:t>
            </a:r>
          </a:p>
        </p:txBody>
      </p:sp>
      <p:sp>
        <p:nvSpPr>
          <p:cNvPr id="29" name="テキスト ボックス 28">
            <a:extLst>
              <a:ext uri="{FF2B5EF4-FFF2-40B4-BE49-F238E27FC236}">
                <a16:creationId xmlns:a16="http://schemas.microsoft.com/office/drawing/2014/main" id="{D1170A7A-2B27-42B7-84FC-5202D5834985}"/>
              </a:ext>
            </a:extLst>
          </p:cNvPr>
          <p:cNvSpPr txBox="1"/>
          <p:nvPr/>
        </p:nvSpPr>
        <p:spPr>
          <a:xfrm>
            <a:off x="4264152" y="4516562"/>
            <a:ext cx="1324490" cy="415498"/>
          </a:xfrm>
          <a:prstGeom prst="rect">
            <a:avLst/>
          </a:prstGeom>
          <a:noFill/>
        </p:spPr>
        <p:txBody>
          <a:bodyPr wrap="square">
            <a:spAutoFit/>
          </a:bodyPr>
          <a:lstStyle/>
          <a:p>
            <a:r>
              <a:rPr lang="en-US" altLang="ja-JP" sz="1050" dirty="0"/>
              <a:t>Project-A</a:t>
            </a:r>
          </a:p>
          <a:p>
            <a:r>
              <a:rPr lang="ja-JP" altLang="en-US" sz="1050" dirty="0"/>
              <a:t>テストサーバー</a:t>
            </a:r>
          </a:p>
        </p:txBody>
      </p:sp>
      <p:sp>
        <p:nvSpPr>
          <p:cNvPr id="30" name="テキスト ボックス 29">
            <a:extLst>
              <a:ext uri="{FF2B5EF4-FFF2-40B4-BE49-F238E27FC236}">
                <a16:creationId xmlns:a16="http://schemas.microsoft.com/office/drawing/2014/main" id="{BB6F0AE8-7D69-4F2D-A524-F64B2C23FC90}"/>
              </a:ext>
            </a:extLst>
          </p:cNvPr>
          <p:cNvSpPr txBox="1"/>
          <p:nvPr/>
        </p:nvSpPr>
        <p:spPr>
          <a:xfrm>
            <a:off x="3384312" y="5956274"/>
            <a:ext cx="1324490" cy="577081"/>
          </a:xfrm>
          <a:prstGeom prst="rect">
            <a:avLst/>
          </a:prstGeom>
          <a:noFill/>
        </p:spPr>
        <p:txBody>
          <a:bodyPr wrap="square">
            <a:spAutoFit/>
          </a:bodyPr>
          <a:lstStyle/>
          <a:p>
            <a:pPr algn="ctr"/>
            <a:r>
              <a:rPr lang="en-US" altLang="ja-JP" sz="1050" dirty="0"/>
              <a:t>Project-A</a:t>
            </a:r>
            <a:r>
              <a:rPr lang="ja-JP" altLang="en-US" sz="1050" dirty="0"/>
              <a:t>用</a:t>
            </a:r>
            <a:endParaRPr lang="en-US" altLang="ja-JP" sz="1050" dirty="0"/>
          </a:p>
          <a:p>
            <a:pPr algn="ctr"/>
            <a:r>
              <a:rPr lang="ja-JP" altLang="en-US" sz="1050" dirty="0"/>
              <a:t>ソースコード</a:t>
            </a:r>
            <a:endParaRPr lang="en-US" altLang="ja-JP" sz="1050" dirty="0"/>
          </a:p>
          <a:p>
            <a:pPr algn="ctr"/>
            <a:r>
              <a:rPr lang="ja-JP" altLang="en-US" sz="1050" dirty="0"/>
              <a:t>レポジトリ</a:t>
            </a:r>
            <a:endParaRPr lang="en-US" altLang="ja-JP" sz="1050" dirty="0"/>
          </a:p>
        </p:txBody>
      </p:sp>
      <p:sp>
        <p:nvSpPr>
          <p:cNvPr id="32" name="テキスト ボックス 31">
            <a:extLst>
              <a:ext uri="{FF2B5EF4-FFF2-40B4-BE49-F238E27FC236}">
                <a16:creationId xmlns:a16="http://schemas.microsoft.com/office/drawing/2014/main" id="{6D7F317E-05C4-42E6-8812-5364DED77AB4}"/>
              </a:ext>
            </a:extLst>
          </p:cNvPr>
          <p:cNvSpPr txBox="1"/>
          <p:nvPr/>
        </p:nvSpPr>
        <p:spPr>
          <a:xfrm>
            <a:off x="481409" y="5075081"/>
            <a:ext cx="1059180" cy="577081"/>
          </a:xfrm>
          <a:prstGeom prst="rect">
            <a:avLst/>
          </a:prstGeom>
          <a:noFill/>
        </p:spPr>
        <p:txBody>
          <a:bodyPr wrap="square">
            <a:spAutoFit/>
          </a:bodyPr>
          <a:lstStyle/>
          <a:p>
            <a:pPr algn="ctr"/>
            <a:r>
              <a:rPr lang="en-US" altLang="ja-JP" sz="1050" dirty="0"/>
              <a:t>Project-A</a:t>
            </a:r>
            <a:r>
              <a:rPr lang="ja-JP" altLang="en-US" sz="1050" dirty="0"/>
              <a:t>用</a:t>
            </a:r>
            <a:endParaRPr lang="en-US" altLang="ja-JP" sz="1050" dirty="0"/>
          </a:p>
          <a:p>
            <a:pPr algn="ctr"/>
            <a:r>
              <a:rPr lang="ja-JP" altLang="en-US" sz="1050" dirty="0"/>
              <a:t>ドキュメント</a:t>
            </a:r>
            <a:endParaRPr lang="en-US" altLang="ja-JP" sz="1050" dirty="0"/>
          </a:p>
          <a:p>
            <a:pPr algn="ctr"/>
            <a:r>
              <a:rPr lang="ja-JP" altLang="en-US" sz="1050" dirty="0"/>
              <a:t>サーバー</a:t>
            </a:r>
          </a:p>
        </p:txBody>
      </p:sp>
      <p:sp>
        <p:nvSpPr>
          <p:cNvPr id="33" name="テキスト ボックス 32">
            <a:extLst>
              <a:ext uri="{FF2B5EF4-FFF2-40B4-BE49-F238E27FC236}">
                <a16:creationId xmlns:a16="http://schemas.microsoft.com/office/drawing/2014/main" id="{E9C3DD72-FF7E-4160-B942-FE5E47B23C6B}"/>
              </a:ext>
            </a:extLst>
          </p:cNvPr>
          <p:cNvSpPr txBox="1"/>
          <p:nvPr/>
        </p:nvSpPr>
        <p:spPr>
          <a:xfrm>
            <a:off x="1550609" y="4249269"/>
            <a:ext cx="949192" cy="415498"/>
          </a:xfrm>
          <a:prstGeom prst="rect">
            <a:avLst/>
          </a:prstGeom>
          <a:noFill/>
        </p:spPr>
        <p:txBody>
          <a:bodyPr wrap="square">
            <a:spAutoFit/>
          </a:bodyPr>
          <a:lstStyle/>
          <a:p>
            <a:pPr algn="ctr"/>
            <a:r>
              <a:rPr lang="ja-JP" altLang="en-US" sz="1050" dirty="0"/>
              <a:t>タスク管理</a:t>
            </a:r>
            <a:endParaRPr lang="en-US" altLang="ja-JP" sz="1050" dirty="0"/>
          </a:p>
          <a:p>
            <a:pPr algn="ctr"/>
            <a:r>
              <a:rPr lang="ja-JP" altLang="en-US" sz="1050" dirty="0"/>
              <a:t>不具合管理</a:t>
            </a:r>
            <a:endParaRPr lang="en-US" altLang="ja-JP" sz="1050" dirty="0"/>
          </a:p>
        </p:txBody>
      </p:sp>
      <p:sp>
        <p:nvSpPr>
          <p:cNvPr id="34" name="テキスト ボックス 33">
            <a:extLst>
              <a:ext uri="{FF2B5EF4-FFF2-40B4-BE49-F238E27FC236}">
                <a16:creationId xmlns:a16="http://schemas.microsoft.com/office/drawing/2014/main" id="{95EEF48F-A359-47A0-A60F-6DE8A911E226}"/>
              </a:ext>
            </a:extLst>
          </p:cNvPr>
          <p:cNvSpPr txBox="1"/>
          <p:nvPr/>
        </p:nvSpPr>
        <p:spPr>
          <a:xfrm>
            <a:off x="538528" y="6201138"/>
            <a:ext cx="1036324" cy="577081"/>
          </a:xfrm>
          <a:prstGeom prst="rect">
            <a:avLst/>
          </a:prstGeom>
          <a:noFill/>
        </p:spPr>
        <p:txBody>
          <a:bodyPr wrap="square">
            <a:spAutoFit/>
          </a:bodyPr>
          <a:lstStyle/>
          <a:p>
            <a:pPr algn="ctr"/>
            <a:r>
              <a:rPr lang="en-US" altLang="ja-JP" sz="1050" dirty="0"/>
              <a:t>Project-A</a:t>
            </a:r>
            <a:r>
              <a:rPr lang="ja-JP" altLang="en-US" sz="1050" dirty="0"/>
              <a:t>用</a:t>
            </a:r>
            <a:endParaRPr lang="en-US" altLang="ja-JP" sz="1050" dirty="0"/>
          </a:p>
          <a:p>
            <a:pPr algn="ctr"/>
            <a:r>
              <a:rPr lang="ja-JP" altLang="en-US" sz="1050" dirty="0"/>
              <a:t>バックアップ</a:t>
            </a:r>
            <a:endParaRPr lang="en-US" altLang="ja-JP" sz="1050" dirty="0"/>
          </a:p>
          <a:p>
            <a:pPr algn="ctr"/>
            <a:r>
              <a:rPr lang="ja-JP" altLang="en-US" sz="1050" dirty="0"/>
              <a:t>ストレージ</a:t>
            </a:r>
          </a:p>
        </p:txBody>
      </p:sp>
      <p:cxnSp>
        <p:nvCxnSpPr>
          <p:cNvPr id="35" name="直線コネクタ 34">
            <a:extLst>
              <a:ext uri="{FF2B5EF4-FFF2-40B4-BE49-F238E27FC236}">
                <a16:creationId xmlns:a16="http://schemas.microsoft.com/office/drawing/2014/main" id="{5AA9706C-B282-4CC8-94F4-543FC86A83FA}"/>
              </a:ext>
            </a:extLst>
          </p:cNvPr>
          <p:cNvCxnSpPr>
            <a:cxnSpLocks/>
            <a:endCxn id="22" idx="1"/>
          </p:cNvCxnSpPr>
          <p:nvPr/>
        </p:nvCxnSpPr>
        <p:spPr>
          <a:xfrm flipV="1">
            <a:off x="2817003" y="3906776"/>
            <a:ext cx="822448" cy="9896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87C9F41-AE89-4DD5-BF1A-9ECB8898C6E0}"/>
              </a:ext>
            </a:extLst>
          </p:cNvPr>
          <p:cNvCxnSpPr>
            <a:cxnSpLocks/>
          </p:cNvCxnSpPr>
          <p:nvPr/>
        </p:nvCxnSpPr>
        <p:spPr>
          <a:xfrm flipV="1">
            <a:off x="2998622" y="4588041"/>
            <a:ext cx="1023273" cy="48887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C540839-7397-4AC4-8501-2532C4B3308F}"/>
              </a:ext>
            </a:extLst>
          </p:cNvPr>
          <p:cNvSpPr txBox="1"/>
          <p:nvPr/>
        </p:nvSpPr>
        <p:spPr>
          <a:xfrm>
            <a:off x="2502221" y="4266556"/>
            <a:ext cx="1099142" cy="415498"/>
          </a:xfrm>
          <a:prstGeom prst="rect">
            <a:avLst/>
          </a:prstGeom>
          <a:noFill/>
        </p:spPr>
        <p:txBody>
          <a:bodyPr wrap="square">
            <a:spAutoFit/>
          </a:bodyPr>
          <a:lstStyle/>
          <a:p>
            <a:pPr algn="ctr"/>
            <a:r>
              <a:rPr lang="ja-JP" altLang="en-US" sz="1050" dirty="0"/>
              <a:t>デプロイ＆</a:t>
            </a:r>
            <a:endParaRPr lang="en-US" altLang="ja-JP" sz="1050" dirty="0"/>
          </a:p>
          <a:p>
            <a:pPr algn="ctr"/>
            <a:r>
              <a:rPr lang="ja-JP" altLang="en-US" sz="1050" dirty="0"/>
              <a:t>メンテナンス</a:t>
            </a:r>
          </a:p>
        </p:txBody>
      </p:sp>
      <p:sp>
        <p:nvSpPr>
          <p:cNvPr id="41" name="テキスト ボックス 40">
            <a:extLst>
              <a:ext uri="{FF2B5EF4-FFF2-40B4-BE49-F238E27FC236}">
                <a16:creationId xmlns:a16="http://schemas.microsoft.com/office/drawing/2014/main" id="{09EBCE6D-8FB2-4994-9CA9-D762CB2BC13F}"/>
              </a:ext>
            </a:extLst>
          </p:cNvPr>
          <p:cNvSpPr txBox="1"/>
          <p:nvPr/>
        </p:nvSpPr>
        <p:spPr>
          <a:xfrm>
            <a:off x="2980701" y="4720860"/>
            <a:ext cx="957000" cy="415498"/>
          </a:xfrm>
          <a:prstGeom prst="rect">
            <a:avLst/>
          </a:prstGeom>
          <a:noFill/>
        </p:spPr>
        <p:txBody>
          <a:bodyPr wrap="square">
            <a:spAutoFit/>
          </a:bodyPr>
          <a:lstStyle/>
          <a:p>
            <a:pPr algn="ctr"/>
            <a:r>
              <a:rPr lang="ja-JP" altLang="en-US" sz="1050" dirty="0"/>
              <a:t>テスト＆</a:t>
            </a:r>
            <a:endParaRPr lang="en-US" altLang="ja-JP" sz="1050" dirty="0"/>
          </a:p>
          <a:p>
            <a:pPr algn="ctr"/>
            <a:r>
              <a:rPr lang="ja-JP" altLang="en-US" sz="1050" dirty="0"/>
              <a:t>バグ修正</a:t>
            </a:r>
          </a:p>
        </p:txBody>
      </p:sp>
      <p:cxnSp>
        <p:nvCxnSpPr>
          <p:cNvPr id="42" name="直線コネクタ 41">
            <a:extLst>
              <a:ext uri="{FF2B5EF4-FFF2-40B4-BE49-F238E27FC236}">
                <a16:creationId xmlns:a16="http://schemas.microsoft.com/office/drawing/2014/main" id="{A7447959-0B4B-4314-A6BA-9A0C30C1D0EE}"/>
              </a:ext>
            </a:extLst>
          </p:cNvPr>
          <p:cNvCxnSpPr>
            <a:cxnSpLocks/>
          </p:cNvCxnSpPr>
          <p:nvPr/>
        </p:nvCxnSpPr>
        <p:spPr>
          <a:xfrm>
            <a:off x="3246707" y="5408641"/>
            <a:ext cx="633634" cy="42650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25C9989-36F6-4CF9-A5B6-AA5E7ADAD802}"/>
              </a:ext>
            </a:extLst>
          </p:cNvPr>
          <p:cNvCxnSpPr>
            <a:cxnSpLocks/>
            <a:endCxn id="18" idx="3"/>
          </p:cNvCxnSpPr>
          <p:nvPr/>
        </p:nvCxnSpPr>
        <p:spPr>
          <a:xfrm flipH="1" flipV="1">
            <a:off x="1271448" y="3811020"/>
            <a:ext cx="1112916" cy="12126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F81413B9-7861-4F27-B44F-AAAC6F3E5655}"/>
              </a:ext>
            </a:extLst>
          </p:cNvPr>
          <p:cNvCxnSpPr>
            <a:cxnSpLocks/>
          </p:cNvCxnSpPr>
          <p:nvPr/>
        </p:nvCxnSpPr>
        <p:spPr>
          <a:xfrm flipH="1" flipV="1">
            <a:off x="1210268" y="4732814"/>
            <a:ext cx="1087224" cy="41075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43C8881-52AC-421D-AE31-590FD8D9C7E2}"/>
              </a:ext>
            </a:extLst>
          </p:cNvPr>
          <p:cNvSpPr txBox="1"/>
          <p:nvPr/>
        </p:nvSpPr>
        <p:spPr>
          <a:xfrm>
            <a:off x="1521917" y="4864779"/>
            <a:ext cx="648518" cy="253916"/>
          </a:xfrm>
          <a:prstGeom prst="rect">
            <a:avLst/>
          </a:prstGeom>
          <a:noFill/>
        </p:spPr>
        <p:txBody>
          <a:bodyPr wrap="square">
            <a:spAutoFit/>
          </a:bodyPr>
          <a:lstStyle/>
          <a:p>
            <a:pPr algn="ctr"/>
            <a:r>
              <a:rPr lang="ja-JP" altLang="en-US" sz="1050" dirty="0"/>
              <a:t>仕様書</a:t>
            </a:r>
          </a:p>
        </p:txBody>
      </p:sp>
      <p:cxnSp>
        <p:nvCxnSpPr>
          <p:cNvPr id="54" name="直線コネクタ 53">
            <a:extLst>
              <a:ext uri="{FF2B5EF4-FFF2-40B4-BE49-F238E27FC236}">
                <a16:creationId xmlns:a16="http://schemas.microsoft.com/office/drawing/2014/main" id="{78251590-1762-4576-8D48-6CA45E86FE48}"/>
              </a:ext>
            </a:extLst>
          </p:cNvPr>
          <p:cNvCxnSpPr>
            <a:cxnSpLocks/>
            <a:endCxn id="21" idx="3"/>
          </p:cNvCxnSpPr>
          <p:nvPr/>
        </p:nvCxnSpPr>
        <p:spPr>
          <a:xfrm flipH="1">
            <a:off x="1319088" y="5538031"/>
            <a:ext cx="1011333" cy="3798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0253ABC0-B053-49C4-959B-5166341203F0}"/>
              </a:ext>
            </a:extLst>
          </p:cNvPr>
          <p:cNvSpPr txBox="1"/>
          <p:nvPr/>
        </p:nvSpPr>
        <p:spPr>
          <a:xfrm>
            <a:off x="1571132" y="5401936"/>
            <a:ext cx="648518" cy="577081"/>
          </a:xfrm>
          <a:prstGeom prst="rect">
            <a:avLst/>
          </a:prstGeom>
          <a:noFill/>
        </p:spPr>
        <p:txBody>
          <a:bodyPr wrap="square">
            <a:spAutoFit/>
          </a:bodyPr>
          <a:lstStyle/>
          <a:p>
            <a:pPr algn="ctr"/>
            <a:r>
              <a:rPr lang="ja-JP" altLang="en-US" sz="1050" dirty="0"/>
              <a:t>定期バックアップ</a:t>
            </a:r>
          </a:p>
        </p:txBody>
      </p:sp>
      <p:sp>
        <p:nvSpPr>
          <p:cNvPr id="62" name="Rectangle 8">
            <a:extLst>
              <a:ext uri="{FF2B5EF4-FFF2-40B4-BE49-F238E27FC236}">
                <a16:creationId xmlns:a16="http://schemas.microsoft.com/office/drawing/2014/main" id="{1AA5DF2A-F545-48C8-9BC8-135A9ED5B09B}"/>
              </a:ext>
            </a:extLst>
          </p:cNvPr>
          <p:cNvSpPr/>
          <p:nvPr/>
        </p:nvSpPr>
        <p:spPr>
          <a:xfrm>
            <a:off x="7028222" y="2909888"/>
            <a:ext cx="4892316" cy="3814761"/>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dirty="0">
              <a:solidFill>
                <a:srgbClr val="5B9CD5"/>
              </a:solidFill>
              <a:latin typeface="Arial" panose="020B0604020202020204" pitchFamily="34" charset="0"/>
              <a:cs typeface="Arial" panose="020B0604020202020204" pitchFamily="34" charset="0"/>
            </a:endParaRPr>
          </a:p>
        </p:txBody>
      </p:sp>
      <p:pic>
        <p:nvPicPr>
          <p:cNvPr id="65" name="Picture 2" descr="サーバのイラスト（1台）">
            <a:extLst>
              <a:ext uri="{FF2B5EF4-FFF2-40B4-BE49-F238E27FC236}">
                <a16:creationId xmlns:a16="http://schemas.microsoft.com/office/drawing/2014/main" id="{DBB58EBC-7BFD-4D8B-99CB-5F52E449A8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7908" y="3069068"/>
            <a:ext cx="563307" cy="563307"/>
          </a:xfrm>
          <a:prstGeom prst="rect">
            <a:avLst/>
          </a:prstGeom>
          <a:noFill/>
          <a:extLst>
            <a:ext uri="{909E8E84-426E-40DD-AFC4-6F175D3DCCD1}">
              <a14:hiddenFill xmlns:a14="http://schemas.microsoft.com/office/drawing/2010/main">
                <a:solidFill>
                  <a:srgbClr val="FFFFFF"/>
                </a:solidFill>
              </a14:hiddenFill>
            </a:ext>
          </a:extLst>
        </p:spPr>
      </p:pic>
      <p:sp>
        <p:nvSpPr>
          <p:cNvPr id="66" name="テキスト ボックス 65">
            <a:extLst>
              <a:ext uri="{FF2B5EF4-FFF2-40B4-BE49-F238E27FC236}">
                <a16:creationId xmlns:a16="http://schemas.microsoft.com/office/drawing/2014/main" id="{AFAF11A5-4D53-494E-B2A4-9F2F921AFF7B}"/>
              </a:ext>
            </a:extLst>
          </p:cNvPr>
          <p:cNvSpPr txBox="1"/>
          <p:nvPr/>
        </p:nvSpPr>
        <p:spPr>
          <a:xfrm>
            <a:off x="10772391" y="3184862"/>
            <a:ext cx="997187" cy="415498"/>
          </a:xfrm>
          <a:prstGeom prst="rect">
            <a:avLst/>
          </a:prstGeom>
          <a:noFill/>
        </p:spPr>
        <p:txBody>
          <a:bodyPr wrap="square">
            <a:spAutoFit/>
          </a:bodyPr>
          <a:lstStyle/>
          <a:p>
            <a:r>
              <a:rPr lang="ja-JP" altLang="en-US" sz="1050" dirty="0"/>
              <a:t>本番サーバー</a:t>
            </a:r>
            <a:endParaRPr lang="en-US" altLang="ja-JP" sz="1050" dirty="0"/>
          </a:p>
          <a:p>
            <a:r>
              <a:rPr lang="en-US" altLang="ja-JP" sz="1050" dirty="0"/>
              <a:t>(IaaS)</a:t>
            </a:r>
            <a:endParaRPr lang="ja-JP" altLang="en-US" sz="1050" dirty="0"/>
          </a:p>
        </p:txBody>
      </p:sp>
      <p:pic>
        <p:nvPicPr>
          <p:cNvPr id="67" name="Picture 2" descr="サーバのイラスト（1台）">
            <a:extLst>
              <a:ext uri="{FF2B5EF4-FFF2-40B4-BE49-F238E27FC236}">
                <a16:creationId xmlns:a16="http://schemas.microsoft.com/office/drawing/2014/main" id="{24F163B5-18C6-48A2-9238-A7393CFDD1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04796" y="3706665"/>
            <a:ext cx="563307" cy="563307"/>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230BE24A-3D94-417F-BC85-CF96DC4DAD66}"/>
              </a:ext>
            </a:extLst>
          </p:cNvPr>
          <p:cNvSpPr txBox="1"/>
          <p:nvPr/>
        </p:nvSpPr>
        <p:spPr>
          <a:xfrm>
            <a:off x="10763360" y="3803437"/>
            <a:ext cx="1157178" cy="415498"/>
          </a:xfrm>
          <a:prstGeom prst="rect">
            <a:avLst/>
          </a:prstGeom>
          <a:noFill/>
        </p:spPr>
        <p:txBody>
          <a:bodyPr wrap="square">
            <a:spAutoFit/>
          </a:bodyPr>
          <a:lstStyle/>
          <a:p>
            <a:r>
              <a:rPr lang="ja-JP" altLang="en-US" sz="1050" dirty="0"/>
              <a:t>テストサーバー</a:t>
            </a:r>
            <a:endParaRPr lang="en-US" altLang="ja-JP" sz="1050" dirty="0"/>
          </a:p>
          <a:p>
            <a:r>
              <a:rPr lang="en-US" altLang="ja-JP" sz="1050" dirty="0"/>
              <a:t>(IaaS)</a:t>
            </a:r>
            <a:endParaRPr lang="ja-JP" altLang="en-US" sz="1050" dirty="0"/>
          </a:p>
        </p:txBody>
      </p:sp>
      <p:pic>
        <p:nvPicPr>
          <p:cNvPr id="69" name="Picture 2" descr="サーバのイラスト（1台）">
            <a:extLst>
              <a:ext uri="{FF2B5EF4-FFF2-40B4-BE49-F238E27FC236}">
                <a16:creationId xmlns:a16="http://schemas.microsoft.com/office/drawing/2014/main" id="{5715969E-7B1E-4AD7-99F9-3C2093E26D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9000" contrast="43000"/>
                    </a14:imgEffect>
                  </a14:imgLayer>
                </a14:imgProps>
              </a:ext>
              <a:ext uri="{28A0092B-C50C-407E-A947-70E740481C1C}">
                <a14:useLocalDpi xmlns:a14="http://schemas.microsoft.com/office/drawing/2010/main" val="0"/>
              </a:ext>
            </a:extLst>
          </a:blip>
          <a:srcRect/>
          <a:stretch>
            <a:fillRect/>
          </a:stretch>
        </p:blipFill>
        <p:spPr bwMode="auto">
          <a:xfrm>
            <a:off x="10479834" y="4817065"/>
            <a:ext cx="563307" cy="563307"/>
          </a:xfrm>
          <a:prstGeom prst="rect">
            <a:avLst/>
          </a:prstGeom>
          <a:noFill/>
          <a:extLst>
            <a:ext uri="{909E8E84-426E-40DD-AFC4-6F175D3DCCD1}">
              <a14:hiddenFill xmlns:a14="http://schemas.microsoft.com/office/drawing/2010/main">
                <a:solidFill>
                  <a:srgbClr val="FFFFFF"/>
                </a:solidFill>
              </a14:hiddenFill>
            </a:ext>
          </a:extLst>
        </p:spPr>
      </p:pic>
      <p:sp>
        <p:nvSpPr>
          <p:cNvPr id="70" name="テキスト ボックス 69">
            <a:extLst>
              <a:ext uri="{FF2B5EF4-FFF2-40B4-BE49-F238E27FC236}">
                <a16:creationId xmlns:a16="http://schemas.microsoft.com/office/drawing/2014/main" id="{CABF80A0-DECE-428A-91DF-20B878C68215}"/>
              </a:ext>
            </a:extLst>
          </p:cNvPr>
          <p:cNvSpPr txBox="1"/>
          <p:nvPr/>
        </p:nvSpPr>
        <p:spPr>
          <a:xfrm>
            <a:off x="10307342" y="4425717"/>
            <a:ext cx="1324490" cy="415498"/>
          </a:xfrm>
          <a:prstGeom prst="rect">
            <a:avLst/>
          </a:prstGeom>
          <a:noFill/>
        </p:spPr>
        <p:txBody>
          <a:bodyPr wrap="square">
            <a:spAutoFit/>
          </a:bodyPr>
          <a:lstStyle/>
          <a:p>
            <a:r>
              <a:rPr lang="ja-JP" altLang="en-US" sz="1050" dirty="0"/>
              <a:t>ソースコード</a:t>
            </a:r>
            <a:endParaRPr lang="en-US" altLang="ja-JP" sz="1050" dirty="0"/>
          </a:p>
          <a:p>
            <a:r>
              <a:rPr lang="ja-JP" altLang="en-US" sz="1050" dirty="0"/>
              <a:t>レポジトリ</a:t>
            </a:r>
            <a:endParaRPr lang="en-US" altLang="ja-JP" sz="1050" dirty="0"/>
          </a:p>
        </p:txBody>
      </p:sp>
      <p:pic>
        <p:nvPicPr>
          <p:cNvPr id="71" name="Picture 2" descr="サーバのイラスト（1台）">
            <a:extLst>
              <a:ext uri="{FF2B5EF4-FFF2-40B4-BE49-F238E27FC236}">
                <a16:creationId xmlns:a16="http://schemas.microsoft.com/office/drawing/2014/main" id="{05B0331F-27F0-44C4-BAD7-042B9875B28B}"/>
              </a:ext>
            </a:extLst>
          </p:cNvPr>
          <p:cNvPicPr>
            <a:picLocks noChangeAspect="1" noChangeArrowheads="1"/>
          </p:cNvPicPr>
          <p:nvPr/>
        </p:nvPicPr>
        <p:blipFill>
          <a:blip r:embed="rId5">
            <a:extLst>
              <a:ext uri="{BEBA8EAE-BF5A-486C-A8C5-ECC9F3942E4B}">
                <a14:imgProps xmlns:a14="http://schemas.microsoft.com/office/drawing/2010/main">
                  <a14:imgLayer r:embed="rId4">
                    <a14:imgEffect>
                      <a14:colorTemperature colorTemp="11200"/>
                    </a14:imgEffect>
                    <a14:imgEffect>
                      <a14:brightnessContrast bright="-29000" contrast="43000"/>
                    </a14:imgEffect>
                  </a14:imgLayer>
                </a14:imgProps>
              </a:ext>
              <a:ext uri="{28A0092B-C50C-407E-A947-70E740481C1C}">
                <a14:useLocalDpi xmlns:a14="http://schemas.microsoft.com/office/drawing/2010/main" val="0"/>
              </a:ext>
            </a:extLst>
          </a:blip>
          <a:srcRect/>
          <a:stretch>
            <a:fillRect/>
          </a:stretch>
        </p:blipFill>
        <p:spPr bwMode="auto">
          <a:xfrm>
            <a:off x="9411535" y="4828126"/>
            <a:ext cx="563307" cy="563307"/>
          </a:xfrm>
          <a:prstGeom prst="rect">
            <a:avLst/>
          </a:prstGeom>
          <a:noFill/>
          <a:extLst>
            <a:ext uri="{909E8E84-426E-40DD-AFC4-6F175D3DCCD1}">
              <a14:hiddenFill xmlns:a14="http://schemas.microsoft.com/office/drawing/2010/main">
                <a:solidFill>
                  <a:srgbClr val="FFFFFF"/>
                </a:solidFill>
              </a14:hiddenFill>
            </a:ext>
          </a:extLst>
        </p:spPr>
      </p:pic>
      <p:sp>
        <p:nvSpPr>
          <p:cNvPr id="72" name="テキスト ボックス 71">
            <a:extLst>
              <a:ext uri="{FF2B5EF4-FFF2-40B4-BE49-F238E27FC236}">
                <a16:creationId xmlns:a16="http://schemas.microsoft.com/office/drawing/2014/main" id="{E2B8B275-B245-4628-BDE1-987E21147C98}"/>
              </a:ext>
            </a:extLst>
          </p:cNvPr>
          <p:cNvSpPr txBox="1"/>
          <p:nvPr/>
        </p:nvSpPr>
        <p:spPr>
          <a:xfrm>
            <a:off x="9237557" y="4430033"/>
            <a:ext cx="1088135" cy="415498"/>
          </a:xfrm>
          <a:prstGeom prst="rect">
            <a:avLst/>
          </a:prstGeom>
          <a:noFill/>
        </p:spPr>
        <p:txBody>
          <a:bodyPr wrap="square">
            <a:spAutoFit/>
          </a:bodyPr>
          <a:lstStyle/>
          <a:p>
            <a:pPr algn="ctr"/>
            <a:r>
              <a:rPr lang="en-US" altLang="ja-JP" sz="1050" dirty="0"/>
              <a:t>Jira/Redmine</a:t>
            </a:r>
          </a:p>
          <a:p>
            <a:pPr algn="ctr"/>
            <a:r>
              <a:rPr lang="ja-JP" altLang="en-US" sz="1050" dirty="0"/>
              <a:t>不具合管理</a:t>
            </a:r>
            <a:endParaRPr lang="en-US" altLang="ja-JP" sz="1050" dirty="0"/>
          </a:p>
        </p:txBody>
      </p:sp>
      <p:pic>
        <p:nvPicPr>
          <p:cNvPr id="73" name="Picture 2" descr="サーバのイラスト（1台）">
            <a:extLst>
              <a:ext uri="{FF2B5EF4-FFF2-40B4-BE49-F238E27FC236}">
                <a16:creationId xmlns:a16="http://schemas.microsoft.com/office/drawing/2014/main" id="{A1C73EA3-7A33-494B-9625-1DD334DFA2B2}"/>
              </a:ext>
            </a:extLst>
          </p:cNvPr>
          <p:cNvPicPr>
            <a:picLocks noChangeAspect="1" noChangeArrowheads="1"/>
          </p:cNvPicPr>
          <p:nvPr/>
        </p:nvPicPr>
        <p:blipFill>
          <a:blip r:embed="rId7">
            <a:extLst>
              <a:ext uri="{BEBA8EAE-BF5A-486C-A8C5-ECC9F3942E4B}">
                <a14:imgProps xmlns:a14="http://schemas.microsoft.com/office/drawing/2010/main">
                  <a14:imgLayer r:embed="rId4">
                    <a14:imgEffect>
                      <a14:colorTemperature colorTemp="4700"/>
                    </a14:imgEffect>
                    <a14:imgEffect>
                      <a14:saturation sat="300000"/>
                    </a14:imgEffect>
                    <a14:imgEffect>
                      <a14:brightnessContrast bright="-29000" contrast="43000"/>
                    </a14:imgEffect>
                  </a14:imgLayer>
                </a14:imgProps>
              </a:ext>
              <a:ext uri="{28A0092B-C50C-407E-A947-70E740481C1C}">
                <a14:useLocalDpi xmlns:a14="http://schemas.microsoft.com/office/drawing/2010/main" val="0"/>
              </a:ext>
            </a:extLst>
          </a:blip>
          <a:srcRect/>
          <a:stretch>
            <a:fillRect/>
          </a:stretch>
        </p:blipFill>
        <p:spPr bwMode="auto">
          <a:xfrm>
            <a:off x="7488616" y="4796334"/>
            <a:ext cx="563307" cy="56330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サーバのイラスト（1台）">
            <a:extLst>
              <a:ext uri="{FF2B5EF4-FFF2-40B4-BE49-F238E27FC236}">
                <a16:creationId xmlns:a16="http://schemas.microsoft.com/office/drawing/2014/main" id="{7E96E48F-D11F-48FE-AAAA-3342CE2038D2}"/>
              </a:ext>
            </a:extLst>
          </p:cNvPr>
          <p:cNvPicPr>
            <a:picLocks noChangeAspect="1" noChangeArrowheads="1"/>
          </p:cNvPicPr>
          <p:nvPr/>
        </p:nvPicPr>
        <p:blipFill>
          <a:blip r:embed="rId6">
            <a:extLst>
              <a:ext uri="{BEBA8EAE-BF5A-486C-A8C5-ECC9F3942E4B}">
                <a14:imgProps xmlns:a14="http://schemas.microsoft.com/office/drawing/2010/main">
                  <a14:imgLayer r:embed="rId4">
                    <a14:imgEffect>
                      <a14:colorTemperature colorTemp="4700"/>
                    </a14:imgEffect>
                    <a14:imgEffect>
                      <a14:brightnessContrast bright="-29000" contrast="43000"/>
                    </a14:imgEffect>
                  </a14:imgLayer>
                </a14:imgProps>
              </a:ext>
              <a:ext uri="{28A0092B-C50C-407E-A947-70E740481C1C}">
                <a14:useLocalDpi xmlns:a14="http://schemas.microsoft.com/office/drawing/2010/main" val="0"/>
              </a:ext>
            </a:extLst>
          </a:blip>
          <a:srcRect/>
          <a:stretch>
            <a:fillRect/>
          </a:stretch>
        </p:blipFill>
        <p:spPr bwMode="auto">
          <a:xfrm>
            <a:off x="8496794" y="4831296"/>
            <a:ext cx="563307" cy="563307"/>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直線コネクタ 74">
            <a:extLst>
              <a:ext uri="{FF2B5EF4-FFF2-40B4-BE49-F238E27FC236}">
                <a16:creationId xmlns:a16="http://schemas.microsoft.com/office/drawing/2014/main" id="{07B33418-8DE1-404A-A33B-B6D1FC44F3EE}"/>
              </a:ext>
            </a:extLst>
          </p:cNvPr>
          <p:cNvCxnSpPr>
            <a:cxnSpLocks/>
          </p:cNvCxnSpPr>
          <p:nvPr/>
        </p:nvCxnSpPr>
        <p:spPr>
          <a:xfrm>
            <a:off x="7028222" y="4359040"/>
            <a:ext cx="4892316" cy="1"/>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C8B3DEF1-7EA7-4592-AE2B-83DB20F2E40A}"/>
              </a:ext>
            </a:extLst>
          </p:cNvPr>
          <p:cNvSpPr txBox="1"/>
          <p:nvPr/>
        </p:nvSpPr>
        <p:spPr>
          <a:xfrm>
            <a:off x="7107432" y="4448188"/>
            <a:ext cx="1324490" cy="415498"/>
          </a:xfrm>
          <a:prstGeom prst="rect">
            <a:avLst/>
          </a:prstGeom>
          <a:noFill/>
        </p:spPr>
        <p:txBody>
          <a:bodyPr wrap="square">
            <a:spAutoFit/>
          </a:bodyPr>
          <a:lstStyle/>
          <a:p>
            <a:pPr algn="ctr"/>
            <a:r>
              <a:rPr lang="ja-JP" altLang="en-US" sz="1050" dirty="0"/>
              <a:t>バックアップ</a:t>
            </a:r>
            <a:endParaRPr lang="en-US" altLang="ja-JP" sz="1050" dirty="0"/>
          </a:p>
          <a:p>
            <a:pPr algn="ctr"/>
            <a:r>
              <a:rPr lang="ja-JP" altLang="en-US" sz="1050" dirty="0"/>
              <a:t>ストレージ</a:t>
            </a:r>
          </a:p>
        </p:txBody>
      </p:sp>
      <p:sp>
        <p:nvSpPr>
          <p:cNvPr id="79" name="テキスト ボックス 78">
            <a:extLst>
              <a:ext uri="{FF2B5EF4-FFF2-40B4-BE49-F238E27FC236}">
                <a16:creationId xmlns:a16="http://schemas.microsoft.com/office/drawing/2014/main" id="{24366054-F325-4DAE-BECF-C6F6916D6FA0}"/>
              </a:ext>
            </a:extLst>
          </p:cNvPr>
          <p:cNvSpPr txBox="1"/>
          <p:nvPr/>
        </p:nvSpPr>
        <p:spPr>
          <a:xfrm>
            <a:off x="8066566" y="4446595"/>
            <a:ext cx="1324490" cy="415498"/>
          </a:xfrm>
          <a:prstGeom prst="rect">
            <a:avLst/>
          </a:prstGeom>
          <a:noFill/>
        </p:spPr>
        <p:txBody>
          <a:bodyPr wrap="square">
            <a:spAutoFit/>
          </a:bodyPr>
          <a:lstStyle/>
          <a:p>
            <a:pPr algn="ctr"/>
            <a:r>
              <a:rPr lang="ja-JP" altLang="en-US" sz="1050" dirty="0"/>
              <a:t>ドキュメント</a:t>
            </a:r>
            <a:endParaRPr lang="en-US" altLang="ja-JP" sz="1050" dirty="0"/>
          </a:p>
          <a:p>
            <a:pPr algn="ctr"/>
            <a:r>
              <a:rPr lang="ja-JP" altLang="en-US" sz="1050" dirty="0"/>
              <a:t>サーバー</a:t>
            </a:r>
          </a:p>
        </p:txBody>
      </p:sp>
      <p:sp>
        <p:nvSpPr>
          <p:cNvPr id="80" name="テキスト ボックス 79">
            <a:extLst>
              <a:ext uri="{FF2B5EF4-FFF2-40B4-BE49-F238E27FC236}">
                <a16:creationId xmlns:a16="http://schemas.microsoft.com/office/drawing/2014/main" id="{80CE0E5C-D7B2-4F93-A254-0862ACB9B661}"/>
              </a:ext>
            </a:extLst>
          </p:cNvPr>
          <p:cNvSpPr txBox="1"/>
          <p:nvPr/>
        </p:nvSpPr>
        <p:spPr>
          <a:xfrm>
            <a:off x="1635316" y="2620007"/>
            <a:ext cx="2038074" cy="1061829"/>
          </a:xfrm>
          <a:prstGeom prst="rect">
            <a:avLst/>
          </a:prstGeom>
          <a:noFill/>
        </p:spPr>
        <p:txBody>
          <a:bodyPr wrap="square">
            <a:spAutoFit/>
          </a:bodyPr>
          <a:lstStyle/>
          <a:p>
            <a:r>
              <a:rPr lang="ja-JP" altLang="en-US" sz="1050" dirty="0">
                <a:solidFill>
                  <a:schemeClr val="accent2"/>
                </a:solidFill>
              </a:rPr>
              <a:t>すべてのマシンについて、</a:t>
            </a:r>
            <a:endParaRPr lang="en-US" altLang="ja-JP" sz="1050" dirty="0">
              <a:solidFill>
                <a:schemeClr val="accent2"/>
              </a:solidFill>
            </a:endParaRPr>
          </a:p>
          <a:p>
            <a:r>
              <a:rPr lang="ja-JP" altLang="en-US" sz="1050" dirty="0">
                <a:solidFill>
                  <a:schemeClr val="accent2"/>
                </a:solidFill>
              </a:rPr>
              <a:t>・ユーザーアカウント管理</a:t>
            </a:r>
            <a:endParaRPr lang="en-US" altLang="ja-JP" sz="1050" dirty="0">
              <a:solidFill>
                <a:schemeClr val="accent2"/>
              </a:solidFill>
            </a:endParaRPr>
          </a:p>
          <a:p>
            <a:r>
              <a:rPr lang="ja-JP" altLang="en-US" sz="1050" dirty="0">
                <a:solidFill>
                  <a:schemeClr val="accent2"/>
                </a:solidFill>
              </a:rPr>
              <a:t>・アクセス権限管理</a:t>
            </a:r>
            <a:endParaRPr lang="en-US" altLang="ja-JP" sz="1050" dirty="0">
              <a:solidFill>
                <a:schemeClr val="accent2"/>
              </a:solidFill>
            </a:endParaRPr>
          </a:p>
          <a:p>
            <a:r>
              <a:rPr lang="ja-JP" altLang="en-US" sz="1050" dirty="0">
                <a:solidFill>
                  <a:schemeClr val="accent2"/>
                </a:solidFill>
              </a:rPr>
              <a:t>・定期バックアップ</a:t>
            </a:r>
            <a:endParaRPr lang="en-US" altLang="ja-JP" sz="1050" dirty="0">
              <a:solidFill>
                <a:schemeClr val="accent2"/>
              </a:solidFill>
            </a:endParaRPr>
          </a:p>
          <a:p>
            <a:r>
              <a:rPr lang="ja-JP" altLang="en-US" sz="1050" dirty="0">
                <a:solidFill>
                  <a:schemeClr val="accent2"/>
                </a:solidFill>
              </a:rPr>
              <a:t>・</a:t>
            </a:r>
            <a:r>
              <a:rPr lang="en-US" altLang="ja-JP" sz="1050" dirty="0">
                <a:solidFill>
                  <a:schemeClr val="accent2"/>
                </a:solidFill>
              </a:rPr>
              <a:t>OS</a:t>
            </a:r>
            <a:r>
              <a:rPr lang="ja-JP" altLang="en-US" sz="1050" dirty="0">
                <a:solidFill>
                  <a:schemeClr val="accent2"/>
                </a:solidFill>
              </a:rPr>
              <a:t>やハードウエアの保守</a:t>
            </a:r>
            <a:endParaRPr lang="en-US" altLang="ja-JP" sz="1050" dirty="0">
              <a:solidFill>
                <a:schemeClr val="accent2"/>
              </a:solidFill>
            </a:endParaRPr>
          </a:p>
          <a:p>
            <a:r>
              <a:rPr lang="ja-JP" altLang="en-US" sz="1050" dirty="0">
                <a:solidFill>
                  <a:schemeClr val="accent2"/>
                </a:solidFill>
              </a:rPr>
              <a:t>が必要。</a:t>
            </a:r>
            <a:endParaRPr lang="en-US" altLang="ja-JP" sz="1050" dirty="0">
              <a:solidFill>
                <a:schemeClr val="accent2"/>
              </a:solidFill>
            </a:endParaRPr>
          </a:p>
        </p:txBody>
      </p:sp>
      <p:sp>
        <p:nvSpPr>
          <p:cNvPr id="81" name="テキスト ボックス 80">
            <a:extLst>
              <a:ext uri="{FF2B5EF4-FFF2-40B4-BE49-F238E27FC236}">
                <a16:creationId xmlns:a16="http://schemas.microsoft.com/office/drawing/2014/main" id="{78D71275-069C-4A67-BF43-E7F0B609A20C}"/>
              </a:ext>
            </a:extLst>
          </p:cNvPr>
          <p:cNvSpPr txBox="1"/>
          <p:nvPr/>
        </p:nvSpPr>
        <p:spPr>
          <a:xfrm>
            <a:off x="2451003" y="5621484"/>
            <a:ext cx="765751" cy="253916"/>
          </a:xfrm>
          <a:prstGeom prst="rect">
            <a:avLst/>
          </a:prstGeom>
          <a:noFill/>
        </p:spPr>
        <p:txBody>
          <a:bodyPr wrap="square">
            <a:spAutoFit/>
          </a:bodyPr>
          <a:lstStyle/>
          <a:p>
            <a:r>
              <a:rPr lang="ja-JP" altLang="en-US" sz="1050" dirty="0"/>
              <a:t>開発環境</a:t>
            </a:r>
          </a:p>
        </p:txBody>
      </p:sp>
      <p:pic>
        <p:nvPicPr>
          <p:cNvPr id="82" name="Picture 2" descr="サーバのイラスト（1台）">
            <a:extLst>
              <a:ext uri="{FF2B5EF4-FFF2-40B4-BE49-F238E27FC236}">
                <a16:creationId xmlns:a16="http://schemas.microsoft.com/office/drawing/2014/main" id="{5FF2C91A-3C71-4B46-8320-705833B61C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5879" y="3356750"/>
            <a:ext cx="563307" cy="563307"/>
          </a:xfrm>
          <a:prstGeom prst="rect">
            <a:avLst/>
          </a:prstGeom>
          <a:noFill/>
          <a:extLst>
            <a:ext uri="{909E8E84-426E-40DD-AFC4-6F175D3DCCD1}">
              <a14:hiddenFill xmlns:a14="http://schemas.microsoft.com/office/drawing/2010/main">
                <a:solidFill>
                  <a:srgbClr val="FFFFFF"/>
                </a:solidFill>
              </a14:hiddenFill>
            </a:ext>
          </a:extLst>
        </p:spPr>
      </p:pic>
      <p:sp>
        <p:nvSpPr>
          <p:cNvPr id="83" name="テキスト ボックス 82">
            <a:extLst>
              <a:ext uri="{FF2B5EF4-FFF2-40B4-BE49-F238E27FC236}">
                <a16:creationId xmlns:a16="http://schemas.microsoft.com/office/drawing/2014/main" id="{6A5AB081-292D-4230-B554-D36B87A49077}"/>
              </a:ext>
            </a:extLst>
          </p:cNvPr>
          <p:cNvSpPr txBox="1"/>
          <p:nvPr/>
        </p:nvSpPr>
        <p:spPr>
          <a:xfrm>
            <a:off x="8243703" y="3946700"/>
            <a:ext cx="752992" cy="253916"/>
          </a:xfrm>
          <a:prstGeom prst="rect">
            <a:avLst/>
          </a:prstGeom>
          <a:noFill/>
        </p:spPr>
        <p:txBody>
          <a:bodyPr wrap="square">
            <a:spAutoFit/>
          </a:bodyPr>
          <a:lstStyle/>
          <a:p>
            <a:pPr algn="ctr"/>
            <a:r>
              <a:rPr lang="ja-JP" altLang="en-US" sz="1050" dirty="0"/>
              <a:t>開発環境</a:t>
            </a:r>
          </a:p>
        </p:txBody>
      </p:sp>
      <p:sp>
        <p:nvSpPr>
          <p:cNvPr id="84" name="テキスト ボックス 83">
            <a:extLst>
              <a:ext uri="{FF2B5EF4-FFF2-40B4-BE49-F238E27FC236}">
                <a16:creationId xmlns:a16="http://schemas.microsoft.com/office/drawing/2014/main" id="{91828F83-67A9-4860-8C2A-A0080E8BBFB6}"/>
              </a:ext>
            </a:extLst>
          </p:cNvPr>
          <p:cNvSpPr txBox="1"/>
          <p:nvPr/>
        </p:nvSpPr>
        <p:spPr>
          <a:xfrm>
            <a:off x="7107432" y="5736797"/>
            <a:ext cx="4726701" cy="900246"/>
          </a:xfrm>
          <a:prstGeom prst="rect">
            <a:avLst/>
          </a:prstGeom>
          <a:noFill/>
        </p:spPr>
        <p:txBody>
          <a:bodyPr wrap="square">
            <a:spAutoFit/>
          </a:bodyPr>
          <a:lstStyle/>
          <a:p>
            <a:r>
              <a:rPr lang="en-US" altLang="ja-JP" sz="1050" b="1" dirty="0">
                <a:solidFill>
                  <a:schemeClr val="accent2"/>
                </a:solidFill>
              </a:rPr>
              <a:t>PaaS</a:t>
            </a:r>
            <a:r>
              <a:rPr lang="ja-JP" altLang="en-US" sz="1050" dirty="0">
                <a:solidFill>
                  <a:schemeClr val="accent2"/>
                </a:solidFill>
              </a:rPr>
              <a:t>では、開発環境の他に、稼働中のサーバーの負荷やディスク使用率、ログなどがリアルタイムモニタリングできる機能など、運用のサポート機能も充実。開発～運用～保守が自然にプロジェクトの中に組み込めるので、</a:t>
            </a:r>
            <a:r>
              <a:rPr lang="en-US" altLang="ja-JP" sz="1050" b="1" dirty="0">
                <a:solidFill>
                  <a:schemeClr val="accent2"/>
                </a:solidFill>
              </a:rPr>
              <a:t>PLM(Product Lifecycle Management)</a:t>
            </a:r>
            <a:r>
              <a:rPr lang="ja-JP" altLang="en-US" sz="1050" dirty="0">
                <a:solidFill>
                  <a:schemeClr val="accent2"/>
                </a:solidFill>
              </a:rPr>
              <a:t>の点で非常に有利。</a:t>
            </a:r>
            <a:endParaRPr lang="en-US" altLang="ja-JP" sz="1050" dirty="0">
              <a:solidFill>
                <a:schemeClr val="accent2"/>
              </a:solidFill>
            </a:endParaRPr>
          </a:p>
          <a:p>
            <a:r>
              <a:rPr lang="ja-JP" altLang="en-US" sz="1050" dirty="0">
                <a:solidFill>
                  <a:schemeClr val="accent2"/>
                </a:solidFill>
              </a:rPr>
              <a:t>⇒「</a:t>
            </a:r>
            <a:r>
              <a:rPr lang="en-US" altLang="ja-JP" sz="1050" b="1" dirty="0">
                <a:solidFill>
                  <a:schemeClr val="accent2"/>
                </a:solidFill>
              </a:rPr>
              <a:t>DevOps</a:t>
            </a:r>
            <a:r>
              <a:rPr lang="ja-JP" altLang="en-US" sz="1050" b="1" dirty="0">
                <a:solidFill>
                  <a:schemeClr val="accent2"/>
                </a:solidFill>
              </a:rPr>
              <a:t>」</a:t>
            </a:r>
            <a:r>
              <a:rPr lang="en-US" altLang="ja-JP" sz="1050" b="1" dirty="0">
                <a:solidFill>
                  <a:schemeClr val="accent2"/>
                </a:solidFill>
              </a:rPr>
              <a:t>(Development &amp; Operations)</a:t>
            </a:r>
            <a:endParaRPr lang="en-US" altLang="ja-JP" sz="1050" dirty="0">
              <a:solidFill>
                <a:schemeClr val="accent2"/>
              </a:solidFill>
            </a:endParaRPr>
          </a:p>
        </p:txBody>
      </p:sp>
      <p:cxnSp>
        <p:nvCxnSpPr>
          <p:cNvPr id="88" name="直線コネクタ 87">
            <a:extLst>
              <a:ext uri="{FF2B5EF4-FFF2-40B4-BE49-F238E27FC236}">
                <a16:creationId xmlns:a16="http://schemas.microsoft.com/office/drawing/2014/main" id="{1823EF5F-B732-415F-9E48-1AB5CE5EC857}"/>
              </a:ext>
            </a:extLst>
          </p:cNvPr>
          <p:cNvCxnSpPr>
            <a:cxnSpLocks/>
            <a:endCxn id="65" idx="1"/>
          </p:cNvCxnSpPr>
          <p:nvPr/>
        </p:nvCxnSpPr>
        <p:spPr>
          <a:xfrm flipV="1">
            <a:off x="8743950" y="3350722"/>
            <a:ext cx="1553958" cy="24963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107F7E3-4D0C-4A2F-AB73-02643EE866F3}"/>
              </a:ext>
            </a:extLst>
          </p:cNvPr>
          <p:cNvCxnSpPr>
            <a:cxnSpLocks/>
            <a:endCxn id="67" idx="1"/>
          </p:cNvCxnSpPr>
          <p:nvPr/>
        </p:nvCxnSpPr>
        <p:spPr>
          <a:xfrm>
            <a:off x="8743950" y="3734403"/>
            <a:ext cx="1560846" cy="25391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15A109C6-EABF-442B-8FB4-F0758663BA76}"/>
              </a:ext>
            </a:extLst>
          </p:cNvPr>
          <p:cNvSpPr txBox="1"/>
          <p:nvPr/>
        </p:nvSpPr>
        <p:spPr>
          <a:xfrm>
            <a:off x="9048015" y="3227518"/>
            <a:ext cx="1136050" cy="415498"/>
          </a:xfrm>
          <a:prstGeom prst="rect">
            <a:avLst/>
          </a:prstGeom>
          <a:noFill/>
        </p:spPr>
        <p:txBody>
          <a:bodyPr wrap="square">
            <a:spAutoFit/>
          </a:bodyPr>
          <a:lstStyle/>
          <a:p>
            <a:pPr algn="ctr"/>
            <a:r>
              <a:rPr lang="ja-JP" altLang="en-US" sz="1050" dirty="0"/>
              <a:t>デプロイ＆</a:t>
            </a:r>
            <a:endParaRPr lang="en-US" altLang="ja-JP" sz="1050" dirty="0"/>
          </a:p>
          <a:p>
            <a:pPr algn="ctr"/>
            <a:r>
              <a:rPr lang="ja-JP" altLang="en-US" sz="1050" dirty="0"/>
              <a:t>メンテナンス</a:t>
            </a:r>
          </a:p>
        </p:txBody>
      </p:sp>
      <p:sp>
        <p:nvSpPr>
          <p:cNvPr id="93" name="テキスト ボックス 92">
            <a:extLst>
              <a:ext uri="{FF2B5EF4-FFF2-40B4-BE49-F238E27FC236}">
                <a16:creationId xmlns:a16="http://schemas.microsoft.com/office/drawing/2014/main" id="{1497D61E-1A4E-405A-BE80-30500EE9E953}"/>
              </a:ext>
            </a:extLst>
          </p:cNvPr>
          <p:cNvSpPr txBox="1"/>
          <p:nvPr/>
        </p:nvSpPr>
        <p:spPr>
          <a:xfrm>
            <a:off x="8926281" y="3716921"/>
            <a:ext cx="1324490" cy="415498"/>
          </a:xfrm>
          <a:prstGeom prst="rect">
            <a:avLst/>
          </a:prstGeom>
          <a:noFill/>
        </p:spPr>
        <p:txBody>
          <a:bodyPr wrap="square">
            <a:spAutoFit/>
          </a:bodyPr>
          <a:lstStyle/>
          <a:p>
            <a:pPr algn="ctr"/>
            <a:r>
              <a:rPr lang="ja-JP" altLang="en-US" sz="1050" dirty="0"/>
              <a:t>テスト＆</a:t>
            </a:r>
            <a:endParaRPr lang="en-US" altLang="ja-JP" sz="1050" dirty="0"/>
          </a:p>
          <a:p>
            <a:pPr algn="ctr"/>
            <a:r>
              <a:rPr lang="ja-JP" altLang="en-US" sz="1050" dirty="0"/>
              <a:t>バグ修正</a:t>
            </a:r>
          </a:p>
        </p:txBody>
      </p:sp>
      <p:sp>
        <p:nvSpPr>
          <p:cNvPr id="94" name="テキスト ボックス 93">
            <a:extLst>
              <a:ext uri="{FF2B5EF4-FFF2-40B4-BE49-F238E27FC236}">
                <a16:creationId xmlns:a16="http://schemas.microsoft.com/office/drawing/2014/main" id="{B7242A29-2ECC-49DB-B429-03ABE81D5B6A}"/>
              </a:ext>
            </a:extLst>
          </p:cNvPr>
          <p:cNvSpPr txBox="1"/>
          <p:nvPr/>
        </p:nvSpPr>
        <p:spPr>
          <a:xfrm>
            <a:off x="7360107" y="5389304"/>
            <a:ext cx="4435442" cy="253916"/>
          </a:xfrm>
          <a:prstGeom prst="rect">
            <a:avLst/>
          </a:prstGeom>
          <a:noFill/>
        </p:spPr>
        <p:txBody>
          <a:bodyPr wrap="square">
            <a:spAutoFit/>
          </a:bodyPr>
          <a:lstStyle/>
          <a:p>
            <a:r>
              <a:rPr lang="ja-JP" altLang="en-US" sz="1050" dirty="0"/>
              <a:t>共通機能はクラウドサービスを利用。これらの保守はクラウド任せ。</a:t>
            </a:r>
            <a:endParaRPr lang="en-US" altLang="ja-JP" sz="1050" dirty="0"/>
          </a:p>
        </p:txBody>
      </p:sp>
      <p:pic>
        <p:nvPicPr>
          <p:cNvPr id="105" name="Picture 10" descr="コンピューターを使うロボットのイラスト">
            <a:extLst>
              <a:ext uri="{FF2B5EF4-FFF2-40B4-BE49-F238E27FC236}">
                <a16:creationId xmlns:a16="http://schemas.microsoft.com/office/drawing/2014/main" id="{DF032B4F-1518-4F4F-9AF7-9099371C3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863" y="3107168"/>
            <a:ext cx="956633" cy="904018"/>
          </a:xfrm>
          <a:prstGeom prst="rect">
            <a:avLst/>
          </a:prstGeom>
          <a:noFill/>
          <a:extLst>
            <a:ext uri="{909E8E84-426E-40DD-AFC4-6F175D3DCCD1}">
              <a14:hiddenFill xmlns:a14="http://schemas.microsoft.com/office/drawing/2010/main">
                <a:solidFill>
                  <a:srgbClr val="FFFFFF"/>
                </a:solidFill>
              </a14:hiddenFill>
            </a:ext>
          </a:extLst>
        </p:spPr>
      </p:pic>
      <p:sp>
        <p:nvSpPr>
          <p:cNvPr id="107" name="テキスト ボックス 106">
            <a:extLst>
              <a:ext uri="{FF2B5EF4-FFF2-40B4-BE49-F238E27FC236}">
                <a16:creationId xmlns:a16="http://schemas.microsoft.com/office/drawing/2014/main" id="{EA1793F8-EED5-44AB-810C-EC2CB7D8C412}"/>
              </a:ext>
            </a:extLst>
          </p:cNvPr>
          <p:cNvSpPr txBox="1"/>
          <p:nvPr/>
        </p:nvSpPr>
        <p:spPr>
          <a:xfrm>
            <a:off x="439936" y="4107247"/>
            <a:ext cx="1059180" cy="415498"/>
          </a:xfrm>
          <a:prstGeom prst="rect">
            <a:avLst/>
          </a:prstGeom>
          <a:noFill/>
        </p:spPr>
        <p:txBody>
          <a:bodyPr wrap="square">
            <a:spAutoFit/>
          </a:bodyPr>
          <a:lstStyle/>
          <a:p>
            <a:pPr algn="ctr"/>
            <a:r>
              <a:rPr lang="en-US" altLang="ja-JP" sz="1050" dirty="0"/>
              <a:t>Project-A</a:t>
            </a:r>
            <a:r>
              <a:rPr lang="ja-JP" altLang="en-US" sz="1050" dirty="0"/>
              <a:t>用</a:t>
            </a:r>
            <a:endParaRPr lang="en-US" altLang="ja-JP" sz="1050" dirty="0"/>
          </a:p>
          <a:p>
            <a:pPr algn="ctr"/>
            <a:r>
              <a:rPr lang="en-US" altLang="ja-JP" sz="1050" dirty="0"/>
              <a:t>Jira/Redmine</a:t>
            </a:r>
          </a:p>
        </p:txBody>
      </p:sp>
      <p:cxnSp>
        <p:nvCxnSpPr>
          <p:cNvPr id="113" name="直線コネクタ 112">
            <a:extLst>
              <a:ext uri="{FF2B5EF4-FFF2-40B4-BE49-F238E27FC236}">
                <a16:creationId xmlns:a16="http://schemas.microsoft.com/office/drawing/2014/main" id="{1688A17A-831D-479E-B141-2B04A66F3782}"/>
              </a:ext>
            </a:extLst>
          </p:cNvPr>
          <p:cNvCxnSpPr>
            <a:cxnSpLocks/>
            <a:endCxn id="117" idx="1"/>
          </p:cNvCxnSpPr>
          <p:nvPr/>
        </p:nvCxnSpPr>
        <p:spPr>
          <a:xfrm flipV="1">
            <a:off x="6855909" y="3653677"/>
            <a:ext cx="390647" cy="1610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17" name="図 116">
            <a:extLst>
              <a:ext uri="{FF2B5EF4-FFF2-40B4-BE49-F238E27FC236}">
                <a16:creationId xmlns:a16="http://schemas.microsoft.com/office/drawing/2014/main" id="{ECD6C6D1-3D66-40BA-BF85-9C088385EC9C}"/>
              </a:ext>
            </a:extLst>
          </p:cNvPr>
          <p:cNvPicPr>
            <a:picLocks noChangeAspect="1"/>
          </p:cNvPicPr>
          <p:nvPr/>
        </p:nvPicPr>
        <p:blipFill>
          <a:blip r:embed="rId9"/>
          <a:stretch>
            <a:fillRect/>
          </a:stretch>
        </p:blipFill>
        <p:spPr>
          <a:xfrm>
            <a:off x="7246556" y="3372023"/>
            <a:ext cx="864120" cy="563308"/>
          </a:xfrm>
          <a:prstGeom prst="rect">
            <a:avLst/>
          </a:prstGeom>
        </p:spPr>
      </p:pic>
      <p:sp>
        <p:nvSpPr>
          <p:cNvPr id="121" name="テキスト ボックス 120">
            <a:extLst>
              <a:ext uri="{FF2B5EF4-FFF2-40B4-BE49-F238E27FC236}">
                <a16:creationId xmlns:a16="http://schemas.microsoft.com/office/drawing/2014/main" id="{426B27F2-0967-40BD-A99F-BA374CBA6F57}"/>
              </a:ext>
            </a:extLst>
          </p:cNvPr>
          <p:cNvSpPr txBox="1"/>
          <p:nvPr/>
        </p:nvSpPr>
        <p:spPr>
          <a:xfrm>
            <a:off x="7028222" y="2909561"/>
            <a:ext cx="1625904" cy="307777"/>
          </a:xfrm>
          <a:prstGeom prst="rect">
            <a:avLst/>
          </a:prstGeom>
          <a:noFill/>
          <a:ln w="12700">
            <a:solidFill>
              <a:srgbClr val="5B9CD5"/>
            </a:solidFill>
            <a:prstDash val="sysDash"/>
          </a:ln>
        </p:spPr>
        <p:txBody>
          <a:bodyPr wrap="square">
            <a:spAutoFit/>
          </a:bodyPr>
          <a:lstStyle/>
          <a:p>
            <a:pPr algn="ctr"/>
            <a:r>
              <a:rPr lang="en-US" altLang="ja-JP" sz="1400" b="1" dirty="0"/>
              <a:t>Project A</a:t>
            </a:r>
          </a:p>
        </p:txBody>
      </p:sp>
      <p:sp>
        <p:nvSpPr>
          <p:cNvPr id="125" name="テキスト ボックス 124">
            <a:extLst>
              <a:ext uri="{FF2B5EF4-FFF2-40B4-BE49-F238E27FC236}">
                <a16:creationId xmlns:a16="http://schemas.microsoft.com/office/drawing/2014/main" id="{17891CA1-8BE3-44BE-9217-9349499764BA}"/>
              </a:ext>
            </a:extLst>
          </p:cNvPr>
          <p:cNvSpPr txBox="1"/>
          <p:nvPr/>
        </p:nvSpPr>
        <p:spPr>
          <a:xfrm>
            <a:off x="7112739" y="3956151"/>
            <a:ext cx="1157551" cy="253916"/>
          </a:xfrm>
          <a:prstGeom prst="rect">
            <a:avLst/>
          </a:prstGeom>
          <a:noFill/>
        </p:spPr>
        <p:txBody>
          <a:bodyPr wrap="square">
            <a:spAutoFit/>
          </a:bodyPr>
          <a:lstStyle/>
          <a:p>
            <a:pPr algn="ctr"/>
            <a:r>
              <a:rPr lang="ja-JP" altLang="en-US" sz="1050" dirty="0"/>
              <a:t>ダッシュボード</a:t>
            </a:r>
          </a:p>
        </p:txBody>
      </p:sp>
      <p:cxnSp>
        <p:nvCxnSpPr>
          <p:cNvPr id="126" name="直線コネクタ 125">
            <a:extLst>
              <a:ext uri="{FF2B5EF4-FFF2-40B4-BE49-F238E27FC236}">
                <a16:creationId xmlns:a16="http://schemas.microsoft.com/office/drawing/2014/main" id="{F6A424A6-D349-49D9-8F49-E25A99CF7FDE}"/>
              </a:ext>
            </a:extLst>
          </p:cNvPr>
          <p:cNvCxnSpPr>
            <a:cxnSpLocks/>
            <a:stCxn id="117" idx="3"/>
          </p:cNvCxnSpPr>
          <p:nvPr/>
        </p:nvCxnSpPr>
        <p:spPr>
          <a:xfrm>
            <a:off x="8110676" y="3653677"/>
            <a:ext cx="303914"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3095B419-E78D-4169-8B3C-F3DA0CEACC0A}"/>
              </a:ext>
            </a:extLst>
          </p:cNvPr>
          <p:cNvCxnSpPr>
            <a:cxnSpLocks/>
            <a:stCxn id="117" idx="2"/>
          </p:cNvCxnSpPr>
          <p:nvPr/>
        </p:nvCxnSpPr>
        <p:spPr>
          <a:xfrm>
            <a:off x="7678616" y="3935331"/>
            <a:ext cx="0" cy="48453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814C520-1949-4E3C-8FDF-A09184D46A9C}"/>
              </a:ext>
            </a:extLst>
          </p:cNvPr>
          <p:cNvCxnSpPr>
            <a:cxnSpLocks/>
          </p:cNvCxnSpPr>
          <p:nvPr/>
        </p:nvCxnSpPr>
        <p:spPr>
          <a:xfrm>
            <a:off x="7731004" y="3930568"/>
            <a:ext cx="631946" cy="47779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EC457EC3-76AA-4DD6-AAFB-11A3BE3DF9B8}"/>
              </a:ext>
            </a:extLst>
          </p:cNvPr>
          <p:cNvCxnSpPr>
            <a:cxnSpLocks/>
          </p:cNvCxnSpPr>
          <p:nvPr/>
        </p:nvCxnSpPr>
        <p:spPr>
          <a:xfrm>
            <a:off x="7911979" y="3940093"/>
            <a:ext cx="1394550" cy="51380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1225E501-44FE-43FA-87D5-AAB0136DB2BD}"/>
              </a:ext>
            </a:extLst>
          </p:cNvPr>
          <p:cNvCxnSpPr>
            <a:cxnSpLocks/>
          </p:cNvCxnSpPr>
          <p:nvPr/>
        </p:nvCxnSpPr>
        <p:spPr>
          <a:xfrm>
            <a:off x="8069142" y="3930568"/>
            <a:ext cx="2341276" cy="50011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DDA382A8-809D-4D5F-AF69-E1F875513258}"/>
              </a:ext>
            </a:extLst>
          </p:cNvPr>
          <p:cNvSpPr txBox="1"/>
          <p:nvPr/>
        </p:nvSpPr>
        <p:spPr>
          <a:xfrm>
            <a:off x="7066732" y="2511767"/>
            <a:ext cx="4853806" cy="415498"/>
          </a:xfrm>
          <a:prstGeom prst="rect">
            <a:avLst/>
          </a:prstGeom>
          <a:noFill/>
        </p:spPr>
        <p:txBody>
          <a:bodyPr wrap="square">
            <a:spAutoFit/>
          </a:bodyPr>
          <a:lstStyle/>
          <a:p>
            <a:r>
              <a:rPr lang="ja-JP" altLang="en-US" sz="1050" dirty="0">
                <a:solidFill>
                  <a:schemeClr val="accent2"/>
                </a:solidFill>
              </a:rPr>
              <a:t>保守作業のかなりの部分をクラウド任せにできる。</a:t>
            </a:r>
            <a:endParaRPr lang="en-US" altLang="ja-JP" sz="1050" dirty="0">
              <a:solidFill>
                <a:schemeClr val="accent2"/>
              </a:solidFill>
            </a:endParaRPr>
          </a:p>
          <a:p>
            <a:r>
              <a:rPr lang="ja-JP" altLang="en-US" sz="1050" dirty="0">
                <a:solidFill>
                  <a:schemeClr val="accent2"/>
                </a:solidFill>
              </a:rPr>
              <a:t>また、開発環境だけでなく、本番運用環境もプロジェクト内に置ける</a:t>
            </a:r>
            <a:endParaRPr lang="en-US" altLang="ja-JP" sz="1050" dirty="0">
              <a:solidFill>
                <a:schemeClr val="accent2"/>
              </a:solidFill>
            </a:endParaRPr>
          </a:p>
        </p:txBody>
      </p:sp>
      <p:sp>
        <p:nvSpPr>
          <p:cNvPr id="145" name="テキスト ボックス 144">
            <a:extLst>
              <a:ext uri="{FF2B5EF4-FFF2-40B4-BE49-F238E27FC236}">
                <a16:creationId xmlns:a16="http://schemas.microsoft.com/office/drawing/2014/main" id="{E3AF2A38-77F7-4C86-A78E-CB8855F1CB7F}"/>
              </a:ext>
            </a:extLst>
          </p:cNvPr>
          <p:cNvSpPr txBox="1"/>
          <p:nvPr/>
        </p:nvSpPr>
        <p:spPr>
          <a:xfrm>
            <a:off x="1107108" y="1504688"/>
            <a:ext cx="6096000" cy="369332"/>
          </a:xfrm>
          <a:prstGeom prst="rect">
            <a:avLst/>
          </a:prstGeom>
          <a:noFill/>
        </p:spPr>
        <p:txBody>
          <a:bodyPr wrap="square">
            <a:spAutoFit/>
          </a:bodyPr>
          <a:lstStyle/>
          <a:p>
            <a:r>
              <a:rPr lang="en-US" altLang="ja-JP" b="1" dirty="0"/>
              <a:t>Web</a:t>
            </a:r>
            <a:r>
              <a:rPr lang="ja-JP" altLang="en-US" b="1" dirty="0"/>
              <a:t>アプリ開発「</a:t>
            </a:r>
            <a:r>
              <a:rPr lang="en-US" altLang="ja-JP" b="1" dirty="0"/>
              <a:t>Project-A</a:t>
            </a:r>
            <a:r>
              <a:rPr lang="ja-JP" altLang="en-US" b="1" dirty="0"/>
              <a:t>」の例</a:t>
            </a:r>
            <a:endParaRPr lang="ja-JP" altLang="en-US" dirty="0"/>
          </a:p>
        </p:txBody>
      </p:sp>
      <p:sp>
        <p:nvSpPr>
          <p:cNvPr id="146" name="テキスト ボックス 145">
            <a:extLst>
              <a:ext uri="{FF2B5EF4-FFF2-40B4-BE49-F238E27FC236}">
                <a16:creationId xmlns:a16="http://schemas.microsoft.com/office/drawing/2014/main" id="{E476EF8A-D8EC-47E7-8C7A-6919E61029A6}"/>
              </a:ext>
            </a:extLst>
          </p:cNvPr>
          <p:cNvSpPr txBox="1"/>
          <p:nvPr/>
        </p:nvSpPr>
        <p:spPr>
          <a:xfrm>
            <a:off x="5924333" y="3921271"/>
            <a:ext cx="1076541" cy="415498"/>
          </a:xfrm>
          <a:prstGeom prst="rect">
            <a:avLst/>
          </a:prstGeom>
          <a:noFill/>
        </p:spPr>
        <p:txBody>
          <a:bodyPr wrap="square">
            <a:spAutoFit/>
          </a:bodyPr>
          <a:lstStyle/>
          <a:p>
            <a:pPr algn="ctr"/>
            <a:r>
              <a:rPr lang="en-US" altLang="ja-JP" sz="1050" dirty="0"/>
              <a:t>PaaS</a:t>
            </a:r>
            <a:r>
              <a:rPr lang="ja-JP" altLang="en-US" sz="1050" dirty="0"/>
              <a:t>に</a:t>
            </a:r>
            <a:endParaRPr lang="en-US" altLang="ja-JP" sz="1050" dirty="0"/>
          </a:p>
          <a:p>
            <a:pPr algn="ctr"/>
            <a:r>
              <a:rPr lang="ja-JP" altLang="en-US" sz="1050" dirty="0"/>
              <a:t>ログイン</a:t>
            </a:r>
          </a:p>
        </p:txBody>
      </p:sp>
      <p:sp>
        <p:nvSpPr>
          <p:cNvPr id="148" name="Rectangle 8">
            <a:extLst>
              <a:ext uri="{FF2B5EF4-FFF2-40B4-BE49-F238E27FC236}">
                <a16:creationId xmlns:a16="http://schemas.microsoft.com/office/drawing/2014/main" id="{C3C5A56F-0096-4AF5-88F0-02AE58EEA432}"/>
              </a:ext>
            </a:extLst>
          </p:cNvPr>
          <p:cNvSpPr/>
          <p:nvPr/>
        </p:nvSpPr>
        <p:spPr>
          <a:xfrm>
            <a:off x="3603690" y="3350722"/>
            <a:ext cx="1515746" cy="904018"/>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endParaRPr lang="en-US" sz="1200" dirty="0">
              <a:solidFill>
                <a:srgbClr val="5B9CD5"/>
              </a:solidFill>
              <a:latin typeface="Arial" panose="020B0604020202020204" pitchFamily="34" charset="0"/>
              <a:cs typeface="Arial" panose="020B0604020202020204" pitchFamily="34" charset="0"/>
            </a:endParaRPr>
          </a:p>
        </p:txBody>
      </p:sp>
      <p:sp>
        <p:nvSpPr>
          <p:cNvPr id="149" name="テキスト ボックス 148">
            <a:extLst>
              <a:ext uri="{FF2B5EF4-FFF2-40B4-BE49-F238E27FC236}">
                <a16:creationId xmlns:a16="http://schemas.microsoft.com/office/drawing/2014/main" id="{745F9DB6-B74B-4ED0-A56C-7062D75730CF}"/>
              </a:ext>
            </a:extLst>
          </p:cNvPr>
          <p:cNvSpPr txBox="1"/>
          <p:nvPr/>
        </p:nvSpPr>
        <p:spPr>
          <a:xfrm>
            <a:off x="3563524" y="3355657"/>
            <a:ext cx="1631173" cy="253916"/>
          </a:xfrm>
          <a:prstGeom prst="rect">
            <a:avLst/>
          </a:prstGeom>
          <a:noFill/>
        </p:spPr>
        <p:txBody>
          <a:bodyPr wrap="square">
            <a:spAutoFit/>
          </a:bodyPr>
          <a:lstStyle/>
          <a:p>
            <a:r>
              <a:rPr lang="ja-JP" altLang="en-US" sz="1050" dirty="0"/>
              <a:t>ホスティングサービス</a:t>
            </a:r>
            <a:endParaRPr lang="en-US" altLang="ja-JP" sz="1050" dirty="0"/>
          </a:p>
        </p:txBody>
      </p:sp>
    </p:spTree>
    <p:extLst>
      <p:ext uri="{BB962C8B-B14F-4D97-AF65-F5344CB8AC3E}">
        <p14:creationId xmlns:p14="http://schemas.microsoft.com/office/powerpoint/2010/main" val="153417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fontScale="90000"/>
          </a:bodyPr>
          <a:lstStyle/>
          <a:p>
            <a:r>
              <a:rPr lang="en-US" altLang="ja-JP" dirty="0"/>
              <a:t>I</a:t>
            </a:r>
            <a:r>
              <a:rPr lang="en-US" altLang="ja-JP" sz="4000" dirty="0"/>
              <a:t>aaS</a:t>
            </a:r>
            <a:r>
              <a:rPr lang="ja-JP" altLang="en-US" dirty="0"/>
              <a:t> </a:t>
            </a:r>
            <a:r>
              <a:rPr lang="en-US" altLang="ja-JP" dirty="0"/>
              <a:t>- </a:t>
            </a:r>
            <a:r>
              <a:rPr lang="en-US" altLang="ja-JP" sz="4000" dirty="0"/>
              <a:t>Infrastructure as a Service</a:t>
            </a:r>
            <a:br>
              <a:rPr lang="en-US" altLang="ja-JP" sz="4000" dirty="0"/>
            </a:br>
            <a:r>
              <a:rPr lang="ja-JP" altLang="en-US" sz="2700" dirty="0"/>
              <a:t>ハードウェアリソースをネットワーク越しに利用する形態</a:t>
            </a:r>
            <a:endParaRPr kumimoji="1" lang="ja-JP" altLang="en-US" sz="4900" dirty="0"/>
          </a:p>
        </p:txBody>
      </p:sp>
      <p:pic>
        <p:nvPicPr>
          <p:cNvPr id="5" name="図 4">
            <a:extLst>
              <a:ext uri="{FF2B5EF4-FFF2-40B4-BE49-F238E27FC236}">
                <a16:creationId xmlns:a16="http://schemas.microsoft.com/office/drawing/2014/main" id="{A83AED21-17E1-4C15-888A-1836A565BC71}"/>
              </a:ext>
            </a:extLst>
          </p:cNvPr>
          <p:cNvPicPr>
            <a:picLocks noChangeAspect="1"/>
          </p:cNvPicPr>
          <p:nvPr/>
        </p:nvPicPr>
        <p:blipFill>
          <a:blip r:embed="rId2"/>
          <a:stretch>
            <a:fillRect/>
          </a:stretch>
        </p:blipFill>
        <p:spPr>
          <a:xfrm>
            <a:off x="577628" y="2399364"/>
            <a:ext cx="2290956" cy="1259632"/>
          </a:xfrm>
          <a:prstGeom prst="rect">
            <a:avLst/>
          </a:prstGeom>
        </p:spPr>
      </p:pic>
      <p:pic>
        <p:nvPicPr>
          <p:cNvPr id="11" name="図 10">
            <a:extLst>
              <a:ext uri="{FF2B5EF4-FFF2-40B4-BE49-F238E27FC236}">
                <a16:creationId xmlns:a16="http://schemas.microsoft.com/office/drawing/2014/main" id="{F55FB1B2-ECE5-4EC6-A713-1D96FE8CA577}"/>
              </a:ext>
            </a:extLst>
          </p:cNvPr>
          <p:cNvPicPr>
            <a:picLocks noChangeAspect="1"/>
          </p:cNvPicPr>
          <p:nvPr/>
        </p:nvPicPr>
        <p:blipFill>
          <a:blip r:embed="rId3"/>
          <a:stretch>
            <a:fillRect/>
          </a:stretch>
        </p:blipFill>
        <p:spPr>
          <a:xfrm>
            <a:off x="3394019" y="2551775"/>
            <a:ext cx="4403913" cy="924073"/>
          </a:xfrm>
          <a:prstGeom prst="rect">
            <a:avLst/>
          </a:prstGeom>
        </p:spPr>
      </p:pic>
      <p:pic>
        <p:nvPicPr>
          <p:cNvPr id="13" name="図 12">
            <a:extLst>
              <a:ext uri="{FF2B5EF4-FFF2-40B4-BE49-F238E27FC236}">
                <a16:creationId xmlns:a16="http://schemas.microsoft.com/office/drawing/2014/main" id="{49829149-47B5-489D-9225-C6F677A5A0D6}"/>
              </a:ext>
            </a:extLst>
          </p:cNvPr>
          <p:cNvPicPr>
            <a:picLocks noChangeAspect="1"/>
          </p:cNvPicPr>
          <p:nvPr/>
        </p:nvPicPr>
        <p:blipFill>
          <a:blip r:embed="rId4"/>
          <a:stretch>
            <a:fillRect/>
          </a:stretch>
        </p:blipFill>
        <p:spPr>
          <a:xfrm>
            <a:off x="7984610" y="2414732"/>
            <a:ext cx="3982006" cy="1228896"/>
          </a:xfrm>
          <a:prstGeom prst="rect">
            <a:avLst/>
          </a:prstGeom>
        </p:spPr>
      </p:pic>
      <p:sp>
        <p:nvSpPr>
          <p:cNvPr id="36" name="テキスト ボックス 35">
            <a:extLst>
              <a:ext uri="{FF2B5EF4-FFF2-40B4-BE49-F238E27FC236}">
                <a16:creationId xmlns:a16="http://schemas.microsoft.com/office/drawing/2014/main" id="{2E5269F8-F365-4A99-904D-72A7F6445A4C}"/>
              </a:ext>
            </a:extLst>
          </p:cNvPr>
          <p:cNvSpPr txBox="1"/>
          <p:nvPr/>
        </p:nvSpPr>
        <p:spPr>
          <a:xfrm>
            <a:off x="333181" y="4038794"/>
            <a:ext cx="2779850" cy="646331"/>
          </a:xfrm>
          <a:prstGeom prst="rect">
            <a:avLst/>
          </a:prstGeom>
          <a:noFill/>
        </p:spPr>
        <p:txBody>
          <a:bodyPr wrap="square">
            <a:spAutoFit/>
          </a:bodyPr>
          <a:lstStyle/>
          <a:p>
            <a:pPr algn="ctr"/>
            <a:r>
              <a:rPr lang="en-US" altLang="ja-JP" b="1" dirty="0"/>
              <a:t>Amazon EC2</a:t>
            </a:r>
          </a:p>
          <a:p>
            <a:pPr algn="ctr"/>
            <a:r>
              <a:rPr lang="ja-JP" altLang="en-US" dirty="0"/>
              <a:t>仮想サーバーサービス</a:t>
            </a:r>
          </a:p>
        </p:txBody>
      </p:sp>
      <p:sp>
        <p:nvSpPr>
          <p:cNvPr id="37" name="テキスト ボックス 36">
            <a:extLst>
              <a:ext uri="{FF2B5EF4-FFF2-40B4-BE49-F238E27FC236}">
                <a16:creationId xmlns:a16="http://schemas.microsoft.com/office/drawing/2014/main" id="{AFDF0672-7A70-47A6-A648-78EEF2A3D8A2}"/>
              </a:ext>
            </a:extLst>
          </p:cNvPr>
          <p:cNvSpPr txBox="1"/>
          <p:nvPr/>
        </p:nvSpPr>
        <p:spPr>
          <a:xfrm>
            <a:off x="333181" y="4881196"/>
            <a:ext cx="2779850" cy="646331"/>
          </a:xfrm>
          <a:prstGeom prst="rect">
            <a:avLst/>
          </a:prstGeom>
          <a:noFill/>
        </p:spPr>
        <p:txBody>
          <a:bodyPr wrap="square">
            <a:spAutoFit/>
          </a:bodyPr>
          <a:lstStyle/>
          <a:p>
            <a:pPr algn="ctr"/>
            <a:r>
              <a:rPr lang="en-US" altLang="ja-JP" b="1" dirty="0"/>
              <a:t>Amazon EBS</a:t>
            </a:r>
          </a:p>
          <a:p>
            <a:pPr algn="ctr"/>
            <a:r>
              <a:rPr lang="ja-JP" altLang="en-US" dirty="0"/>
              <a:t>仮想ストレージサービス</a:t>
            </a:r>
          </a:p>
        </p:txBody>
      </p:sp>
      <p:sp>
        <p:nvSpPr>
          <p:cNvPr id="38" name="テキスト ボックス 37">
            <a:extLst>
              <a:ext uri="{FF2B5EF4-FFF2-40B4-BE49-F238E27FC236}">
                <a16:creationId xmlns:a16="http://schemas.microsoft.com/office/drawing/2014/main" id="{626444D4-6BC9-495B-89D2-D92697C0598B}"/>
              </a:ext>
            </a:extLst>
          </p:cNvPr>
          <p:cNvSpPr txBox="1"/>
          <p:nvPr/>
        </p:nvSpPr>
        <p:spPr>
          <a:xfrm>
            <a:off x="3912334" y="4038794"/>
            <a:ext cx="3367281" cy="646331"/>
          </a:xfrm>
          <a:prstGeom prst="rect">
            <a:avLst/>
          </a:prstGeom>
          <a:noFill/>
        </p:spPr>
        <p:txBody>
          <a:bodyPr wrap="square">
            <a:spAutoFit/>
          </a:bodyPr>
          <a:lstStyle/>
          <a:p>
            <a:pPr algn="ctr"/>
            <a:r>
              <a:rPr lang="en-US" altLang="ja-JP" b="1" dirty="0"/>
              <a:t>Windows Virtual Desktop</a:t>
            </a:r>
          </a:p>
          <a:p>
            <a:pPr algn="ctr"/>
            <a:r>
              <a:rPr lang="ja-JP" altLang="en-US" dirty="0"/>
              <a:t>仮想デスクトップ</a:t>
            </a:r>
            <a:r>
              <a:rPr lang="en-US" altLang="ja-JP" dirty="0"/>
              <a:t>PC</a:t>
            </a:r>
            <a:r>
              <a:rPr lang="ja-JP" altLang="en-US" dirty="0"/>
              <a:t>サービス</a:t>
            </a:r>
          </a:p>
        </p:txBody>
      </p:sp>
      <p:sp>
        <p:nvSpPr>
          <p:cNvPr id="40" name="テキスト ボックス 39">
            <a:extLst>
              <a:ext uri="{FF2B5EF4-FFF2-40B4-BE49-F238E27FC236}">
                <a16:creationId xmlns:a16="http://schemas.microsoft.com/office/drawing/2014/main" id="{84F84E3B-80B7-40F7-B11B-DBC7CA85502F}"/>
              </a:ext>
            </a:extLst>
          </p:cNvPr>
          <p:cNvSpPr txBox="1"/>
          <p:nvPr/>
        </p:nvSpPr>
        <p:spPr>
          <a:xfrm>
            <a:off x="4139375" y="4898510"/>
            <a:ext cx="2779850" cy="646331"/>
          </a:xfrm>
          <a:prstGeom prst="rect">
            <a:avLst/>
          </a:prstGeom>
          <a:noFill/>
        </p:spPr>
        <p:txBody>
          <a:bodyPr wrap="square">
            <a:spAutoFit/>
          </a:bodyPr>
          <a:lstStyle/>
          <a:p>
            <a:pPr algn="ctr"/>
            <a:r>
              <a:rPr lang="en-US" altLang="ja-JP" b="1" dirty="0"/>
              <a:t>Azure Disk Storage</a:t>
            </a:r>
          </a:p>
          <a:p>
            <a:pPr algn="ctr"/>
            <a:r>
              <a:rPr lang="ja-JP" altLang="en-US" dirty="0"/>
              <a:t>仮想ストレージサービス</a:t>
            </a:r>
          </a:p>
        </p:txBody>
      </p:sp>
      <p:sp>
        <p:nvSpPr>
          <p:cNvPr id="41" name="テキスト ボックス 40">
            <a:extLst>
              <a:ext uri="{FF2B5EF4-FFF2-40B4-BE49-F238E27FC236}">
                <a16:creationId xmlns:a16="http://schemas.microsoft.com/office/drawing/2014/main" id="{627B774F-C48B-426C-842D-1CB949A6DE83}"/>
              </a:ext>
            </a:extLst>
          </p:cNvPr>
          <p:cNvSpPr txBox="1"/>
          <p:nvPr/>
        </p:nvSpPr>
        <p:spPr>
          <a:xfrm>
            <a:off x="8078918" y="4038794"/>
            <a:ext cx="4003192" cy="646331"/>
          </a:xfrm>
          <a:prstGeom prst="rect">
            <a:avLst/>
          </a:prstGeom>
          <a:noFill/>
        </p:spPr>
        <p:txBody>
          <a:bodyPr wrap="square">
            <a:spAutoFit/>
          </a:bodyPr>
          <a:lstStyle/>
          <a:p>
            <a:pPr algn="ctr"/>
            <a:r>
              <a:rPr lang="en-US" altLang="ja-JP" b="1" dirty="0"/>
              <a:t>Google Compute Engine (GCE)</a:t>
            </a:r>
          </a:p>
          <a:p>
            <a:pPr algn="ctr"/>
            <a:r>
              <a:rPr lang="ja-JP" altLang="en-US" dirty="0"/>
              <a:t>仮想サーバーサービス</a:t>
            </a:r>
          </a:p>
        </p:txBody>
      </p:sp>
      <p:sp>
        <p:nvSpPr>
          <p:cNvPr id="42" name="テキスト ボックス 41">
            <a:extLst>
              <a:ext uri="{FF2B5EF4-FFF2-40B4-BE49-F238E27FC236}">
                <a16:creationId xmlns:a16="http://schemas.microsoft.com/office/drawing/2014/main" id="{BF5EED38-3649-490A-91DD-FBE20A8BE07A}"/>
              </a:ext>
            </a:extLst>
          </p:cNvPr>
          <p:cNvSpPr txBox="1"/>
          <p:nvPr/>
        </p:nvSpPr>
        <p:spPr>
          <a:xfrm>
            <a:off x="8078918" y="4881196"/>
            <a:ext cx="3901168" cy="646331"/>
          </a:xfrm>
          <a:prstGeom prst="rect">
            <a:avLst/>
          </a:prstGeom>
          <a:noFill/>
        </p:spPr>
        <p:txBody>
          <a:bodyPr wrap="square">
            <a:spAutoFit/>
          </a:bodyPr>
          <a:lstStyle/>
          <a:p>
            <a:pPr algn="ctr"/>
            <a:r>
              <a:rPr lang="en-US" altLang="ja-JP" b="1" dirty="0"/>
              <a:t>Google Cloud Storage (GCS)</a:t>
            </a:r>
          </a:p>
          <a:p>
            <a:pPr algn="ctr"/>
            <a:r>
              <a:rPr lang="ja-JP" altLang="en-US" dirty="0"/>
              <a:t>仮想ストレージサービス</a:t>
            </a:r>
          </a:p>
        </p:txBody>
      </p:sp>
    </p:spTree>
    <p:extLst>
      <p:ext uri="{BB962C8B-B14F-4D97-AF65-F5344CB8AC3E}">
        <p14:creationId xmlns:p14="http://schemas.microsoft.com/office/powerpoint/2010/main" val="297173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28F22-50FE-4B80-98F5-26978F725A36}"/>
              </a:ext>
            </a:extLst>
          </p:cNvPr>
          <p:cNvSpPr>
            <a:spLocks noGrp="1"/>
          </p:cNvSpPr>
          <p:nvPr>
            <p:ph type="title"/>
          </p:nvPr>
        </p:nvSpPr>
        <p:spPr/>
        <p:txBody>
          <a:bodyPr/>
          <a:lstStyle/>
          <a:p>
            <a:r>
              <a:rPr kumimoji="1" lang="ja-JP" altLang="en-US" dirty="0"/>
              <a:t>ここまでのまとめ</a:t>
            </a:r>
          </a:p>
        </p:txBody>
      </p:sp>
      <p:sp>
        <p:nvSpPr>
          <p:cNvPr id="5" name="テキスト ボックス 4">
            <a:extLst>
              <a:ext uri="{FF2B5EF4-FFF2-40B4-BE49-F238E27FC236}">
                <a16:creationId xmlns:a16="http://schemas.microsoft.com/office/drawing/2014/main" id="{F7189BDE-9DBD-4867-8C07-3BEAE6BF59A9}"/>
              </a:ext>
            </a:extLst>
          </p:cNvPr>
          <p:cNvSpPr txBox="1"/>
          <p:nvPr/>
        </p:nvSpPr>
        <p:spPr>
          <a:xfrm>
            <a:off x="644525" y="2589510"/>
            <a:ext cx="10902950" cy="3416320"/>
          </a:xfrm>
          <a:prstGeom prst="rect">
            <a:avLst/>
          </a:prstGeom>
          <a:noFill/>
        </p:spPr>
        <p:txBody>
          <a:bodyPr wrap="square">
            <a:spAutoFit/>
          </a:bodyPr>
          <a:lstStyle/>
          <a:p>
            <a:pPr marL="285750" indent="-285750">
              <a:buFont typeface="Arial" panose="020B0604020202020204" pitchFamily="34" charset="0"/>
              <a:buChar char="•"/>
            </a:pPr>
            <a:r>
              <a:rPr lang="ja-JP" altLang="en-US" sz="2400" b="0" i="0" dirty="0">
                <a:solidFill>
                  <a:srgbClr val="333333"/>
                </a:solidFill>
                <a:effectLst/>
                <a:latin typeface="Meiryo" panose="020B0604030504040204" pitchFamily="50" charset="-128"/>
                <a:ea typeface="Meiryo" panose="020B0604030504040204" pitchFamily="50" charset="-128"/>
              </a:rPr>
              <a:t>クラウドコンピューティングとは、コンピューターを必要</a:t>
            </a:r>
            <a:r>
              <a:rPr lang="ja-JP" altLang="en-US" sz="2400" dirty="0">
                <a:solidFill>
                  <a:srgbClr val="333333"/>
                </a:solidFill>
                <a:latin typeface="Meiryo" panose="020B0604030504040204" pitchFamily="50" charset="-128"/>
                <a:ea typeface="Meiryo" panose="020B0604030504040204" pitchFamily="50" charset="-128"/>
              </a:rPr>
              <a:t>な</a:t>
            </a:r>
            <a:r>
              <a:rPr lang="ja-JP" altLang="en-US" sz="2400" b="0" i="0" dirty="0">
                <a:solidFill>
                  <a:srgbClr val="333333"/>
                </a:solidFill>
                <a:effectLst/>
                <a:latin typeface="Meiryo" panose="020B0604030504040204" pitchFamily="50" charset="-128"/>
                <a:ea typeface="Meiryo" panose="020B0604030504040204" pitchFamily="50" charset="-128"/>
              </a:rPr>
              <a:t>とき必要な</a:t>
            </a:r>
            <a:r>
              <a:rPr lang="ja-JP" altLang="en-US" sz="2400" dirty="0">
                <a:solidFill>
                  <a:srgbClr val="333333"/>
                </a:solidFill>
                <a:latin typeface="Meiryo" panose="020B0604030504040204" pitchFamily="50" charset="-128"/>
                <a:ea typeface="Meiryo" panose="020B0604030504040204" pitchFamily="50" charset="-128"/>
              </a:rPr>
              <a:t>分</a:t>
            </a:r>
            <a:r>
              <a:rPr lang="ja-JP" altLang="en-US" sz="2400" b="0" i="0" dirty="0">
                <a:solidFill>
                  <a:srgbClr val="333333"/>
                </a:solidFill>
                <a:effectLst/>
                <a:latin typeface="Meiryo" panose="020B0604030504040204" pitchFamily="50" charset="-128"/>
                <a:ea typeface="Meiryo" panose="020B0604030504040204" pitchFamily="50" charset="-128"/>
              </a:rPr>
              <a:t>だけ、ネットワーク経由で簡単に使える仕組みのことをいう。</a:t>
            </a:r>
            <a:endParaRPr lang="en-US" altLang="ja-JP" sz="2400" dirty="0">
              <a:solidFill>
                <a:srgbClr val="333333"/>
              </a:solidFill>
              <a:latin typeface="Meiryo" panose="020B0604030504040204" pitchFamily="50" charset="-128"/>
              <a:ea typeface="Meiryo" panose="020B0604030504040204" pitchFamily="50" charset="-128"/>
            </a:endParaRPr>
          </a:p>
          <a:p>
            <a:pPr marL="285750" indent="-285750">
              <a:buFont typeface="Arial" panose="020B0604020202020204" pitchFamily="34" charset="0"/>
              <a:buChar char="•"/>
            </a:pPr>
            <a:r>
              <a:rPr lang="ja-JP" altLang="en-US" sz="2400" dirty="0">
                <a:solidFill>
                  <a:srgbClr val="333333"/>
                </a:solidFill>
                <a:latin typeface="Meiryo" panose="020B0604030504040204" pitchFamily="50" charset="-128"/>
                <a:ea typeface="Meiryo" panose="020B0604030504040204" pitchFamily="50" charset="-128"/>
              </a:rPr>
              <a:t>自社構内にシステムを構築する方式をクラウドに対して「オンプレミス」という。</a:t>
            </a:r>
            <a:endParaRPr lang="en-US" altLang="ja-JP" sz="2400" dirty="0">
              <a:solidFill>
                <a:srgbClr val="333333"/>
              </a:solidFill>
              <a:latin typeface="Meiryo" panose="020B0604030504040204" pitchFamily="50" charset="-128"/>
              <a:ea typeface="Meiryo" panose="020B0604030504040204" pitchFamily="50" charset="-128"/>
            </a:endParaRPr>
          </a:p>
          <a:p>
            <a:pPr marL="285750" indent="-285750">
              <a:buFont typeface="Arial" panose="020B0604020202020204" pitchFamily="34" charset="0"/>
              <a:buChar char="•"/>
            </a:pPr>
            <a:r>
              <a:rPr lang="ja-JP" altLang="en-US" sz="2400" dirty="0">
                <a:solidFill>
                  <a:srgbClr val="333333"/>
                </a:solidFill>
                <a:latin typeface="Meiryo" panose="020B0604030504040204" pitchFamily="50" charset="-128"/>
                <a:ea typeface="Meiryo" panose="020B0604030504040204" pitchFamily="50" charset="-128"/>
              </a:rPr>
              <a:t>クラウドとオンプレミスとを比べるとコストと柔軟性ではクラウドが有利である。</a:t>
            </a:r>
            <a:endParaRPr lang="en-US" altLang="ja-JP" sz="2400" dirty="0">
              <a:solidFill>
                <a:srgbClr val="333333"/>
              </a:solidFill>
              <a:latin typeface="Meiryo" panose="020B0604030504040204" pitchFamily="50" charset="-128"/>
              <a:ea typeface="Meiryo" panose="020B0604030504040204" pitchFamily="50" charset="-128"/>
            </a:endParaRPr>
          </a:p>
          <a:p>
            <a:pPr marL="285750" indent="-285750">
              <a:buFont typeface="Arial" panose="020B0604020202020204" pitchFamily="34" charset="0"/>
              <a:buChar char="•"/>
            </a:pPr>
            <a:r>
              <a:rPr lang="ja-JP" altLang="en-US" sz="2400" b="0" i="0" dirty="0">
                <a:solidFill>
                  <a:srgbClr val="333333"/>
                </a:solidFill>
                <a:effectLst/>
                <a:latin typeface="Meiryo" panose="020B0604030504040204" pitchFamily="50" charset="-128"/>
                <a:ea typeface="Meiryo" panose="020B0604030504040204" pitchFamily="50" charset="-128"/>
              </a:rPr>
              <a:t>クラウドサービスには</a:t>
            </a:r>
            <a:r>
              <a:rPr lang="ja-JP" altLang="en-US" sz="2400" dirty="0">
                <a:solidFill>
                  <a:srgbClr val="333333"/>
                </a:solidFill>
                <a:latin typeface="Meiryo" panose="020B0604030504040204" pitchFamily="50" charset="-128"/>
                <a:ea typeface="Meiryo" panose="020B0604030504040204" pitchFamily="50" charset="-128"/>
              </a:rPr>
              <a:t>、インフラを提供する</a:t>
            </a:r>
            <a:r>
              <a:rPr lang="en-US" altLang="ja-JP" sz="2400" dirty="0">
                <a:solidFill>
                  <a:srgbClr val="333333"/>
                </a:solidFill>
                <a:latin typeface="Meiryo" panose="020B0604030504040204" pitchFamily="50" charset="-128"/>
                <a:ea typeface="Meiryo" panose="020B0604030504040204" pitchFamily="50" charset="-128"/>
              </a:rPr>
              <a:t>IaaS</a:t>
            </a:r>
            <a:r>
              <a:rPr lang="ja-JP" altLang="en-US" sz="2400" dirty="0">
                <a:solidFill>
                  <a:srgbClr val="333333"/>
                </a:solidFill>
                <a:latin typeface="Meiryo" panose="020B0604030504040204" pitchFamily="50" charset="-128"/>
                <a:ea typeface="Meiryo" panose="020B0604030504040204" pitchFamily="50" charset="-128"/>
              </a:rPr>
              <a:t>、ミドルウェアまで提供する</a:t>
            </a:r>
            <a:r>
              <a:rPr lang="en-US" altLang="ja-JP" sz="2400" dirty="0">
                <a:solidFill>
                  <a:srgbClr val="333333"/>
                </a:solidFill>
                <a:latin typeface="Meiryo" panose="020B0604030504040204" pitchFamily="50" charset="-128"/>
                <a:ea typeface="Meiryo" panose="020B0604030504040204" pitchFamily="50" charset="-128"/>
              </a:rPr>
              <a:t>PaaS</a:t>
            </a:r>
            <a:r>
              <a:rPr lang="ja-JP" altLang="en-US" sz="2400" dirty="0">
                <a:solidFill>
                  <a:srgbClr val="333333"/>
                </a:solidFill>
                <a:latin typeface="Meiryo" panose="020B0604030504040204" pitchFamily="50" charset="-128"/>
                <a:ea typeface="Meiryo" panose="020B0604030504040204" pitchFamily="50" charset="-128"/>
              </a:rPr>
              <a:t>、アプリケーションまで提供する</a:t>
            </a:r>
            <a:r>
              <a:rPr lang="en-US" altLang="ja-JP" sz="2400" dirty="0">
                <a:solidFill>
                  <a:srgbClr val="333333"/>
                </a:solidFill>
                <a:latin typeface="Meiryo" panose="020B0604030504040204" pitchFamily="50" charset="-128"/>
                <a:ea typeface="Meiryo" panose="020B0604030504040204" pitchFamily="50" charset="-128"/>
              </a:rPr>
              <a:t>SaaS</a:t>
            </a:r>
            <a:r>
              <a:rPr lang="ja-JP" altLang="en-US" sz="2400" dirty="0">
                <a:solidFill>
                  <a:srgbClr val="333333"/>
                </a:solidFill>
                <a:latin typeface="Meiryo" panose="020B0604030504040204" pitchFamily="50" charset="-128"/>
                <a:ea typeface="Meiryo" panose="020B0604030504040204" pitchFamily="50" charset="-128"/>
              </a:rPr>
              <a:t>の</a:t>
            </a:r>
            <a:r>
              <a:rPr lang="en-US" altLang="ja-JP" sz="2400" dirty="0">
                <a:solidFill>
                  <a:srgbClr val="333333"/>
                </a:solidFill>
                <a:latin typeface="Meiryo" panose="020B0604030504040204" pitchFamily="50" charset="-128"/>
                <a:ea typeface="Meiryo" panose="020B0604030504040204" pitchFamily="50" charset="-128"/>
              </a:rPr>
              <a:t>3</a:t>
            </a:r>
            <a:r>
              <a:rPr lang="ja-JP" altLang="en-US" sz="2400" dirty="0">
                <a:solidFill>
                  <a:srgbClr val="333333"/>
                </a:solidFill>
                <a:latin typeface="Meiryo" panose="020B0604030504040204" pitchFamily="50" charset="-128"/>
                <a:ea typeface="Meiryo" panose="020B0604030504040204" pitchFamily="50" charset="-128"/>
              </a:rPr>
              <a:t>つがある。</a:t>
            </a:r>
            <a:endParaRPr lang="en-US" altLang="ja-JP" sz="2400" dirty="0">
              <a:solidFill>
                <a:srgbClr val="333333"/>
              </a:solidFill>
              <a:latin typeface="Meiryo" panose="020B0604030504040204" pitchFamily="50" charset="-128"/>
              <a:ea typeface="Meiryo" panose="020B0604030504040204" pitchFamily="50" charset="-128"/>
            </a:endParaRPr>
          </a:p>
          <a:p>
            <a:pPr marL="285750" indent="-285750">
              <a:buFont typeface="Arial" panose="020B0604020202020204" pitchFamily="34" charset="0"/>
              <a:buChar char="•"/>
            </a:pPr>
            <a:r>
              <a:rPr lang="ja-JP" altLang="en-US" sz="2400" b="0" i="0" dirty="0">
                <a:solidFill>
                  <a:srgbClr val="333333"/>
                </a:solidFill>
                <a:effectLst/>
                <a:latin typeface="Meiryo" panose="020B0604030504040204" pitchFamily="50" charset="-128"/>
                <a:ea typeface="Meiryo" panose="020B0604030504040204" pitchFamily="50" charset="-128"/>
              </a:rPr>
              <a:t>クラウドサービス事業者には</a:t>
            </a:r>
            <a:r>
              <a:rPr lang="en-US" altLang="ja-JP" sz="2400" b="0" i="0" dirty="0">
                <a:solidFill>
                  <a:srgbClr val="333333"/>
                </a:solidFill>
                <a:effectLst/>
                <a:latin typeface="Meiryo" panose="020B0604030504040204" pitchFamily="50" charset="-128"/>
                <a:ea typeface="Meiryo" panose="020B0604030504040204" pitchFamily="50" charset="-128"/>
              </a:rPr>
              <a:t>Amazon</a:t>
            </a:r>
            <a:r>
              <a:rPr lang="ja-JP" altLang="en-US" sz="2400" b="0" i="0" dirty="0">
                <a:solidFill>
                  <a:srgbClr val="333333"/>
                </a:solidFill>
                <a:effectLst/>
                <a:latin typeface="Meiryo" panose="020B0604030504040204" pitchFamily="50" charset="-128"/>
                <a:ea typeface="Meiryo" panose="020B0604030504040204" pitchFamily="50" charset="-128"/>
              </a:rPr>
              <a:t>、</a:t>
            </a:r>
            <a:r>
              <a:rPr lang="en-US" altLang="ja-JP" sz="2400" b="0" i="0" dirty="0">
                <a:solidFill>
                  <a:srgbClr val="333333"/>
                </a:solidFill>
                <a:effectLst/>
                <a:latin typeface="Meiryo" panose="020B0604030504040204" pitchFamily="50" charset="-128"/>
                <a:ea typeface="Meiryo" panose="020B0604030504040204" pitchFamily="50" charset="-128"/>
              </a:rPr>
              <a:t>Microsoft</a:t>
            </a:r>
            <a:r>
              <a:rPr lang="ja-JP" altLang="en-US" sz="2400" b="0" i="0" dirty="0">
                <a:solidFill>
                  <a:srgbClr val="333333"/>
                </a:solidFill>
                <a:effectLst/>
                <a:latin typeface="Meiryo" panose="020B0604030504040204" pitchFamily="50" charset="-128"/>
                <a:ea typeface="Meiryo" panose="020B0604030504040204" pitchFamily="50" charset="-128"/>
              </a:rPr>
              <a:t>、</a:t>
            </a:r>
            <a:r>
              <a:rPr lang="en-US" altLang="ja-JP" sz="2400" b="0" i="0" dirty="0">
                <a:solidFill>
                  <a:srgbClr val="333333"/>
                </a:solidFill>
                <a:effectLst/>
                <a:latin typeface="Meiryo" panose="020B0604030504040204" pitchFamily="50" charset="-128"/>
                <a:ea typeface="Meiryo" panose="020B0604030504040204" pitchFamily="50" charset="-128"/>
              </a:rPr>
              <a:t>Google</a:t>
            </a:r>
            <a:r>
              <a:rPr lang="ja-JP" altLang="en-US" sz="2400" b="0" i="0" dirty="0">
                <a:solidFill>
                  <a:srgbClr val="333333"/>
                </a:solidFill>
                <a:effectLst/>
                <a:latin typeface="Meiryo" panose="020B0604030504040204" pitchFamily="50" charset="-128"/>
                <a:ea typeface="Meiryo" panose="020B0604030504040204" pitchFamily="50" charset="-128"/>
              </a:rPr>
              <a:t>などがある。</a:t>
            </a:r>
            <a:endParaRPr lang="en-US" altLang="ja-JP" sz="2400" b="0" i="0" dirty="0">
              <a:solidFill>
                <a:srgbClr val="333333"/>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2073053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en-US" altLang="ja-JP" sz="4400" dirty="0"/>
              <a:t>AWS</a:t>
            </a:r>
            <a:r>
              <a:rPr kumimoji="1" lang="ja-JP" altLang="en-US" sz="4400" dirty="0"/>
              <a:t>を知る</a:t>
            </a:r>
          </a:p>
        </p:txBody>
      </p:sp>
    </p:spTree>
    <p:extLst>
      <p:ext uri="{BB962C8B-B14F-4D97-AF65-F5344CB8AC3E}">
        <p14:creationId xmlns:p14="http://schemas.microsoft.com/office/powerpoint/2010/main" val="343406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2D20B-7C68-4998-B5A4-86E96C1E5FD1}"/>
              </a:ext>
            </a:extLst>
          </p:cNvPr>
          <p:cNvSpPr>
            <a:spLocks noGrp="1"/>
          </p:cNvSpPr>
          <p:nvPr>
            <p:ph type="title"/>
          </p:nvPr>
        </p:nvSpPr>
        <p:spPr/>
        <p:txBody>
          <a:bodyPr/>
          <a:lstStyle/>
          <a:p>
            <a:r>
              <a:rPr kumimoji="1" lang="en-US" altLang="ja-JP" dirty="0"/>
              <a:t>AWS</a:t>
            </a:r>
            <a:r>
              <a:rPr kumimoji="1" lang="ja-JP" altLang="en-US" dirty="0"/>
              <a:t>のインフラストラクチャ</a:t>
            </a:r>
          </a:p>
        </p:txBody>
      </p:sp>
      <p:pic>
        <p:nvPicPr>
          <p:cNvPr id="4" name="図 3">
            <a:extLst>
              <a:ext uri="{FF2B5EF4-FFF2-40B4-BE49-F238E27FC236}">
                <a16:creationId xmlns:a16="http://schemas.microsoft.com/office/drawing/2014/main" id="{73992FDE-DEE7-44F6-8485-3CECB5794881}"/>
              </a:ext>
            </a:extLst>
          </p:cNvPr>
          <p:cNvPicPr>
            <a:picLocks noChangeAspect="1"/>
          </p:cNvPicPr>
          <p:nvPr/>
        </p:nvPicPr>
        <p:blipFill rotWithShape="1">
          <a:blip r:embed="rId2"/>
          <a:srcRect l="6540" r="2779" b="14648"/>
          <a:stretch/>
        </p:blipFill>
        <p:spPr>
          <a:xfrm>
            <a:off x="6180640" y="4611289"/>
            <a:ext cx="3981451" cy="1952085"/>
          </a:xfrm>
          <a:prstGeom prst="rect">
            <a:avLst/>
          </a:prstGeom>
        </p:spPr>
      </p:pic>
      <p:sp>
        <p:nvSpPr>
          <p:cNvPr id="8" name="テキスト ボックス 7">
            <a:extLst>
              <a:ext uri="{FF2B5EF4-FFF2-40B4-BE49-F238E27FC236}">
                <a16:creationId xmlns:a16="http://schemas.microsoft.com/office/drawing/2014/main" id="{9EF95F06-503E-40FE-86BB-8DAAA73C9D3F}"/>
              </a:ext>
            </a:extLst>
          </p:cNvPr>
          <p:cNvSpPr txBox="1"/>
          <p:nvPr/>
        </p:nvSpPr>
        <p:spPr>
          <a:xfrm>
            <a:off x="391111" y="2244045"/>
            <a:ext cx="5824729" cy="1354217"/>
          </a:xfrm>
          <a:prstGeom prst="rect">
            <a:avLst/>
          </a:prstGeom>
          <a:noFill/>
        </p:spPr>
        <p:txBody>
          <a:bodyPr wrap="square">
            <a:spAutoFit/>
          </a:bodyPr>
          <a:lstStyle/>
          <a:p>
            <a:r>
              <a:rPr lang="ja-JP" altLang="en-US" b="1" i="0" dirty="0">
                <a:solidFill>
                  <a:srgbClr val="333333"/>
                </a:solidFill>
                <a:effectLst/>
                <a:latin typeface="ヒラギノ角ゴ Pro W3"/>
              </a:rPr>
              <a:t>リージョン </a:t>
            </a:r>
            <a:r>
              <a:rPr lang="en-US" altLang="ja-JP" b="1" i="0" dirty="0">
                <a:solidFill>
                  <a:srgbClr val="333333"/>
                </a:solidFill>
                <a:effectLst/>
                <a:latin typeface="ヒラギノ角ゴ Pro W3"/>
              </a:rPr>
              <a:t>(</a:t>
            </a:r>
            <a:r>
              <a:rPr lang="en-US" altLang="ja-JP" b="1" i="0" dirty="0">
                <a:solidFill>
                  <a:srgbClr val="232F3E"/>
                </a:solidFill>
                <a:effectLst/>
                <a:latin typeface="AmazonEmberBold"/>
              </a:rPr>
              <a:t>Region</a:t>
            </a:r>
            <a:r>
              <a:rPr lang="en-US" altLang="ja-JP" b="1" i="0" dirty="0">
                <a:solidFill>
                  <a:srgbClr val="333333"/>
                </a:solidFill>
                <a:effectLst/>
                <a:latin typeface="ヒラギノ角ゴ Pro W3"/>
              </a:rPr>
              <a:t>)</a:t>
            </a:r>
          </a:p>
          <a:p>
            <a:pPr marL="285750" indent="-285750">
              <a:buFont typeface="Arial" panose="020B0604020202020204" pitchFamily="34" charset="0"/>
              <a:buChar char="•"/>
            </a:pPr>
            <a:r>
              <a:rPr lang="ja-JP" altLang="en-US" sz="1600" b="0" i="0" dirty="0">
                <a:solidFill>
                  <a:srgbClr val="333333"/>
                </a:solidFill>
                <a:effectLst/>
                <a:latin typeface="ヒラギノ角ゴ Pro W3"/>
              </a:rPr>
              <a:t>世界中の物理的ロケーション</a:t>
            </a:r>
            <a:endParaRPr lang="en-US" altLang="ja-JP" sz="1600" dirty="0">
              <a:solidFill>
                <a:srgbClr val="333333"/>
              </a:solidFill>
              <a:latin typeface="ヒラギノ角ゴ Pro W3"/>
            </a:endParaRPr>
          </a:p>
          <a:p>
            <a:pPr marL="285750" indent="-285750">
              <a:buFont typeface="Arial" panose="020B0604020202020204" pitchFamily="34" charset="0"/>
              <a:buChar char="•"/>
            </a:pPr>
            <a:r>
              <a:rPr lang="ja-JP" altLang="en-US" sz="1600" b="0" i="0" dirty="0">
                <a:solidFill>
                  <a:srgbClr val="333333"/>
                </a:solidFill>
                <a:effectLst/>
                <a:latin typeface="ヒラギノ角ゴ Pro W3"/>
              </a:rPr>
              <a:t>データセンターが集積されている場所の名前で呼ばれる</a:t>
            </a:r>
            <a:endParaRPr lang="en-US" altLang="ja-JP" sz="1600" dirty="0">
              <a:solidFill>
                <a:srgbClr val="333333"/>
              </a:solidFill>
              <a:latin typeface="ヒラギノ角ゴ Pro W3"/>
            </a:endParaRPr>
          </a:p>
          <a:p>
            <a:pPr marL="285750" indent="-285750">
              <a:buFont typeface="Arial" panose="020B0604020202020204" pitchFamily="34" charset="0"/>
              <a:buChar char="•"/>
            </a:pPr>
            <a:r>
              <a:rPr lang="ja-JP" altLang="en-US" sz="1600" b="0" i="0" dirty="0">
                <a:solidFill>
                  <a:srgbClr val="333333"/>
                </a:solidFill>
                <a:effectLst/>
                <a:latin typeface="ヒラギノ角ゴ Pro W3"/>
              </a:rPr>
              <a:t>日本には</a:t>
            </a:r>
            <a:r>
              <a:rPr lang="en-US" altLang="ja-JP" sz="1600" b="0" i="0" dirty="0">
                <a:solidFill>
                  <a:srgbClr val="333333"/>
                </a:solidFill>
                <a:effectLst/>
                <a:latin typeface="ヒラギノ角ゴ Pro W3"/>
              </a:rPr>
              <a:t>Tokyo</a:t>
            </a:r>
            <a:r>
              <a:rPr lang="ja-JP" altLang="en-US" sz="1600" b="0" i="0" dirty="0">
                <a:solidFill>
                  <a:srgbClr val="333333"/>
                </a:solidFill>
                <a:effectLst/>
                <a:latin typeface="ヒラギノ角ゴ Pro W3"/>
              </a:rPr>
              <a:t>と</a:t>
            </a:r>
            <a:r>
              <a:rPr lang="en-US" altLang="ja-JP" sz="1600" b="0" i="0" dirty="0">
                <a:solidFill>
                  <a:srgbClr val="333333"/>
                </a:solidFill>
                <a:effectLst/>
                <a:latin typeface="ヒラギノ角ゴ Pro W3"/>
              </a:rPr>
              <a:t>Osaka(2021</a:t>
            </a:r>
            <a:r>
              <a:rPr lang="ja-JP" altLang="en-US" sz="1600" b="0" i="0" dirty="0">
                <a:solidFill>
                  <a:srgbClr val="333333"/>
                </a:solidFill>
                <a:effectLst/>
                <a:latin typeface="ヒラギノ角ゴ Pro W3"/>
              </a:rPr>
              <a:t>年</a:t>
            </a:r>
            <a:r>
              <a:rPr lang="en-US" altLang="ja-JP" sz="1600" dirty="0">
                <a:solidFill>
                  <a:srgbClr val="333333"/>
                </a:solidFill>
                <a:latin typeface="ヒラギノ角ゴ Pro W3"/>
              </a:rPr>
              <a:t>3</a:t>
            </a:r>
            <a:r>
              <a:rPr lang="ja-JP" altLang="en-US" sz="1600" dirty="0">
                <a:solidFill>
                  <a:srgbClr val="333333"/>
                </a:solidFill>
                <a:latin typeface="ヒラギノ角ゴ Pro W3"/>
              </a:rPr>
              <a:t>月新設</a:t>
            </a:r>
            <a:r>
              <a:rPr lang="en-US" altLang="ja-JP" sz="1600" b="0" i="0" dirty="0">
                <a:solidFill>
                  <a:srgbClr val="333333"/>
                </a:solidFill>
                <a:effectLst/>
                <a:latin typeface="ヒラギノ角ゴ Pro W3"/>
              </a:rPr>
              <a:t>)</a:t>
            </a:r>
            <a:r>
              <a:rPr lang="ja-JP" altLang="en-US" sz="1600" b="0" i="0" dirty="0">
                <a:solidFill>
                  <a:srgbClr val="333333"/>
                </a:solidFill>
                <a:effectLst/>
                <a:latin typeface="ヒラギノ角ゴ Pro W3"/>
              </a:rPr>
              <a:t>の２か所がある</a:t>
            </a:r>
            <a:endParaRPr lang="en-US" altLang="ja-JP" sz="1600" dirty="0">
              <a:solidFill>
                <a:srgbClr val="333333"/>
              </a:solidFill>
              <a:latin typeface="ヒラギノ角ゴ Pro W3"/>
            </a:endParaRPr>
          </a:p>
          <a:p>
            <a:pPr marL="285750" indent="-285750">
              <a:buFont typeface="Arial" panose="020B0604020202020204" pitchFamily="34" charset="0"/>
              <a:buChar char="•"/>
            </a:pPr>
            <a:r>
              <a:rPr lang="ja-JP" altLang="en-US" sz="1600" dirty="0">
                <a:solidFill>
                  <a:srgbClr val="333333"/>
                </a:solidFill>
                <a:latin typeface="ヒラギノ角ゴ Pro W3"/>
              </a:rPr>
              <a:t>リージョンは「アベイラビリティゾーン」で構成される。</a:t>
            </a:r>
            <a:endParaRPr lang="ja-JP" altLang="en-US" sz="1600" dirty="0"/>
          </a:p>
        </p:txBody>
      </p:sp>
      <p:sp>
        <p:nvSpPr>
          <p:cNvPr id="9" name="テキスト ボックス 8">
            <a:extLst>
              <a:ext uri="{FF2B5EF4-FFF2-40B4-BE49-F238E27FC236}">
                <a16:creationId xmlns:a16="http://schemas.microsoft.com/office/drawing/2014/main" id="{17126CBD-43B3-4249-BB9B-86EBD9866380}"/>
              </a:ext>
            </a:extLst>
          </p:cNvPr>
          <p:cNvSpPr txBox="1"/>
          <p:nvPr/>
        </p:nvSpPr>
        <p:spPr>
          <a:xfrm>
            <a:off x="409948" y="4198733"/>
            <a:ext cx="5686052" cy="1846659"/>
          </a:xfrm>
          <a:prstGeom prst="rect">
            <a:avLst/>
          </a:prstGeom>
          <a:noFill/>
        </p:spPr>
        <p:txBody>
          <a:bodyPr wrap="square">
            <a:spAutoFit/>
          </a:bodyPr>
          <a:lstStyle/>
          <a:p>
            <a:r>
              <a:rPr lang="ja-JP" altLang="en-US" b="1" i="0" dirty="0">
                <a:solidFill>
                  <a:srgbClr val="333333"/>
                </a:solidFill>
                <a:effectLst/>
                <a:latin typeface="ヒラギノ角ゴ Pro W3"/>
              </a:rPr>
              <a:t>アベイラビリティゾーン</a:t>
            </a:r>
            <a:r>
              <a:rPr lang="en-US" altLang="ja-JP" b="1" i="0" dirty="0">
                <a:solidFill>
                  <a:srgbClr val="333333"/>
                </a:solidFill>
                <a:effectLst/>
                <a:latin typeface="ヒラギノ角ゴ Pro W3"/>
              </a:rPr>
              <a:t>(AZ, </a:t>
            </a:r>
            <a:r>
              <a:rPr lang="en-US" altLang="ja-JP" b="1" i="0" dirty="0">
                <a:solidFill>
                  <a:srgbClr val="232F3E"/>
                </a:solidFill>
                <a:effectLst/>
                <a:latin typeface="AmazonEmberBold"/>
              </a:rPr>
              <a:t>Availability Zone</a:t>
            </a:r>
            <a:r>
              <a:rPr lang="en-US" altLang="ja-JP" b="1" i="0" dirty="0">
                <a:solidFill>
                  <a:srgbClr val="333333"/>
                </a:solidFill>
                <a:effectLst/>
                <a:latin typeface="ヒラギノ角ゴ Pro W3"/>
              </a:rPr>
              <a:t>)</a:t>
            </a:r>
          </a:p>
          <a:p>
            <a:pPr marL="285750" indent="-285750">
              <a:buFont typeface="Arial" panose="020B0604020202020204" pitchFamily="34" charset="0"/>
              <a:buChar char="•"/>
            </a:pPr>
            <a:r>
              <a:rPr lang="ja-JP" altLang="en-US" sz="1600" dirty="0">
                <a:solidFill>
                  <a:srgbClr val="333333"/>
                </a:solidFill>
                <a:latin typeface="ヒラギノ角ゴ Pro W3"/>
              </a:rPr>
              <a:t>災害などにおける可用性確保のためのデータセンター群</a:t>
            </a:r>
            <a:endParaRPr lang="en-US" altLang="ja-JP" sz="1600" dirty="0">
              <a:solidFill>
                <a:srgbClr val="333333"/>
              </a:solidFill>
              <a:latin typeface="ヒラギノ角ゴ Pro W3"/>
            </a:endParaRPr>
          </a:p>
          <a:p>
            <a:pPr marL="285750" indent="-285750">
              <a:buFont typeface="Arial" panose="020B0604020202020204" pitchFamily="34" charset="0"/>
              <a:buChar char="•"/>
            </a:pPr>
            <a:r>
              <a:rPr lang="en-US" altLang="ja-JP" sz="1600" dirty="0">
                <a:solidFill>
                  <a:srgbClr val="333333"/>
                </a:solidFill>
                <a:latin typeface="ヒラギノ角ゴ Pro W3"/>
              </a:rPr>
              <a:t>AZ</a:t>
            </a:r>
            <a:r>
              <a:rPr lang="ja-JP" altLang="en-US" sz="1600" dirty="0">
                <a:solidFill>
                  <a:srgbClr val="333333"/>
                </a:solidFill>
                <a:latin typeface="ヒラギノ角ゴ Pro W3"/>
              </a:rPr>
              <a:t>自体も複数のデータセンターで構成される</a:t>
            </a:r>
            <a:endParaRPr lang="en-US" altLang="ja-JP" sz="1600" dirty="0">
              <a:solidFill>
                <a:srgbClr val="333333"/>
              </a:solidFill>
              <a:latin typeface="ヒラギノ角ゴ Pro W3"/>
            </a:endParaRPr>
          </a:p>
          <a:p>
            <a:pPr marL="285750" indent="-285750">
              <a:buFont typeface="Arial" panose="020B0604020202020204" pitchFamily="34" charset="0"/>
              <a:buChar char="•"/>
            </a:pPr>
            <a:r>
              <a:rPr lang="ja-JP" altLang="en-US" sz="1600" dirty="0">
                <a:solidFill>
                  <a:srgbClr val="333333"/>
                </a:solidFill>
                <a:latin typeface="ヒラギノ角ゴ Pro W3"/>
              </a:rPr>
              <a:t>一つの</a:t>
            </a:r>
            <a:r>
              <a:rPr lang="en-US" altLang="ja-JP" sz="1600" dirty="0">
                <a:solidFill>
                  <a:srgbClr val="333333"/>
                </a:solidFill>
                <a:latin typeface="ヒラギノ角ゴ Pro W3"/>
              </a:rPr>
              <a:t>AZ</a:t>
            </a:r>
            <a:r>
              <a:rPr lang="ja-JP" altLang="en-US" sz="1600" dirty="0">
                <a:solidFill>
                  <a:srgbClr val="333333"/>
                </a:solidFill>
                <a:latin typeface="ヒラギノ角ゴ Pro W3"/>
              </a:rPr>
              <a:t>が停止した場合も、他の</a:t>
            </a:r>
            <a:r>
              <a:rPr lang="en-US" altLang="ja-JP" sz="1600" dirty="0">
                <a:solidFill>
                  <a:srgbClr val="333333"/>
                </a:solidFill>
                <a:latin typeface="ヒラギノ角ゴ Pro W3"/>
              </a:rPr>
              <a:t>AZ</a:t>
            </a:r>
            <a:r>
              <a:rPr lang="ja-JP" altLang="en-US" sz="1600" dirty="0">
                <a:solidFill>
                  <a:srgbClr val="333333"/>
                </a:solidFill>
                <a:latin typeface="ヒラギノ角ゴ Pro W3"/>
              </a:rPr>
              <a:t>と冗長構成を組んでおくことで可用性を上げることができる。</a:t>
            </a:r>
            <a:endParaRPr lang="en-US" altLang="ja-JP" sz="1600" dirty="0">
              <a:solidFill>
                <a:srgbClr val="333333"/>
              </a:solidFill>
              <a:latin typeface="ヒラギノ角ゴ Pro W3"/>
            </a:endParaRPr>
          </a:p>
          <a:p>
            <a:pPr marL="285750" indent="-285750">
              <a:buFont typeface="Arial" panose="020B0604020202020204" pitchFamily="34" charset="0"/>
              <a:buChar char="•"/>
            </a:pPr>
            <a:r>
              <a:rPr lang="ja-JP" altLang="en-US" sz="1600" dirty="0">
                <a:solidFill>
                  <a:srgbClr val="333333"/>
                </a:solidFill>
                <a:latin typeface="ヒラギノ角ゴ Pro W3"/>
              </a:rPr>
              <a:t>リージョン内の</a:t>
            </a:r>
            <a:r>
              <a:rPr lang="en-US" altLang="ja-JP" sz="1600" dirty="0">
                <a:solidFill>
                  <a:srgbClr val="333333"/>
                </a:solidFill>
                <a:latin typeface="ヒラギノ角ゴ Pro W3"/>
              </a:rPr>
              <a:t>AZ</a:t>
            </a:r>
            <a:r>
              <a:rPr lang="ja-JP" altLang="en-US" sz="1600" dirty="0">
                <a:solidFill>
                  <a:srgbClr val="333333"/>
                </a:solidFill>
                <a:latin typeface="ヒラギノ角ゴ Pro W3"/>
              </a:rPr>
              <a:t>間は低遅延・高速ファイバーで接続されていて、高速データ転送が可能。</a:t>
            </a:r>
            <a:endParaRPr lang="en-US" altLang="ja-JP" sz="1600" dirty="0">
              <a:solidFill>
                <a:srgbClr val="333333"/>
              </a:solidFill>
              <a:latin typeface="ヒラギノ角ゴ Pro W3"/>
            </a:endParaRPr>
          </a:p>
        </p:txBody>
      </p:sp>
      <p:sp>
        <p:nvSpPr>
          <p:cNvPr id="10" name="テキスト ボックス 9">
            <a:extLst>
              <a:ext uri="{FF2B5EF4-FFF2-40B4-BE49-F238E27FC236}">
                <a16:creationId xmlns:a16="http://schemas.microsoft.com/office/drawing/2014/main" id="{22F686F8-702C-4283-BF7C-B780C6397338}"/>
              </a:ext>
            </a:extLst>
          </p:cNvPr>
          <p:cNvSpPr txBox="1"/>
          <p:nvPr/>
        </p:nvSpPr>
        <p:spPr>
          <a:xfrm>
            <a:off x="5272233" y="6581001"/>
            <a:ext cx="6480810" cy="276999"/>
          </a:xfrm>
          <a:prstGeom prst="rect">
            <a:avLst/>
          </a:prstGeom>
          <a:noFill/>
        </p:spPr>
        <p:txBody>
          <a:bodyPr wrap="square">
            <a:spAutoFit/>
          </a:bodyPr>
          <a:lstStyle/>
          <a:p>
            <a:r>
              <a:rPr lang="ja-JP" altLang="en-US" sz="1200" dirty="0"/>
              <a:t>https://aws.amazon.com/jp/about-aws/global-infrastructure/regions_az/?nc1=h_ls</a:t>
            </a:r>
          </a:p>
        </p:txBody>
      </p:sp>
      <p:sp>
        <p:nvSpPr>
          <p:cNvPr id="12" name="Rectangle 8">
            <a:extLst>
              <a:ext uri="{FF2B5EF4-FFF2-40B4-BE49-F238E27FC236}">
                <a16:creationId xmlns:a16="http://schemas.microsoft.com/office/drawing/2014/main" id="{8988EA15-E27D-4F80-89ED-6251ED6CDB85}"/>
              </a:ext>
            </a:extLst>
          </p:cNvPr>
          <p:cNvSpPr/>
          <p:nvPr/>
        </p:nvSpPr>
        <p:spPr>
          <a:xfrm>
            <a:off x="6552075" y="2151710"/>
            <a:ext cx="3026955" cy="2330793"/>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Region</a:t>
            </a:r>
          </a:p>
        </p:txBody>
      </p:sp>
      <p:sp>
        <p:nvSpPr>
          <p:cNvPr id="13" name="Rectangle 10">
            <a:extLst>
              <a:ext uri="{FF2B5EF4-FFF2-40B4-BE49-F238E27FC236}">
                <a16:creationId xmlns:a16="http://schemas.microsoft.com/office/drawing/2014/main" id="{D26CEAD1-AA3E-4E50-A60A-AD7FE86A35A1}"/>
              </a:ext>
            </a:extLst>
          </p:cNvPr>
          <p:cNvSpPr/>
          <p:nvPr/>
        </p:nvSpPr>
        <p:spPr>
          <a:xfrm>
            <a:off x="6634806" y="2561294"/>
            <a:ext cx="1436003" cy="86914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pic>
        <p:nvPicPr>
          <p:cNvPr id="14" name="Graphic 25">
            <a:extLst>
              <a:ext uri="{FF2B5EF4-FFF2-40B4-BE49-F238E27FC236}">
                <a16:creationId xmlns:a16="http://schemas.microsoft.com/office/drawing/2014/main" id="{61666208-5CFE-439D-951F-08C3CD9DB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076" y="215171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phic 104">
            <a:extLst>
              <a:ext uri="{FF2B5EF4-FFF2-40B4-BE49-F238E27FC236}">
                <a16:creationId xmlns:a16="http://schemas.microsoft.com/office/drawing/2014/main" id="{DE86DB24-10BD-4C17-AB74-C4DB99D30BB7}"/>
              </a:ext>
            </a:extLst>
          </p:cNvPr>
          <p:cNvPicPr>
            <a:picLocks noChangeAspect="1" noChangeArrowheads="1"/>
          </p:cNvPicPr>
          <p:nvPr/>
        </p:nvPicPr>
        <p:blipFill>
          <a:blip r:embed="rId4">
            <a:alphaModFix amt="47000"/>
            <a:extLst>
              <a:ext uri="{28A0092B-C50C-407E-A947-70E740481C1C}">
                <a14:useLocalDpi xmlns:a14="http://schemas.microsoft.com/office/drawing/2010/main" val="0"/>
              </a:ext>
            </a:extLst>
          </a:blip>
          <a:srcRect/>
          <a:stretch>
            <a:fillRect/>
          </a:stretch>
        </p:blipFill>
        <p:spPr bwMode="auto">
          <a:xfrm>
            <a:off x="6763001" y="292115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phic 104">
            <a:extLst>
              <a:ext uri="{FF2B5EF4-FFF2-40B4-BE49-F238E27FC236}">
                <a16:creationId xmlns:a16="http://schemas.microsoft.com/office/drawing/2014/main" id="{A7023A93-4F5B-483D-A9CE-CE62B199582D}"/>
              </a:ext>
            </a:extLst>
          </p:cNvPr>
          <p:cNvPicPr>
            <a:picLocks noChangeAspect="1" noChangeArrowheads="1"/>
          </p:cNvPicPr>
          <p:nvPr/>
        </p:nvPicPr>
        <p:blipFill>
          <a:blip r:embed="rId4">
            <a:alphaModFix amt="47000"/>
            <a:extLst>
              <a:ext uri="{28A0092B-C50C-407E-A947-70E740481C1C}">
                <a14:useLocalDpi xmlns:a14="http://schemas.microsoft.com/office/drawing/2010/main" val="0"/>
              </a:ext>
            </a:extLst>
          </a:blip>
          <a:srcRect/>
          <a:stretch>
            <a:fillRect/>
          </a:stretch>
        </p:blipFill>
        <p:spPr bwMode="auto">
          <a:xfrm>
            <a:off x="7183855" y="292115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104">
            <a:extLst>
              <a:ext uri="{FF2B5EF4-FFF2-40B4-BE49-F238E27FC236}">
                <a16:creationId xmlns:a16="http://schemas.microsoft.com/office/drawing/2014/main" id="{ED3D71BB-4F9B-4E56-AFEE-84C7BB2888F4}"/>
              </a:ext>
            </a:extLst>
          </p:cNvPr>
          <p:cNvPicPr>
            <a:picLocks noChangeAspect="1" noChangeArrowheads="1"/>
          </p:cNvPicPr>
          <p:nvPr/>
        </p:nvPicPr>
        <p:blipFill>
          <a:blip r:embed="rId4">
            <a:alphaModFix amt="47000"/>
            <a:extLst>
              <a:ext uri="{28A0092B-C50C-407E-A947-70E740481C1C}">
                <a14:useLocalDpi xmlns:a14="http://schemas.microsoft.com/office/drawing/2010/main" val="0"/>
              </a:ext>
            </a:extLst>
          </a:blip>
          <a:srcRect/>
          <a:stretch>
            <a:fillRect/>
          </a:stretch>
        </p:blipFill>
        <p:spPr bwMode="auto">
          <a:xfrm>
            <a:off x="7627664" y="292115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0">
            <a:extLst>
              <a:ext uri="{FF2B5EF4-FFF2-40B4-BE49-F238E27FC236}">
                <a16:creationId xmlns:a16="http://schemas.microsoft.com/office/drawing/2014/main" id="{DD26EA98-126A-4C86-917A-BE32362A2FEE}"/>
              </a:ext>
            </a:extLst>
          </p:cNvPr>
          <p:cNvSpPr/>
          <p:nvPr/>
        </p:nvSpPr>
        <p:spPr>
          <a:xfrm>
            <a:off x="8165183" y="2561294"/>
            <a:ext cx="1331428" cy="869148"/>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pic>
        <p:nvPicPr>
          <p:cNvPr id="19" name="Graphic 104">
            <a:extLst>
              <a:ext uri="{FF2B5EF4-FFF2-40B4-BE49-F238E27FC236}">
                <a16:creationId xmlns:a16="http://schemas.microsoft.com/office/drawing/2014/main" id="{4490D910-B06F-4CE4-9418-9DEE5A0FF90E}"/>
              </a:ext>
            </a:extLst>
          </p:cNvPr>
          <p:cNvPicPr>
            <a:picLocks noChangeAspect="1" noChangeArrowheads="1"/>
          </p:cNvPicPr>
          <p:nvPr/>
        </p:nvPicPr>
        <p:blipFill>
          <a:blip r:embed="rId4">
            <a:alphaModFix amt="47000"/>
            <a:extLst>
              <a:ext uri="{28A0092B-C50C-407E-A947-70E740481C1C}">
                <a14:useLocalDpi xmlns:a14="http://schemas.microsoft.com/office/drawing/2010/main" val="0"/>
              </a:ext>
            </a:extLst>
          </a:blip>
          <a:srcRect/>
          <a:stretch>
            <a:fillRect/>
          </a:stretch>
        </p:blipFill>
        <p:spPr bwMode="auto">
          <a:xfrm>
            <a:off x="8458477" y="292115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Graphic 104">
            <a:extLst>
              <a:ext uri="{FF2B5EF4-FFF2-40B4-BE49-F238E27FC236}">
                <a16:creationId xmlns:a16="http://schemas.microsoft.com/office/drawing/2014/main" id="{FE1E215D-80FD-469C-88A0-9EAE7E91F588}"/>
              </a:ext>
            </a:extLst>
          </p:cNvPr>
          <p:cNvPicPr>
            <a:picLocks noChangeAspect="1" noChangeArrowheads="1"/>
          </p:cNvPicPr>
          <p:nvPr/>
        </p:nvPicPr>
        <p:blipFill>
          <a:blip r:embed="rId4">
            <a:alphaModFix amt="47000"/>
            <a:extLst>
              <a:ext uri="{28A0092B-C50C-407E-A947-70E740481C1C}">
                <a14:useLocalDpi xmlns:a14="http://schemas.microsoft.com/office/drawing/2010/main" val="0"/>
              </a:ext>
            </a:extLst>
          </a:blip>
          <a:srcRect/>
          <a:stretch>
            <a:fillRect/>
          </a:stretch>
        </p:blipFill>
        <p:spPr bwMode="auto">
          <a:xfrm>
            <a:off x="8879331" y="292115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0">
            <a:extLst>
              <a:ext uri="{FF2B5EF4-FFF2-40B4-BE49-F238E27FC236}">
                <a16:creationId xmlns:a16="http://schemas.microsoft.com/office/drawing/2014/main" id="{E9B41F30-37D9-4F55-8276-F75621107BFC}"/>
              </a:ext>
            </a:extLst>
          </p:cNvPr>
          <p:cNvSpPr/>
          <p:nvPr/>
        </p:nvSpPr>
        <p:spPr>
          <a:xfrm>
            <a:off x="6634805" y="3525034"/>
            <a:ext cx="1436003" cy="869147"/>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pic>
        <p:nvPicPr>
          <p:cNvPr id="22" name="Graphic 104">
            <a:extLst>
              <a:ext uri="{FF2B5EF4-FFF2-40B4-BE49-F238E27FC236}">
                <a16:creationId xmlns:a16="http://schemas.microsoft.com/office/drawing/2014/main" id="{97417A88-7CB9-43F6-A9DE-7E28C6E6B1FC}"/>
              </a:ext>
            </a:extLst>
          </p:cNvPr>
          <p:cNvPicPr>
            <a:picLocks noChangeAspect="1" noChangeArrowheads="1"/>
          </p:cNvPicPr>
          <p:nvPr/>
        </p:nvPicPr>
        <p:blipFill>
          <a:blip r:embed="rId4">
            <a:alphaModFix amt="47000"/>
            <a:extLst>
              <a:ext uri="{28A0092B-C50C-407E-A947-70E740481C1C}">
                <a14:useLocalDpi xmlns:a14="http://schemas.microsoft.com/office/drawing/2010/main" val="0"/>
              </a:ext>
            </a:extLst>
          </a:blip>
          <a:srcRect/>
          <a:stretch>
            <a:fillRect/>
          </a:stretch>
        </p:blipFill>
        <p:spPr bwMode="auto">
          <a:xfrm>
            <a:off x="7135420" y="388489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a:extLst>
              <a:ext uri="{FF2B5EF4-FFF2-40B4-BE49-F238E27FC236}">
                <a16:creationId xmlns:a16="http://schemas.microsoft.com/office/drawing/2014/main" id="{7754835C-5892-4F76-9F23-1E9198370FE1}"/>
              </a:ext>
            </a:extLst>
          </p:cNvPr>
          <p:cNvSpPr>
            <a:spLocks noChangeArrowheads="1"/>
          </p:cNvSpPr>
          <p:nvPr/>
        </p:nvSpPr>
        <p:spPr bwMode="auto">
          <a:xfrm>
            <a:off x="6741907" y="3166451"/>
            <a:ext cx="385143"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eaLnBrk="1" hangingPunct="1">
              <a:lnSpc>
                <a:spcPct val="150000"/>
              </a:lnSpc>
            </a:pPr>
            <a:r>
              <a:rPr lang="en-US" altLang="en-US" sz="1050" dirty="0">
                <a:solidFill>
                  <a:schemeClr val="tx1">
                    <a:lumMod val="50000"/>
                    <a:lumOff val="50000"/>
                  </a:schemeClr>
                </a:solidFill>
                <a:latin typeface="Arial" panose="020B0604020202020204" pitchFamily="34" charset="0"/>
                <a:cs typeface="Arial" panose="020B0604020202020204" pitchFamily="34" charset="0"/>
              </a:rPr>
              <a:t>DC</a:t>
            </a:r>
          </a:p>
        </p:txBody>
      </p:sp>
      <p:sp>
        <p:nvSpPr>
          <p:cNvPr id="24" name="Rectangle 5">
            <a:extLst>
              <a:ext uri="{FF2B5EF4-FFF2-40B4-BE49-F238E27FC236}">
                <a16:creationId xmlns:a16="http://schemas.microsoft.com/office/drawing/2014/main" id="{A79A5027-2BE9-4836-9FBC-0231A8A19C70}"/>
              </a:ext>
            </a:extLst>
          </p:cNvPr>
          <p:cNvSpPr>
            <a:spLocks noChangeArrowheads="1"/>
          </p:cNvSpPr>
          <p:nvPr/>
        </p:nvSpPr>
        <p:spPr bwMode="auto">
          <a:xfrm>
            <a:off x="7147456" y="3166451"/>
            <a:ext cx="385143"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eaLnBrk="1" hangingPunct="1">
              <a:lnSpc>
                <a:spcPct val="150000"/>
              </a:lnSpc>
            </a:pPr>
            <a:r>
              <a:rPr lang="en-US" altLang="en-US" sz="1050" dirty="0">
                <a:solidFill>
                  <a:schemeClr val="tx1">
                    <a:lumMod val="50000"/>
                    <a:lumOff val="50000"/>
                  </a:schemeClr>
                </a:solidFill>
                <a:latin typeface="Arial" panose="020B0604020202020204" pitchFamily="34" charset="0"/>
                <a:cs typeface="Arial" panose="020B0604020202020204" pitchFamily="34" charset="0"/>
              </a:rPr>
              <a:t>DC</a:t>
            </a:r>
          </a:p>
        </p:txBody>
      </p:sp>
      <p:sp>
        <p:nvSpPr>
          <p:cNvPr id="25" name="Rectangle 5">
            <a:extLst>
              <a:ext uri="{FF2B5EF4-FFF2-40B4-BE49-F238E27FC236}">
                <a16:creationId xmlns:a16="http://schemas.microsoft.com/office/drawing/2014/main" id="{45FC8267-BB4A-4861-BC20-D73425AB73B5}"/>
              </a:ext>
            </a:extLst>
          </p:cNvPr>
          <p:cNvSpPr>
            <a:spLocks noChangeArrowheads="1"/>
          </p:cNvSpPr>
          <p:nvPr/>
        </p:nvSpPr>
        <p:spPr bwMode="auto">
          <a:xfrm>
            <a:off x="7610395" y="3166451"/>
            <a:ext cx="385143"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eaLnBrk="1" hangingPunct="1">
              <a:lnSpc>
                <a:spcPct val="150000"/>
              </a:lnSpc>
            </a:pPr>
            <a:r>
              <a:rPr lang="en-US" altLang="en-US" sz="1050" dirty="0">
                <a:solidFill>
                  <a:schemeClr val="tx1">
                    <a:lumMod val="50000"/>
                    <a:lumOff val="50000"/>
                  </a:schemeClr>
                </a:solidFill>
                <a:latin typeface="Arial" panose="020B0604020202020204" pitchFamily="34" charset="0"/>
                <a:cs typeface="Arial" panose="020B0604020202020204" pitchFamily="34" charset="0"/>
              </a:rPr>
              <a:t>DC</a:t>
            </a:r>
          </a:p>
        </p:txBody>
      </p:sp>
      <p:sp>
        <p:nvSpPr>
          <p:cNvPr id="26" name="Rectangle 5">
            <a:extLst>
              <a:ext uri="{FF2B5EF4-FFF2-40B4-BE49-F238E27FC236}">
                <a16:creationId xmlns:a16="http://schemas.microsoft.com/office/drawing/2014/main" id="{A520A611-4C4A-46CB-8BBE-242FD0C78966}"/>
              </a:ext>
            </a:extLst>
          </p:cNvPr>
          <p:cNvSpPr>
            <a:spLocks noChangeArrowheads="1"/>
          </p:cNvSpPr>
          <p:nvPr/>
        </p:nvSpPr>
        <p:spPr bwMode="auto">
          <a:xfrm>
            <a:off x="8448276" y="3166451"/>
            <a:ext cx="385143"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eaLnBrk="1" hangingPunct="1">
              <a:lnSpc>
                <a:spcPct val="150000"/>
              </a:lnSpc>
            </a:pPr>
            <a:r>
              <a:rPr lang="en-US" altLang="en-US" sz="1050" dirty="0">
                <a:solidFill>
                  <a:schemeClr val="tx1">
                    <a:lumMod val="50000"/>
                    <a:lumOff val="50000"/>
                  </a:schemeClr>
                </a:solidFill>
                <a:latin typeface="Arial" panose="020B0604020202020204" pitchFamily="34" charset="0"/>
                <a:cs typeface="Arial" panose="020B0604020202020204" pitchFamily="34" charset="0"/>
              </a:rPr>
              <a:t>DC</a:t>
            </a:r>
          </a:p>
        </p:txBody>
      </p:sp>
      <p:sp>
        <p:nvSpPr>
          <p:cNvPr id="27" name="Rectangle 5">
            <a:extLst>
              <a:ext uri="{FF2B5EF4-FFF2-40B4-BE49-F238E27FC236}">
                <a16:creationId xmlns:a16="http://schemas.microsoft.com/office/drawing/2014/main" id="{7E2FC490-CECF-4A74-92E8-48F86355A2A7}"/>
              </a:ext>
            </a:extLst>
          </p:cNvPr>
          <p:cNvSpPr>
            <a:spLocks noChangeArrowheads="1"/>
          </p:cNvSpPr>
          <p:nvPr/>
        </p:nvSpPr>
        <p:spPr bwMode="auto">
          <a:xfrm>
            <a:off x="8857652" y="3166451"/>
            <a:ext cx="385143"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eaLnBrk="1" hangingPunct="1">
              <a:lnSpc>
                <a:spcPct val="150000"/>
              </a:lnSpc>
            </a:pPr>
            <a:r>
              <a:rPr lang="en-US" altLang="en-US" sz="1050" dirty="0">
                <a:solidFill>
                  <a:schemeClr val="tx1">
                    <a:lumMod val="50000"/>
                    <a:lumOff val="50000"/>
                  </a:schemeClr>
                </a:solidFill>
                <a:latin typeface="Arial" panose="020B0604020202020204" pitchFamily="34" charset="0"/>
                <a:cs typeface="Arial" panose="020B0604020202020204" pitchFamily="34" charset="0"/>
              </a:rPr>
              <a:t>DC</a:t>
            </a:r>
          </a:p>
        </p:txBody>
      </p:sp>
      <p:sp>
        <p:nvSpPr>
          <p:cNvPr id="28" name="Rectangle 5">
            <a:extLst>
              <a:ext uri="{FF2B5EF4-FFF2-40B4-BE49-F238E27FC236}">
                <a16:creationId xmlns:a16="http://schemas.microsoft.com/office/drawing/2014/main" id="{82A3A58D-F90A-48F2-BB12-A96667FBD32D}"/>
              </a:ext>
            </a:extLst>
          </p:cNvPr>
          <p:cNvSpPr>
            <a:spLocks noChangeArrowheads="1"/>
          </p:cNvSpPr>
          <p:nvPr/>
        </p:nvSpPr>
        <p:spPr bwMode="auto">
          <a:xfrm>
            <a:off x="7128327" y="4130190"/>
            <a:ext cx="385143"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eaLnBrk="1" hangingPunct="1">
              <a:lnSpc>
                <a:spcPct val="150000"/>
              </a:lnSpc>
            </a:pPr>
            <a:r>
              <a:rPr lang="en-US" altLang="en-US" sz="1050" dirty="0">
                <a:solidFill>
                  <a:schemeClr val="tx1">
                    <a:lumMod val="50000"/>
                    <a:lumOff val="50000"/>
                  </a:schemeClr>
                </a:solidFill>
                <a:latin typeface="Arial" panose="020B0604020202020204" pitchFamily="34" charset="0"/>
                <a:cs typeface="Arial" panose="020B0604020202020204" pitchFamily="34" charset="0"/>
              </a:rPr>
              <a:t>DC</a:t>
            </a:r>
          </a:p>
        </p:txBody>
      </p:sp>
      <p:sp>
        <p:nvSpPr>
          <p:cNvPr id="55" name="テキスト ボックス 54">
            <a:extLst>
              <a:ext uri="{FF2B5EF4-FFF2-40B4-BE49-F238E27FC236}">
                <a16:creationId xmlns:a16="http://schemas.microsoft.com/office/drawing/2014/main" id="{E02F730D-7975-451A-BC4E-C4292D732B76}"/>
              </a:ext>
            </a:extLst>
          </p:cNvPr>
          <p:cNvSpPr txBox="1"/>
          <p:nvPr/>
        </p:nvSpPr>
        <p:spPr>
          <a:xfrm>
            <a:off x="10262860" y="4567887"/>
            <a:ext cx="1020836" cy="369332"/>
          </a:xfrm>
          <a:prstGeom prst="rect">
            <a:avLst/>
          </a:prstGeom>
          <a:noFill/>
        </p:spPr>
        <p:txBody>
          <a:bodyPr wrap="square">
            <a:spAutoFit/>
          </a:bodyPr>
          <a:lstStyle/>
          <a:p>
            <a:pPr algn="l"/>
            <a:r>
              <a:rPr lang="en-US" altLang="ja-JP" b="1" dirty="0">
                <a:solidFill>
                  <a:srgbClr val="7030A0"/>
                </a:solidFill>
                <a:latin typeface="メイリオ" panose="020B0604030504040204" pitchFamily="50" charset="-128"/>
                <a:ea typeface="メイリオ" panose="020B0604030504040204" pitchFamily="50" charset="-128"/>
              </a:rPr>
              <a:t>Tokyo</a:t>
            </a:r>
            <a:endParaRPr lang="ja-JP" altLang="en-US" b="0" i="0" dirty="0">
              <a:solidFill>
                <a:srgbClr val="7030A0"/>
              </a:solidFill>
              <a:effectLst/>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BFA633EF-1C00-47AE-8BE9-00A2890F58AB}"/>
              </a:ext>
            </a:extLst>
          </p:cNvPr>
          <p:cNvSpPr txBox="1"/>
          <p:nvPr/>
        </p:nvSpPr>
        <p:spPr>
          <a:xfrm>
            <a:off x="10321111" y="4895621"/>
            <a:ext cx="1466978" cy="938719"/>
          </a:xfrm>
          <a:prstGeom prst="rect">
            <a:avLst/>
          </a:prstGeom>
          <a:noFill/>
        </p:spPr>
        <p:txBody>
          <a:bodyPr wrap="square">
            <a:spAutoFit/>
          </a:bodyPr>
          <a:lstStyle/>
          <a:p>
            <a:pPr algn="l"/>
            <a:r>
              <a:rPr lang="ja-JP" altLang="en-US" sz="1100" b="1" dirty="0">
                <a:solidFill>
                  <a:srgbClr val="7030A0"/>
                </a:solidFill>
                <a:latin typeface="メイリオ" panose="020B0604030504040204" pitchFamily="50" charset="-128"/>
                <a:ea typeface="メイリオ" panose="020B0604030504040204" pitchFamily="50" charset="-128"/>
              </a:rPr>
              <a:t>現在の</a:t>
            </a:r>
            <a:r>
              <a:rPr lang="en-US" altLang="ja-JP" sz="1100" b="1" dirty="0">
                <a:solidFill>
                  <a:srgbClr val="7030A0"/>
                </a:solidFill>
                <a:latin typeface="メイリオ" panose="020B0604030504040204" pitchFamily="50" charset="-128"/>
                <a:ea typeface="メイリオ" panose="020B0604030504040204" pitchFamily="50" charset="-128"/>
              </a:rPr>
              <a:t>AZ</a:t>
            </a:r>
            <a:r>
              <a:rPr lang="ja-JP" altLang="en-US" sz="1100" b="1" dirty="0">
                <a:solidFill>
                  <a:srgbClr val="7030A0"/>
                </a:solidFill>
                <a:latin typeface="メイリオ" panose="020B0604030504040204" pitchFamily="50" charset="-128"/>
                <a:ea typeface="メイリオ" panose="020B0604030504040204" pitchFamily="50" charset="-128"/>
              </a:rPr>
              <a:t>は</a:t>
            </a:r>
            <a:r>
              <a:rPr lang="en-US" altLang="ja-JP" sz="1100" b="1" dirty="0">
                <a:solidFill>
                  <a:srgbClr val="7030A0"/>
                </a:solidFill>
                <a:latin typeface="メイリオ" panose="020B0604030504040204" pitchFamily="50" charset="-128"/>
                <a:ea typeface="メイリオ" panose="020B0604030504040204" pitchFamily="50" charset="-128"/>
              </a:rPr>
              <a:t>3</a:t>
            </a:r>
            <a:r>
              <a:rPr lang="ja-JP" altLang="en-US" sz="1100" b="1" dirty="0">
                <a:solidFill>
                  <a:srgbClr val="7030A0"/>
                </a:solidFill>
                <a:latin typeface="メイリオ" panose="020B0604030504040204" pitchFamily="50" charset="-128"/>
                <a:ea typeface="メイリオ" panose="020B0604030504040204" pitchFamily="50" charset="-128"/>
              </a:rPr>
              <a:t>つ</a:t>
            </a:r>
            <a:endParaRPr lang="en-US" altLang="ja-JP" sz="1100" b="1" dirty="0">
              <a:solidFill>
                <a:srgbClr val="7030A0"/>
              </a:solidFill>
              <a:latin typeface="メイリオ" panose="020B0604030504040204" pitchFamily="50" charset="-128"/>
              <a:ea typeface="メイリオ" panose="020B0604030504040204" pitchFamily="50" charset="-128"/>
            </a:endParaRPr>
          </a:p>
          <a:p>
            <a:pPr algn="l"/>
            <a:r>
              <a:rPr lang="en-US" altLang="ja-JP" sz="1100" b="1" dirty="0">
                <a:solidFill>
                  <a:srgbClr val="7030A0"/>
                </a:solidFill>
                <a:latin typeface="メイリオ" panose="020B0604030504040204" pitchFamily="50" charset="-128"/>
                <a:ea typeface="メイリオ" panose="020B0604030504040204" pitchFamily="50" charset="-128"/>
              </a:rPr>
              <a:t>ap-northeast-1a</a:t>
            </a:r>
          </a:p>
          <a:p>
            <a:pPr algn="l"/>
            <a:r>
              <a:rPr lang="en-US" altLang="ja-JP" sz="1100" b="1" dirty="0">
                <a:solidFill>
                  <a:schemeClr val="bg1">
                    <a:lumMod val="75000"/>
                  </a:schemeClr>
                </a:solidFill>
                <a:latin typeface="メイリオ" panose="020B0604030504040204" pitchFamily="50" charset="-128"/>
                <a:ea typeface="メイリオ" panose="020B0604030504040204" pitchFamily="50" charset="-128"/>
              </a:rPr>
              <a:t>ap-northeast-1b</a:t>
            </a:r>
          </a:p>
          <a:p>
            <a:pPr algn="l"/>
            <a:r>
              <a:rPr lang="en-US" altLang="ja-JP" sz="1100" b="1" dirty="0">
                <a:solidFill>
                  <a:srgbClr val="7030A0"/>
                </a:solidFill>
                <a:latin typeface="メイリオ" panose="020B0604030504040204" pitchFamily="50" charset="-128"/>
                <a:ea typeface="メイリオ" panose="020B0604030504040204" pitchFamily="50" charset="-128"/>
              </a:rPr>
              <a:t>ap-northeast-1c</a:t>
            </a:r>
          </a:p>
          <a:p>
            <a:pPr algn="l"/>
            <a:r>
              <a:rPr lang="en-US" altLang="ja-JP" sz="1100" b="1" dirty="0">
                <a:solidFill>
                  <a:srgbClr val="7030A0"/>
                </a:solidFill>
                <a:latin typeface="メイリオ" panose="020B0604030504040204" pitchFamily="50" charset="-128"/>
                <a:ea typeface="メイリオ" panose="020B0604030504040204" pitchFamily="50" charset="-128"/>
              </a:rPr>
              <a:t>ap-northeast-1d</a:t>
            </a:r>
            <a:endParaRPr lang="ja-JP" altLang="en-US" sz="1100" b="0" i="0" dirty="0">
              <a:solidFill>
                <a:srgbClr val="7030A0"/>
              </a:solidFill>
              <a:effectLst/>
              <a:latin typeface="メイリオ" panose="020B0604030504040204" pitchFamily="50" charset="-128"/>
              <a:ea typeface="メイリオ" panose="020B0604030504040204" pitchFamily="50" charset="-128"/>
            </a:endParaRPr>
          </a:p>
        </p:txBody>
      </p:sp>
      <p:sp>
        <p:nvSpPr>
          <p:cNvPr id="62" name="テキスト ボックス 61">
            <a:extLst>
              <a:ext uri="{FF2B5EF4-FFF2-40B4-BE49-F238E27FC236}">
                <a16:creationId xmlns:a16="http://schemas.microsoft.com/office/drawing/2014/main" id="{CBD81F1E-04A3-41A8-B1CD-C94F3ADCD5CD}"/>
              </a:ext>
            </a:extLst>
          </p:cNvPr>
          <p:cNvSpPr txBox="1"/>
          <p:nvPr/>
        </p:nvSpPr>
        <p:spPr>
          <a:xfrm>
            <a:off x="9732190" y="3055674"/>
            <a:ext cx="1466977" cy="938719"/>
          </a:xfrm>
          <a:prstGeom prst="rect">
            <a:avLst/>
          </a:prstGeom>
          <a:noFill/>
        </p:spPr>
        <p:txBody>
          <a:bodyPr wrap="square">
            <a:spAutoFit/>
          </a:bodyPr>
          <a:lstStyle/>
          <a:p>
            <a:pPr algn="l"/>
            <a:r>
              <a:rPr lang="en-US" altLang="ja-JP" sz="1100" dirty="0">
                <a:solidFill>
                  <a:srgbClr val="7030A0"/>
                </a:solidFill>
                <a:latin typeface="メイリオ" panose="020B0604030504040204" pitchFamily="50" charset="-128"/>
                <a:ea typeface="メイリオ" panose="020B0604030504040204" pitchFamily="50" charset="-128"/>
              </a:rPr>
              <a:t>DC (</a:t>
            </a:r>
            <a:r>
              <a:rPr lang="ja-JP" altLang="en-US" sz="1100" dirty="0">
                <a:solidFill>
                  <a:srgbClr val="7030A0"/>
                </a:solidFill>
                <a:latin typeface="メイリオ" panose="020B0604030504040204" pitchFamily="50" charset="-128"/>
                <a:ea typeface="メイリオ" panose="020B0604030504040204" pitchFamily="50" charset="-128"/>
              </a:rPr>
              <a:t>データセンター</a:t>
            </a:r>
            <a:r>
              <a:rPr lang="en-US" altLang="ja-JP" sz="1100" dirty="0">
                <a:solidFill>
                  <a:srgbClr val="7030A0"/>
                </a:solidFill>
                <a:latin typeface="メイリオ" panose="020B0604030504040204" pitchFamily="50" charset="-128"/>
                <a:ea typeface="メイリオ" panose="020B0604030504040204" pitchFamily="50" charset="-128"/>
              </a:rPr>
              <a:t>)</a:t>
            </a:r>
            <a:r>
              <a:rPr lang="ja-JP" altLang="en-US" sz="1100" dirty="0">
                <a:solidFill>
                  <a:srgbClr val="7030A0"/>
                </a:solidFill>
                <a:latin typeface="メイリオ" panose="020B0604030504040204" pitchFamily="50" charset="-128"/>
                <a:ea typeface="メイリオ" panose="020B0604030504040204" pitchFamily="50" charset="-128"/>
              </a:rPr>
              <a:t>の所在地と数は、セキュリティ確保のために公開していない。</a:t>
            </a:r>
            <a:endParaRPr lang="ja-JP" altLang="en-US" sz="1100" b="0" i="0" dirty="0">
              <a:solidFill>
                <a:srgbClr val="7030A0"/>
              </a:solidFill>
              <a:effectLst/>
              <a:latin typeface="メイリオ" panose="020B0604030504040204" pitchFamily="50" charset="-128"/>
              <a:ea typeface="メイリオ" panose="020B0604030504040204" pitchFamily="50" charset="-128"/>
            </a:endParaRPr>
          </a:p>
        </p:txBody>
      </p:sp>
      <p:cxnSp>
        <p:nvCxnSpPr>
          <p:cNvPr id="65" name="直線コネクタ 64">
            <a:extLst>
              <a:ext uri="{FF2B5EF4-FFF2-40B4-BE49-F238E27FC236}">
                <a16:creationId xmlns:a16="http://schemas.microsoft.com/office/drawing/2014/main" id="{BD36913B-A74A-456D-AA45-1A206AF0666C}"/>
              </a:ext>
            </a:extLst>
          </p:cNvPr>
          <p:cNvCxnSpPr>
            <a:cxnSpLocks/>
          </p:cNvCxnSpPr>
          <p:nvPr/>
        </p:nvCxnSpPr>
        <p:spPr>
          <a:xfrm>
            <a:off x="9137693" y="3064727"/>
            <a:ext cx="594497" cy="130653"/>
          </a:xfrm>
          <a:prstGeom prst="line">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67" name="直線コネクタ 66">
            <a:extLst>
              <a:ext uri="{FF2B5EF4-FFF2-40B4-BE49-F238E27FC236}">
                <a16:creationId xmlns:a16="http://schemas.microsoft.com/office/drawing/2014/main" id="{464DEA31-0E81-4B7E-B276-89CA4F1659EC}"/>
              </a:ext>
            </a:extLst>
          </p:cNvPr>
          <p:cNvCxnSpPr>
            <a:cxnSpLocks/>
          </p:cNvCxnSpPr>
          <p:nvPr/>
        </p:nvCxnSpPr>
        <p:spPr>
          <a:xfrm flipV="1">
            <a:off x="9518231" y="4937219"/>
            <a:ext cx="802880" cy="514275"/>
          </a:xfrm>
          <a:prstGeom prst="line">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2139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D0E2B-424F-4EC0-B5C2-2F40F227B750}"/>
              </a:ext>
            </a:extLst>
          </p:cNvPr>
          <p:cNvSpPr>
            <a:spLocks noGrp="1"/>
          </p:cNvSpPr>
          <p:nvPr>
            <p:ph type="title"/>
          </p:nvPr>
        </p:nvSpPr>
        <p:spPr/>
        <p:txBody>
          <a:bodyPr/>
          <a:lstStyle/>
          <a:p>
            <a:r>
              <a:rPr kumimoji="1" lang="en-US" altLang="ja-JP" dirty="0"/>
              <a:t>AWS</a:t>
            </a:r>
            <a:r>
              <a:rPr kumimoji="1" lang="ja-JP" altLang="en-US" dirty="0"/>
              <a:t>のサービス</a:t>
            </a:r>
            <a:r>
              <a:rPr kumimoji="1" lang="en-US" altLang="ja-JP" dirty="0"/>
              <a:t>(</a:t>
            </a:r>
            <a:r>
              <a:rPr kumimoji="1" lang="ja-JP" altLang="en-US" dirty="0"/>
              <a:t>カテゴリ</a:t>
            </a:r>
            <a:r>
              <a:rPr kumimoji="1" lang="en-US" altLang="ja-JP" dirty="0"/>
              <a:t>)</a:t>
            </a:r>
            <a:endParaRPr kumimoji="1" lang="ja-JP" altLang="en-US" dirty="0"/>
          </a:p>
        </p:txBody>
      </p:sp>
      <p:pic>
        <p:nvPicPr>
          <p:cNvPr id="2050" name="Picture 2">
            <a:extLst>
              <a:ext uri="{FF2B5EF4-FFF2-40B4-BE49-F238E27FC236}">
                <a16:creationId xmlns:a16="http://schemas.microsoft.com/office/drawing/2014/main" id="{A0AB0A70-D74A-4E67-A863-B388FBA9B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8" y="2289810"/>
            <a:ext cx="9525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1EAF96C0-E382-43E6-8EFA-11407A1C0420}"/>
              </a:ext>
            </a:extLst>
          </p:cNvPr>
          <p:cNvSpPr txBox="1"/>
          <p:nvPr/>
        </p:nvSpPr>
        <p:spPr>
          <a:xfrm>
            <a:off x="5250530" y="6418623"/>
            <a:ext cx="6096698" cy="369332"/>
          </a:xfrm>
          <a:prstGeom prst="rect">
            <a:avLst/>
          </a:prstGeom>
          <a:noFill/>
        </p:spPr>
        <p:txBody>
          <a:bodyPr wrap="square">
            <a:spAutoFit/>
          </a:bodyPr>
          <a:lstStyle/>
          <a:p>
            <a:r>
              <a:rPr lang="ja-JP" altLang="en-US" dirty="0"/>
              <a:t>https://aws.amazon.com/jp/aws-ten-reasons/</a:t>
            </a:r>
          </a:p>
        </p:txBody>
      </p:sp>
    </p:spTree>
    <p:extLst>
      <p:ext uri="{BB962C8B-B14F-4D97-AF65-F5344CB8AC3E}">
        <p14:creationId xmlns:p14="http://schemas.microsoft.com/office/powerpoint/2010/main" val="393289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D0E2B-424F-4EC0-B5C2-2F40F227B750}"/>
              </a:ext>
            </a:extLst>
          </p:cNvPr>
          <p:cNvSpPr>
            <a:spLocks noGrp="1"/>
          </p:cNvSpPr>
          <p:nvPr>
            <p:ph type="title"/>
          </p:nvPr>
        </p:nvSpPr>
        <p:spPr/>
        <p:txBody>
          <a:bodyPr/>
          <a:lstStyle/>
          <a:p>
            <a:r>
              <a:rPr kumimoji="1" lang="en-US" altLang="ja-JP" dirty="0"/>
              <a:t>AWS</a:t>
            </a:r>
            <a:r>
              <a:rPr kumimoji="1" lang="ja-JP" altLang="en-US" dirty="0"/>
              <a:t>のサービス</a:t>
            </a:r>
            <a:r>
              <a:rPr kumimoji="1" lang="en-US" altLang="ja-JP" dirty="0"/>
              <a:t>(</a:t>
            </a:r>
            <a:r>
              <a:rPr kumimoji="1" lang="ja-JP" altLang="en-US" dirty="0"/>
              <a:t>すべて</a:t>
            </a:r>
            <a:r>
              <a:rPr kumimoji="1" lang="en-US" altLang="ja-JP" dirty="0"/>
              <a:t>)</a:t>
            </a:r>
            <a:endParaRPr kumimoji="1" lang="ja-JP" altLang="en-US" dirty="0"/>
          </a:p>
        </p:txBody>
      </p:sp>
      <p:pic>
        <p:nvPicPr>
          <p:cNvPr id="7" name="図 6">
            <a:extLst>
              <a:ext uri="{FF2B5EF4-FFF2-40B4-BE49-F238E27FC236}">
                <a16:creationId xmlns:a16="http://schemas.microsoft.com/office/drawing/2014/main" id="{A4FBB377-BD61-448B-A8C4-103EAA7E4510}"/>
              </a:ext>
            </a:extLst>
          </p:cNvPr>
          <p:cNvPicPr>
            <a:picLocks noChangeAspect="1"/>
          </p:cNvPicPr>
          <p:nvPr/>
        </p:nvPicPr>
        <p:blipFill rotWithShape="1">
          <a:blip r:embed="rId2"/>
          <a:srcRect b="39132"/>
          <a:stretch/>
        </p:blipFill>
        <p:spPr>
          <a:xfrm>
            <a:off x="59153" y="2076491"/>
            <a:ext cx="5689694" cy="4555617"/>
          </a:xfrm>
          <a:prstGeom prst="rect">
            <a:avLst/>
          </a:prstGeom>
        </p:spPr>
      </p:pic>
      <p:pic>
        <p:nvPicPr>
          <p:cNvPr id="8" name="図 7">
            <a:extLst>
              <a:ext uri="{FF2B5EF4-FFF2-40B4-BE49-F238E27FC236}">
                <a16:creationId xmlns:a16="http://schemas.microsoft.com/office/drawing/2014/main" id="{B4E48C80-3E20-45E7-804F-293ECD8472F3}"/>
              </a:ext>
            </a:extLst>
          </p:cNvPr>
          <p:cNvPicPr>
            <a:picLocks noChangeAspect="1"/>
          </p:cNvPicPr>
          <p:nvPr/>
        </p:nvPicPr>
        <p:blipFill rotWithShape="1">
          <a:blip r:embed="rId2"/>
          <a:srcRect t="46213"/>
          <a:stretch/>
        </p:blipFill>
        <p:spPr>
          <a:xfrm>
            <a:off x="5640897" y="2429193"/>
            <a:ext cx="6105933" cy="4320111"/>
          </a:xfrm>
          <a:prstGeom prst="rect">
            <a:avLst/>
          </a:prstGeom>
        </p:spPr>
      </p:pic>
    </p:spTree>
    <p:extLst>
      <p:ext uri="{BB962C8B-B14F-4D97-AF65-F5344CB8AC3E}">
        <p14:creationId xmlns:p14="http://schemas.microsoft.com/office/powerpoint/2010/main" val="66123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en-US" altLang="ja-JP" sz="4400" dirty="0"/>
              <a:t>AWS</a:t>
            </a:r>
            <a:r>
              <a:rPr kumimoji="1" lang="ja-JP" altLang="en-US" sz="4400" dirty="0"/>
              <a:t>の代表的なサービス</a:t>
            </a:r>
          </a:p>
        </p:txBody>
      </p:sp>
    </p:spTree>
    <p:extLst>
      <p:ext uri="{BB962C8B-B14F-4D97-AF65-F5344CB8AC3E}">
        <p14:creationId xmlns:p14="http://schemas.microsoft.com/office/powerpoint/2010/main" val="167769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fontScale="90000"/>
          </a:bodyPr>
          <a:lstStyle/>
          <a:p>
            <a:r>
              <a:rPr kumimoji="1" lang="en-US" altLang="ja-JP" sz="4900" dirty="0">
                <a:latin typeface="Arial" panose="020B0604020202020204" pitchFamily="34" charset="0"/>
                <a:cs typeface="Arial" panose="020B0604020202020204" pitchFamily="34" charset="0"/>
              </a:rPr>
              <a:t>EC2 </a:t>
            </a:r>
            <a:r>
              <a:rPr kumimoji="1" lang="en-US" altLang="ja-JP" sz="2700" dirty="0">
                <a:latin typeface="Arial" panose="020B0604020202020204" pitchFamily="34" charset="0"/>
                <a:cs typeface="Arial" panose="020B0604020202020204" pitchFamily="34" charset="0"/>
              </a:rPr>
              <a:t>Amazon Elastic Compute Cloud </a:t>
            </a:r>
            <a:br>
              <a:rPr kumimoji="1" lang="en-US" altLang="ja-JP" sz="2700" dirty="0">
                <a:latin typeface="Arial" panose="020B0604020202020204" pitchFamily="34" charset="0"/>
                <a:cs typeface="Arial" panose="020B0604020202020204" pitchFamily="34" charset="0"/>
              </a:rPr>
            </a:br>
            <a:r>
              <a:rPr kumimoji="1" lang="ja-JP" altLang="en-US" sz="2700" dirty="0">
                <a:latin typeface="Arial" panose="020B0604020202020204" pitchFamily="34" charset="0"/>
                <a:cs typeface="Arial" panose="020B0604020202020204" pitchFamily="34" charset="0"/>
              </a:rPr>
              <a:t>仮想サーバーマシン</a:t>
            </a:r>
          </a:p>
        </p:txBody>
      </p:sp>
      <p:sp>
        <p:nvSpPr>
          <p:cNvPr id="3" name="コンテンツ プレースホルダー 2">
            <a:extLst>
              <a:ext uri="{FF2B5EF4-FFF2-40B4-BE49-F238E27FC236}">
                <a16:creationId xmlns:a16="http://schemas.microsoft.com/office/drawing/2014/main" id="{31107720-70C9-423F-B1AE-6AB2F6BF518E}"/>
              </a:ext>
            </a:extLst>
          </p:cNvPr>
          <p:cNvSpPr>
            <a:spLocks noGrp="1"/>
          </p:cNvSpPr>
          <p:nvPr>
            <p:ph idx="1"/>
          </p:nvPr>
        </p:nvSpPr>
        <p:spPr>
          <a:xfrm>
            <a:off x="423644" y="2181228"/>
            <a:ext cx="11358694" cy="3694176"/>
          </a:xfrm>
        </p:spPr>
        <p:txBody>
          <a:bodyPr/>
          <a:lstStyle/>
          <a:p>
            <a:r>
              <a:rPr kumimoji="1" lang="en-US" altLang="ja-JP" sz="1600" dirty="0"/>
              <a:t>AWS</a:t>
            </a:r>
            <a:r>
              <a:rPr kumimoji="1" lang="ja-JP" altLang="en-US" sz="1600" dirty="0"/>
              <a:t>クラウド上の</a:t>
            </a:r>
            <a:r>
              <a:rPr kumimoji="1" lang="ja-JP" altLang="en-US" sz="1600" b="1" dirty="0">
                <a:solidFill>
                  <a:srgbClr val="FF6600"/>
                </a:solidFill>
              </a:rPr>
              <a:t>仮想サーバーマシン</a:t>
            </a:r>
            <a:r>
              <a:rPr kumimoji="1" lang="ja-JP" altLang="en-US" sz="1600" dirty="0"/>
              <a:t>。</a:t>
            </a:r>
            <a:r>
              <a:rPr kumimoji="1" lang="en-US" altLang="ja-JP" sz="1600" dirty="0"/>
              <a:t>(</a:t>
            </a:r>
            <a:r>
              <a:rPr kumimoji="1" lang="ja-JP" altLang="en-US" sz="1600" dirty="0"/>
              <a:t>グローバル</a:t>
            </a:r>
            <a:r>
              <a:rPr kumimoji="1" lang="en-US" altLang="ja-JP" sz="1600" dirty="0"/>
              <a:t>IP</a:t>
            </a:r>
            <a:r>
              <a:rPr kumimoji="1" lang="ja-JP" altLang="en-US" sz="1600" dirty="0"/>
              <a:t>アドレス自動割り当て</a:t>
            </a:r>
            <a:r>
              <a:rPr kumimoji="1" lang="en-US" altLang="ja-JP" sz="1600" dirty="0"/>
              <a:t>)</a:t>
            </a:r>
          </a:p>
          <a:p>
            <a:r>
              <a:rPr kumimoji="1" lang="en-US" altLang="ja-JP" sz="1600" dirty="0"/>
              <a:t>OS</a:t>
            </a:r>
            <a:r>
              <a:rPr kumimoji="1" lang="ja-JP" altLang="en-US" sz="1600" dirty="0"/>
              <a:t>は選択制。</a:t>
            </a:r>
            <a:r>
              <a:rPr kumimoji="1" lang="en-US" altLang="ja-JP" sz="1600" dirty="0"/>
              <a:t>Linux</a:t>
            </a:r>
            <a:r>
              <a:rPr kumimoji="1" lang="ja-JP" altLang="en-US" sz="1600" dirty="0"/>
              <a:t>各種</a:t>
            </a:r>
            <a:r>
              <a:rPr kumimoji="1" lang="en-US" altLang="ja-JP" sz="1600" dirty="0"/>
              <a:t>/Windows Server</a:t>
            </a:r>
            <a:r>
              <a:rPr kumimoji="1" lang="ja-JP" altLang="en-US" sz="1600" dirty="0"/>
              <a:t>各種</a:t>
            </a:r>
            <a:r>
              <a:rPr kumimoji="1" lang="en-US" altLang="ja-JP" sz="1600" dirty="0"/>
              <a:t>/Mac</a:t>
            </a:r>
            <a:r>
              <a:rPr kumimoji="1" lang="ja-JP" altLang="en-US" sz="1600" dirty="0"/>
              <a:t>。</a:t>
            </a:r>
            <a:r>
              <a:rPr kumimoji="1" lang="en-US" altLang="ja-JP" sz="1600" dirty="0"/>
              <a:t>※Windows10</a:t>
            </a:r>
            <a:r>
              <a:rPr kumimoji="1" lang="ja-JP" altLang="en-US" sz="1600" dirty="0"/>
              <a:t>は無い</a:t>
            </a:r>
            <a:r>
              <a:rPr kumimoji="1" lang="en-US" altLang="ja-JP" sz="1600" dirty="0"/>
              <a:t>(</a:t>
            </a:r>
            <a:r>
              <a:rPr kumimoji="1" lang="ja-JP" altLang="en-US" sz="1600" dirty="0"/>
              <a:t>ライセンスの問題</a:t>
            </a:r>
            <a:r>
              <a:rPr kumimoji="1" lang="en-US" altLang="ja-JP" sz="1600" dirty="0"/>
              <a:t>) </a:t>
            </a:r>
          </a:p>
          <a:p>
            <a:r>
              <a:rPr kumimoji="1" lang="ja-JP" altLang="en-US" sz="1600" dirty="0"/>
              <a:t>アプリケーションのインストールは自由</a:t>
            </a:r>
            <a:endParaRPr kumimoji="1" lang="en-US" altLang="ja-JP" sz="1600" dirty="0"/>
          </a:p>
          <a:p>
            <a:r>
              <a:rPr kumimoji="1" lang="ja-JP" altLang="en-US" sz="1600" dirty="0"/>
              <a:t>マシン数を増やしたり削除したりが可能</a:t>
            </a:r>
            <a:endParaRPr kumimoji="1" lang="en-US" altLang="ja-JP" sz="1600" dirty="0"/>
          </a:p>
          <a:p>
            <a:r>
              <a:rPr kumimoji="1" lang="ja-JP" altLang="en-US" sz="1600" dirty="0"/>
              <a:t>搭載する</a:t>
            </a:r>
            <a:r>
              <a:rPr kumimoji="1" lang="en-US" altLang="ja-JP" sz="1600" dirty="0"/>
              <a:t>CPU</a:t>
            </a:r>
            <a:r>
              <a:rPr kumimoji="1" lang="ja-JP" altLang="en-US" sz="1600" dirty="0"/>
              <a:t>の数、メモリの量、ディスクなどのスペックがいつでも変更可能：</a:t>
            </a:r>
            <a:endParaRPr kumimoji="1" lang="en-US" altLang="ja-JP" sz="1600" dirty="0"/>
          </a:p>
          <a:p>
            <a:pPr lvl="1">
              <a:buFont typeface="Wingdings" panose="05000000000000000000" pitchFamily="2" charset="2"/>
              <a:buChar char="ü"/>
            </a:pPr>
            <a:r>
              <a:rPr kumimoji="1" lang="ja-JP" altLang="en-US" sz="1200" dirty="0"/>
              <a:t>スペックは自由に設定できるわけではなく、「</a:t>
            </a:r>
            <a:r>
              <a:rPr kumimoji="1" lang="ja-JP" altLang="en-US" sz="1200" dirty="0">
                <a:solidFill>
                  <a:srgbClr val="0070C0"/>
                </a:solidFill>
              </a:rPr>
              <a:t>インスタンスタイプ</a:t>
            </a:r>
            <a:r>
              <a:rPr kumimoji="1" lang="ja-JP" altLang="en-US" sz="1200" dirty="0"/>
              <a:t>」と呼ばれるパターンから選択する。</a:t>
            </a:r>
            <a:endParaRPr kumimoji="1" lang="en-US" altLang="ja-JP" sz="1200" dirty="0"/>
          </a:p>
          <a:p>
            <a:pPr lvl="1">
              <a:buFont typeface="Wingdings" panose="05000000000000000000" pitchFamily="2" charset="2"/>
              <a:buChar char="ü"/>
            </a:pPr>
            <a:r>
              <a:rPr kumimoji="1" lang="en-US" altLang="ja-JP" sz="1200" dirty="0"/>
              <a:t>CPU</a:t>
            </a:r>
            <a:r>
              <a:rPr kumimoji="1" lang="ja-JP" altLang="en-US" sz="1200" dirty="0"/>
              <a:t>、メモリの他にも、</a:t>
            </a:r>
            <a:r>
              <a:rPr kumimoji="1" lang="pt-BR" altLang="ja-JP" sz="1200" dirty="0">
                <a:solidFill>
                  <a:srgbClr val="0070C0"/>
                </a:solidFill>
              </a:rPr>
              <a:t>GPU</a:t>
            </a:r>
            <a:r>
              <a:rPr kumimoji="1" lang="ja-JP" altLang="en-US" sz="1200" dirty="0"/>
              <a:t>、</a:t>
            </a:r>
            <a:r>
              <a:rPr kumimoji="1" lang="en-US" altLang="ja-JP" sz="1200" dirty="0">
                <a:solidFill>
                  <a:srgbClr val="0070C0"/>
                </a:solidFill>
              </a:rPr>
              <a:t>FPGA</a:t>
            </a:r>
            <a:r>
              <a:rPr kumimoji="1" lang="en-US" altLang="ja-JP" sz="1200" dirty="0"/>
              <a:t>(Xilinx,</a:t>
            </a:r>
            <a:r>
              <a:rPr kumimoji="1" lang="ja-JP" altLang="en-US" sz="1200" dirty="0"/>
              <a:t> </a:t>
            </a:r>
            <a:r>
              <a:rPr kumimoji="1" lang="en-US" altLang="ja-JP" sz="1200" dirty="0"/>
              <a:t>Config</a:t>
            </a:r>
            <a:r>
              <a:rPr kumimoji="1" lang="ja-JP" altLang="en-US" sz="1200" dirty="0"/>
              <a:t>可能</a:t>
            </a:r>
            <a:r>
              <a:rPr kumimoji="1" lang="en-US" altLang="ja-JP" sz="1200" dirty="0"/>
              <a:t>)</a:t>
            </a:r>
            <a:r>
              <a:rPr kumimoji="1" lang="ja-JP" altLang="en-US" sz="1200" dirty="0"/>
              <a:t>、</a:t>
            </a:r>
            <a:r>
              <a:rPr kumimoji="1" lang="en-US" altLang="ja-JP" sz="1200" dirty="0">
                <a:solidFill>
                  <a:srgbClr val="0070C0"/>
                </a:solidFill>
              </a:rPr>
              <a:t>100</a:t>
            </a:r>
            <a:r>
              <a:rPr kumimoji="1" lang="ja-JP" altLang="en-US" sz="1200" dirty="0">
                <a:solidFill>
                  <a:srgbClr val="0070C0"/>
                </a:solidFill>
              </a:rPr>
              <a:t>ギガ</a:t>
            </a:r>
            <a:r>
              <a:rPr kumimoji="1" lang="en-US" altLang="ja-JP" sz="1200" dirty="0">
                <a:solidFill>
                  <a:srgbClr val="0070C0"/>
                </a:solidFill>
              </a:rPr>
              <a:t>Ethernet</a:t>
            </a:r>
            <a:r>
              <a:rPr kumimoji="1" lang="ja-JP" altLang="en-US" sz="1200" dirty="0"/>
              <a:t>など、特殊用途向けオプションもある。</a:t>
            </a:r>
            <a:endParaRPr kumimoji="1" lang="en-US" altLang="ja-JP" sz="1200" dirty="0"/>
          </a:p>
          <a:p>
            <a:pPr marL="457200" lvl="1" indent="0">
              <a:buNone/>
            </a:pPr>
            <a:r>
              <a:rPr kumimoji="1" lang="ja-JP" altLang="en-US" sz="1200" dirty="0"/>
              <a:t>詳細なリスト→ </a:t>
            </a:r>
            <a:r>
              <a:rPr kumimoji="1" lang="en-US" altLang="ja-JP" sz="1200" dirty="0">
                <a:hlinkClick r:id="rId2"/>
              </a:rPr>
              <a:t>https://aws.amazon.com/jp/ec2/instance-types/</a:t>
            </a:r>
            <a:r>
              <a:rPr kumimoji="1" lang="en-US" altLang="ja-JP" sz="1200" dirty="0"/>
              <a:t> </a:t>
            </a:r>
          </a:p>
          <a:p>
            <a:pPr marL="0" indent="0">
              <a:buNone/>
            </a:pPr>
            <a:r>
              <a:rPr kumimoji="1" lang="ja-JP" altLang="en-US" sz="1600" dirty="0"/>
              <a:t>■できないこと</a:t>
            </a:r>
            <a:endParaRPr kumimoji="1" lang="en-US" altLang="ja-JP" sz="1600" dirty="0"/>
          </a:p>
          <a:p>
            <a:r>
              <a:rPr kumimoji="1" lang="ja-JP" altLang="en-US" sz="1600" dirty="0"/>
              <a:t>クラウド上の仮想マシンなので、グラフィックボードや</a:t>
            </a:r>
            <a:r>
              <a:rPr kumimoji="1" lang="en-US" altLang="ja-JP" sz="1600" dirty="0"/>
              <a:t>USB</a:t>
            </a:r>
            <a:r>
              <a:rPr kumimoji="1" lang="ja-JP" altLang="en-US" sz="1600" dirty="0"/>
              <a:t>メモリなど、自分のデバイスは接続できない。</a:t>
            </a:r>
            <a:endParaRPr kumimoji="1" lang="en-US" altLang="ja-JP" sz="1600" dirty="0"/>
          </a:p>
          <a:p>
            <a:r>
              <a:rPr kumimoji="1" lang="en-US" altLang="ja-JP" sz="1600" dirty="0"/>
              <a:t>OS</a:t>
            </a:r>
            <a:r>
              <a:rPr kumimoji="1" lang="ja-JP" altLang="en-US" sz="1600" dirty="0"/>
              <a:t>を後から入れ替えることはできない</a:t>
            </a:r>
            <a:r>
              <a:rPr kumimoji="1" lang="en-US" altLang="ja-JP" sz="1600" dirty="0"/>
              <a:t>(Windows</a:t>
            </a:r>
            <a:r>
              <a:rPr kumimoji="1" lang="ja-JP" altLang="en-US" sz="1600" dirty="0"/>
              <a:t> </a:t>
            </a:r>
            <a:r>
              <a:rPr kumimoji="1" lang="en-US" altLang="ja-JP" sz="1600" dirty="0"/>
              <a:t>10</a:t>
            </a:r>
            <a:r>
              <a:rPr kumimoji="1" lang="ja-JP" altLang="en-US" sz="1600" dirty="0"/>
              <a:t>にする、など</a:t>
            </a:r>
            <a:r>
              <a:rPr kumimoji="1" lang="en-US" altLang="ja-JP" sz="1600" dirty="0"/>
              <a:t>)</a:t>
            </a:r>
            <a:r>
              <a:rPr kumimoji="1" lang="ja-JP" altLang="en-US" sz="1600" dirty="0"/>
              <a:t>。</a:t>
            </a:r>
            <a:endParaRPr kumimoji="1" lang="en-US" altLang="ja-JP" sz="1600" dirty="0"/>
          </a:p>
          <a:p>
            <a:pPr marL="0" indent="0">
              <a:buNone/>
            </a:pPr>
            <a:endParaRPr kumimoji="1" lang="en-US" altLang="ja-JP" sz="1600" dirty="0"/>
          </a:p>
          <a:p>
            <a:pPr marL="0" indent="0">
              <a:buNone/>
            </a:pPr>
            <a:endParaRPr kumimoji="1" lang="ja-JP" altLang="en-US" sz="1600" dirty="0"/>
          </a:p>
        </p:txBody>
      </p:sp>
      <p:pic>
        <p:nvPicPr>
          <p:cNvPr id="4" name="Graphic 5">
            <a:extLst>
              <a:ext uri="{FF2B5EF4-FFF2-40B4-BE49-F238E27FC236}">
                <a16:creationId xmlns:a16="http://schemas.microsoft.com/office/drawing/2014/main" id="{C1C4DB07-976F-4261-A09B-C85A96118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38" y="75742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吹き出し: 四角形 4">
            <a:extLst>
              <a:ext uri="{FF2B5EF4-FFF2-40B4-BE49-F238E27FC236}">
                <a16:creationId xmlns:a16="http://schemas.microsoft.com/office/drawing/2014/main" id="{190068E5-6EE6-4D77-8C54-DDBF766A7996}"/>
              </a:ext>
            </a:extLst>
          </p:cNvPr>
          <p:cNvSpPr/>
          <p:nvPr/>
        </p:nvSpPr>
        <p:spPr>
          <a:xfrm>
            <a:off x="9554718" y="3110348"/>
            <a:ext cx="1962912" cy="796172"/>
          </a:xfrm>
          <a:prstGeom prst="wedgeRectCallout">
            <a:avLst>
              <a:gd name="adj1" fmla="val -47578"/>
              <a:gd name="adj2" fmla="val -67541"/>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t>Microsoft</a:t>
            </a:r>
            <a:r>
              <a:rPr kumimoji="1" lang="ja-JP" altLang="en-US" sz="1100" dirty="0"/>
              <a:t>が禁止している</a:t>
            </a:r>
            <a:r>
              <a:rPr kumimoji="1" lang="en-US" altLang="ja-JP" sz="1100" dirty="0"/>
              <a:t>.</a:t>
            </a:r>
          </a:p>
          <a:p>
            <a:pPr algn="ctr"/>
            <a:r>
              <a:rPr kumimoji="1" lang="en-US" altLang="ja-JP" sz="1100" dirty="0"/>
              <a:t>Windows10</a:t>
            </a:r>
            <a:r>
              <a:rPr kumimoji="1" lang="ja-JP" altLang="en-US" sz="1100" dirty="0"/>
              <a:t>が使える</a:t>
            </a:r>
            <a:r>
              <a:rPr lang="ja-JP" altLang="en-US" sz="1100" dirty="0"/>
              <a:t>クラウド</a:t>
            </a:r>
            <a:r>
              <a:rPr kumimoji="1" lang="ja-JP" altLang="en-US" sz="1100" dirty="0"/>
              <a:t>は</a:t>
            </a:r>
            <a:r>
              <a:rPr kumimoji="1" lang="en-US" altLang="ja-JP" sz="1100" dirty="0"/>
              <a:t>Microsoft Azure</a:t>
            </a:r>
            <a:r>
              <a:rPr lang="ja-JP" altLang="en-US" sz="1100" dirty="0"/>
              <a:t>だけ。</a:t>
            </a:r>
            <a:endParaRPr kumimoji="1" lang="ja-JP" altLang="en-US" sz="1100" dirty="0"/>
          </a:p>
        </p:txBody>
      </p:sp>
    </p:spTree>
    <p:extLst>
      <p:ext uri="{BB962C8B-B14F-4D97-AF65-F5344CB8AC3E}">
        <p14:creationId xmlns:p14="http://schemas.microsoft.com/office/powerpoint/2010/main" val="137174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EA097-2BD2-41FF-9A57-55D03201E2B7}"/>
              </a:ext>
            </a:extLst>
          </p:cNvPr>
          <p:cNvSpPr>
            <a:spLocks noGrp="1"/>
          </p:cNvSpPr>
          <p:nvPr>
            <p:ph type="title"/>
          </p:nvPr>
        </p:nvSpPr>
        <p:spPr/>
        <p:txBody>
          <a:bodyPr/>
          <a:lstStyle/>
          <a:p>
            <a:r>
              <a:rPr kumimoji="1" lang="ja-JP" altLang="en-US" dirty="0"/>
              <a:t>アジェンダ</a:t>
            </a:r>
          </a:p>
        </p:txBody>
      </p:sp>
      <p:sp>
        <p:nvSpPr>
          <p:cNvPr id="3" name="コンテンツ プレースホルダー 2">
            <a:extLst>
              <a:ext uri="{FF2B5EF4-FFF2-40B4-BE49-F238E27FC236}">
                <a16:creationId xmlns:a16="http://schemas.microsoft.com/office/drawing/2014/main" id="{DA441C88-49D9-465A-B9A7-AFEDDA9833FD}"/>
              </a:ext>
            </a:extLst>
          </p:cNvPr>
          <p:cNvSpPr>
            <a:spLocks noGrp="1"/>
          </p:cNvSpPr>
          <p:nvPr>
            <p:ph idx="1"/>
          </p:nvPr>
        </p:nvSpPr>
        <p:spPr/>
        <p:txBody>
          <a:bodyPr/>
          <a:lstStyle/>
          <a:p>
            <a:r>
              <a:rPr kumimoji="1" lang="ja-JP" altLang="en-US" dirty="0"/>
              <a:t>クラウドコンピューティングとは？</a:t>
            </a:r>
            <a:endParaRPr kumimoji="1" lang="en-US" altLang="ja-JP" dirty="0"/>
          </a:p>
          <a:p>
            <a:r>
              <a:rPr kumimoji="1" lang="en-US" altLang="ja-JP" dirty="0"/>
              <a:t>AWS</a:t>
            </a:r>
            <a:r>
              <a:rPr kumimoji="1" lang="ja-JP" altLang="en-US" dirty="0"/>
              <a:t>の概要 ～</a:t>
            </a:r>
            <a:r>
              <a:rPr kumimoji="1" lang="en-US" altLang="ja-JP" dirty="0"/>
              <a:t>AWS</a:t>
            </a:r>
            <a:r>
              <a:rPr kumimoji="1" lang="ja-JP" altLang="en-US" dirty="0"/>
              <a:t>はなぜ人気？～</a:t>
            </a:r>
            <a:endParaRPr kumimoji="1" lang="en-US" altLang="ja-JP" dirty="0"/>
          </a:p>
          <a:p>
            <a:r>
              <a:rPr kumimoji="1" lang="en-US" altLang="ja-JP" dirty="0"/>
              <a:t>AWS</a:t>
            </a:r>
            <a:r>
              <a:rPr kumimoji="1" lang="ja-JP" altLang="en-US" dirty="0"/>
              <a:t>を始めるための教材、学習リソース</a:t>
            </a:r>
          </a:p>
          <a:p>
            <a:r>
              <a:rPr kumimoji="1" lang="en-US" altLang="ja-JP" dirty="0"/>
              <a:t>SC-E</a:t>
            </a:r>
            <a:r>
              <a:rPr kumimoji="1" lang="ja-JP" altLang="en-US" dirty="0"/>
              <a:t>の</a:t>
            </a:r>
            <a:r>
              <a:rPr kumimoji="1" lang="en-US" altLang="ja-JP" dirty="0"/>
              <a:t>AWS</a:t>
            </a:r>
            <a:r>
              <a:rPr kumimoji="1" lang="ja-JP" altLang="en-US" dirty="0"/>
              <a:t>関連受注案件</a:t>
            </a:r>
            <a:endParaRPr kumimoji="1" lang="en-US" altLang="ja-JP" dirty="0"/>
          </a:p>
          <a:p>
            <a:endParaRPr kumimoji="1" lang="ja-JP" altLang="en-US" dirty="0"/>
          </a:p>
        </p:txBody>
      </p:sp>
    </p:spTree>
    <p:extLst>
      <p:ext uri="{BB962C8B-B14F-4D97-AF65-F5344CB8AC3E}">
        <p14:creationId xmlns:p14="http://schemas.microsoft.com/office/powerpoint/2010/main" val="2445933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en-US" altLang="ja-JP" sz="4400" dirty="0"/>
              <a:t>EC2</a:t>
            </a:r>
            <a:r>
              <a:rPr kumimoji="1" lang="ja-JP" altLang="en-US" sz="4400" dirty="0"/>
              <a:t>を動かしてみる</a:t>
            </a:r>
          </a:p>
        </p:txBody>
      </p:sp>
    </p:spTree>
    <p:extLst>
      <p:ext uri="{BB962C8B-B14F-4D97-AF65-F5344CB8AC3E}">
        <p14:creationId xmlns:p14="http://schemas.microsoft.com/office/powerpoint/2010/main" val="421302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4661F-B082-4D46-B179-93A073F7E354}"/>
              </a:ext>
            </a:extLst>
          </p:cNvPr>
          <p:cNvSpPr>
            <a:spLocks noGrp="1"/>
          </p:cNvSpPr>
          <p:nvPr>
            <p:ph type="title"/>
          </p:nvPr>
        </p:nvSpPr>
        <p:spPr/>
        <p:txBody>
          <a:bodyPr/>
          <a:lstStyle/>
          <a:p>
            <a:r>
              <a:rPr kumimoji="1" lang="en-US" altLang="ja-JP" dirty="0"/>
              <a:t>EC2</a:t>
            </a:r>
            <a:r>
              <a:rPr kumimoji="1" lang="ja-JP" altLang="en-US" dirty="0"/>
              <a:t>に関連するネットワークサービス</a:t>
            </a:r>
          </a:p>
        </p:txBody>
      </p:sp>
      <p:sp>
        <p:nvSpPr>
          <p:cNvPr id="3" name="コンテンツ プレースホルダー 2">
            <a:extLst>
              <a:ext uri="{FF2B5EF4-FFF2-40B4-BE49-F238E27FC236}">
                <a16:creationId xmlns:a16="http://schemas.microsoft.com/office/drawing/2014/main" id="{2C43A760-F6AD-43B1-BC66-07583C71561A}"/>
              </a:ext>
            </a:extLst>
          </p:cNvPr>
          <p:cNvSpPr>
            <a:spLocks noGrp="1"/>
          </p:cNvSpPr>
          <p:nvPr>
            <p:ph sz="half" idx="1"/>
          </p:nvPr>
        </p:nvSpPr>
        <p:spPr>
          <a:xfrm>
            <a:off x="1115568" y="2478024"/>
            <a:ext cx="4751331" cy="3868248"/>
          </a:xfrm>
        </p:spPr>
        <p:txBody>
          <a:bodyPr/>
          <a:lstStyle/>
          <a:p>
            <a:pPr marL="0" indent="0">
              <a:buNone/>
            </a:pPr>
            <a:r>
              <a:rPr kumimoji="1" lang="en-US" altLang="ja-JP" b="1" dirty="0"/>
              <a:t>Elastic IP</a:t>
            </a:r>
          </a:p>
          <a:p>
            <a:pPr marL="0" indent="0">
              <a:buNone/>
            </a:pPr>
            <a:r>
              <a:rPr kumimoji="1" lang="en-US" altLang="ja-JP" sz="2000" dirty="0"/>
              <a:t>EC2</a:t>
            </a:r>
            <a:r>
              <a:rPr kumimoji="1" lang="ja-JP" altLang="en-US" sz="2000" dirty="0"/>
              <a:t>インスタンスの</a:t>
            </a:r>
            <a:r>
              <a:rPr kumimoji="1" lang="en-US" altLang="ja-JP" sz="2000" dirty="0"/>
              <a:t>IP</a:t>
            </a:r>
            <a:r>
              <a:rPr kumimoji="1" lang="ja-JP" altLang="en-US" sz="2000" dirty="0"/>
              <a:t>アドレスを固定化する設定。</a:t>
            </a:r>
            <a:endParaRPr kumimoji="1" lang="en-US" altLang="ja-JP" sz="2000" dirty="0"/>
          </a:p>
          <a:p>
            <a:pPr marL="0" indent="0">
              <a:buNone/>
            </a:pPr>
            <a:r>
              <a:rPr kumimoji="1" lang="en-US" altLang="ja-JP" sz="2000" dirty="0"/>
              <a:t>EC2</a:t>
            </a:r>
            <a:r>
              <a:rPr kumimoji="1" lang="ja-JP" altLang="en-US" sz="2000" dirty="0"/>
              <a:t>のデフォルトでは、再起動すると</a:t>
            </a:r>
            <a:r>
              <a:rPr kumimoji="1" lang="en-US" altLang="ja-JP" sz="2000" dirty="0"/>
              <a:t>IP</a:t>
            </a:r>
            <a:r>
              <a:rPr kumimoji="1" lang="ja-JP" altLang="en-US" sz="2000" dirty="0"/>
              <a:t>アドレスが変わってしまう。</a:t>
            </a:r>
            <a:endParaRPr kumimoji="1" lang="en-US" altLang="ja-JP" sz="2000" dirty="0"/>
          </a:p>
          <a:p>
            <a:pPr marL="0" indent="0">
              <a:buNone/>
            </a:pPr>
            <a:r>
              <a:rPr kumimoji="1" lang="ja-JP" altLang="en-US" sz="2000" dirty="0"/>
              <a:t>毎回アクセス先が変わってしまうのを防ぐには</a:t>
            </a:r>
            <a:r>
              <a:rPr kumimoji="1" lang="en-US" altLang="ja-JP" sz="2000" b="1" dirty="0"/>
              <a:t>Elastic IP</a:t>
            </a:r>
            <a:r>
              <a:rPr kumimoji="1" lang="ja-JP" altLang="en-US" sz="2000" dirty="0"/>
              <a:t>で固定アドレスを設定しておくとよい。</a:t>
            </a:r>
          </a:p>
        </p:txBody>
      </p:sp>
      <p:sp>
        <p:nvSpPr>
          <p:cNvPr id="4" name="コンテンツ プレースホルダー 3">
            <a:extLst>
              <a:ext uri="{FF2B5EF4-FFF2-40B4-BE49-F238E27FC236}">
                <a16:creationId xmlns:a16="http://schemas.microsoft.com/office/drawing/2014/main" id="{F3DCFB63-1DF4-4853-9869-A619DF695E45}"/>
              </a:ext>
            </a:extLst>
          </p:cNvPr>
          <p:cNvSpPr>
            <a:spLocks noGrp="1"/>
          </p:cNvSpPr>
          <p:nvPr>
            <p:ph sz="half" idx="2"/>
          </p:nvPr>
        </p:nvSpPr>
        <p:spPr>
          <a:xfrm>
            <a:off x="6899909" y="2478024"/>
            <a:ext cx="5004069" cy="3901804"/>
          </a:xfrm>
        </p:spPr>
        <p:txBody>
          <a:bodyPr/>
          <a:lstStyle/>
          <a:p>
            <a:pPr marL="0" indent="0">
              <a:buNone/>
            </a:pPr>
            <a:r>
              <a:rPr kumimoji="1" lang="en-US" altLang="ja-JP" b="1" dirty="0"/>
              <a:t>Amazon Route 53</a:t>
            </a:r>
          </a:p>
          <a:p>
            <a:pPr marL="0" indent="0">
              <a:buNone/>
            </a:pPr>
            <a:r>
              <a:rPr kumimoji="1" lang="en-US" altLang="ja-JP" sz="2000" dirty="0"/>
              <a:t>DNS</a:t>
            </a:r>
            <a:r>
              <a:rPr kumimoji="1" lang="ja-JP" altLang="en-US" sz="2000" dirty="0"/>
              <a:t>サービス。「</a:t>
            </a:r>
            <a:r>
              <a:rPr kumimoji="1" lang="en-US" altLang="ja-JP" sz="2000" dirty="0"/>
              <a:t>shimoda-hiroyuki.com</a:t>
            </a:r>
            <a:r>
              <a:rPr kumimoji="1" lang="ja-JP" altLang="en-US" sz="2000" dirty="0"/>
              <a:t>」などの独自ドメイン名を</a:t>
            </a:r>
            <a:r>
              <a:rPr kumimoji="1" lang="en-US" altLang="ja-JP" sz="2000" dirty="0"/>
              <a:t>EC2</a:t>
            </a:r>
            <a:r>
              <a:rPr kumimoji="1" lang="ja-JP" altLang="en-US" sz="2000" dirty="0"/>
              <a:t>インスタンスに割り当てることができる。</a:t>
            </a:r>
            <a:endParaRPr kumimoji="1" lang="en-US" altLang="ja-JP" sz="2000" dirty="0"/>
          </a:p>
          <a:p>
            <a:pPr marL="0" indent="0">
              <a:buNone/>
            </a:pPr>
            <a:r>
              <a:rPr kumimoji="1" lang="en-US" altLang="ja-JP" sz="2000" b="1" dirty="0"/>
              <a:t>Elastic IP</a:t>
            </a:r>
            <a:r>
              <a:rPr kumimoji="1" lang="ja-JP" altLang="en-US" sz="2000" dirty="0"/>
              <a:t>を使って固定化した</a:t>
            </a:r>
            <a:r>
              <a:rPr kumimoji="1" lang="en-US" altLang="ja-JP" sz="2000" dirty="0"/>
              <a:t>IP</a:t>
            </a:r>
            <a:r>
              <a:rPr kumimoji="1" lang="ja-JP" altLang="en-US" sz="2000" dirty="0"/>
              <a:t>アドレスに対して独自ドメイン名を割り当てる。</a:t>
            </a:r>
            <a:endParaRPr kumimoji="1" lang="en-US" altLang="ja-JP" sz="2000" dirty="0"/>
          </a:p>
        </p:txBody>
      </p:sp>
      <p:pic>
        <p:nvPicPr>
          <p:cNvPr id="5" name="Graphic 21">
            <a:extLst>
              <a:ext uri="{FF2B5EF4-FFF2-40B4-BE49-F238E27FC236}">
                <a16:creationId xmlns:a16="http://schemas.microsoft.com/office/drawing/2014/main" id="{4BE9EA0B-ED93-479B-B56C-8231F4B14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909" y="240652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phic 42">
            <a:extLst>
              <a:ext uri="{FF2B5EF4-FFF2-40B4-BE49-F238E27FC236}">
                <a16:creationId xmlns:a16="http://schemas.microsoft.com/office/drawing/2014/main" id="{4A71593F-DF52-484B-B392-DD41EEB2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64" y="233269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6">
            <a:extLst>
              <a:ext uri="{FF2B5EF4-FFF2-40B4-BE49-F238E27FC236}">
                <a16:creationId xmlns:a16="http://schemas.microsoft.com/office/drawing/2014/main" id="{C4461ED3-ED9E-487B-9F3B-0ECE8D0135D0}"/>
              </a:ext>
            </a:extLst>
          </p:cNvPr>
          <p:cNvSpPr txBox="1">
            <a:spLocks noChangeArrowheads="1"/>
          </p:cNvSpPr>
          <p:nvPr/>
        </p:nvSpPr>
        <p:spPr bwMode="auto">
          <a:xfrm>
            <a:off x="186429" y="2811468"/>
            <a:ext cx="11155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Elastic IP address</a:t>
            </a:r>
          </a:p>
        </p:txBody>
      </p:sp>
      <p:sp>
        <p:nvSpPr>
          <p:cNvPr id="9" name="正方形/長方形 8">
            <a:extLst>
              <a:ext uri="{FF2B5EF4-FFF2-40B4-BE49-F238E27FC236}">
                <a16:creationId xmlns:a16="http://schemas.microsoft.com/office/drawing/2014/main" id="{5999C099-C05D-4B4C-8CBD-36451EC73165}"/>
              </a:ext>
            </a:extLst>
          </p:cNvPr>
          <p:cNvSpPr/>
          <p:nvPr/>
        </p:nvSpPr>
        <p:spPr>
          <a:xfrm>
            <a:off x="359064" y="2332691"/>
            <a:ext cx="763200" cy="909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03635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fontScale="90000"/>
          </a:bodyPr>
          <a:lstStyle/>
          <a:p>
            <a:r>
              <a:rPr kumimoji="1" lang="en-US" altLang="ja-JP" sz="4900" dirty="0">
                <a:latin typeface="Arial" panose="020B0604020202020204" pitchFamily="34" charset="0"/>
                <a:cs typeface="Arial" panose="020B0604020202020204" pitchFamily="34" charset="0"/>
              </a:rPr>
              <a:t>VPC </a:t>
            </a:r>
            <a:r>
              <a:rPr lang="en-US" altLang="en-US" sz="2800" dirty="0">
                <a:latin typeface="Arial" panose="020B0604020202020204" pitchFamily="34" charset="0"/>
                <a:ea typeface="Amazon Ember" panose="020B0603020204020204" pitchFamily="34" charset="0"/>
                <a:cs typeface="Arial" panose="020B0604020202020204" pitchFamily="34" charset="0"/>
              </a:rPr>
              <a:t>Amazon Virtual Private Cloud</a:t>
            </a:r>
            <a:br>
              <a:rPr kumimoji="1" lang="en-US" altLang="ja-JP" sz="2700" dirty="0">
                <a:latin typeface="Arial" panose="020B0604020202020204" pitchFamily="34" charset="0"/>
                <a:cs typeface="Arial" panose="020B0604020202020204" pitchFamily="34" charset="0"/>
              </a:rPr>
            </a:br>
            <a:r>
              <a:rPr kumimoji="1" lang="ja-JP" altLang="en-US" sz="2700" dirty="0">
                <a:latin typeface="Arial" panose="020B0604020202020204" pitchFamily="34" charset="0"/>
                <a:cs typeface="Arial" panose="020B0604020202020204" pitchFamily="34" charset="0"/>
              </a:rPr>
              <a:t>仮想ローカルネットワーク</a:t>
            </a:r>
          </a:p>
        </p:txBody>
      </p:sp>
      <p:sp>
        <p:nvSpPr>
          <p:cNvPr id="3" name="コンテンツ プレースホルダー 2">
            <a:extLst>
              <a:ext uri="{FF2B5EF4-FFF2-40B4-BE49-F238E27FC236}">
                <a16:creationId xmlns:a16="http://schemas.microsoft.com/office/drawing/2014/main" id="{31107720-70C9-423F-B1AE-6AB2F6BF518E}"/>
              </a:ext>
            </a:extLst>
          </p:cNvPr>
          <p:cNvSpPr>
            <a:spLocks noGrp="1"/>
          </p:cNvSpPr>
          <p:nvPr>
            <p:ph idx="1"/>
          </p:nvPr>
        </p:nvSpPr>
        <p:spPr>
          <a:xfrm>
            <a:off x="423644" y="2181228"/>
            <a:ext cx="11358694" cy="3694176"/>
          </a:xfrm>
        </p:spPr>
        <p:txBody>
          <a:bodyPr/>
          <a:lstStyle/>
          <a:p>
            <a:r>
              <a:rPr kumimoji="1" lang="en-US" altLang="ja-JP" sz="1600" dirty="0"/>
              <a:t>AWS</a:t>
            </a:r>
            <a:r>
              <a:rPr kumimoji="1" lang="ja-JP" altLang="en-US" sz="1600" dirty="0"/>
              <a:t>クラウド上に自分専用のローカルエリアネットワークを構築できる。</a:t>
            </a:r>
            <a:endParaRPr kumimoji="1" lang="en-US" altLang="ja-JP" sz="1600" dirty="0"/>
          </a:p>
          <a:p>
            <a:r>
              <a:rPr kumimoji="1" lang="ja-JP" altLang="en-US" sz="1600" dirty="0"/>
              <a:t>インターネットに接続する必要のないホストはネットワークを分けることでセキュアな環境にできる。</a:t>
            </a:r>
            <a:endParaRPr kumimoji="1" lang="en-US" altLang="ja-JP" sz="1600" dirty="0"/>
          </a:p>
          <a:p>
            <a:pPr marL="0" indent="0">
              <a:buNone/>
            </a:pPr>
            <a:endParaRPr kumimoji="1" lang="en-US" altLang="ja-JP" sz="1600" dirty="0"/>
          </a:p>
          <a:p>
            <a:pPr marL="0" indent="0">
              <a:buNone/>
            </a:pPr>
            <a:endParaRPr kumimoji="1" lang="ja-JP" altLang="en-US" sz="1600" dirty="0"/>
          </a:p>
        </p:txBody>
      </p:sp>
      <p:pic>
        <p:nvPicPr>
          <p:cNvPr id="5" name="Graphic 6">
            <a:extLst>
              <a:ext uri="{FF2B5EF4-FFF2-40B4-BE49-F238E27FC236}">
                <a16:creationId xmlns:a16="http://schemas.microsoft.com/office/drawing/2014/main" id="{DCA0D39F-8FB4-48B8-A13A-F4D6CF133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55" y="76822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19">
            <a:extLst>
              <a:ext uri="{FF2B5EF4-FFF2-40B4-BE49-F238E27FC236}">
                <a16:creationId xmlns:a16="http://schemas.microsoft.com/office/drawing/2014/main" id="{5981DB59-DD23-4A08-981C-5B87D0DE7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34" y="318025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9">
            <a:extLst>
              <a:ext uri="{FF2B5EF4-FFF2-40B4-BE49-F238E27FC236}">
                <a16:creationId xmlns:a16="http://schemas.microsoft.com/office/drawing/2014/main" id="{F24885FA-58B1-4330-8C8F-C2C8F54D08D3}"/>
              </a:ext>
            </a:extLst>
          </p:cNvPr>
          <p:cNvSpPr/>
          <p:nvPr/>
        </p:nvSpPr>
        <p:spPr>
          <a:xfrm>
            <a:off x="782434" y="3180257"/>
            <a:ext cx="7900172" cy="343446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ysClr val="windowText" lastClr="000000"/>
                </a:solidFill>
                <a:latin typeface="Arial" panose="020B0604020202020204" pitchFamily="34" charset="0"/>
                <a:cs typeface="Arial" panose="020B0604020202020204" pitchFamily="34" charset="0"/>
              </a:rPr>
              <a:t>AWS Cloud</a:t>
            </a:r>
          </a:p>
        </p:txBody>
      </p:sp>
      <p:sp>
        <p:nvSpPr>
          <p:cNvPr id="24" name="Rectangle 8">
            <a:extLst>
              <a:ext uri="{FF2B5EF4-FFF2-40B4-BE49-F238E27FC236}">
                <a16:creationId xmlns:a16="http://schemas.microsoft.com/office/drawing/2014/main" id="{E899341E-902E-491E-BE1B-1C85F46FCB88}"/>
              </a:ext>
            </a:extLst>
          </p:cNvPr>
          <p:cNvSpPr/>
          <p:nvPr/>
        </p:nvSpPr>
        <p:spPr>
          <a:xfrm>
            <a:off x="5293332" y="3589962"/>
            <a:ext cx="3026563" cy="2865366"/>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Region (Osaka)</a:t>
            </a:r>
          </a:p>
        </p:txBody>
      </p:sp>
      <p:sp>
        <p:nvSpPr>
          <p:cNvPr id="25" name="Rectangle 10">
            <a:extLst>
              <a:ext uri="{FF2B5EF4-FFF2-40B4-BE49-F238E27FC236}">
                <a16:creationId xmlns:a16="http://schemas.microsoft.com/office/drawing/2014/main" id="{B852263E-56B8-4EE4-90EE-51B05ABBAC18}"/>
              </a:ext>
            </a:extLst>
          </p:cNvPr>
          <p:cNvSpPr/>
          <p:nvPr/>
        </p:nvSpPr>
        <p:spPr>
          <a:xfrm>
            <a:off x="6197042" y="4403974"/>
            <a:ext cx="1617007" cy="847536"/>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pic>
        <p:nvPicPr>
          <p:cNvPr id="26" name="Graphic 25">
            <a:extLst>
              <a:ext uri="{FF2B5EF4-FFF2-40B4-BE49-F238E27FC236}">
                <a16:creationId xmlns:a16="http://schemas.microsoft.com/office/drawing/2014/main" id="{AECA8954-921C-455C-82F9-E797CC9E8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332" y="358996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0">
            <a:extLst>
              <a:ext uri="{FF2B5EF4-FFF2-40B4-BE49-F238E27FC236}">
                <a16:creationId xmlns:a16="http://schemas.microsoft.com/office/drawing/2014/main" id="{E3FAC65C-B5E0-4595-9F8F-4CA99042082D}"/>
              </a:ext>
            </a:extLst>
          </p:cNvPr>
          <p:cNvSpPr/>
          <p:nvPr/>
        </p:nvSpPr>
        <p:spPr>
          <a:xfrm>
            <a:off x="6197042" y="5371087"/>
            <a:ext cx="1617007" cy="84753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sp>
        <p:nvSpPr>
          <p:cNvPr id="28" name="Rectangle 8">
            <a:extLst>
              <a:ext uri="{FF2B5EF4-FFF2-40B4-BE49-F238E27FC236}">
                <a16:creationId xmlns:a16="http://schemas.microsoft.com/office/drawing/2014/main" id="{1BD5079F-6E6F-49D0-A0A9-F6CD9E897386}"/>
              </a:ext>
            </a:extLst>
          </p:cNvPr>
          <p:cNvSpPr/>
          <p:nvPr/>
        </p:nvSpPr>
        <p:spPr>
          <a:xfrm>
            <a:off x="1754273" y="3589962"/>
            <a:ext cx="2624780" cy="2865366"/>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Region (Tokyo)</a:t>
            </a:r>
          </a:p>
        </p:txBody>
      </p:sp>
      <p:sp>
        <p:nvSpPr>
          <p:cNvPr id="29" name="Rectangle 10">
            <a:extLst>
              <a:ext uri="{FF2B5EF4-FFF2-40B4-BE49-F238E27FC236}">
                <a16:creationId xmlns:a16="http://schemas.microsoft.com/office/drawing/2014/main" id="{B9EC0A67-D673-4ECF-8045-B054894283CA}"/>
              </a:ext>
            </a:extLst>
          </p:cNvPr>
          <p:cNvSpPr/>
          <p:nvPr/>
        </p:nvSpPr>
        <p:spPr>
          <a:xfrm>
            <a:off x="2129798" y="4094658"/>
            <a:ext cx="1617007" cy="384811"/>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pic>
        <p:nvPicPr>
          <p:cNvPr id="30" name="Graphic 25">
            <a:extLst>
              <a:ext uri="{FF2B5EF4-FFF2-40B4-BE49-F238E27FC236}">
                <a16:creationId xmlns:a16="http://schemas.microsoft.com/office/drawing/2014/main" id="{2305A89A-CC2D-47F1-AF8C-D4D8D4B06E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274" y="358996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10">
            <a:extLst>
              <a:ext uri="{FF2B5EF4-FFF2-40B4-BE49-F238E27FC236}">
                <a16:creationId xmlns:a16="http://schemas.microsoft.com/office/drawing/2014/main" id="{E14D0B18-F2BA-45CB-B9C6-31C7DFA9B780}"/>
              </a:ext>
            </a:extLst>
          </p:cNvPr>
          <p:cNvSpPr/>
          <p:nvPr/>
        </p:nvSpPr>
        <p:spPr>
          <a:xfrm>
            <a:off x="2129797" y="4710857"/>
            <a:ext cx="1617007" cy="37642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sp>
        <p:nvSpPr>
          <p:cNvPr id="32" name="Rectangle 10">
            <a:extLst>
              <a:ext uri="{FF2B5EF4-FFF2-40B4-BE49-F238E27FC236}">
                <a16:creationId xmlns:a16="http://schemas.microsoft.com/office/drawing/2014/main" id="{9B9223A8-3690-45D7-A424-535379CDCDDE}"/>
              </a:ext>
            </a:extLst>
          </p:cNvPr>
          <p:cNvSpPr/>
          <p:nvPr/>
        </p:nvSpPr>
        <p:spPr>
          <a:xfrm>
            <a:off x="2129798" y="5329281"/>
            <a:ext cx="1617007" cy="384811"/>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sp>
        <p:nvSpPr>
          <p:cNvPr id="33" name="Rectangle 10">
            <a:extLst>
              <a:ext uri="{FF2B5EF4-FFF2-40B4-BE49-F238E27FC236}">
                <a16:creationId xmlns:a16="http://schemas.microsoft.com/office/drawing/2014/main" id="{5C2C735B-0068-4E7F-88A6-8D8795DD44A7}"/>
              </a:ext>
            </a:extLst>
          </p:cNvPr>
          <p:cNvSpPr/>
          <p:nvPr/>
        </p:nvSpPr>
        <p:spPr>
          <a:xfrm>
            <a:off x="2129797" y="5896499"/>
            <a:ext cx="1617007" cy="376422"/>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sp>
        <p:nvSpPr>
          <p:cNvPr id="34" name="Rectangle 6">
            <a:extLst>
              <a:ext uri="{FF2B5EF4-FFF2-40B4-BE49-F238E27FC236}">
                <a16:creationId xmlns:a16="http://schemas.microsoft.com/office/drawing/2014/main" id="{B540AF55-8A44-4091-85CD-A8E2C96D7E77}"/>
              </a:ext>
            </a:extLst>
          </p:cNvPr>
          <p:cNvSpPr/>
          <p:nvPr/>
        </p:nvSpPr>
        <p:spPr>
          <a:xfrm>
            <a:off x="5623531" y="4013746"/>
            <a:ext cx="2513789" cy="2314670"/>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pic>
        <p:nvPicPr>
          <p:cNvPr id="35" name="Graphic 28">
            <a:extLst>
              <a:ext uri="{FF2B5EF4-FFF2-40B4-BE49-F238E27FC236}">
                <a16:creationId xmlns:a16="http://schemas.microsoft.com/office/drawing/2014/main" id="{43B604B4-5BA4-47A7-B82B-424CB01890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3532" y="401374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7">
            <a:extLst>
              <a:ext uri="{FF2B5EF4-FFF2-40B4-BE49-F238E27FC236}">
                <a16:creationId xmlns:a16="http://schemas.microsoft.com/office/drawing/2014/main" id="{B60412C9-F605-4E46-BB23-63635351B20F}"/>
              </a:ext>
            </a:extLst>
          </p:cNvPr>
          <p:cNvSpPr/>
          <p:nvPr/>
        </p:nvSpPr>
        <p:spPr>
          <a:xfrm>
            <a:off x="6328520" y="5791554"/>
            <a:ext cx="1429434" cy="323799"/>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37" name="Rectangle 32">
            <a:extLst>
              <a:ext uri="{FF2B5EF4-FFF2-40B4-BE49-F238E27FC236}">
                <a16:creationId xmlns:a16="http://schemas.microsoft.com/office/drawing/2014/main" id="{3AAB38E0-8751-45A1-864B-9ABAA1E37472}"/>
              </a:ext>
            </a:extLst>
          </p:cNvPr>
          <p:cNvSpPr/>
          <p:nvPr/>
        </p:nvSpPr>
        <p:spPr>
          <a:xfrm>
            <a:off x="6328520" y="4833962"/>
            <a:ext cx="1429434" cy="335817"/>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338328"/>
          <a:lstStyle/>
          <a:p>
            <a:pPr eaLnBrk="1" fontAlgn="auto" hangingPunct="1">
              <a:spcBef>
                <a:spcPts val="0"/>
              </a:spcBef>
              <a:spcAft>
                <a:spcPts val="0"/>
              </a:spcAft>
              <a:defRPr/>
            </a:pPr>
            <a:r>
              <a:rPr lang="en-US" sz="1200" dirty="0">
                <a:solidFill>
                  <a:srgbClr val="1E8900"/>
                </a:solidFill>
                <a:latin typeface="Arial" panose="020B0604020202020204" pitchFamily="34" charset="0"/>
                <a:cs typeface="Arial" panose="020B0604020202020204" pitchFamily="34" charset="0"/>
              </a:rPr>
              <a:t>Public subnet</a:t>
            </a:r>
          </a:p>
        </p:txBody>
      </p:sp>
      <p:pic>
        <p:nvPicPr>
          <p:cNvPr id="38" name="Graphic 34">
            <a:extLst>
              <a:ext uri="{FF2B5EF4-FFF2-40B4-BE49-F238E27FC236}">
                <a16:creationId xmlns:a16="http://schemas.microsoft.com/office/drawing/2014/main" id="{A081DF22-111E-4F09-89F2-823BB9C08D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8520" y="4832374"/>
            <a:ext cx="2746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Graphic 35">
            <a:extLst>
              <a:ext uri="{FF2B5EF4-FFF2-40B4-BE49-F238E27FC236}">
                <a16:creationId xmlns:a16="http://schemas.microsoft.com/office/drawing/2014/main" id="{93F6CE89-7922-4FFF-8BD2-33245BAB2B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8520" y="5789966"/>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Graphic 61">
            <a:extLst>
              <a:ext uri="{FF2B5EF4-FFF2-40B4-BE49-F238E27FC236}">
                <a16:creationId xmlns:a16="http://schemas.microsoft.com/office/drawing/2014/main" id="{671EF0D3-5916-493F-9450-AD86E9A0B1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80326" y="3778795"/>
            <a:ext cx="469900" cy="469900"/>
          </a:xfrm>
          <a:prstGeom prst="rect">
            <a:avLst/>
          </a:prstGeom>
        </p:spPr>
      </p:pic>
    </p:spTree>
    <p:extLst>
      <p:ext uri="{BB962C8B-B14F-4D97-AF65-F5344CB8AC3E}">
        <p14:creationId xmlns:p14="http://schemas.microsoft.com/office/powerpoint/2010/main" val="400582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ja-JP" altLang="en-US" sz="4400" dirty="0"/>
              <a:t>クラウドコンピューティングとは？</a:t>
            </a:r>
          </a:p>
        </p:txBody>
      </p:sp>
      <p:sp>
        <p:nvSpPr>
          <p:cNvPr id="4" name="テキスト ボックス 3">
            <a:extLst>
              <a:ext uri="{FF2B5EF4-FFF2-40B4-BE49-F238E27FC236}">
                <a16:creationId xmlns:a16="http://schemas.microsoft.com/office/drawing/2014/main" id="{0716A423-1F14-432D-9B43-1EFA5E0C0A59}"/>
              </a:ext>
            </a:extLst>
          </p:cNvPr>
          <p:cNvSpPr txBox="1"/>
          <p:nvPr/>
        </p:nvSpPr>
        <p:spPr>
          <a:xfrm>
            <a:off x="3997325" y="4001800"/>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必要なだけ</a:t>
            </a:r>
            <a:endParaRPr lang="ja-JP" altLang="en-US" sz="2400" dirty="0"/>
          </a:p>
        </p:txBody>
      </p:sp>
      <p:sp>
        <p:nvSpPr>
          <p:cNvPr id="5" name="テキスト ボックス 4">
            <a:extLst>
              <a:ext uri="{FF2B5EF4-FFF2-40B4-BE49-F238E27FC236}">
                <a16:creationId xmlns:a16="http://schemas.microsoft.com/office/drawing/2014/main" id="{39822BF0-B0A6-4C6B-ADBC-1FC64F2AFFBA}"/>
              </a:ext>
            </a:extLst>
          </p:cNvPr>
          <p:cNvSpPr txBox="1"/>
          <p:nvPr/>
        </p:nvSpPr>
        <p:spPr>
          <a:xfrm>
            <a:off x="3997325" y="2758728"/>
            <a:ext cx="745426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コンピューターリソースやアプリケーションを</a:t>
            </a:r>
            <a:endParaRPr lang="en-US" altLang="ja-JP" sz="2400" b="0" i="0" dirty="0">
              <a:solidFill>
                <a:srgbClr val="333333"/>
              </a:solidFill>
              <a:effectLst/>
              <a:latin typeface="Meiryo" panose="020B0604030504040204" pitchFamily="50" charset="-128"/>
              <a:ea typeface="Meiryo" panose="020B0604030504040204" pitchFamily="50" charset="-128"/>
            </a:endParaRPr>
          </a:p>
        </p:txBody>
      </p:sp>
      <p:sp>
        <p:nvSpPr>
          <p:cNvPr id="6" name="テキスト ボックス 5">
            <a:extLst>
              <a:ext uri="{FF2B5EF4-FFF2-40B4-BE49-F238E27FC236}">
                <a16:creationId xmlns:a16="http://schemas.microsoft.com/office/drawing/2014/main" id="{81F4C03C-73BB-4B46-B130-412DC609E792}"/>
              </a:ext>
            </a:extLst>
          </p:cNvPr>
          <p:cNvSpPr txBox="1"/>
          <p:nvPr/>
        </p:nvSpPr>
        <p:spPr>
          <a:xfrm>
            <a:off x="3997325" y="3157558"/>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ネットワーク経由で</a:t>
            </a:r>
            <a:endParaRPr lang="en-US" altLang="ja-JP" sz="2400" b="0" i="0" dirty="0">
              <a:solidFill>
                <a:srgbClr val="333333"/>
              </a:solidFill>
              <a:effectLst/>
              <a:latin typeface="Meiryo" panose="020B0604030504040204" pitchFamily="50" charset="-128"/>
              <a:ea typeface="Meiryo" panose="020B0604030504040204" pitchFamily="50" charset="-128"/>
            </a:endParaRPr>
          </a:p>
        </p:txBody>
      </p:sp>
      <p:sp>
        <p:nvSpPr>
          <p:cNvPr id="7" name="テキスト ボックス 6">
            <a:extLst>
              <a:ext uri="{FF2B5EF4-FFF2-40B4-BE49-F238E27FC236}">
                <a16:creationId xmlns:a16="http://schemas.microsoft.com/office/drawing/2014/main" id="{AAB61003-4AFD-4DAE-AD21-1EA625E3B756}"/>
              </a:ext>
            </a:extLst>
          </p:cNvPr>
          <p:cNvSpPr txBox="1"/>
          <p:nvPr/>
        </p:nvSpPr>
        <p:spPr>
          <a:xfrm>
            <a:off x="3997325" y="3582685"/>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必要</a:t>
            </a:r>
            <a:r>
              <a:rPr lang="ja-JP" altLang="en-US" sz="2400" dirty="0">
                <a:solidFill>
                  <a:srgbClr val="333333"/>
                </a:solidFill>
                <a:latin typeface="Meiryo" panose="020B0604030504040204" pitchFamily="50" charset="-128"/>
                <a:ea typeface="Meiryo" panose="020B0604030504040204" pitchFamily="50" charset="-128"/>
              </a:rPr>
              <a:t>な</a:t>
            </a:r>
            <a:r>
              <a:rPr lang="ja-JP" altLang="en-US" sz="2400" b="0" i="0" dirty="0">
                <a:solidFill>
                  <a:srgbClr val="333333"/>
                </a:solidFill>
                <a:effectLst/>
                <a:latin typeface="Meiryo" panose="020B0604030504040204" pitchFamily="50" charset="-128"/>
                <a:ea typeface="Meiryo" panose="020B0604030504040204" pitchFamily="50" charset="-128"/>
              </a:rPr>
              <a:t>ときに</a:t>
            </a:r>
            <a:endParaRPr lang="ja-JP" altLang="en-US" sz="2400" dirty="0"/>
          </a:p>
        </p:txBody>
      </p:sp>
      <p:sp>
        <p:nvSpPr>
          <p:cNvPr id="8" name="テキスト ボックス 7">
            <a:extLst>
              <a:ext uri="{FF2B5EF4-FFF2-40B4-BE49-F238E27FC236}">
                <a16:creationId xmlns:a16="http://schemas.microsoft.com/office/drawing/2014/main" id="{091BC8E4-6404-4223-A74F-B68791A188D0}"/>
              </a:ext>
            </a:extLst>
          </p:cNvPr>
          <p:cNvSpPr txBox="1"/>
          <p:nvPr/>
        </p:nvSpPr>
        <p:spPr>
          <a:xfrm>
            <a:off x="3997325" y="4448001"/>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簡単な手続きで</a:t>
            </a:r>
            <a:endParaRPr lang="ja-JP" altLang="en-US" sz="2400" dirty="0"/>
          </a:p>
        </p:txBody>
      </p:sp>
      <p:sp>
        <p:nvSpPr>
          <p:cNvPr id="9" name="テキスト ボックス 8">
            <a:extLst>
              <a:ext uri="{FF2B5EF4-FFF2-40B4-BE49-F238E27FC236}">
                <a16:creationId xmlns:a16="http://schemas.microsoft.com/office/drawing/2014/main" id="{09B94CA5-7A6A-4A63-8978-9CFC591B1874}"/>
              </a:ext>
            </a:extLst>
          </p:cNvPr>
          <p:cNvSpPr txBox="1"/>
          <p:nvPr/>
        </p:nvSpPr>
        <p:spPr>
          <a:xfrm>
            <a:off x="3997324" y="4909666"/>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使えるようになる仕組み</a:t>
            </a:r>
            <a:endParaRPr lang="ja-JP" altLang="en-US" sz="2400" dirty="0"/>
          </a:p>
        </p:txBody>
      </p:sp>
      <p:pic>
        <p:nvPicPr>
          <p:cNvPr id="1026" name="Picture 2">
            <a:extLst>
              <a:ext uri="{FF2B5EF4-FFF2-40B4-BE49-F238E27FC236}">
                <a16:creationId xmlns:a16="http://schemas.microsoft.com/office/drawing/2014/main" id="{18310730-2500-442D-81AC-671E7F9DE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268" y="3157558"/>
            <a:ext cx="1786701" cy="1870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49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6A077-CC39-4965-B6AE-2386AEEF270E}"/>
              </a:ext>
            </a:extLst>
          </p:cNvPr>
          <p:cNvSpPr>
            <a:spLocks noGrp="1"/>
          </p:cNvSpPr>
          <p:nvPr>
            <p:ph type="title"/>
          </p:nvPr>
        </p:nvSpPr>
        <p:spPr/>
        <p:txBody>
          <a:bodyPr/>
          <a:lstStyle/>
          <a:p>
            <a:r>
              <a:rPr kumimoji="1" lang="ja-JP" altLang="en-US" dirty="0"/>
              <a:t>クラウドコンピューティングの定義</a:t>
            </a:r>
          </a:p>
        </p:txBody>
      </p:sp>
      <p:sp>
        <p:nvSpPr>
          <p:cNvPr id="3" name="コンテンツ プレースホルダー 2">
            <a:extLst>
              <a:ext uri="{FF2B5EF4-FFF2-40B4-BE49-F238E27FC236}">
                <a16:creationId xmlns:a16="http://schemas.microsoft.com/office/drawing/2014/main" id="{B8772238-248C-4670-B752-62CF46BF0DF2}"/>
              </a:ext>
            </a:extLst>
          </p:cNvPr>
          <p:cNvSpPr>
            <a:spLocks noGrp="1"/>
          </p:cNvSpPr>
          <p:nvPr>
            <p:ph idx="1"/>
          </p:nvPr>
        </p:nvSpPr>
        <p:spPr>
          <a:xfrm>
            <a:off x="1166368" y="2871724"/>
            <a:ext cx="10168128" cy="3694176"/>
          </a:xfrm>
        </p:spPr>
        <p:txBody>
          <a:bodyPr/>
          <a:lstStyle/>
          <a:p>
            <a:pPr marL="0" indent="0">
              <a:buNone/>
            </a:pPr>
            <a:r>
              <a:rPr kumimoji="1" lang="en-US" altLang="ja-JP" sz="2400" dirty="0"/>
              <a:t>NIST(</a:t>
            </a:r>
            <a:r>
              <a:rPr kumimoji="1" lang="zh-TW" altLang="en-US" sz="2400" dirty="0"/>
              <a:t>米国国立標準技術研究所</a:t>
            </a:r>
            <a:r>
              <a:rPr kumimoji="1" lang="en-US" altLang="ja-JP" sz="2400" dirty="0"/>
              <a:t>)</a:t>
            </a:r>
            <a:r>
              <a:rPr kumimoji="1" lang="ja-JP" altLang="en-US" sz="2400" dirty="0"/>
              <a:t>による定義</a:t>
            </a:r>
          </a:p>
          <a:p>
            <a:pPr marL="0" indent="0">
              <a:buNone/>
            </a:pPr>
            <a:r>
              <a:rPr kumimoji="1" lang="ja-JP" altLang="en-US" sz="1800" dirty="0"/>
              <a:t>「クラウドコンピューティングは、共用の構成可能なコンピューティングリソース（ネットワーク、サーバー、ストレージ、アプリケーション、サービス）の集積に、どこからでも、簡便に、必要に応じて、ネットワーク経由でアクセスすることを可能とする</a:t>
            </a:r>
            <a:r>
              <a:rPr kumimoji="1" lang="ja-JP" altLang="en-US" sz="1800" b="1" dirty="0">
                <a:solidFill>
                  <a:srgbClr val="0070C0"/>
                </a:solidFill>
              </a:rPr>
              <a:t>モデル</a:t>
            </a:r>
            <a:r>
              <a:rPr kumimoji="1" lang="ja-JP" altLang="en-US" sz="1800" dirty="0"/>
              <a:t>であり、最小限の利用手続きまたはサービスプロバイダとのやりとりで速やかに提供され利用可能になるものである。」</a:t>
            </a:r>
            <a:r>
              <a:rPr kumimoji="1" lang="en-US" altLang="ja-JP" sz="1800" dirty="0"/>
              <a:t>	</a:t>
            </a:r>
            <a:r>
              <a:rPr lang="en-US" altLang="ja-JP" sz="1200" dirty="0"/>
              <a:t>(</a:t>
            </a:r>
            <a:r>
              <a:rPr lang="ja-JP" altLang="en-US" sz="1200" dirty="0"/>
              <a:t>翻訳：</a:t>
            </a:r>
            <a:r>
              <a:rPr lang="en-US" altLang="ja-JP" sz="1200" dirty="0"/>
              <a:t>IPA) </a:t>
            </a:r>
            <a:r>
              <a:rPr lang="en-US" altLang="ja-JP" sz="1200" dirty="0">
                <a:hlinkClick r:id="rId2"/>
              </a:rPr>
              <a:t>https://www.ipa.go.jp/files/000025366.pdf</a:t>
            </a:r>
            <a:endParaRPr lang="en-US" altLang="ja-JP" sz="1200" dirty="0"/>
          </a:p>
          <a:p>
            <a:pPr marL="0" indent="0">
              <a:buNone/>
            </a:pPr>
            <a:endParaRPr kumimoji="1" lang="ja-JP" altLang="en-US" sz="1800" dirty="0"/>
          </a:p>
        </p:txBody>
      </p:sp>
      <p:sp>
        <p:nvSpPr>
          <p:cNvPr id="7" name="テキスト ボックス 6">
            <a:extLst>
              <a:ext uri="{FF2B5EF4-FFF2-40B4-BE49-F238E27FC236}">
                <a16:creationId xmlns:a16="http://schemas.microsoft.com/office/drawing/2014/main" id="{65B9972A-A604-4F6F-A3F4-691543294C29}"/>
              </a:ext>
            </a:extLst>
          </p:cNvPr>
          <p:cNvSpPr txBox="1"/>
          <p:nvPr/>
        </p:nvSpPr>
        <p:spPr>
          <a:xfrm>
            <a:off x="473710" y="5734903"/>
            <a:ext cx="11407140" cy="830997"/>
          </a:xfrm>
          <a:prstGeom prst="rect">
            <a:avLst/>
          </a:prstGeom>
          <a:noFill/>
        </p:spPr>
        <p:txBody>
          <a:bodyPr wrap="square">
            <a:spAutoFit/>
          </a:bodyPr>
          <a:lstStyle/>
          <a:p>
            <a:pPr algn="ctr"/>
            <a:r>
              <a:rPr lang="ja-JP" altLang="en-US" sz="2400" b="0" i="0" dirty="0">
                <a:solidFill>
                  <a:srgbClr val="333333"/>
                </a:solidFill>
                <a:effectLst/>
                <a:latin typeface="Meiryo" panose="020B0604030504040204" pitchFamily="50" charset="-128"/>
                <a:ea typeface="Meiryo" panose="020B0604030504040204" pitchFamily="50" charset="-128"/>
              </a:rPr>
              <a:t>ネットワーク経由で</a:t>
            </a:r>
            <a:endParaRPr lang="ja-JP" altLang="en-US" sz="2400" dirty="0"/>
          </a:p>
          <a:p>
            <a:pPr algn="ctr"/>
            <a:r>
              <a:rPr lang="ja-JP" altLang="en-US" sz="2400" b="0" i="0" dirty="0">
                <a:solidFill>
                  <a:srgbClr val="333333"/>
                </a:solidFill>
                <a:effectLst/>
                <a:latin typeface="Meiryo" panose="020B0604030504040204" pitchFamily="50" charset="-128"/>
                <a:ea typeface="Meiryo" panose="020B0604030504040204" pitchFamily="50" charset="-128"/>
              </a:rPr>
              <a:t>コンピューターを必要</a:t>
            </a:r>
            <a:r>
              <a:rPr lang="ja-JP" altLang="en-US" sz="2400" dirty="0">
                <a:solidFill>
                  <a:srgbClr val="333333"/>
                </a:solidFill>
                <a:latin typeface="Meiryo" panose="020B0604030504040204" pitchFamily="50" charset="-128"/>
                <a:ea typeface="Meiryo" panose="020B0604030504040204" pitchFamily="50" charset="-128"/>
              </a:rPr>
              <a:t>な</a:t>
            </a:r>
            <a:r>
              <a:rPr lang="ja-JP" altLang="en-US" sz="2400" b="0" i="0" dirty="0">
                <a:solidFill>
                  <a:srgbClr val="333333"/>
                </a:solidFill>
                <a:effectLst/>
                <a:latin typeface="Meiryo" panose="020B0604030504040204" pitchFamily="50" charset="-128"/>
                <a:ea typeface="Meiryo" panose="020B0604030504040204" pitchFamily="50" charset="-128"/>
              </a:rPr>
              <a:t>とき必要なだけ簡単に使えるようになる仕組み</a:t>
            </a:r>
            <a:r>
              <a:rPr lang="en-US" altLang="ja-JP" sz="2400" b="0" i="0" dirty="0">
                <a:solidFill>
                  <a:srgbClr val="333333"/>
                </a:solidFill>
                <a:effectLst/>
                <a:latin typeface="Meiryo" panose="020B0604030504040204" pitchFamily="50" charset="-128"/>
                <a:ea typeface="Meiryo" panose="020B0604030504040204" pitchFamily="50" charset="-128"/>
              </a:rPr>
              <a:t>(</a:t>
            </a:r>
            <a:r>
              <a:rPr lang="ja-JP" altLang="en-US" sz="2400" b="0" i="0" dirty="0">
                <a:solidFill>
                  <a:srgbClr val="333333"/>
                </a:solidFill>
                <a:effectLst/>
                <a:latin typeface="Meiryo" panose="020B0604030504040204" pitchFamily="50" charset="-128"/>
                <a:ea typeface="Meiryo" panose="020B0604030504040204" pitchFamily="50" charset="-128"/>
              </a:rPr>
              <a:t>モデル</a:t>
            </a:r>
            <a:r>
              <a:rPr lang="en-US" altLang="ja-JP" sz="2400" b="0" i="0" dirty="0">
                <a:solidFill>
                  <a:srgbClr val="333333"/>
                </a:solidFill>
                <a:effectLst/>
                <a:latin typeface="Meiryo" panose="020B0604030504040204" pitchFamily="50" charset="-128"/>
                <a:ea typeface="Meiryo" panose="020B0604030504040204" pitchFamily="50" charset="-128"/>
              </a:rPr>
              <a:t>)</a:t>
            </a:r>
          </a:p>
        </p:txBody>
      </p:sp>
      <p:grpSp>
        <p:nvGrpSpPr>
          <p:cNvPr id="23" name="グループ化 22">
            <a:extLst>
              <a:ext uri="{FF2B5EF4-FFF2-40B4-BE49-F238E27FC236}">
                <a16:creationId xmlns:a16="http://schemas.microsoft.com/office/drawing/2014/main" id="{07A9DEA9-0D3A-4C0B-A865-0C3895F485CB}"/>
              </a:ext>
            </a:extLst>
          </p:cNvPr>
          <p:cNvGrpSpPr/>
          <p:nvPr/>
        </p:nvGrpSpPr>
        <p:grpSpPr>
          <a:xfrm>
            <a:off x="1250950" y="2435010"/>
            <a:ext cx="2400300" cy="436713"/>
            <a:chOff x="203200" y="1974850"/>
            <a:chExt cx="3009900" cy="547624"/>
          </a:xfrm>
        </p:grpSpPr>
        <p:sp>
          <p:nvSpPr>
            <p:cNvPr id="17" name="正方形/長方形 16">
              <a:extLst>
                <a:ext uri="{FF2B5EF4-FFF2-40B4-BE49-F238E27FC236}">
                  <a16:creationId xmlns:a16="http://schemas.microsoft.com/office/drawing/2014/main" id="{9F156D57-F6C3-47E3-9AAF-703AE1BA87DE}"/>
                </a:ext>
              </a:extLst>
            </p:cNvPr>
            <p:cNvSpPr/>
            <p:nvPr/>
          </p:nvSpPr>
          <p:spPr>
            <a:xfrm>
              <a:off x="203200" y="1974850"/>
              <a:ext cx="3009900" cy="54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グラフィックス 21">
              <a:extLst>
                <a:ext uri="{FF2B5EF4-FFF2-40B4-BE49-F238E27FC236}">
                  <a16:creationId xmlns:a16="http://schemas.microsoft.com/office/drawing/2014/main" id="{940F19D9-0050-48DF-816C-C6790279C2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212" y="2058162"/>
              <a:ext cx="2809875" cy="381000"/>
            </a:xfrm>
            <a:prstGeom prst="rect">
              <a:avLst/>
            </a:prstGeom>
          </p:spPr>
        </p:pic>
      </p:grpSp>
    </p:spTree>
    <p:extLst>
      <p:ext uri="{BB962C8B-B14F-4D97-AF65-F5344CB8AC3E}">
        <p14:creationId xmlns:p14="http://schemas.microsoft.com/office/powerpoint/2010/main" val="200991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ja-JP" altLang="en-US" sz="4400" dirty="0"/>
              <a:t>クラウドコンピューティングとは？</a:t>
            </a:r>
          </a:p>
        </p:txBody>
      </p:sp>
      <p:sp>
        <p:nvSpPr>
          <p:cNvPr id="4" name="テキスト ボックス 3">
            <a:extLst>
              <a:ext uri="{FF2B5EF4-FFF2-40B4-BE49-F238E27FC236}">
                <a16:creationId xmlns:a16="http://schemas.microsoft.com/office/drawing/2014/main" id="{0716A423-1F14-432D-9B43-1EFA5E0C0A59}"/>
              </a:ext>
            </a:extLst>
          </p:cNvPr>
          <p:cNvSpPr txBox="1"/>
          <p:nvPr/>
        </p:nvSpPr>
        <p:spPr>
          <a:xfrm>
            <a:off x="1343025" y="3703350"/>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必要なだけ</a:t>
            </a:r>
            <a:endParaRPr lang="ja-JP" altLang="en-US" sz="2400" dirty="0"/>
          </a:p>
        </p:txBody>
      </p:sp>
      <p:sp>
        <p:nvSpPr>
          <p:cNvPr id="5" name="テキスト ボックス 4">
            <a:extLst>
              <a:ext uri="{FF2B5EF4-FFF2-40B4-BE49-F238E27FC236}">
                <a16:creationId xmlns:a16="http://schemas.microsoft.com/office/drawing/2014/main" id="{39822BF0-B0A6-4C6B-ADBC-1FC64F2AFFBA}"/>
              </a:ext>
            </a:extLst>
          </p:cNvPr>
          <p:cNvSpPr txBox="1"/>
          <p:nvPr/>
        </p:nvSpPr>
        <p:spPr>
          <a:xfrm>
            <a:off x="1343025" y="2460278"/>
            <a:ext cx="745426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コンピューターリソースやアプリケーションを</a:t>
            </a:r>
            <a:endParaRPr lang="en-US" altLang="ja-JP" sz="2400" b="0" i="0" dirty="0">
              <a:solidFill>
                <a:srgbClr val="333333"/>
              </a:solidFill>
              <a:effectLst/>
              <a:latin typeface="Meiryo" panose="020B0604030504040204" pitchFamily="50" charset="-128"/>
              <a:ea typeface="Meiryo" panose="020B0604030504040204" pitchFamily="50" charset="-128"/>
            </a:endParaRPr>
          </a:p>
        </p:txBody>
      </p:sp>
      <p:sp>
        <p:nvSpPr>
          <p:cNvPr id="6" name="テキスト ボックス 5">
            <a:extLst>
              <a:ext uri="{FF2B5EF4-FFF2-40B4-BE49-F238E27FC236}">
                <a16:creationId xmlns:a16="http://schemas.microsoft.com/office/drawing/2014/main" id="{81F4C03C-73BB-4B46-B130-412DC609E792}"/>
              </a:ext>
            </a:extLst>
          </p:cNvPr>
          <p:cNvSpPr txBox="1"/>
          <p:nvPr/>
        </p:nvSpPr>
        <p:spPr>
          <a:xfrm>
            <a:off x="1343025" y="2859108"/>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ネットワーク経由で</a:t>
            </a:r>
            <a:endParaRPr lang="en-US" altLang="ja-JP" sz="2400" b="0" i="0" dirty="0">
              <a:solidFill>
                <a:srgbClr val="333333"/>
              </a:solidFill>
              <a:effectLst/>
              <a:latin typeface="Meiryo" panose="020B0604030504040204" pitchFamily="50" charset="-128"/>
              <a:ea typeface="Meiryo" panose="020B0604030504040204" pitchFamily="50" charset="-128"/>
            </a:endParaRPr>
          </a:p>
        </p:txBody>
      </p:sp>
      <p:sp>
        <p:nvSpPr>
          <p:cNvPr id="7" name="テキスト ボックス 6">
            <a:extLst>
              <a:ext uri="{FF2B5EF4-FFF2-40B4-BE49-F238E27FC236}">
                <a16:creationId xmlns:a16="http://schemas.microsoft.com/office/drawing/2014/main" id="{AAB61003-4AFD-4DAE-AD21-1EA625E3B756}"/>
              </a:ext>
            </a:extLst>
          </p:cNvPr>
          <p:cNvSpPr txBox="1"/>
          <p:nvPr/>
        </p:nvSpPr>
        <p:spPr>
          <a:xfrm>
            <a:off x="1343025" y="3284235"/>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必要</a:t>
            </a:r>
            <a:r>
              <a:rPr lang="ja-JP" altLang="en-US" sz="2400" dirty="0">
                <a:solidFill>
                  <a:srgbClr val="333333"/>
                </a:solidFill>
                <a:latin typeface="Meiryo" panose="020B0604030504040204" pitchFamily="50" charset="-128"/>
                <a:ea typeface="Meiryo" panose="020B0604030504040204" pitchFamily="50" charset="-128"/>
              </a:rPr>
              <a:t>な</a:t>
            </a:r>
            <a:r>
              <a:rPr lang="ja-JP" altLang="en-US" sz="2400" b="0" i="0" dirty="0">
                <a:solidFill>
                  <a:srgbClr val="333333"/>
                </a:solidFill>
                <a:effectLst/>
                <a:latin typeface="Meiryo" panose="020B0604030504040204" pitchFamily="50" charset="-128"/>
                <a:ea typeface="Meiryo" panose="020B0604030504040204" pitchFamily="50" charset="-128"/>
              </a:rPr>
              <a:t>ときに</a:t>
            </a:r>
            <a:endParaRPr lang="ja-JP" altLang="en-US" sz="2400" dirty="0"/>
          </a:p>
        </p:txBody>
      </p:sp>
      <p:sp>
        <p:nvSpPr>
          <p:cNvPr id="8" name="テキスト ボックス 7">
            <a:extLst>
              <a:ext uri="{FF2B5EF4-FFF2-40B4-BE49-F238E27FC236}">
                <a16:creationId xmlns:a16="http://schemas.microsoft.com/office/drawing/2014/main" id="{091BC8E4-6404-4223-A74F-B68791A188D0}"/>
              </a:ext>
            </a:extLst>
          </p:cNvPr>
          <p:cNvSpPr txBox="1"/>
          <p:nvPr/>
        </p:nvSpPr>
        <p:spPr>
          <a:xfrm>
            <a:off x="1343025" y="4149551"/>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簡単な手続きで</a:t>
            </a:r>
            <a:endParaRPr lang="ja-JP" altLang="en-US" sz="2400" dirty="0"/>
          </a:p>
        </p:txBody>
      </p:sp>
      <p:sp>
        <p:nvSpPr>
          <p:cNvPr id="9" name="テキスト ボックス 8">
            <a:extLst>
              <a:ext uri="{FF2B5EF4-FFF2-40B4-BE49-F238E27FC236}">
                <a16:creationId xmlns:a16="http://schemas.microsoft.com/office/drawing/2014/main" id="{09B94CA5-7A6A-4A63-8978-9CFC591B1874}"/>
              </a:ext>
            </a:extLst>
          </p:cNvPr>
          <p:cNvSpPr txBox="1"/>
          <p:nvPr/>
        </p:nvSpPr>
        <p:spPr>
          <a:xfrm>
            <a:off x="1343024" y="4611216"/>
            <a:ext cx="3998595" cy="461665"/>
          </a:xfrm>
          <a:prstGeom prst="rect">
            <a:avLst/>
          </a:prstGeom>
          <a:noFill/>
        </p:spPr>
        <p:txBody>
          <a:bodyPr wrap="square">
            <a:spAutoFit/>
          </a:bodyPr>
          <a:lstStyle/>
          <a:p>
            <a:pPr marL="342900" indent="-342900">
              <a:buFont typeface="Wingdings" panose="05000000000000000000" pitchFamily="2" charset="2"/>
              <a:buChar char="Ø"/>
            </a:pPr>
            <a:r>
              <a:rPr lang="ja-JP" altLang="en-US" sz="2400" b="0" i="0" dirty="0">
                <a:solidFill>
                  <a:srgbClr val="333333"/>
                </a:solidFill>
                <a:effectLst/>
                <a:latin typeface="Meiryo" panose="020B0604030504040204" pitchFamily="50" charset="-128"/>
                <a:ea typeface="Meiryo" panose="020B0604030504040204" pitchFamily="50" charset="-128"/>
              </a:rPr>
              <a:t>使えるようになる仕組み</a:t>
            </a:r>
            <a:endParaRPr lang="ja-JP" altLang="en-US" sz="2400" dirty="0"/>
          </a:p>
        </p:txBody>
      </p:sp>
      <p:pic>
        <p:nvPicPr>
          <p:cNvPr id="1026" name="Picture 2">
            <a:extLst>
              <a:ext uri="{FF2B5EF4-FFF2-40B4-BE49-F238E27FC236}">
                <a16:creationId xmlns:a16="http://schemas.microsoft.com/office/drawing/2014/main" id="{18310730-2500-442D-81AC-671E7F9DE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1268" y="4380383"/>
            <a:ext cx="1786701" cy="1870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91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a:bodyPr>
          <a:lstStyle/>
          <a:p>
            <a:r>
              <a:rPr lang="en-US" altLang="ja-JP" sz="3600" dirty="0"/>
              <a:t>On-premise</a:t>
            </a:r>
            <a:br>
              <a:rPr lang="en-US" altLang="ja-JP" sz="2000" dirty="0"/>
            </a:br>
            <a:r>
              <a:rPr lang="ja-JP" altLang="en-US" sz="2000" dirty="0"/>
              <a:t>「オンプレ」＝自社内にサーバーを構築する旧来のやりかた</a:t>
            </a:r>
            <a:endParaRPr kumimoji="1" lang="ja-JP" altLang="en-US" sz="4400" dirty="0"/>
          </a:p>
        </p:txBody>
      </p:sp>
      <p:sp>
        <p:nvSpPr>
          <p:cNvPr id="6" name="吹き出し: 四角形 5">
            <a:extLst>
              <a:ext uri="{FF2B5EF4-FFF2-40B4-BE49-F238E27FC236}">
                <a16:creationId xmlns:a16="http://schemas.microsoft.com/office/drawing/2014/main" id="{0F3A392E-E0E4-4338-9012-7CAEDB721018}"/>
              </a:ext>
            </a:extLst>
          </p:cNvPr>
          <p:cNvSpPr/>
          <p:nvPr/>
        </p:nvSpPr>
        <p:spPr>
          <a:xfrm>
            <a:off x="6947992" y="3414402"/>
            <a:ext cx="914400" cy="480060"/>
          </a:xfrm>
          <a:prstGeom prst="wedgeRectCallout">
            <a:avLst>
              <a:gd name="adj1" fmla="val 49272"/>
              <a:gd name="adj2" fmla="val 69643"/>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100" dirty="0"/>
              <a:t>Premise</a:t>
            </a:r>
          </a:p>
          <a:p>
            <a:pPr algn="ctr"/>
            <a:r>
              <a:rPr lang="ja-JP" altLang="en-US" sz="1100" dirty="0"/>
              <a:t>建屋</a:t>
            </a:r>
            <a:r>
              <a:rPr lang="en-US" altLang="ja-JP" sz="1100" dirty="0"/>
              <a:t>, </a:t>
            </a:r>
            <a:r>
              <a:rPr lang="ja-JP" altLang="en-US" sz="1100" dirty="0"/>
              <a:t>店</a:t>
            </a:r>
            <a:endParaRPr kumimoji="1" lang="ja-JP" altLang="en-US" sz="1100" dirty="0"/>
          </a:p>
        </p:txBody>
      </p:sp>
      <p:sp>
        <p:nvSpPr>
          <p:cNvPr id="8" name="矢印: 右 7">
            <a:extLst>
              <a:ext uri="{FF2B5EF4-FFF2-40B4-BE49-F238E27FC236}">
                <a16:creationId xmlns:a16="http://schemas.microsoft.com/office/drawing/2014/main" id="{D42EEBB0-ED3F-48D5-AADA-10119C75C765}"/>
              </a:ext>
            </a:extLst>
          </p:cNvPr>
          <p:cNvSpPr/>
          <p:nvPr/>
        </p:nvSpPr>
        <p:spPr>
          <a:xfrm rot="16200000">
            <a:off x="8539366" y="2334080"/>
            <a:ext cx="1589885" cy="4371583"/>
          </a:xfrm>
          <a:prstGeom prst="rightArrow">
            <a:avLst>
              <a:gd name="adj1" fmla="val 80640"/>
              <a:gd name="adj2" fmla="val 3407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DB6777DC-391B-4374-92DF-79112C1D5A12}"/>
              </a:ext>
            </a:extLst>
          </p:cNvPr>
          <p:cNvSpPr txBox="1"/>
          <p:nvPr/>
        </p:nvSpPr>
        <p:spPr>
          <a:xfrm>
            <a:off x="7589551" y="2947606"/>
            <a:ext cx="2779850" cy="523220"/>
          </a:xfrm>
          <a:prstGeom prst="rect">
            <a:avLst/>
          </a:prstGeom>
          <a:noFill/>
        </p:spPr>
        <p:txBody>
          <a:bodyPr wrap="square">
            <a:spAutoFit/>
          </a:bodyPr>
          <a:lstStyle/>
          <a:p>
            <a:pPr algn="ctr"/>
            <a:r>
              <a:rPr lang="ja-JP" altLang="en-US" sz="2800" dirty="0"/>
              <a:t>オンプレミス</a:t>
            </a:r>
          </a:p>
        </p:txBody>
      </p:sp>
      <p:cxnSp>
        <p:nvCxnSpPr>
          <p:cNvPr id="7" name="直線コネクタ 6">
            <a:extLst>
              <a:ext uri="{FF2B5EF4-FFF2-40B4-BE49-F238E27FC236}">
                <a16:creationId xmlns:a16="http://schemas.microsoft.com/office/drawing/2014/main" id="{013E564B-C93C-49CE-9D83-D1B5E5883E3F}"/>
              </a:ext>
            </a:extLst>
          </p:cNvPr>
          <p:cNvCxnSpPr/>
          <p:nvPr/>
        </p:nvCxnSpPr>
        <p:spPr>
          <a:xfrm>
            <a:off x="9545212" y="3771806"/>
            <a:ext cx="0" cy="15349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57BF14D2-0855-48B4-B521-A7098E8C0DF1}"/>
              </a:ext>
            </a:extLst>
          </p:cNvPr>
          <p:cNvSpPr txBox="1"/>
          <p:nvPr/>
        </p:nvSpPr>
        <p:spPr>
          <a:xfrm>
            <a:off x="9678816" y="4200511"/>
            <a:ext cx="908051" cy="253916"/>
          </a:xfrm>
          <a:prstGeom prst="rect">
            <a:avLst/>
          </a:prstGeom>
          <a:noFill/>
        </p:spPr>
        <p:txBody>
          <a:bodyPr wrap="square">
            <a:spAutoFit/>
          </a:bodyPr>
          <a:lstStyle/>
          <a:p>
            <a:pPr algn="ctr"/>
            <a:r>
              <a:rPr lang="ja-JP" altLang="en-US" sz="1050" dirty="0"/>
              <a:t>サーバー室</a:t>
            </a:r>
          </a:p>
        </p:txBody>
      </p:sp>
      <p:sp>
        <p:nvSpPr>
          <p:cNvPr id="40" name="テキスト ボックス 39">
            <a:extLst>
              <a:ext uri="{FF2B5EF4-FFF2-40B4-BE49-F238E27FC236}">
                <a16:creationId xmlns:a16="http://schemas.microsoft.com/office/drawing/2014/main" id="{AF3FA573-840E-4F97-B9F3-52F7BB4926A3}"/>
              </a:ext>
            </a:extLst>
          </p:cNvPr>
          <p:cNvSpPr txBox="1"/>
          <p:nvPr/>
        </p:nvSpPr>
        <p:spPr>
          <a:xfrm>
            <a:off x="8038972" y="4200511"/>
            <a:ext cx="908051" cy="253916"/>
          </a:xfrm>
          <a:prstGeom prst="rect">
            <a:avLst/>
          </a:prstGeom>
          <a:noFill/>
        </p:spPr>
        <p:txBody>
          <a:bodyPr wrap="square">
            <a:spAutoFit/>
          </a:bodyPr>
          <a:lstStyle/>
          <a:p>
            <a:pPr algn="ctr"/>
            <a:r>
              <a:rPr lang="ja-JP" altLang="en-US" sz="1050" dirty="0"/>
              <a:t>オフィス</a:t>
            </a:r>
          </a:p>
        </p:txBody>
      </p:sp>
      <p:sp>
        <p:nvSpPr>
          <p:cNvPr id="61" name="矢印: 右 60">
            <a:extLst>
              <a:ext uri="{FF2B5EF4-FFF2-40B4-BE49-F238E27FC236}">
                <a16:creationId xmlns:a16="http://schemas.microsoft.com/office/drawing/2014/main" id="{C873F8B6-BD5F-4E69-9A4F-416D61EF9542}"/>
              </a:ext>
            </a:extLst>
          </p:cNvPr>
          <p:cNvSpPr/>
          <p:nvPr/>
        </p:nvSpPr>
        <p:spPr>
          <a:xfrm rot="16200000">
            <a:off x="1112176" y="4219670"/>
            <a:ext cx="911917" cy="1739097"/>
          </a:xfrm>
          <a:prstGeom prst="rightArrow">
            <a:avLst>
              <a:gd name="adj1" fmla="val 58305"/>
              <a:gd name="adj2" fmla="val 3861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7" name="直線コネクタ 66">
            <a:extLst>
              <a:ext uri="{FF2B5EF4-FFF2-40B4-BE49-F238E27FC236}">
                <a16:creationId xmlns:a16="http://schemas.microsoft.com/office/drawing/2014/main" id="{B6261C1F-407C-44B4-B8EC-AE23B0217906}"/>
              </a:ext>
            </a:extLst>
          </p:cNvPr>
          <p:cNvCxnSpPr>
            <a:cxnSpLocks/>
            <a:endCxn id="2050" idx="3"/>
          </p:cNvCxnSpPr>
          <p:nvPr/>
        </p:nvCxnSpPr>
        <p:spPr>
          <a:xfrm flipH="1">
            <a:off x="1938100" y="4969077"/>
            <a:ext cx="1021898" cy="249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73" name="グラフィックス 72" descr="雲 枠線">
            <a:extLst>
              <a:ext uri="{FF2B5EF4-FFF2-40B4-BE49-F238E27FC236}">
                <a16:creationId xmlns:a16="http://schemas.microsoft.com/office/drawing/2014/main" id="{9B8EB87F-D0AB-480B-B098-250C1FEC22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3179" y="4078408"/>
            <a:ext cx="1282994" cy="1372822"/>
          </a:xfrm>
          <a:prstGeom prst="rect">
            <a:avLst/>
          </a:prstGeom>
        </p:spPr>
      </p:pic>
      <p:cxnSp>
        <p:nvCxnSpPr>
          <p:cNvPr id="102" name="直線コネクタ 101">
            <a:extLst>
              <a:ext uri="{FF2B5EF4-FFF2-40B4-BE49-F238E27FC236}">
                <a16:creationId xmlns:a16="http://schemas.microsoft.com/office/drawing/2014/main" id="{4FB6124E-1AAB-4069-B8B4-7FDC3EBDBABC}"/>
              </a:ext>
            </a:extLst>
          </p:cNvPr>
          <p:cNvCxnSpPr>
            <a:cxnSpLocks/>
          </p:cNvCxnSpPr>
          <p:nvPr/>
        </p:nvCxnSpPr>
        <p:spPr>
          <a:xfrm flipH="1" flipV="1">
            <a:off x="2356904" y="4571634"/>
            <a:ext cx="621391" cy="24421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DAEEB1C-B00F-4744-94A0-654913C44325}"/>
              </a:ext>
            </a:extLst>
          </p:cNvPr>
          <p:cNvCxnSpPr>
            <a:cxnSpLocks/>
          </p:cNvCxnSpPr>
          <p:nvPr/>
        </p:nvCxnSpPr>
        <p:spPr>
          <a:xfrm flipH="1" flipV="1">
            <a:off x="2446047" y="3908402"/>
            <a:ext cx="782715" cy="69549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966236F-D1A2-48AC-AD27-3A0D40447598}"/>
              </a:ext>
            </a:extLst>
          </p:cNvPr>
          <p:cNvSpPr txBox="1"/>
          <p:nvPr/>
        </p:nvSpPr>
        <p:spPr>
          <a:xfrm>
            <a:off x="2077222" y="2923058"/>
            <a:ext cx="2252388" cy="523220"/>
          </a:xfrm>
          <a:prstGeom prst="rect">
            <a:avLst/>
          </a:prstGeom>
          <a:noFill/>
        </p:spPr>
        <p:txBody>
          <a:bodyPr wrap="square">
            <a:spAutoFit/>
          </a:bodyPr>
          <a:lstStyle/>
          <a:p>
            <a:pPr algn="ctr"/>
            <a:r>
              <a:rPr lang="ja-JP" altLang="en-US" sz="2800" dirty="0"/>
              <a:t>クラウド</a:t>
            </a:r>
          </a:p>
        </p:txBody>
      </p:sp>
      <p:sp>
        <p:nvSpPr>
          <p:cNvPr id="4" name="四角形: 角を丸くする 3">
            <a:extLst>
              <a:ext uri="{FF2B5EF4-FFF2-40B4-BE49-F238E27FC236}">
                <a16:creationId xmlns:a16="http://schemas.microsoft.com/office/drawing/2014/main" id="{80A41605-4F89-43EB-83CF-E1C7D0877DEC}"/>
              </a:ext>
            </a:extLst>
          </p:cNvPr>
          <p:cNvSpPr/>
          <p:nvPr/>
        </p:nvSpPr>
        <p:spPr>
          <a:xfrm>
            <a:off x="609757" y="3446279"/>
            <a:ext cx="5412725" cy="2263140"/>
          </a:xfrm>
          <a:prstGeom prst="roundRect">
            <a:avLst>
              <a:gd name="adj" fmla="val 10193"/>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82D79C6-C751-4D08-B54E-296CB5755656}"/>
              </a:ext>
            </a:extLst>
          </p:cNvPr>
          <p:cNvSpPr txBox="1"/>
          <p:nvPr/>
        </p:nvSpPr>
        <p:spPr>
          <a:xfrm>
            <a:off x="2877180" y="4667967"/>
            <a:ext cx="1324490" cy="430887"/>
          </a:xfrm>
          <a:prstGeom prst="rect">
            <a:avLst/>
          </a:prstGeom>
          <a:noFill/>
        </p:spPr>
        <p:txBody>
          <a:bodyPr wrap="square">
            <a:spAutoFit/>
          </a:bodyPr>
          <a:lstStyle/>
          <a:p>
            <a:pPr algn="ctr"/>
            <a:r>
              <a:rPr lang="ja-JP" altLang="en-US" sz="1050" dirty="0"/>
              <a:t>インター</a:t>
            </a:r>
            <a:endParaRPr lang="en-US" altLang="ja-JP" sz="1050" dirty="0"/>
          </a:p>
          <a:p>
            <a:pPr algn="ctr"/>
            <a:r>
              <a:rPr lang="ja-JP" altLang="en-US" sz="1050" dirty="0"/>
              <a:t>ネット</a:t>
            </a:r>
          </a:p>
        </p:txBody>
      </p:sp>
      <p:sp>
        <p:nvSpPr>
          <p:cNvPr id="42" name="テキスト ボックス 41">
            <a:extLst>
              <a:ext uri="{FF2B5EF4-FFF2-40B4-BE49-F238E27FC236}">
                <a16:creationId xmlns:a16="http://schemas.microsoft.com/office/drawing/2014/main" id="{5A1DEA00-4E60-4C62-B55B-8A2761AA9788}"/>
              </a:ext>
            </a:extLst>
          </p:cNvPr>
          <p:cNvSpPr txBox="1"/>
          <p:nvPr/>
        </p:nvSpPr>
        <p:spPr>
          <a:xfrm>
            <a:off x="1149810" y="4732721"/>
            <a:ext cx="908051" cy="253916"/>
          </a:xfrm>
          <a:prstGeom prst="rect">
            <a:avLst/>
          </a:prstGeom>
          <a:noFill/>
        </p:spPr>
        <p:txBody>
          <a:bodyPr wrap="square">
            <a:spAutoFit/>
          </a:bodyPr>
          <a:lstStyle/>
          <a:p>
            <a:pPr algn="ctr"/>
            <a:r>
              <a:rPr lang="ja-JP" altLang="en-US" sz="1050" dirty="0"/>
              <a:t>オフィス</a:t>
            </a:r>
          </a:p>
        </p:txBody>
      </p:sp>
      <p:sp>
        <p:nvSpPr>
          <p:cNvPr id="43" name="テキスト ボックス 42">
            <a:extLst>
              <a:ext uri="{FF2B5EF4-FFF2-40B4-BE49-F238E27FC236}">
                <a16:creationId xmlns:a16="http://schemas.microsoft.com/office/drawing/2014/main" id="{609B012D-3717-4B25-9FF5-1828DB339C82}"/>
              </a:ext>
            </a:extLst>
          </p:cNvPr>
          <p:cNvSpPr txBox="1"/>
          <p:nvPr/>
        </p:nvSpPr>
        <p:spPr>
          <a:xfrm>
            <a:off x="1242048" y="3654432"/>
            <a:ext cx="908051" cy="253916"/>
          </a:xfrm>
          <a:prstGeom prst="rect">
            <a:avLst/>
          </a:prstGeom>
          <a:noFill/>
        </p:spPr>
        <p:txBody>
          <a:bodyPr wrap="square">
            <a:spAutoFit/>
          </a:bodyPr>
          <a:lstStyle/>
          <a:p>
            <a:pPr algn="ctr"/>
            <a:r>
              <a:rPr lang="ja-JP" altLang="en-US" sz="1050" dirty="0"/>
              <a:t>自宅</a:t>
            </a:r>
          </a:p>
        </p:txBody>
      </p:sp>
      <p:sp>
        <p:nvSpPr>
          <p:cNvPr id="44" name="テキスト ボックス 43">
            <a:extLst>
              <a:ext uri="{FF2B5EF4-FFF2-40B4-BE49-F238E27FC236}">
                <a16:creationId xmlns:a16="http://schemas.microsoft.com/office/drawing/2014/main" id="{7C6D763C-C989-4E80-9622-9E0763A04541}"/>
              </a:ext>
            </a:extLst>
          </p:cNvPr>
          <p:cNvSpPr txBox="1"/>
          <p:nvPr/>
        </p:nvSpPr>
        <p:spPr>
          <a:xfrm>
            <a:off x="1351939" y="4323070"/>
            <a:ext cx="908051" cy="253916"/>
          </a:xfrm>
          <a:prstGeom prst="rect">
            <a:avLst/>
          </a:prstGeom>
          <a:noFill/>
        </p:spPr>
        <p:txBody>
          <a:bodyPr wrap="square">
            <a:spAutoFit/>
          </a:bodyPr>
          <a:lstStyle/>
          <a:p>
            <a:pPr algn="ctr"/>
            <a:r>
              <a:rPr lang="ja-JP" altLang="en-US" sz="1050" dirty="0"/>
              <a:t>外出先</a:t>
            </a:r>
          </a:p>
        </p:txBody>
      </p:sp>
      <p:pic>
        <p:nvPicPr>
          <p:cNvPr id="45" name="Picture 6" descr="パソコンを使う女の子のイラスト">
            <a:extLst>
              <a:ext uri="{FF2B5EF4-FFF2-40B4-BE49-F238E27FC236}">
                <a16:creationId xmlns:a16="http://schemas.microsoft.com/office/drawing/2014/main" id="{335CBB1D-8023-46AD-BF7C-09111CAF62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894" y="3477715"/>
            <a:ext cx="558292" cy="5582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パソコンを使うOL・女性会社員のイラスト">
            <a:extLst>
              <a:ext uri="{FF2B5EF4-FFF2-40B4-BE49-F238E27FC236}">
                <a16:creationId xmlns:a16="http://schemas.microsoft.com/office/drawing/2014/main" id="{7E35B5B0-7B40-49EB-AF05-866D706A4F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0428" y="4905009"/>
            <a:ext cx="627672" cy="62767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立ってスマホを使う人のイラスト（男性会社員・笑顔）">
            <a:extLst>
              <a:ext uri="{FF2B5EF4-FFF2-40B4-BE49-F238E27FC236}">
                <a16:creationId xmlns:a16="http://schemas.microsoft.com/office/drawing/2014/main" id="{7D422853-BD45-4F4E-B976-7C4BB02BC0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5714" y="4085065"/>
            <a:ext cx="468125" cy="66875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サーバのイラスト（1台）">
            <a:extLst>
              <a:ext uri="{FF2B5EF4-FFF2-40B4-BE49-F238E27FC236}">
                <a16:creationId xmlns:a16="http://schemas.microsoft.com/office/drawing/2014/main" id="{2689352F-D065-4963-B5B6-9DE258360A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99223" y="4499225"/>
            <a:ext cx="563307" cy="56330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サーバのイラスト（1台）">
            <a:extLst>
              <a:ext uri="{FF2B5EF4-FFF2-40B4-BE49-F238E27FC236}">
                <a16:creationId xmlns:a16="http://schemas.microsoft.com/office/drawing/2014/main" id="{79C52F42-00B4-4998-A3A0-E06F1A2B96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2123" y="4499225"/>
            <a:ext cx="563307" cy="56330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パソコンを使う男性会社員のイラスト">
            <a:extLst>
              <a:ext uri="{FF2B5EF4-FFF2-40B4-BE49-F238E27FC236}">
                <a16:creationId xmlns:a16="http://schemas.microsoft.com/office/drawing/2014/main" id="{C0DD6FF6-EEDA-49A3-BA58-4B667FED1F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09443" y="4506609"/>
            <a:ext cx="597126" cy="62767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パソコンを使うOL・女性会社員のイラスト">
            <a:extLst>
              <a:ext uri="{FF2B5EF4-FFF2-40B4-BE49-F238E27FC236}">
                <a16:creationId xmlns:a16="http://schemas.microsoft.com/office/drawing/2014/main" id="{FE821534-7A5C-4EC0-847F-A552A81B23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9144" y="4506610"/>
            <a:ext cx="627672" cy="62767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コネクタ 9">
            <a:extLst>
              <a:ext uri="{FF2B5EF4-FFF2-40B4-BE49-F238E27FC236}">
                <a16:creationId xmlns:a16="http://schemas.microsoft.com/office/drawing/2014/main" id="{107B2938-79D1-49C1-8172-323A9665B3F7}"/>
              </a:ext>
            </a:extLst>
          </p:cNvPr>
          <p:cNvCxnSpPr>
            <a:cxnSpLocks/>
          </p:cNvCxnSpPr>
          <p:nvPr/>
        </p:nvCxnSpPr>
        <p:spPr>
          <a:xfrm>
            <a:off x="7958138" y="5210175"/>
            <a:ext cx="28187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545B48D2-B16E-40E3-B41B-BEAE56A13AB3}"/>
              </a:ext>
            </a:extLst>
          </p:cNvPr>
          <p:cNvCxnSpPr>
            <a:cxnSpLocks/>
          </p:cNvCxnSpPr>
          <p:nvPr/>
        </p:nvCxnSpPr>
        <p:spPr>
          <a:xfrm flipH="1" flipV="1">
            <a:off x="8316206" y="5058956"/>
            <a:ext cx="1" cy="147643"/>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B8B89052-DCCA-4E3E-B2D5-3C4FCE33620C}"/>
              </a:ext>
            </a:extLst>
          </p:cNvPr>
          <p:cNvCxnSpPr>
            <a:cxnSpLocks/>
          </p:cNvCxnSpPr>
          <p:nvPr/>
        </p:nvCxnSpPr>
        <p:spPr>
          <a:xfrm flipH="1" flipV="1">
            <a:off x="9011531" y="5058956"/>
            <a:ext cx="1" cy="147643"/>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3B4C21EA-DA02-4D29-B7D4-D8260FA0D172}"/>
              </a:ext>
            </a:extLst>
          </p:cNvPr>
          <p:cNvCxnSpPr>
            <a:cxnSpLocks/>
          </p:cNvCxnSpPr>
          <p:nvPr/>
        </p:nvCxnSpPr>
        <p:spPr>
          <a:xfrm flipH="1" flipV="1">
            <a:off x="10002131" y="5058956"/>
            <a:ext cx="1" cy="147643"/>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B6C70EB8-8B7F-4FF3-A70B-F5E152FC36D4}"/>
              </a:ext>
            </a:extLst>
          </p:cNvPr>
          <p:cNvCxnSpPr>
            <a:cxnSpLocks/>
          </p:cNvCxnSpPr>
          <p:nvPr/>
        </p:nvCxnSpPr>
        <p:spPr>
          <a:xfrm flipH="1" flipV="1">
            <a:off x="10330743" y="5058956"/>
            <a:ext cx="1" cy="147643"/>
          </a:xfrm>
          <a:prstGeom prst="line">
            <a:avLst/>
          </a:prstGeom>
          <a:ln w="28575">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E6DB82A-D724-4182-A76E-BECF36056A2C}"/>
              </a:ext>
            </a:extLst>
          </p:cNvPr>
          <p:cNvCxnSpPr>
            <a:cxnSpLocks/>
          </p:cNvCxnSpPr>
          <p:nvPr/>
        </p:nvCxnSpPr>
        <p:spPr>
          <a:xfrm flipH="1">
            <a:off x="3962400" y="4940879"/>
            <a:ext cx="576138"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79" name="矢印: 右 78">
            <a:extLst>
              <a:ext uri="{FF2B5EF4-FFF2-40B4-BE49-F238E27FC236}">
                <a16:creationId xmlns:a16="http://schemas.microsoft.com/office/drawing/2014/main" id="{FC8AEA41-85B7-4297-ABA3-6281CAC51558}"/>
              </a:ext>
            </a:extLst>
          </p:cNvPr>
          <p:cNvSpPr/>
          <p:nvPr/>
        </p:nvSpPr>
        <p:spPr>
          <a:xfrm rot="16200000">
            <a:off x="4435999" y="3704374"/>
            <a:ext cx="1372823" cy="1743099"/>
          </a:xfrm>
          <a:prstGeom prst="rightArrow">
            <a:avLst>
              <a:gd name="adj1" fmla="val 80640"/>
              <a:gd name="adj2" fmla="val 232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877418EB-D7F7-41F5-9ADE-19B4B96A4C5C}"/>
              </a:ext>
            </a:extLst>
          </p:cNvPr>
          <p:cNvSpPr txBox="1"/>
          <p:nvPr/>
        </p:nvSpPr>
        <p:spPr>
          <a:xfrm>
            <a:off x="4438122" y="5243481"/>
            <a:ext cx="1397262" cy="415498"/>
          </a:xfrm>
          <a:prstGeom prst="rect">
            <a:avLst/>
          </a:prstGeom>
          <a:noFill/>
        </p:spPr>
        <p:txBody>
          <a:bodyPr wrap="square">
            <a:spAutoFit/>
          </a:bodyPr>
          <a:lstStyle/>
          <a:p>
            <a:pPr algn="ctr"/>
            <a:r>
              <a:rPr lang="ja-JP" altLang="en-US" sz="1050" dirty="0"/>
              <a:t>クラウド事業者の</a:t>
            </a:r>
            <a:endParaRPr lang="en-US" altLang="ja-JP" sz="1050" dirty="0"/>
          </a:p>
          <a:p>
            <a:pPr algn="ctr"/>
            <a:r>
              <a:rPr lang="ja-JP" altLang="en-US" sz="1050" dirty="0"/>
              <a:t>データセンター</a:t>
            </a:r>
          </a:p>
        </p:txBody>
      </p:sp>
      <p:pic>
        <p:nvPicPr>
          <p:cNvPr id="2070" name="Picture 22" descr="スーパーコンピューターのイラスト">
            <a:extLst>
              <a:ext uri="{FF2B5EF4-FFF2-40B4-BE49-F238E27FC236}">
                <a16:creationId xmlns:a16="http://schemas.microsoft.com/office/drawing/2014/main" id="{3D33F07D-E4D9-45A9-8E73-9F90E3362E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4570" y="4349799"/>
            <a:ext cx="1170778" cy="854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25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 name="表 134">
            <a:extLst>
              <a:ext uri="{FF2B5EF4-FFF2-40B4-BE49-F238E27FC236}">
                <a16:creationId xmlns:a16="http://schemas.microsoft.com/office/drawing/2014/main" id="{FA7B94BA-D2C2-4649-A7E1-E72626C0C914}"/>
              </a:ext>
            </a:extLst>
          </p:cNvPr>
          <p:cNvGraphicFramePr>
            <a:graphicFrameLocks noGrp="1"/>
          </p:cNvGraphicFramePr>
          <p:nvPr>
            <p:extLst>
              <p:ext uri="{D42A27DB-BD31-4B8C-83A1-F6EECF244321}">
                <p14:modId xmlns:p14="http://schemas.microsoft.com/office/powerpoint/2010/main" val="2198543404"/>
              </p:ext>
            </p:extLst>
          </p:nvPr>
        </p:nvGraphicFramePr>
        <p:xfrm>
          <a:off x="573946" y="1828800"/>
          <a:ext cx="11044107" cy="4762500"/>
        </p:xfrm>
        <a:graphic>
          <a:graphicData uri="http://schemas.openxmlformats.org/drawingml/2006/table">
            <a:tbl>
              <a:tblPr firstRow="1" bandRow="1">
                <a:tableStyleId>{5C22544A-7EE6-4342-B048-85BDC9FD1C3A}</a:tableStyleId>
              </a:tblPr>
              <a:tblGrid>
                <a:gridCol w="1750154">
                  <a:extLst>
                    <a:ext uri="{9D8B030D-6E8A-4147-A177-3AD203B41FA5}">
                      <a16:colId xmlns:a16="http://schemas.microsoft.com/office/drawing/2014/main" val="4253215308"/>
                    </a:ext>
                  </a:extLst>
                </a:gridCol>
                <a:gridCol w="4762500">
                  <a:extLst>
                    <a:ext uri="{9D8B030D-6E8A-4147-A177-3AD203B41FA5}">
                      <a16:colId xmlns:a16="http://schemas.microsoft.com/office/drawing/2014/main" val="1487794137"/>
                    </a:ext>
                  </a:extLst>
                </a:gridCol>
                <a:gridCol w="4531453">
                  <a:extLst>
                    <a:ext uri="{9D8B030D-6E8A-4147-A177-3AD203B41FA5}">
                      <a16:colId xmlns:a16="http://schemas.microsoft.com/office/drawing/2014/main" val="380007279"/>
                    </a:ext>
                  </a:extLst>
                </a:gridCol>
              </a:tblGrid>
              <a:tr h="454337">
                <a:tc>
                  <a:txBody>
                    <a:bodyPr/>
                    <a:lstStyle/>
                    <a:p>
                      <a:endParaRPr kumimoji="1" lang="ja-JP" altLang="en-US" dirty="0"/>
                    </a:p>
                  </a:txBody>
                  <a:tcPr anchor="ctr"/>
                </a:tc>
                <a:tc>
                  <a:txBody>
                    <a:bodyPr/>
                    <a:lstStyle/>
                    <a:p>
                      <a:pPr algn="ctr"/>
                      <a:r>
                        <a:rPr kumimoji="1" lang="ja-JP" altLang="en-US" dirty="0"/>
                        <a:t>オンプレミス</a:t>
                      </a:r>
                      <a:endParaRPr kumimoji="1" lang="en-US" altLang="ja-JP" dirty="0"/>
                    </a:p>
                  </a:txBody>
                  <a:tcPr anchor="ctr"/>
                </a:tc>
                <a:tc>
                  <a:txBody>
                    <a:bodyPr/>
                    <a:lstStyle/>
                    <a:p>
                      <a:pPr algn="ctr"/>
                      <a:r>
                        <a:rPr kumimoji="1" lang="ja-JP" altLang="en-US" dirty="0"/>
                        <a:t>クラウド</a:t>
                      </a:r>
                    </a:p>
                  </a:txBody>
                  <a:tcPr anchor="ctr"/>
                </a:tc>
                <a:extLst>
                  <a:ext uri="{0D108BD9-81ED-4DB2-BD59-A6C34878D82A}">
                    <a16:rowId xmlns:a16="http://schemas.microsoft.com/office/drawing/2014/main" val="1143038478"/>
                  </a:ext>
                </a:extLst>
              </a:tr>
              <a:tr h="1077041">
                <a:tc>
                  <a:txBody>
                    <a:bodyPr/>
                    <a:lstStyle/>
                    <a:p>
                      <a:r>
                        <a:rPr kumimoji="1" lang="ja-JP" altLang="en-US" dirty="0"/>
                        <a:t>経済性</a:t>
                      </a:r>
                    </a:p>
                  </a:txBody>
                  <a:tcPr anchor="ctr"/>
                </a:tc>
                <a:tc>
                  <a:txBody>
                    <a:bodyPr/>
                    <a:lstStyle/>
                    <a:p>
                      <a:r>
                        <a:rPr kumimoji="1" lang="ja-JP" altLang="en-US" dirty="0"/>
                        <a:t>想定される最大負荷に耐えられるスペックで機材を構築するため、サービス中のほとんどの時間、設備過剰となる。</a:t>
                      </a:r>
                    </a:p>
                  </a:txBody>
                  <a:tcPr/>
                </a:tc>
                <a:tc>
                  <a:txBody>
                    <a:bodyPr/>
                    <a:lstStyle/>
                    <a:p>
                      <a:r>
                        <a:rPr kumimoji="1" lang="ja-JP" altLang="en-US" dirty="0"/>
                        <a:t>ひとまずの想定でサービスインし、需要や負荷の実態に合わせてスペックや台数を拡張・縮退できるため無駄が少ない。</a:t>
                      </a:r>
                    </a:p>
                  </a:txBody>
                  <a:tcPr/>
                </a:tc>
                <a:extLst>
                  <a:ext uri="{0D108BD9-81ED-4DB2-BD59-A6C34878D82A}">
                    <a16:rowId xmlns:a16="http://schemas.microsoft.com/office/drawing/2014/main" val="1506887040"/>
                  </a:ext>
                </a:extLst>
              </a:tr>
              <a:tr h="1400153">
                <a:tc>
                  <a:txBody>
                    <a:bodyPr/>
                    <a:lstStyle/>
                    <a:p>
                      <a:r>
                        <a:rPr kumimoji="1" lang="ja-JP" altLang="en-US" dirty="0"/>
                        <a:t>柔軟性</a:t>
                      </a:r>
                      <a:endParaRPr kumimoji="1" lang="en-US" altLang="ja-JP" dirty="0"/>
                    </a:p>
                  </a:txBody>
                  <a:tcPr anchor="ctr"/>
                </a:tc>
                <a:tc>
                  <a:txBody>
                    <a:bodyPr/>
                    <a:lstStyle/>
                    <a:p>
                      <a:r>
                        <a:rPr kumimoji="1" lang="ja-JP" altLang="en-US" dirty="0"/>
                        <a:t>負荷が想定を超えた場合は拡張が難しく、リプレースで対応することも多い。負荷が想定より少ない場合も、縮退は困難。</a:t>
                      </a:r>
                      <a:endParaRPr kumimoji="1" lang="en-US" altLang="ja-JP" dirty="0"/>
                    </a:p>
                  </a:txBody>
                  <a:tcPr/>
                </a:tc>
                <a:tc>
                  <a:txBody>
                    <a:bodyPr/>
                    <a:lstStyle/>
                    <a:p>
                      <a:r>
                        <a:rPr kumimoji="1" lang="ja-JP" altLang="en-US" dirty="0"/>
                        <a:t>負荷に応じて拡張・縮退ができる。機能の追加もサービスとして準備されているものであれば簡単に導入でき、うまくいかない場合は元に戻すこともできる。</a:t>
                      </a:r>
                      <a:endParaRPr kumimoji="1" lang="en-US" altLang="ja-JP" dirty="0"/>
                    </a:p>
                  </a:txBody>
                  <a:tcPr/>
                </a:tc>
                <a:extLst>
                  <a:ext uri="{0D108BD9-81ED-4DB2-BD59-A6C34878D82A}">
                    <a16:rowId xmlns:a16="http://schemas.microsoft.com/office/drawing/2014/main" val="2943627909"/>
                  </a:ext>
                </a:extLst>
              </a:tr>
              <a:tr h="753928">
                <a:tc>
                  <a:txBody>
                    <a:bodyPr/>
                    <a:lstStyle/>
                    <a:p>
                      <a:r>
                        <a:rPr kumimoji="1" lang="ja-JP" altLang="en-US" dirty="0"/>
                        <a:t>可用性</a:t>
                      </a:r>
                    </a:p>
                  </a:txBody>
                  <a:tcPr anchor="ctr"/>
                </a:tc>
                <a:tc>
                  <a:txBody>
                    <a:bodyPr/>
                    <a:lstStyle/>
                    <a:p>
                      <a:r>
                        <a:rPr kumimoji="1" lang="ja-JP" altLang="en-US" dirty="0"/>
                        <a:t>データのバックアップやメンテナンス、災害時の対処すべて自分で行う必要あり。</a:t>
                      </a:r>
                      <a:endParaRPr kumimoji="1" lang="en-US" altLang="ja-JP" dirty="0"/>
                    </a:p>
                  </a:txBody>
                  <a:tcPr/>
                </a:tc>
                <a:tc>
                  <a:txBody>
                    <a:bodyPr/>
                    <a:lstStyle/>
                    <a:p>
                      <a:r>
                        <a:rPr kumimoji="1" lang="ja-JP" altLang="en-US" dirty="0"/>
                        <a:t>データのバックアップやハードウエアの保守、災害への対処はクラウドが提供。</a:t>
                      </a:r>
                    </a:p>
                  </a:txBody>
                  <a:tcPr/>
                </a:tc>
                <a:extLst>
                  <a:ext uri="{0D108BD9-81ED-4DB2-BD59-A6C34878D82A}">
                    <a16:rowId xmlns:a16="http://schemas.microsoft.com/office/drawing/2014/main" val="152025856"/>
                  </a:ext>
                </a:extLst>
              </a:tr>
              <a:tr h="1077041">
                <a:tc>
                  <a:txBody>
                    <a:bodyPr/>
                    <a:lstStyle/>
                    <a:p>
                      <a:r>
                        <a:rPr kumimoji="1" lang="ja-JP" altLang="en-US" dirty="0"/>
                        <a:t>その他経済性</a:t>
                      </a:r>
                    </a:p>
                  </a:txBody>
                  <a:tcPr anchor="ctr"/>
                </a:tc>
                <a:tc>
                  <a:txBody>
                    <a:bodyPr/>
                    <a:lstStyle/>
                    <a:p>
                      <a:r>
                        <a:rPr kumimoji="1" lang="ja-JP" altLang="en-US" dirty="0"/>
                        <a:t>サーバーマシンやネットワーク機器、サーバールーム、専用エアコンなど</a:t>
                      </a:r>
                      <a:r>
                        <a:rPr kumimoji="1" lang="ja-JP" altLang="en-US" dirty="0">
                          <a:solidFill>
                            <a:schemeClr val="tx1"/>
                          </a:solidFill>
                        </a:rPr>
                        <a:t>、多くの資産の購入と償却管理、保守契約の経費が必要。</a:t>
                      </a:r>
                      <a:endParaRPr kumimoji="1" lang="en-US" altLang="ja-JP" dirty="0">
                        <a:solidFill>
                          <a:schemeClr val="tx1"/>
                        </a:solidFill>
                      </a:endParaRPr>
                    </a:p>
                  </a:txBody>
                  <a:tcPr/>
                </a:tc>
                <a:tc>
                  <a:txBody>
                    <a:bodyPr/>
                    <a:lstStyle/>
                    <a:p>
                      <a:r>
                        <a:rPr kumimoji="1" lang="ja-JP" altLang="en-US" dirty="0"/>
                        <a:t>クラウドにかかる費用は</a:t>
                      </a:r>
                      <a:r>
                        <a:rPr kumimoji="1" lang="ja-JP" altLang="en-US" dirty="0">
                          <a:solidFill>
                            <a:schemeClr val="tx1"/>
                          </a:solidFill>
                        </a:rPr>
                        <a:t>すべて通信費で</a:t>
                      </a:r>
                      <a:r>
                        <a:rPr kumimoji="1" lang="ja-JP" altLang="en-US" dirty="0"/>
                        <a:t>処理可能。</a:t>
                      </a:r>
                      <a:endParaRPr kumimoji="1" lang="en-US" altLang="ja-JP" dirty="0"/>
                    </a:p>
                  </a:txBody>
                  <a:tcPr/>
                </a:tc>
                <a:extLst>
                  <a:ext uri="{0D108BD9-81ED-4DB2-BD59-A6C34878D82A}">
                    <a16:rowId xmlns:a16="http://schemas.microsoft.com/office/drawing/2014/main" val="37361115"/>
                  </a:ext>
                </a:extLst>
              </a:tr>
            </a:tbl>
          </a:graphicData>
        </a:graphic>
      </p:graphicFrame>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a:bodyPr>
          <a:lstStyle/>
          <a:p>
            <a:r>
              <a:rPr lang="ja-JP" altLang="en-US" sz="3600" dirty="0"/>
              <a:t>クラウド </a:t>
            </a:r>
            <a:r>
              <a:rPr lang="en-US" altLang="ja-JP" sz="3600" dirty="0"/>
              <a:t>vs </a:t>
            </a:r>
            <a:r>
              <a:rPr lang="ja-JP" altLang="en-US" sz="3600" dirty="0"/>
              <a:t>オンプレミス</a:t>
            </a:r>
            <a:endParaRPr kumimoji="1" lang="ja-JP" altLang="en-US" sz="4400" dirty="0"/>
          </a:p>
        </p:txBody>
      </p:sp>
      <p:sp>
        <p:nvSpPr>
          <p:cNvPr id="4" name="テキスト ボックス 3">
            <a:extLst>
              <a:ext uri="{FF2B5EF4-FFF2-40B4-BE49-F238E27FC236}">
                <a16:creationId xmlns:a16="http://schemas.microsoft.com/office/drawing/2014/main" id="{C858FC5F-6E37-485A-8629-A769F3C4C9A1}"/>
              </a:ext>
            </a:extLst>
          </p:cNvPr>
          <p:cNvSpPr txBox="1"/>
          <p:nvPr/>
        </p:nvSpPr>
        <p:spPr>
          <a:xfrm>
            <a:off x="1169172" y="1428690"/>
            <a:ext cx="7511278" cy="400110"/>
          </a:xfrm>
          <a:prstGeom prst="rect">
            <a:avLst/>
          </a:prstGeom>
          <a:noFill/>
        </p:spPr>
        <p:txBody>
          <a:bodyPr wrap="square">
            <a:spAutoFit/>
          </a:bodyPr>
          <a:lstStyle/>
          <a:p>
            <a:r>
              <a:rPr lang="ja-JP" altLang="en-US" sz="2000" dirty="0"/>
              <a:t>新しい</a:t>
            </a:r>
            <a:r>
              <a:rPr lang="en-US" altLang="ja-JP" sz="2000" dirty="0"/>
              <a:t>IT</a:t>
            </a:r>
            <a:r>
              <a:rPr lang="ja-JP" altLang="en-US" sz="2000" dirty="0"/>
              <a:t>システムを構築する場合の比較</a:t>
            </a:r>
          </a:p>
        </p:txBody>
      </p:sp>
    </p:spTree>
    <p:extLst>
      <p:ext uri="{BB962C8B-B14F-4D97-AF65-F5344CB8AC3E}">
        <p14:creationId xmlns:p14="http://schemas.microsoft.com/office/powerpoint/2010/main" val="422331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2ADCB6-7CC2-4C27-B334-9433B235D801}"/>
              </a:ext>
            </a:extLst>
          </p:cNvPr>
          <p:cNvSpPr>
            <a:spLocks noGrp="1"/>
          </p:cNvSpPr>
          <p:nvPr>
            <p:ph type="title"/>
          </p:nvPr>
        </p:nvSpPr>
        <p:spPr/>
        <p:txBody>
          <a:bodyPr>
            <a:normAutofit/>
          </a:bodyPr>
          <a:lstStyle/>
          <a:p>
            <a:r>
              <a:rPr kumimoji="1" lang="ja-JP" altLang="en-US" dirty="0"/>
              <a:t>クラウドの３つのサービスモデル</a:t>
            </a:r>
          </a:p>
        </p:txBody>
      </p:sp>
      <p:sp>
        <p:nvSpPr>
          <p:cNvPr id="3" name="コンテンツ プレースホルダー 2">
            <a:extLst>
              <a:ext uri="{FF2B5EF4-FFF2-40B4-BE49-F238E27FC236}">
                <a16:creationId xmlns:a16="http://schemas.microsoft.com/office/drawing/2014/main" id="{2445A00B-880A-4723-BA40-8506A4C0C5B9}"/>
              </a:ext>
            </a:extLst>
          </p:cNvPr>
          <p:cNvSpPr>
            <a:spLocks noGrp="1"/>
          </p:cNvSpPr>
          <p:nvPr>
            <p:ph idx="1"/>
          </p:nvPr>
        </p:nvSpPr>
        <p:spPr>
          <a:xfrm>
            <a:off x="3330870" y="3730154"/>
            <a:ext cx="8479857" cy="933040"/>
          </a:xfrm>
        </p:spPr>
        <p:txBody>
          <a:bodyPr/>
          <a:lstStyle/>
          <a:p>
            <a:pPr marL="0" indent="0">
              <a:lnSpc>
                <a:spcPct val="100000"/>
              </a:lnSpc>
              <a:spcBef>
                <a:spcPts val="0"/>
              </a:spcBef>
              <a:buNone/>
            </a:pPr>
            <a:r>
              <a:rPr lang="en-US" altLang="ja-JP" sz="2400" b="1" dirty="0">
                <a:solidFill>
                  <a:schemeClr val="accent2">
                    <a:lumMod val="75000"/>
                  </a:schemeClr>
                </a:solidFill>
              </a:rPr>
              <a:t>PaaS - Platform as a Service</a:t>
            </a:r>
          </a:p>
          <a:p>
            <a:pPr marL="0" indent="0">
              <a:lnSpc>
                <a:spcPct val="100000"/>
              </a:lnSpc>
              <a:spcBef>
                <a:spcPts val="0"/>
              </a:spcBef>
              <a:buNone/>
            </a:pPr>
            <a:r>
              <a:rPr lang="ja-JP" altLang="en-US" sz="2000" dirty="0">
                <a:solidFill>
                  <a:schemeClr val="accent2">
                    <a:lumMod val="75000"/>
                  </a:schemeClr>
                </a:solidFill>
              </a:rPr>
              <a:t>パース</a:t>
            </a:r>
            <a:r>
              <a:rPr lang="en-US" altLang="ja-JP" sz="2000" dirty="0">
                <a:solidFill>
                  <a:schemeClr val="accent2">
                    <a:lumMod val="75000"/>
                  </a:schemeClr>
                </a:solidFill>
              </a:rPr>
              <a:t>: </a:t>
            </a:r>
            <a:r>
              <a:rPr lang="ja-JP" altLang="en-US" sz="2000" dirty="0">
                <a:solidFill>
                  <a:schemeClr val="accent2">
                    <a:lumMod val="75000"/>
                  </a:schemeClr>
                </a:solidFill>
              </a:rPr>
              <a:t>ソフトウェア開発環境をネットワーク越しに利用する形態</a:t>
            </a:r>
            <a:endParaRPr lang="en-US" altLang="ja-JP" sz="2000" dirty="0">
              <a:solidFill>
                <a:schemeClr val="accent2">
                  <a:lumMod val="75000"/>
                </a:schemeClr>
              </a:solidFill>
            </a:endParaRPr>
          </a:p>
        </p:txBody>
      </p:sp>
      <p:sp>
        <p:nvSpPr>
          <p:cNvPr id="4" name="四角形: 角を丸くする 3">
            <a:extLst>
              <a:ext uri="{FF2B5EF4-FFF2-40B4-BE49-F238E27FC236}">
                <a16:creationId xmlns:a16="http://schemas.microsoft.com/office/drawing/2014/main" id="{8DF0430B-D1AC-415A-9737-1DE22E215587}"/>
              </a:ext>
            </a:extLst>
          </p:cNvPr>
          <p:cNvSpPr/>
          <p:nvPr/>
        </p:nvSpPr>
        <p:spPr>
          <a:xfrm>
            <a:off x="467722" y="5339721"/>
            <a:ext cx="2295502" cy="1124578"/>
          </a:xfrm>
          <a:prstGeom prst="roundRect">
            <a:avLst>
              <a:gd name="adj" fmla="val 12579"/>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a:solidFill>
                  <a:schemeClr val="bg1"/>
                </a:solidFill>
              </a:rPr>
              <a:t>サーバー</a:t>
            </a:r>
            <a:endParaRPr lang="en-US" altLang="ja-JP" dirty="0">
              <a:solidFill>
                <a:schemeClr val="bg1"/>
              </a:solidFill>
            </a:endParaRPr>
          </a:p>
          <a:p>
            <a:pPr algn="ctr"/>
            <a:r>
              <a:rPr lang="ja-JP" altLang="en-US" dirty="0">
                <a:solidFill>
                  <a:schemeClr val="bg1"/>
                </a:solidFill>
              </a:rPr>
              <a:t>ストレージ</a:t>
            </a:r>
            <a:endParaRPr lang="en-US" altLang="ja-JP" dirty="0">
              <a:solidFill>
                <a:schemeClr val="bg1"/>
              </a:solidFill>
            </a:endParaRPr>
          </a:p>
          <a:p>
            <a:pPr algn="ctr"/>
            <a:r>
              <a:rPr lang="ja-JP" altLang="en-US" dirty="0">
                <a:solidFill>
                  <a:schemeClr val="bg1"/>
                </a:solidFill>
              </a:rPr>
              <a:t>ネットワーク</a:t>
            </a:r>
            <a:endParaRPr lang="en-US" altLang="ja-JP" dirty="0">
              <a:solidFill>
                <a:schemeClr val="bg1"/>
              </a:solidFill>
            </a:endParaRPr>
          </a:p>
        </p:txBody>
      </p:sp>
      <p:sp>
        <p:nvSpPr>
          <p:cNvPr id="7" name="四角形: 角を丸くする 6">
            <a:extLst>
              <a:ext uri="{FF2B5EF4-FFF2-40B4-BE49-F238E27FC236}">
                <a16:creationId xmlns:a16="http://schemas.microsoft.com/office/drawing/2014/main" id="{8339F586-5C31-4D10-9200-CEE154535D84}"/>
              </a:ext>
            </a:extLst>
          </p:cNvPr>
          <p:cNvSpPr/>
          <p:nvPr/>
        </p:nvSpPr>
        <p:spPr>
          <a:xfrm>
            <a:off x="467721" y="3872964"/>
            <a:ext cx="2295502" cy="1124577"/>
          </a:xfrm>
          <a:prstGeom prst="roundRect">
            <a:avLst>
              <a:gd name="adj" fmla="val 10460"/>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dirty="0"/>
              <a:t>ミドルウェア</a:t>
            </a:r>
            <a:endParaRPr kumimoji="1" lang="en-US" altLang="ja-JP" dirty="0"/>
          </a:p>
          <a:p>
            <a:pPr algn="ctr"/>
            <a:r>
              <a:rPr lang="ja-JP" altLang="en-US" dirty="0"/>
              <a:t>データベース</a:t>
            </a:r>
            <a:endParaRPr kumimoji="1" lang="en-US" altLang="ja-JP" dirty="0"/>
          </a:p>
          <a:p>
            <a:pPr algn="ctr"/>
            <a:r>
              <a:rPr kumimoji="1" lang="ja-JP" altLang="en-US" dirty="0"/>
              <a:t>ランタイム</a:t>
            </a:r>
            <a:endParaRPr kumimoji="1" lang="en-US" altLang="ja-JP" dirty="0"/>
          </a:p>
        </p:txBody>
      </p:sp>
      <p:sp>
        <p:nvSpPr>
          <p:cNvPr id="8" name="四角形: 角を丸くする 7">
            <a:extLst>
              <a:ext uri="{FF2B5EF4-FFF2-40B4-BE49-F238E27FC236}">
                <a16:creationId xmlns:a16="http://schemas.microsoft.com/office/drawing/2014/main" id="{EBED3290-A54C-491E-A9AD-D87722EF3E2E}"/>
              </a:ext>
            </a:extLst>
          </p:cNvPr>
          <p:cNvSpPr/>
          <p:nvPr/>
        </p:nvSpPr>
        <p:spPr>
          <a:xfrm>
            <a:off x="467721" y="2538126"/>
            <a:ext cx="2295502" cy="1316436"/>
          </a:xfrm>
          <a:prstGeom prst="roundRect">
            <a:avLst>
              <a:gd name="adj" fmla="val 9569"/>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a:t>アプリケーション</a:t>
            </a:r>
          </a:p>
        </p:txBody>
      </p:sp>
      <p:sp>
        <p:nvSpPr>
          <p:cNvPr id="13" name="四角形: 角を丸くする 12">
            <a:extLst>
              <a:ext uri="{FF2B5EF4-FFF2-40B4-BE49-F238E27FC236}">
                <a16:creationId xmlns:a16="http://schemas.microsoft.com/office/drawing/2014/main" id="{1959C599-4087-4908-B8D0-66589E81B9DA}"/>
              </a:ext>
            </a:extLst>
          </p:cNvPr>
          <p:cNvSpPr/>
          <p:nvPr/>
        </p:nvSpPr>
        <p:spPr>
          <a:xfrm>
            <a:off x="467721" y="5015943"/>
            <a:ext cx="2295502" cy="305378"/>
          </a:xfrm>
          <a:prstGeom prst="roundRect">
            <a:avLst>
              <a:gd name="adj" fmla="val 31966"/>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a:solidFill>
                  <a:schemeClr val="bg1"/>
                </a:solidFill>
              </a:rPr>
              <a:t>OS</a:t>
            </a:r>
            <a:endParaRPr lang="ja-JP" altLang="en-US" dirty="0">
              <a:solidFill>
                <a:schemeClr val="bg1"/>
              </a:solidFill>
            </a:endParaRPr>
          </a:p>
        </p:txBody>
      </p:sp>
      <p:sp>
        <p:nvSpPr>
          <p:cNvPr id="14" name="コンテンツ プレースホルダー 2">
            <a:extLst>
              <a:ext uri="{FF2B5EF4-FFF2-40B4-BE49-F238E27FC236}">
                <a16:creationId xmlns:a16="http://schemas.microsoft.com/office/drawing/2014/main" id="{03E35F9B-23E8-4D48-8CBE-61CED9F70E43}"/>
              </a:ext>
            </a:extLst>
          </p:cNvPr>
          <p:cNvSpPr txBox="1">
            <a:spLocks/>
          </p:cNvSpPr>
          <p:nvPr/>
        </p:nvSpPr>
        <p:spPr>
          <a:xfrm>
            <a:off x="3070887" y="2405986"/>
            <a:ext cx="8572659" cy="1127982"/>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600" kern="1200" spc="15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200" kern="1200" spc="15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en-US" altLang="ja-JP" sz="2400" b="1" dirty="0">
                <a:solidFill>
                  <a:schemeClr val="accent5">
                    <a:lumMod val="75000"/>
                  </a:schemeClr>
                </a:solidFill>
              </a:rPr>
              <a:t>SaaS - Software as a Service</a:t>
            </a:r>
          </a:p>
          <a:p>
            <a:pPr marL="0" indent="0">
              <a:lnSpc>
                <a:spcPct val="100000"/>
              </a:lnSpc>
              <a:spcBef>
                <a:spcPts val="0"/>
              </a:spcBef>
              <a:buFont typeface="Arial" panose="020B0604020202020204" pitchFamily="34" charset="0"/>
              <a:buNone/>
            </a:pPr>
            <a:r>
              <a:rPr kumimoji="0" lang="ja-JP" altLang="en-US" sz="2000" dirty="0">
                <a:solidFill>
                  <a:schemeClr val="accent5">
                    <a:lumMod val="75000"/>
                  </a:schemeClr>
                </a:solidFill>
              </a:rPr>
              <a:t>サース</a:t>
            </a:r>
            <a:r>
              <a:rPr kumimoji="0" lang="en-US" altLang="ja-JP" sz="2000" dirty="0">
                <a:solidFill>
                  <a:schemeClr val="accent5">
                    <a:lumMod val="75000"/>
                  </a:schemeClr>
                </a:solidFill>
              </a:rPr>
              <a:t>: </a:t>
            </a:r>
            <a:r>
              <a:rPr kumimoji="0" lang="ja-JP" altLang="en-US" sz="2000" dirty="0">
                <a:solidFill>
                  <a:schemeClr val="accent5">
                    <a:lumMod val="75000"/>
                  </a:schemeClr>
                </a:solidFill>
              </a:rPr>
              <a:t>ソフトウェアをネットワーク越しに利用する形態</a:t>
            </a:r>
            <a:endParaRPr kumimoji="1" lang="ja-JP" altLang="en-US" sz="2400" dirty="0">
              <a:solidFill>
                <a:schemeClr val="accent5">
                  <a:lumMod val="75000"/>
                </a:schemeClr>
              </a:solidFill>
            </a:endParaRPr>
          </a:p>
        </p:txBody>
      </p:sp>
      <p:sp>
        <p:nvSpPr>
          <p:cNvPr id="15" name="コンテンツ プレースホルダー 2">
            <a:extLst>
              <a:ext uri="{FF2B5EF4-FFF2-40B4-BE49-F238E27FC236}">
                <a16:creationId xmlns:a16="http://schemas.microsoft.com/office/drawing/2014/main" id="{A6718AC2-FAE4-43D5-BDB8-7784E9D7D77D}"/>
              </a:ext>
            </a:extLst>
          </p:cNvPr>
          <p:cNvSpPr txBox="1">
            <a:spLocks/>
          </p:cNvSpPr>
          <p:nvPr/>
        </p:nvSpPr>
        <p:spPr>
          <a:xfrm>
            <a:off x="3490739" y="4997541"/>
            <a:ext cx="8479857" cy="957901"/>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600" kern="1200" spc="15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200" kern="1200" spc="15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en-US" altLang="ja-JP" sz="2400" b="1" dirty="0">
                <a:solidFill>
                  <a:schemeClr val="tx1">
                    <a:lumMod val="65000"/>
                    <a:lumOff val="35000"/>
                  </a:schemeClr>
                </a:solidFill>
              </a:rPr>
              <a:t>IaaS -</a:t>
            </a:r>
            <a:r>
              <a:rPr kumimoji="0" lang="ja-JP" altLang="en-US" sz="2400" b="1" dirty="0">
                <a:solidFill>
                  <a:schemeClr val="tx1">
                    <a:lumMod val="65000"/>
                    <a:lumOff val="35000"/>
                  </a:schemeClr>
                </a:solidFill>
              </a:rPr>
              <a:t> </a:t>
            </a:r>
            <a:r>
              <a:rPr kumimoji="0" lang="en-US" altLang="ja-JP" sz="2400" b="1" dirty="0">
                <a:solidFill>
                  <a:schemeClr val="tx1">
                    <a:lumMod val="65000"/>
                    <a:lumOff val="35000"/>
                  </a:schemeClr>
                </a:solidFill>
              </a:rPr>
              <a:t>Infrastructure as a Service</a:t>
            </a:r>
            <a:r>
              <a:rPr kumimoji="0" lang="ja-JP" altLang="en-US" sz="2400" b="1" dirty="0">
                <a:solidFill>
                  <a:schemeClr val="tx1">
                    <a:lumMod val="65000"/>
                    <a:lumOff val="35000"/>
                  </a:schemeClr>
                </a:solidFill>
              </a:rPr>
              <a:t> </a:t>
            </a:r>
            <a:endParaRPr kumimoji="0" lang="en-US" altLang="ja-JP" sz="2400" b="1" dirty="0">
              <a:solidFill>
                <a:schemeClr val="tx1">
                  <a:lumMod val="65000"/>
                  <a:lumOff val="35000"/>
                </a:schemeClr>
              </a:solidFill>
            </a:endParaRPr>
          </a:p>
          <a:p>
            <a:pPr marL="0" indent="0">
              <a:lnSpc>
                <a:spcPct val="100000"/>
              </a:lnSpc>
              <a:spcBef>
                <a:spcPts val="0"/>
              </a:spcBef>
              <a:buFont typeface="Arial" panose="020B0604020202020204" pitchFamily="34" charset="0"/>
              <a:buNone/>
            </a:pPr>
            <a:r>
              <a:rPr kumimoji="0" lang="ja-JP" altLang="en-US" sz="1800" dirty="0">
                <a:solidFill>
                  <a:schemeClr val="tx1">
                    <a:lumMod val="65000"/>
                    <a:lumOff val="35000"/>
                  </a:schemeClr>
                </a:solidFill>
              </a:rPr>
              <a:t>アイアース</a:t>
            </a:r>
            <a:r>
              <a:rPr kumimoji="0" lang="en-US" altLang="ja-JP" sz="1800" dirty="0">
                <a:solidFill>
                  <a:schemeClr val="tx1">
                    <a:lumMod val="65000"/>
                    <a:lumOff val="35000"/>
                  </a:schemeClr>
                </a:solidFill>
              </a:rPr>
              <a:t>: </a:t>
            </a:r>
            <a:r>
              <a:rPr kumimoji="0" lang="ja-JP" altLang="en-US" sz="1800" dirty="0">
                <a:solidFill>
                  <a:schemeClr val="tx1">
                    <a:lumMod val="65000"/>
                    <a:lumOff val="35000"/>
                  </a:schemeClr>
                </a:solidFill>
              </a:rPr>
              <a:t>ハードウェアリソースをネットワーク越しに利用する形態</a:t>
            </a:r>
            <a:endParaRPr kumimoji="0" lang="en-US" altLang="ja-JP" sz="1800" dirty="0">
              <a:solidFill>
                <a:schemeClr val="tx1">
                  <a:lumMod val="65000"/>
                  <a:lumOff val="35000"/>
                </a:schemeClr>
              </a:solidFill>
            </a:endParaRPr>
          </a:p>
        </p:txBody>
      </p:sp>
      <p:cxnSp>
        <p:nvCxnSpPr>
          <p:cNvPr id="19" name="直線矢印コネクタ 18">
            <a:extLst>
              <a:ext uri="{FF2B5EF4-FFF2-40B4-BE49-F238E27FC236}">
                <a16:creationId xmlns:a16="http://schemas.microsoft.com/office/drawing/2014/main" id="{1FA1DE28-18D5-44E4-83EB-186BDDA594AB}"/>
              </a:ext>
            </a:extLst>
          </p:cNvPr>
          <p:cNvCxnSpPr>
            <a:cxnSpLocks/>
          </p:cNvCxnSpPr>
          <p:nvPr/>
        </p:nvCxnSpPr>
        <p:spPr>
          <a:xfrm>
            <a:off x="3397615" y="5112631"/>
            <a:ext cx="0" cy="1351668"/>
          </a:xfrm>
          <a:prstGeom prst="straightConnector1">
            <a:avLst/>
          </a:prstGeom>
          <a:ln w="66675">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EC2A88B-15E1-4288-A1BE-F6395233192C}"/>
              </a:ext>
            </a:extLst>
          </p:cNvPr>
          <p:cNvCxnSpPr>
            <a:cxnSpLocks/>
          </p:cNvCxnSpPr>
          <p:nvPr/>
        </p:nvCxnSpPr>
        <p:spPr>
          <a:xfrm>
            <a:off x="3164010" y="3872964"/>
            <a:ext cx="0" cy="2591335"/>
          </a:xfrm>
          <a:prstGeom prst="straightConnector1">
            <a:avLst/>
          </a:prstGeom>
          <a:ln w="666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6910F6-6468-4804-8077-D87043A144EA}"/>
              </a:ext>
            </a:extLst>
          </p:cNvPr>
          <p:cNvCxnSpPr>
            <a:cxnSpLocks/>
          </p:cNvCxnSpPr>
          <p:nvPr/>
        </p:nvCxnSpPr>
        <p:spPr>
          <a:xfrm>
            <a:off x="2923729" y="2538126"/>
            <a:ext cx="0" cy="3926173"/>
          </a:xfrm>
          <a:prstGeom prst="straightConnector1">
            <a:avLst/>
          </a:prstGeom>
          <a:ln w="66675">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69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11D01-32F2-4CBC-A954-BE9298F8924D}"/>
              </a:ext>
            </a:extLst>
          </p:cNvPr>
          <p:cNvSpPr>
            <a:spLocks noGrp="1"/>
          </p:cNvSpPr>
          <p:nvPr>
            <p:ph type="title"/>
          </p:nvPr>
        </p:nvSpPr>
        <p:spPr/>
        <p:txBody>
          <a:bodyPr>
            <a:normAutofit fontScale="90000"/>
          </a:bodyPr>
          <a:lstStyle/>
          <a:p>
            <a:r>
              <a:rPr lang="en-US" altLang="ja-JP" sz="4000" dirty="0"/>
              <a:t>SaaS</a:t>
            </a:r>
            <a:r>
              <a:rPr lang="ja-JP" altLang="en-US" dirty="0"/>
              <a:t> </a:t>
            </a:r>
            <a:r>
              <a:rPr lang="en-US" altLang="ja-JP" dirty="0"/>
              <a:t>- </a:t>
            </a:r>
            <a:r>
              <a:rPr lang="en-US" altLang="ja-JP" sz="4000" dirty="0"/>
              <a:t>Software as a Service</a:t>
            </a:r>
            <a:br>
              <a:rPr lang="en-US" altLang="ja-JP" sz="4000" dirty="0"/>
            </a:br>
            <a:r>
              <a:rPr lang="ja-JP" altLang="en-US" sz="2400" dirty="0"/>
              <a:t>ソフトウェア</a:t>
            </a:r>
            <a:r>
              <a:rPr lang="en-US" altLang="ja-JP" sz="2400" dirty="0"/>
              <a:t>(</a:t>
            </a:r>
            <a:r>
              <a:rPr lang="ja-JP" altLang="en-US" sz="2400" dirty="0"/>
              <a:t>アプリケーション</a:t>
            </a:r>
            <a:r>
              <a:rPr lang="en-US" altLang="ja-JP" sz="2400" dirty="0"/>
              <a:t>)</a:t>
            </a:r>
            <a:r>
              <a:rPr lang="ja-JP" altLang="en-US" sz="2400" dirty="0"/>
              <a:t>をネットワーク越しに利用する形態</a:t>
            </a:r>
            <a:endParaRPr kumimoji="1" lang="ja-JP" altLang="en-US" dirty="0"/>
          </a:p>
        </p:txBody>
      </p:sp>
      <p:sp>
        <p:nvSpPr>
          <p:cNvPr id="4" name="テキスト ボックス 3">
            <a:extLst>
              <a:ext uri="{FF2B5EF4-FFF2-40B4-BE49-F238E27FC236}">
                <a16:creationId xmlns:a16="http://schemas.microsoft.com/office/drawing/2014/main" id="{1D9E3097-57A1-49A6-B6C0-6433D965AE01}"/>
              </a:ext>
            </a:extLst>
          </p:cNvPr>
          <p:cNvSpPr txBox="1"/>
          <p:nvPr/>
        </p:nvSpPr>
        <p:spPr>
          <a:xfrm>
            <a:off x="518160" y="2106752"/>
            <a:ext cx="11170920" cy="707886"/>
          </a:xfrm>
          <a:prstGeom prst="rect">
            <a:avLst/>
          </a:prstGeom>
          <a:noFill/>
        </p:spPr>
        <p:txBody>
          <a:bodyPr wrap="square">
            <a:spAutoFit/>
          </a:bodyPr>
          <a:lstStyle/>
          <a:p>
            <a:pPr marL="457200" indent="-457200">
              <a:buFont typeface="Arial" panose="020B0604020202020204" pitchFamily="34" charset="0"/>
              <a:buChar char="•"/>
            </a:pPr>
            <a:r>
              <a:rPr lang="ja-JP" altLang="en-US" sz="2000" dirty="0"/>
              <a:t>インターネットサービスとしてアプリを提供</a:t>
            </a:r>
            <a:endParaRPr lang="en-US" altLang="ja-JP" sz="2000" dirty="0"/>
          </a:p>
          <a:p>
            <a:pPr marL="457200" indent="-457200">
              <a:buFont typeface="Arial" panose="020B0604020202020204" pitchFamily="34" charset="0"/>
              <a:buChar char="•"/>
            </a:pPr>
            <a:r>
              <a:rPr lang="en-US" altLang="ja-JP" sz="2000" dirty="0"/>
              <a:t>Web</a:t>
            </a:r>
            <a:r>
              <a:rPr lang="ja-JP" altLang="en-US" sz="2000" dirty="0"/>
              <a:t>ブラウザから利用するものと、専用クライアントを使うものとがある</a:t>
            </a:r>
          </a:p>
        </p:txBody>
      </p:sp>
      <p:pic>
        <p:nvPicPr>
          <p:cNvPr id="14" name="図 13" descr="グラフィカル ユーザー インターフェイス, テキスト, アプリケーション, メール&#10;&#10;自動的に生成された説明">
            <a:extLst>
              <a:ext uri="{FF2B5EF4-FFF2-40B4-BE49-F238E27FC236}">
                <a16:creationId xmlns:a16="http://schemas.microsoft.com/office/drawing/2014/main" id="{E028BDD9-04CB-4AC0-A164-9B9C05D57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9632" y="3417443"/>
            <a:ext cx="5407322" cy="3195236"/>
          </a:xfrm>
          <a:prstGeom prst="rect">
            <a:avLst/>
          </a:prstGeom>
        </p:spPr>
      </p:pic>
      <p:sp>
        <p:nvSpPr>
          <p:cNvPr id="15" name="テキスト ボックス 14">
            <a:extLst>
              <a:ext uri="{FF2B5EF4-FFF2-40B4-BE49-F238E27FC236}">
                <a16:creationId xmlns:a16="http://schemas.microsoft.com/office/drawing/2014/main" id="{144DA150-B97E-4127-8CA5-55F079364E82}"/>
              </a:ext>
            </a:extLst>
          </p:cNvPr>
          <p:cNvSpPr txBox="1"/>
          <p:nvPr/>
        </p:nvSpPr>
        <p:spPr>
          <a:xfrm>
            <a:off x="2033044" y="3088399"/>
            <a:ext cx="1977390" cy="400110"/>
          </a:xfrm>
          <a:prstGeom prst="rect">
            <a:avLst/>
          </a:prstGeom>
          <a:noFill/>
        </p:spPr>
        <p:txBody>
          <a:bodyPr wrap="square">
            <a:spAutoFit/>
          </a:bodyPr>
          <a:lstStyle/>
          <a:p>
            <a:r>
              <a:rPr lang="en-US" altLang="ja-JP" sz="2000" dirty="0"/>
              <a:t>Google Gmail</a:t>
            </a:r>
            <a:endParaRPr lang="ja-JP" altLang="en-US" sz="2000" dirty="0"/>
          </a:p>
        </p:txBody>
      </p:sp>
      <p:sp>
        <p:nvSpPr>
          <p:cNvPr id="16" name="テキスト ボックス 15">
            <a:extLst>
              <a:ext uri="{FF2B5EF4-FFF2-40B4-BE49-F238E27FC236}">
                <a16:creationId xmlns:a16="http://schemas.microsoft.com/office/drawing/2014/main" id="{A4FB4495-890E-47E3-8560-9237946A7361}"/>
              </a:ext>
            </a:extLst>
          </p:cNvPr>
          <p:cNvSpPr txBox="1"/>
          <p:nvPr/>
        </p:nvSpPr>
        <p:spPr>
          <a:xfrm>
            <a:off x="7434128" y="3122108"/>
            <a:ext cx="3334428" cy="400110"/>
          </a:xfrm>
          <a:prstGeom prst="rect">
            <a:avLst/>
          </a:prstGeom>
          <a:noFill/>
        </p:spPr>
        <p:txBody>
          <a:bodyPr wrap="square">
            <a:spAutoFit/>
          </a:bodyPr>
          <a:lstStyle/>
          <a:p>
            <a:r>
              <a:rPr lang="en-US" altLang="ja-JP" sz="2000" dirty="0"/>
              <a:t>Microsoft Office 365</a:t>
            </a:r>
            <a:endParaRPr lang="ja-JP" altLang="en-US" sz="2000" dirty="0"/>
          </a:p>
        </p:txBody>
      </p:sp>
      <p:pic>
        <p:nvPicPr>
          <p:cNvPr id="18" name="図 17" descr="グラフィカル ユーザー インターフェイス, テキスト, Web サイト&#10;&#10;自動的に生成された説明">
            <a:extLst>
              <a:ext uri="{FF2B5EF4-FFF2-40B4-BE49-F238E27FC236}">
                <a16:creationId xmlns:a16="http://schemas.microsoft.com/office/drawing/2014/main" id="{1F95D4E5-DFC3-49E8-9D64-A809E4F55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46" y="3429000"/>
            <a:ext cx="5251998" cy="3124169"/>
          </a:xfrm>
          <a:prstGeom prst="rect">
            <a:avLst/>
          </a:prstGeom>
        </p:spPr>
      </p:pic>
    </p:spTree>
    <p:extLst>
      <p:ext uri="{BB962C8B-B14F-4D97-AF65-F5344CB8AC3E}">
        <p14:creationId xmlns:p14="http://schemas.microsoft.com/office/powerpoint/2010/main" val="417855391"/>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Avenir">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1937</TotalTime>
  <Words>1707</Words>
  <Application>Microsoft Office PowerPoint</Application>
  <PresentationFormat>ワイド画面</PresentationFormat>
  <Paragraphs>241</Paragraphs>
  <Slides>22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22</vt:i4>
      </vt:variant>
    </vt:vector>
  </HeadingPairs>
  <TitlesOfParts>
    <vt:vector size="30" baseType="lpstr">
      <vt:lpstr>AmazonEmberBold</vt:lpstr>
      <vt:lpstr>ヒラギノ角ゴ Pro W3</vt:lpstr>
      <vt:lpstr>メイリオ</vt:lpstr>
      <vt:lpstr>メイリオ</vt:lpstr>
      <vt:lpstr>Arial</vt:lpstr>
      <vt:lpstr>Calibri</vt:lpstr>
      <vt:lpstr>Wingdings</vt:lpstr>
      <vt:lpstr>AccentBoxVTI</vt:lpstr>
      <vt:lpstr>クラウド/ AWS を知る</vt:lpstr>
      <vt:lpstr>アジェンダ</vt:lpstr>
      <vt:lpstr>クラウドコンピューティングとは？</vt:lpstr>
      <vt:lpstr>クラウドコンピューティングの定義</vt:lpstr>
      <vt:lpstr>クラウドコンピューティングとは？</vt:lpstr>
      <vt:lpstr>On-premise 「オンプレ」＝自社内にサーバーを構築する旧来のやりかた</vt:lpstr>
      <vt:lpstr>クラウド vs オンプレミス</vt:lpstr>
      <vt:lpstr>クラウドの３つのサービスモデル</vt:lpstr>
      <vt:lpstr>SaaS - Software as a Service ソフトウェア(アプリケーション)をネットワーク越しに利用する形態</vt:lpstr>
      <vt:lpstr>PaaS - Platform as a Service アプリケーション開発環境をネットワーク越しに利用する形態</vt:lpstr>
      <vt:lpstr>PaaS vs 旧来の開発</vt:lpstr>
      <vt:lpstr>IaaS - Infrastructure as a Service ハードウェアリソースをネットワーク越しに利用する形態</vt:lpstr>
      <vt:lpstr>ここまでのまとめ</vt:lpstr>
      <vt:lpstr>AWSを知る</vt:lpstr>
      <vt:lpstr>AWSのインフラストラクチャ</vt:lpstr>
      <vt:lpstr>AWSのサービス(カテゴリ)</vt:lpstr>
      <vt:lpstr>AWSのサービス(すべて)</vt:lpstr>
      <vt:lpstr>AWSの代表的なサービス</vt:lpstr>
      <vt:lpstr>EC2 Amazon Elastic Compute Cloud  仮想サーバーマシン</vt:lpstr>
      <vt:lpstr>EC2を動かしてみる</vt:lpstr>
      <vt:lpstr>EC2に関連するネットワークサービス</vt:lpstr>
      <vt:lpstr>VPC Amazon Virtual Private Cloud 仮想ローカルネットワーク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クラウド</dc:title>
  <dc:creator>Shimoda Hiroyuki</dc:creator>
  <cp:lastModifiedBy>Shimoda Hiroyuki</cp:lastModifiedBy>
  <cp:revision>230</cp:revision>
  <dcterms:created xsi:type="dcterms:W3CDTF">2021-03-13T08:24:14Z</dcterms:created>
  <dcterms:modified xsi:type="dcterms:W3CDTF">2021-03-17T20:01:53Z</dcterms:modified>
</cp:coreProperties>
</file>