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56" r:id="rId2"/>
    <p:sldId id="258" r:id="rId3"/>
    <p:sldId id="308" r:id="rId4"/>
    <p:sldId id="267" r:id="rId5"/>
    <p:sldId id="312" r:id="rId6"/>
    <p:sldId id="265" r:id="rId7"/>
    <p:sldId id="310" r:id="rId8"/>
    <p:sldId id="309" r:id="rId9"/>
    <p:sldId id="313" r:id="rId10"/>
    <p:sldId id="311" r:id="rId11"/>
    <p:sldId id="31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800000"/>
    <a:srgbClr val="FF6600"/>
    <a:srgbClr val="5B9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708" autoAdjust="0"/>
  </p:normalViewPr>
  <p:slideViewPr>
    <p:cSldViewPr snapToGrid="0">
      <p:cViewPr varScale="1">
        <p:scale>
          <a:sx n="132" d="100"/>
          <a:sy n="132" d="100"/>
        </p:scale>
        <p:origin x="135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B0A22-C0F8-47E3-BD1C-214FFA4352E4}" type="datetimeFigureOut">
              <a:rPr kumimoji="1" lang="ja-JP" altLang="en-US" smtClean="0"/>
              <a:t>2022/3/15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5F75A-AC92-4372-BC23-12E443B892B8}" type="slidenum">
              <a:rPr kumimoji="1" lang="ja-JP" altLang="en-US" smtClean="0"/>
              <a:t>‹#›</a:t>
            </a:fld>
            <a:endParaRPr kumimoji="1" lang="ja-JP" altLang="en-US"/>
          </a:p>
        </p:txBody>
      </p:sp>
    </p:spTree>
    <p:extLst>
      <p:ext uri="{BB962C8B-B14F-4D97-AF65-F5344CB8AC3E}">
        <p14:creationId xmlns:p14="http://schemas.microsoft.com/office/powerpoint/2010/main" val="504511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動画の記録開始</a:t>
            </a:r>
            <a:endParaRPr kumimoji="1"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0DB5F75A-AC92-4372-BC23-12E443B892B8}" type="slidenum">
              <a:rPr kumimoji="1" lang="ja-JP" altLang="en-US" smtClean="0"/>
              <a:t>1</a:t>
            </a:fld>
            <a:endParaRPr kumimoji="1" lang="ja-JP" altLang="en-US"/>
          </a:p>
        </p:txBody>
      </p:sp>
    </p:spTree>
    <p:extLst>
      <p:ext uri="{BB962C8B-B14F-4D97-AF65-F5344CB8AC3E}">
        <p14:creationId xmlns:p14="http://schemas.microsoft.com/office/powerpoint/2010/main" val="146703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DB5F75A-AC92-4372-BC23-12E443B892B8}" type="slidenum">
              <a:rPr kumimoji="1" lang="ja-JP" altLang="en-US" smtClean="0"/>
              <a:t>4</a:t>
            </a:fld>
            <a:endParaRPr kumimoji="1" lang="ja-JP" altLang="en-US"/>
          </a:p>
        </p:txBody>
      </p:sp>
    </p:spTree>
    <p:extLst>
      <p:ext uri="{BB962C8B-B14F-4D97-AF65-F5344CB8AC3E}">
        <p14:creationId xmlns:p14="http://schemas.microsoft.com/office/powerpoint/2010/main" val="422632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ja-JP" altLang="en-US" sz="1200"/>
              <a:t>コンピューティングリソースにどこからでもネットワーク経由でアクセスすること</a:t>
            </a:r>
            <a:r>
              <a:rPr kumimoji="1" lang="ja-JP" altLang="en-US"/>
              <a:t>」</a:t>
            </a:r>
            <a:endParaRPr kumimoji="1" lang="en-US" altLang="ja-JP"/>
          </a:p>
          <a:p>
            <a:r>
              <a:rPr kumimoji="1" lang="ja-JP" altLang="en-US"/>
              <a:t>「</a:t>
            </a:r>
            <a:r>
              <a:rPr kumimoji="1" lang="ja-JP" altLang="en-US" sz="1200"/>
              <a:t>最小限の利用手続きまたはサービスプロバイダとのやりとりで速やかに提供され利用可能になるものである。</a:t>
            </a:r>
            <a:r>
              <a:rPr kumimoji="1" lang="ja-JP" altLang="en-US"/>
              <a:t>」</a:t>
            </a:r>
            <a:endParaRPr kumimoji="1"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0DB5F75A-AC92-4372-BC23-12E443B892B8}" type="slidenum">
              <a:rPr kumimoji="1" lang="ja-JP" altLang="en-US" smtClean="0"/>
              <a:t>6</a:t>
            </a:fld>
            <a:endParaRPr kumimoji="1" lang="ja-JP" altLang="en-US"/>
          </a:p>
        </p:txBody>
      </p:sp>
    </p:spTree>
    <p:extLst>
      <p:ext uri="{BB962C8B-B14F-4D97-AF65-F5344CB8AC3E}">
        <p14:creationId xmlns:p14="http://schemas.microsoft.com/office/powerpoint/2010/main" val="283777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ja-JP" altLang="en-US" sz="1200"/>
              <a:t>コンピューティングリソースにどこからでもネットワーク経由でアクセスすること</a:t>
            </a:r>
            <a:r>
              <a:rPr kumimoji="1" lang="ja-JP" altLang="en-US"/>
              <a:t>」</a:t>
            </a:r>
            <a:endParaRPr kumimoji="1" lang="en-US" altLang="ja-JP"/>
          </a:p>
          <a:p>
            <a:r>
              <a:rPr kumimoji="1" lang="ja-JP" altLang="en-US"/>
              <a:t>「</a:t>
            </a:r>
            <a:r>
              <a:rPr kumimoji="1" lang="ja-JP" altLang="en-US" sz="1200"/>
              <a:t>最小限の利用手続きまたはサービスプロバイダとのやりとりで速やかに提供され利用可能になるものである。</a:t>
            </a:r>
            <a:r>
              <a:rPr kumimoji="1" lang="ja-JP" altLang="en-US"/>
              <a:t>」</a:t>
            </a:r>
            <a:endParaRPr kumimoji="1"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0DB5F75A-AC92-4372-BC23-12E443B892B8}" type="slidenum">
              <a:rPr kumimoji="1" lang="ja-JP" altLang="en-US" smtClean="0"/>
              <a:t>7</a:t>
            </a:fld>
            <a:endParaRPr kumimoji="1" lang="ja-JP" altLang="en-US"/>
          </a:p>
        </p:txBody>
      </p:sp>
    </p:spTree>
    <p:extLst>
      <p:ext uri="{BB962C8B-B14F-4D97-AF65-F5344CB8AC3E}">
        <p14:creationId xmlns:p14="http://schemas.microsoft.com/office/powerpoint/2010/main" val="212189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ja-JP" altLang="en-US" sz="1200"/>
              <a:t>コンピューティングリソースにどこからでもネットワーク経由でアクセスすること</a:t>
            </a:r>
            <a:r>
              <a:rPr kumimoji="1" lang="ja-JP" altLang="en-US"/>
              <a:t>」</a:t>
            </a:r>
            <a:endParaRPr kumimoji="1" lang="en-US" altLang="ja-JP"/>
          </a:p>
          <a:p>
            <a:r>
              <a:rPr kumimoji="1" lang="ja-JP" altLang="en-US"/>
              <a:t>「</a:t>
            </a:r>
            <a:r>
              <a:rPr kumimoji="1" lang="ja-JP" altLang="en-US" sz="1200"/>
              <a:t>最小限の利用手続きまたはサービスプロバイダとのやりとりで速やかに提供され利用可能になるものである。</a:t>
            </a:r>
            <a:r>
              <a:rPr kumimoji="1" lang="ja-JP" altLang="en-US"/>
              <a:t>」</a:t>
            </a:r>
            <a:endParaRPr kumimoji="1"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0DB5F75A-AC92-4372-BC23-12E443B892B8}" type="slidenum">
              <a:rPr kumimoji="1" lang="ja-JP" altLang="en-US" smtClean="0"/>
              <a:t>9</a:t>
            </a:fld>
            <a:endParaRPr kumimoji="1" lang="ja-JP" altLang="en-US"/>
          </a:p>
        </p:txBody>
      </p:sp>
    </p:spTree>
    <p:extLst>
      <p:ext uri="{BB962C8B-B14F-4D97-AF65-F5344CB8AC3E}">
        <p14:creationId xmlns:p14="http://schemas.microsoft.com/office/powerpoint/2010/main" val="304235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r>
              <a:rPr kumimoji="1" lang="ja-JP" altLang="en-US" sz="1200"/>
              <a:t>コンピューティングリソースにどこからでもネットワーク経由でアクセスすること</a:t>
            </a:r>
            <a:r>
              <a:rPr kumimoji="1" lang="ja-JP" altLang="en-US"/>
              <a:t>」</a:t>
            </a:r>
            <a:endParaRPr kumimoji="1" lang="en-US" altLang="ja-JP"/>
          </a:p>
          <a:p>
            <a:r>
              <a:rPr kumimoji="1" lang="ja-JP" altLang="en-US"/>
              <a:t>「</a:t>
            </a:r>
            <a:r>
              <a:rPr kumimoji="1" lang="ja-JP" altLang="en-US" sz="1200"/>
              <a:t>最小限の利用手続きまたはサービスプロバイダとのやりとりで速やかに提供され利用可能になるものである。</a:t>
            </a:r>
            <a:r>
              <a:rPr kumimoji="1" lang="ja-JP" altLang="en-US"/>
              <a:t>」</a:t>
            </a:r>
            <a:endParaRPr kumimoji="1"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0DB5F75A-AC92-4372-BC23-12E443B892B8}" type="slidenum">
              <a:rPr kumimoji="1" lang="ja-JP" altLang="en-US" smtClean="0"/>
              <a:t>11</a:t>
            </a:fld>
            <a:endParaRPr kumimoji="1" lang="ja-JP" altLang="en-US"/>
          </a:p>
        </p:txBody>
      </p:sp>
    </p:spTree>
    <p:extLst>
      <p:ext uri="{BB962C8B-B14F-4D97-AF65-F5344CB8AC3E}">
        <p14:creationId xmlns:p14="http://schemas.microsoft.com/office/powerpoint/2010/main" val="93424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3/15/2022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12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3/15/2022</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329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3/15/2022</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307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3/15/2022</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08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3/15/2022</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830130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3/15/2022</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4401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3/15/2022</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96621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3/15/2022</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8559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3/15/2022</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31779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73180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3/15/2022</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62912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100">
                <a:solidFill>
                  <a:schemeClr val="tx1">
                    <a:tint val="75000"/>
                  </a:schemeClr>
                </a:solidFill>
              </a:defRPr>
            </a:lvl1pPr>
          </a:lstStyle>
          <a:p>
            <a:fld id="{02AC24A9-CCB6-4F8D-B8DB-C2F3692CFA5A}" type="datetimeFigureOut">
              <a:rPr lang="en-US" smtClean="0"/>
              <a:t>3/15/2022</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1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10192373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5000"/>
        </a:lnSpc>
        <a:spcBef>
          <a:spcPct val="0"/>
        </a:spcBef>
        <a:buNone/>
        <a:defRPr sz="4400" b="1" kern="1200" spc="18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600" kern="1200" spc="15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200" kern="1200" spc="15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図 29" descr="雲の空&#10;&#10;自動的に生成された説明">
            <a:extLst>
              <a:ext uri="{FF2B5EF4-FFF2-40B4-BE49-F238E27FC236}">
                <a16:creationId xmlns:a16="http://schemas.microsoft.com/office/drawing/2014/main" id="{BF601EFD-D2EF-4475-8BC8-AA7EF005B909}"/>
              </a:ext>
            </a:extLst>
          </p:cNvPr>
          <p:cNvPicPr>
            <a:picLocks noChangeAspect="1"/>
          </p:cNvPicPr>
          <p:nvPr/>
        </p:nvPicPr>
        <p:blipFill rotWithShape="1">
          <a:blip r:embed="rId3"/>
          <a:srcRect l="776" r="1" b="1"/>
          <a:stretch/>
        </p:blipFill>
        <p:spPr>
          <a:xfrm>
            <a:off x="3523488" y="10"/>
            <a:ext cx="8668512" cy="6857990"/>
          </a:xfrm>
          <a:prstGeom prst="rect">
            <a:avLst/>
          </a:prstGeom>
        </p:spPr>
      </p:pic>
      <p:sp>
        <p:nvSpPr>
          <p:cNvPr id="82" name="Rectangle 8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4F350E9-3C10-4C9E-ADFD-4549A537074B}"/>
              </a:ext>
            </a:extLst>
          </p:cNvPr>
          <p:cNvSpPr>
            <a:spLocks noGrp="1"/>
          </p:cNvSpPr>
          <p:nvPr>
            <p:ph type="ctrTitle"/>
          </p:nvPr>
        </p:nvSpPr>
        <p:spPr>
          <a:xfrm>
            <a:off x="477980" y="1122363"/>
            <a:ext cx="5541819" cy="3204134"/>
          </a:xfrm>
        </p:spPr>
        <p:txBody>
          <a:bodyPr anchor="b">
            <a:normAutofit/>
          </a:bodyPr>
          <a:lstStyle/>
          <a:p>
            <a:br>
              <a:rPr kumimoji="1" lang="en-US" altLang="ja-JP" sz="4800"/>
            </a:br>
            <a:r>
              <a:rPr kumimoji="1" lang="en-US" altLang="ja-JP" sz="4800"/>
              <a:t>Docker</a:t>
            </a:r>
            <a:r>
              <a:rPr kumimoji="1" lang="ja-JP" altLang="en-US" sz="4800"/>
              <a:t>勉強会</a:t>
            </a:r>
            <a:endParaRPr kumimoji="1" lang="ja-JP" altLang="en-US" sz="4800" dirty="0"/>
          </a:p>
        </p:txBody>
      </p:sp>
      <p:sp>
        <p:nvSpPr>
          <p:cNvPr id="84" name="Rectangle 8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3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a:t>Docker</a:t>
            </a:r>
            <a:r>
              <a:rPr kumimoji="1" lang="ja-JP" altLang="en-US" sz="4400"/>
              <a:t> </a:t>
            </a:r>
            <a:r>
              <a:rPr kumimoji="1" lang="en-US" altLang="ja-JP" sz="4400"/>
              <a:t>container</a:t>
            </a:r>
            <a:r>
              <a:rPr kumimoji="1" lang="ja-JP" altLang="en-US" sz="4400"/>
              <a:t>の操作</a:t>
            </a:r>
            <a:endParaRPr kumimoji="1" lang="ja-JP" altLang="en-US" sz="4400" dirty="0"/>
          </a:p>
        </p:txBody>
      </p:sp>
    </p:spTree>
    <p:extLst>
      <p:ext uri="{BB962C8B-B14F-4D97-AF65-F5344CB8AC3E}">
        <p14:creationId xmlns:p14="http://schemas.microsoft.com/office/powerpoint/2010/main" val="677083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6A077-CC39-4965-B6AE-2386AEEF270E}"/>
              </a:ext>
            </a:extLst>
          </p:cNvPr>
          <p:cNvSpPr>
            <a:spLocks noGrp="1"/>
          </p:cNvSpPr>
          <p:nvPr>
            <p:ph type="title"/>
          </p:nvPr>
        </p:nvSpPr>
        <p:spPr/>
        <p:txBody>
          <a:bodyPr>
            <a:normAutofit/>
          </a:bodyPr>
          <a:lstStyle/>
          <a:p>
            <a:r>
              <a:rPr kumimoji="1" lang="en-US" altLang="ja-JP"/>
              <a:t>Docker</a:t>
            </a:r>
            <a:r>
              <a:rPr kumimoji="1" lang="ja-JP" altLang="en-US"/>
              <a:t> </a:t>
            </a:r>
            <a:r>
              <a:rPr kumimoji="1" lang="en-US" altLang="ja-JP"/>
              <a:t>container</a:t>
            </a:r>
            <a:r>
              <a:rPr kumimoji="1" lang="ja-JP" altLang="en-US"/>
              <a:t>の操作</a:t>
            </a:r>
            <a:endParaRPr kumimoji="1" lang="ja-JP" altLang="en-US" dirty="0"/>
          </a:p>
        </p:txBody>
      </p:sp>
      <p:sp>
        <p:nvSpPr>
          <p:cNvPr id="10" name="テキスト ボックス 9">
            <a:extLst>
              <a:ext uri="{FF2B5EF4-FFF2-40B4-BE49-F238E27FC236}">
                <a16:creationId xmlns:a16="http://schemas.microsoft.com/office/drawing/2014/main" id="{AC39EC19-2DB8-4242-9A66-E07F8E93F507}"/>
              </a:ext>
            </a:extLst>
          </p:cNvPr>
          <p:cNvSpPr txBox="1"/>
          <p:nvPr/>
        </p:nvSpPr>
        <p:spPr>
          <a:xfrm>
            <a:off x="587819" y="2149128"/>
            <a:ext cx="11223625" cy="2677656"/>
          </a:xfrm>
          <a:prstGeom prst="rect">
            <a:avLst/>
          </a:prstGeom>
          <a:noFill/>
        </p:spPr>
        <p:txBody>
          <a:bodyPr wrap="square">
            <a:spAutoFit/>
          </a:bodyPr>
          <a:lstStyle/>
          <a:p>
            <a:r>
              <a:rPr lang="ja-JP" altLang="en-US" sz="2400">
                <a:solidFill>
                  <a:srgbClr val="333333"/>
                </a:solidFill>
                <a:latin typeface="Meiryo" panose="020B0604030504040204" pitchFamily="50" charset="-128"/>
                <a:ea typeface="Meiryo" panose="020B0604030504040204" pitchFamily="50" charset="-128"/>
              </a:rPr>
              <a:t>イメージファイルの起動（コンテナ作成）</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ja-JP" altLang="en-US" sz="2400">
                <a:solidFill>
                  <a:srgbClr val="333333"/>
                </a:solidFill>
                <a:latin typeface="Meiryo" panose="020B0604030504040204" pitchFamily="50" charset="-128"/>
                <a:ea typeface="Meiryo" panose="020B0604030504040204" pitchFamily="50" charset="-128"/>
              </a:rPr>
              <a:t>コンテナのコンソール操作（アタッチ・デタッチ）</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ja-JP" altLang="en-US" sz="2400">
                <a:solidFill>
                  <a:srgbClr val="333333"/>
                </a:solidFill>
                <a:latin typeface="Meiryo" panose="020B0604030504040204" pitchFamily="50" charset="-128"/>
                <a:ea typeface="Meiryo" panose="020B0604030504040204" pitchFamily="50" charset="-128"/>
              </a:rPr>
              <a:t>コンテナの停止・再起動</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ja-JP" altLang="en-US" sz="2400">
                <a:solidFill>
                  <a:srgbClr val="333333"/>
                </a:solidFill>
                <a:latin typeface="Meiryo" panose="020B0604030504040204" pitchFamily="50" charset="-128"/>
                <a:ea typeface="Meiryo" panose="020B0604030504040204" pitchFamily="50" charset="-128"/>
              </a:rPr>
              <a:t>コンテナの削除</a:t>
            </a:r>
            <a:endParaRPr lang="en-US" altLang="ja-JP" sz="2400">
              <a:solidFill>
                <a:srgbClr val="333333"/>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1188615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EA097-2BD2-41FF-9A57-55D03201E2B7}"/>
              </a:ext>
            </a:extLst>
          </p:cNvPr>
          <p:cNvSpPr>
            <a:spLocks noGrp="1"/>
          </p:cNvSpPr>
          <p:nvPr>
            <p:ph type="title"/>
          </p:nvPr>
        </p:nvSpPr>
        <p:spPr/>
        <p:txBody>
          <a:bodyPr/>
          <a:lstStyle/>
          <a:p>
            <a:r>
              <a:rPr kumimoji="1" lang="ja-JP" altLang="en-US" dirty="0"/>
              <a:t>アジェンダ</a:t>
            </a:r>
          </a:p>
        </p:txBody>
      </p:sp>
      <p:sp>
        <p:nvSpPr>
          <p:cNvPr id="3" name="コンテンツ プレースホルダー 2">
            <a:extLst>
              <a:ext uri="{FF2B5EF4-FFF2-40B4-BE49-F238E27FC236}">
                <a16:creationId xmlns:a16="http://schemas.microsoft.com/office/drawing/2014/main" id="{DA441C88-49D9-465A-B9A7-AFEDDA9833FD}"/>
              </a:ext>
            </a:extLst>
          </p:cNvPr>
          <p:cNvSpPr>
            <a:spLocks noGrp="1"/>
          </p:cNvSpPr>
          <p:nvPr>
            <p:ph idx="1"/>
          </p:nvPr>
        </p:nvSpPr>
        <p:spPr/>
        <p:txBody>
          <a:bodyPr/>
          <a:lstStyle/>
          <a:p>
            <a:r>
              <a:rPr kumimoji="1" lang="en-US" altLang="ja-JP"/>
              <a:t>Docker</a:t>
            </a:r>
            <a:r>
              <a:rPr kumimoji="1" lang="ja-JP" altLang="en-US"/>
              <a:t>とは </a:t>
            </a:r>
            <a:r>
              <a:rPr kumimoji="1" lang="en-US" altLang="ja-JP"/>
              <a:t>~</a:t>
            </a:r>
            <a:r>
              <a:rPr kumimoji="1" lang="ja-JP" altLang="en-US"/>
              <a:t>コンテナ型仮想化技術</a:t>
            </a:r>
            <a:r>
              <a:rPr kumimoji="1" lang="en-US" altLang="ja-JP"/>
              <a:t>~</a:t>
            </a:r>
            <a:endParaRPr kumimoji="1" lang="en-US" altLang="ja-JP" dirty="0"/>
          </a:p>
          <a:p>
            <a:r>
              <a:rPr kumimoji="1" lang="en-US" altLang="ja-JP"/>
              <a:t>Docker</a:t>
            </a:r>
            <a:r>
              <a:rPr kumimoji="1" lang="ja-JP" altLang="en-US"/>
              <a:t> </a:t>
            </a:r>
            <a:r>
              <a:rPr kumimoji="1" lang="en-US" altLang="ja-JP"/>
              <a:t>image</a:t>
            </a:r>
            <a:r>
              <a:rPr kumimoji="1" lang="ja-JP" altLang="en-US"/>
              <a:t>の操作</a:t>
            </a:r>
            <a:endParaRPr kumimoji="1" lang="en-US" altLang="ja-JP"/>
          </a:p>
          <a:p>
            <a:r>
              <a:rPr kumimoji="1" lang="en-US" altLang="ja-JP"/>
              <a:t>Docker container</a:t>
            </a:r>
            <a:r>
              <a:rPr kumimoji="1" lang="ja-JP" altLang="en-US"/>
              <a:t>の操作</a:t>
            </a:r>
            <a:endParaRPr kumimoji="1" lang="ja-JP" altLang="en-US" dirty="0"/>
          </a:p>
        </p:txBody>
      </p:sp>
    </p:spTree>
    <p:extLst>
      <p:ext uri="{BB962C8B-B14F-4D97-AF65-F5344CB8AC3E}">
        <p14:creationId xmlns:p14="http://schemas.microsoft.com/office/powerpoint/2010/main" val="244593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a:t>Docker</a:t>
            </a:r>
            <a:r>
              <a:rPr kumimoji="1" lang="ja-JP" altLang="en-US" sz="4400"/>
              <a:t>とは</a:t>
            </a:r>
            <a:endParaRPr kumimoji="1" lang="ja-JP" altLang="en-US" sz="4400" dirty="0"/>
          </a:p>
        </p:txBody>
      </p:sp>
      <p:sp>
        <p:nvSpPr>
          <p:cNvPr id="4" name="正方形/長方形 3">
            <a:extLst>
              <a:ext uri="{FF2B5EF4-FFF2-40B4-BE49-F238E27FC236}">
                <a16:creationId xmlns:a16="http://schemas.microsoft.com/office/drawing/2014/main" id="{C4EA7C11-C752-49CB-8F44-34A6E5830877}"/>
              </a:ext>
            </a:extLst>
          </p:cNvPr>
          <p:cNvSpPr/>
          <p:nvPr/>
        </p:nvSpPr>
        <p:spPr>
          <a:xfrm>
            <a:off x="935736" y="3917434"/>
            <a:ext cx="4352474" cy="523220"/>
          </a:xfrm>
          <a:prstGeom prst="rect">
            <a:avLst/>
          </a:prstGeom>
        </p:spPr>
        <p:txBody>
          <a:bodyPr wrap="none">
            <a:spAutoFit/>
          </a:bodyPr>
          <a:lstStyle/>
          <a:p>
            <a:r>
              <a:rPr lang="en-US" altLang="ja-JP" sz="2800"/>
              <a:t>~</a:t>
            </a:r>
            <a:r>
              <a:rPr lang="ja-JP" altLang="en-US" sz="2800"/>
              <a:t>コンテナ型仮想化技術</a:t>
            </a:r>
            <a:r>
              <a:rPr lang="en-US" altLang="ja-JP" sz="2800"/>
              <a:t>~</a:t>
            </a:r>
            <a:endParaRPr lang="en-US" altLang="ja-JP" sz="2800" dirty="0"/>
          </a:p>
        </p:txBody>
      </p:sp>
    </p:spTree>
    <p:extLst>
      <p:ext uri="{BB962C8B-B14F-4D97-AF65-F5344CB8AC3E}">
        <p14:creationId xmlns:p14="http://schemas.microsoft.com/office/powerpoint/2010/main" val="46651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四角形: 角を丸くする 45">
            <a:extLst>
              <a:ext uri="{FF2B5EF4-FFF2-40B4-BE49-F238E27FC236}">
                <a16:creationId xmlns:a16="http://schemas.microsoft.com/office/drawing/2014/main" id="{D54D43B0-CF57-4BD9-8AB1-E6BCC0D6F0A8}"/>
              </a:ext>
            </a:extLst>
          </p:cNvPr>
          <p:cNvSpPr/>
          <p:nvPr/>
        </p:nvSpPr>
        <p:spPr>
          <a:xfrm>
            <a:off x="1187803" y="2788043"/>
            <a:ext cx="1905486" cy="1498374"/>
          </a:xfrm>
          <a:prstGeom prst="roundRect">
            <a:avLst>
              <a:gd name="adj" fmla="val 108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lIns="109728" tIns="109728" rIns="109728" bIns="91440" anchor="ctr">
            <a:normAutofit/>
          </a:bodyPr>
          <a:lstStyle/>
          <a:p>
            <a:r>
              <a:rPr kumimoji="1" lang="ja-JP" altLang="en-US"/>
              <a:t>コンテナ型仮想化</a:t>
            </a:r>
            <a:endParaRPr kumimoji="1" lang="ja-JP" altLang="en-US" dirty="0"/>
          </a:p>
        </p:txBody>
      </p:sp>
      <p:sp>
        <p:nvSpPr>
          <p:cNvPr id="8" name="テキスト ボックス 7">
            <a:extLst>
              <a:ext uri="{FF2B5EF4-FFF2-40B4-BE49-F238E27FC236}">
                <a16:creationId xmlns:a16="http://schemas.microsoft.com/office/drawing/2014/main" id="{091BC8E4-6404-4223-A74F-B68791A188D0}"/>
              </a:ext>
            </a:extLst>
          </p:cNvPr>
          <p:cNvSpPr txBox="1"/>
          <p:nvPr/>
        </p:nvSpPr>
        <p:spPr>
          <a:xfrm>
            <a:off x="7662214" y="2303581"/>
            <a:ext cx="2730047" cy="461665"/>
          </a:xfrm>
          <a:prstGeom prst="rect">
            <a:avLst/>
          </a:prstGeom>
          <a:noFill/>
        </p:spPr>
        <p:txBody>
          <a:bodyPr wrap="square">
            <a:spAutoFit/>
          </a:bodyPr>
          <a:lstStyle/>
          <a:p>
            <a:pPr algn="ctr"/>
            <a:r>
              <a:rPr lang="ja-JP" altLang="en-US" sz="2400" b="0" i="0">
                <a:solidFill>
                  <a:srgbClr val="333333"/>
                </a:solidFill>
                <a:effectLst/>
                <a:latin typeface="Meiryo" panose="020B0604030504040204" pitchFamily="50" charset="-128"/>
                <a:ea typeface="Meiryo" panose="020B0604030504040204" pitchFamily="50" charset="-128"/>
              </a:rPr>
              <a:t>コンテナ型仮想化</a:t>
            </a:r>
            <a:endParaRPr lang="en-US" altLang="ja-JP" sz="2400" b="0" i="0">
              <a:solidFill>
                <a:srgbClr val="333333"/>
              </a:solidFill>
              <a:effectLst/>
              <a:latin typeface="Meiryo" panose="020B0604030504040204" pitchFamily="50" charset="-128"/>
              <a:ea typeface="Meiryo" panose="020B0604030504040204" pitchFamily="50" charset="-128"/>
            </a:endParaRPr>
          </a:p>
        </p:txBody>
      </p:sp>
      <p:sp>
        <p:nvSpPr>
          <p:cNvPr id="11" name="四角形: 角を丸くする 10">
            <a:extLst>
              <a:ext uri="{FF2B5EF4-FFF2-40B4-BE49-F238E27FC236}">
                <a16:creationId xmlns:a16="http://schemas.microsoft.com/office/drawing/2014/main" id="{4B67144E-4588-4252-8015-52A45B24F4F3}"/>
              </a:ext>
            </a:extLst>
          </p:cNvPr>
          <p:cNvSpPr/>
          <p:nvPr/>
        </p:nvSpPr>
        <p:spPr>
          <a:xfrm>
            <a:off x="1206502" y="5039322"/>
            <a:ext cx="3848783" cy="1037863"/>
          </a:xfrm>
          <a:prstGeom prst="roundRect">
            <a:avLst>
              <a:gd name="adj" fmla="val 12579"/>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400">
                <a:solidFill>
                  <a:schemeClr val="bg1"/>
                </a:solidFill>
              </a:rPr>
              <a:t>PC H/W (</a:t>
            </a:r>
            <a:r>
              <a:rPr lang="ja-JP" altLang="en-US" sz="1400">
                <a:solidFill>
                  <a:schemeClr val="bg1"/>
                </a:solidFill>
              </a:rPr>
              <a:t>マシン</a:t>
            </a:r>
            <a:r>
              <a:rPr lang="en-US" altLang="ja-JP" sz="1400">
                <a:solidFill>
                  <a:schemeClr val="bg1"/>
                </a:solidFill>
              </a:rPr>
              <a:t>)</a:t>
            </a:r>
            <a:br>
              <a:rPr lang="en-US" altLang="ja-JP" sz="1400">
                <a:solidFill>
                  <a:schemeClr val="bg1"/>
                </a:solidFill>
              </a:rPr>
            </a:br>
            <a:r>
              <a:rPr lang="ja-JP" altLang="en-US" sz="1400">
                <a:solidFill>
                  <a:schemeClr val="bg1"/>
                </a:solidFill>
              </a:rPr>
              <a:t>ネットワーク</a:t>
            </a:r>
            <a:endParaRPr lang="en-US" altLang="ja-JP" sz="1400">
              <a:solidFill>
                <a:schemeClr val="bg1"/>
              </a:solidFill>
            </a:endParaRPr>
          </a:p>
          <a:p>
            <a:pPr algn="ctr"/>
            <a:r>
              <a:rPr lang="ja-JP" altLang="en-US" sz="1400">
                <a:solidFill>
                  <a:schemeClr val="bg1"/>
                </a:solidFill>
              </a:rPr>
              <a:t>ストレージ</a:t>
            </a:r>
            <a:endParaRPr lang="en-US" altLang="ja-JP" sz="1400" dirty="0">
              <a:solidFill>
                <a:schemeClr val="bg1"/>
              </a:solidFill>
            </a:endParaRPr>
          </a:p>
        </p:txBody>
      </p:sp>
      <p:sp>
        <p:nvSpPr>
          <p:cNvPr id="12" name="四角形: 角を丸くする 11">
            <a:extLst>
              <a:ext uri="{FF2B5EF4-FFF2-40B4-BE49-F238E27FC236}">
                <a16:creationId xmlns:a16="http://schemas.microsoft.com/office/drawing/2014/main" id="{654C23F7-414B-426B-9870-893635C5D0C0}"/>
              </a:ext>
            </a:extLst>
          </p:cNvPr>
          <p:cNvSpPr/>
          <p:nvPr/>
        </p:nvSpPr>
        <p:spPr>
          <a:xfrm>
            <a:off x="1206502" y="4286417"/>
            <a:ext cx="3848783" cy="390478"/>
          </a:xfrm>
          <a:prstGeom prst="roundRect">
            <a:avLst>
              <a:gd name="adj" fmla="val 2674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a:solidFill>
                  <a:srgbClr val="FFFF00"/>
                </a:solidFill>
              </a:rPr>
              <a:t>VMware</a:t>
            </a:r>
            <a:endParaRPr kumimoji="1" lang="en-US" altLang="ja-JP" dirty="0">
              <a:solidFill>
                <a:srgbClr val="FFFF00"/>
              </a:solidFill>
            </a:endParaRPr>
          </a:p>
        </p:txBody>
      </p:sp>
      <p:sp>
        <p:nvSpPr>
          <p:cNvPr id="13" name="四角形: 角を丸くする 12">
            <a:extLst>
              <a:ext uri="{FF2B5EF4-FFF2-40B4-BE49-F238E27FC236}">
                <a16:creationId xmlns:a16="http://schemas.microsoft.com/office/drawing/2014/main" id="{C972CC91-DF36-4D6E-8C93-E82128F76A9E}"/>
              </a:ext>
            </a:extLst>
          </p:cNvPr>
          <p:cNvSpPr/>
          <p:nvPr/>
        </p:nvSpPr>
        <p:spPr>
          <a:xfrm>
            <a:off x="1310591" y="2988175"/>
            <a:ext cx="1571694" cy="409367"/>
          </a:xfrm>
          <a:prstGeom prst="roundRect">
            <a:avLst>
              <a:gd name="adj" fmla="val 1873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a:t>app</a:t>
            </a:r>
            <a:endParaRPr lang="ja-JP" altLang="en-US" dirty="0"/>
          </a:p>
        </p:txBody>
      </p:sp>
      <p:sp>
        <p:nvSpPr>
          <p:cNvPr id="14" name="四角形: 角を丸くする 13">
            <a:extLst>
              <a:ext uri="{FF2B5EF4-FFF2-40B4-BE49-F238E27FC236}">
                <a16:creationId xmlns:a16="http://schemas.microsoft.com/office/drawing/2014/main" id="{D1B262D4-9E31-4B75-A6EE-2B2AFDAFED63}"/>
              </a:ext>
            </a:extLst>
          </p:cNvPr>
          <p:cNvSpPr/>
          <p:nvPr/>
        </p:nvSpPr>
        <p:spPr>
          <a:xfrm>
            <a:off x="1206502" y="4642693"/>
            <a:ext cx="3848783" cy="373428"/>
          </a:xfrm>
          <a:prstGeom prst="roundRect">
            <a:avLst>
              <a:gd name="adj" fmla="val 31966"/>
            </a:avLst>
          </a:prstGeom>
          <a:solidFill>
            <a:srgbClr val="0070C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a:t>Windows</a:t>
            </a:r>
            <a:endParaRPr lang="ja-JP" altLang="en-US" dirty="0"/>
          </a:p>
        </p:txBody>
      </p:sp>
      <p:sp>
        <p:nvSpPr>
          <p:cNvPr id="22" name="四角形: 角を丸くする 21">
            <a:extLst>
              <a:ext uri="{FF2B5EF4-FFF2-40B4-BE49-F238E27FC236}">
                <a16:creationId xmlns:a16="http://schemas.microsoft.com/office/drawing/2014/main" id="{FBDB2498-FF71-401A-ACC0-C0A9AF1777E5}"/>
              </a:ext>
            </a:extLst>
          </p:cNvPr>
          <p:cNvSpPr/>
          <p:nvPr/>
        </p:nvSpPr>
        <p:spPr>
          <a:xfrm>
            <a:off x="1305953" y="3412891"/>
            <a:ext cx="1571694" cy="390478"/>
          </a:xfrm>
          <a:prstGeom prst="roundRect">
            <a:avLst>
              <a:gd name="adj" fmla="val 26369"/>
            </a:avLst>
          </a:prstGeom>
          <a:solidFill>
            <a:srgbClr val="8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a:t>Linux</a:t>
            </a:r>
            <a:endParaRPr kumimoji="1" lang="en-US" altLang="ja-JP" sz="1400" dirty="0"/>
          </a:p>
        </p:txBody>
      </p:sp>
      <p:sp>
        <p:nvSpPr>
          <p:cNvPr id="42" name="四角形: 角を丸くする 41">
            <a:extLst>
              <a:ext uri="{FF2B5EF4-FFF2-40B4-BE49-F238E27FC236}">
                <a16:creationId xmlns:a16="http://schemas.microsoft.com/office/drawing/2014/main" id="{8E69AA3E-B076-40DE-B457-17CD618645D3}"/>
              </a:ext>
            </a:extLst>
          </p:cNvPr>
          <p:cNvSpPr/>
          <p:nvPr/>
        </p:nvSpPr>
        <p:spPr>
          <a:xfrm>
            <a:off x="1310591" y="3805518"/>
            <a:ext cx="1571694" cy="390478"/>
          </a:xfrm>
          <a:prstGeom prst="roundRect">
            <a:avLst>
              <a:gd name="adj" fmla="val 2636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a:t>VM</a:t>
            </a:r>
            <a:endParaRPr kumimoji="1" lang="en-US" altLang="ja-JP" dirty="0"/>
          </a:p>
        </p:txBody>
      </p:sp>
      <p:sp>
        <p:nvSpPr>
          <p:cNvPr id="51" name="四角形: 角を丸くする 50">
            <a:extLst>
              <a:ext uri="{FF2B5EF4-FFF2-40B4-BE49-F238E27FC236}">
                <a16:creationId xmlns:a16="http://schemas.microsoft.com/office/drawing/2014/main" id="{7D532C80-005A-44BD-A74D-74FA77A1391F}"/>
              </a:ext>
            </a:extLst>
          </p:cNvPr>
          <p:cNvSpPr/>
          <p:nvPr/>
        </p:nvSpPr>
        <p:spPr>
          <a:xfrm>
            <a:off x="7302169" y="2870659"/>
            <a:ext cx="1698476" cy="1453066"/>
          </a:xfrm>
          <a:prstGeom prst="roundRect">
            <a:avLst>
              <a:gd name="adj" fmla="val 1086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5945C9F1-8CB3-49E1-8439-B896A1C84DEF}"/>
              </a:ext>
            </a:extLst>
          </p:cNvPr>
          <p:cNvSpPr/>
          <p:nvPr/>
        </p:nvSpPr>
        <p:spPr>
          <a:xfrm>
            <a:off x="7302169" y="4286416"/>
            <a:ext cx="3457426" cy="390478"/>
          </a:xfrm>
          <a:prstGeom prst="roundRect">
            <a:avLst>
              <a:gd name="adj" fmla="val 2674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a:solidFill>
                  <a:srgbClr val="FFFF00"/>
                </a:solidFill>
              </a:rPr>
              <a:t>Docker Engine</a:t>
            </a:r>
            <a:endParaRPr kumimoji="1" lang="en-US" altLang="ja-JP" dirty="0">
              <a:solidFill>
                <a:srgbClr val="FFFF00"/>
              </a:solidFill>
            </a:endParaRPr>
          </a:p>
        </p:txBody>
      </p:sp>
      <p:sp>
        <p:nvSpPr>
          <p:cNvPr id="54" name="四角形: 角を丸くする 53">
            <a:extLst>
              <a:ext uri="{FF2B5EF4-FFF2-40B4-BE49-F238E27FC236}">
                <a16:creationId xmlns:a16="http://schemas.microsoft.com/office/drawing/2014/main" id="{C1CF73CD-1B6C-403C-9368-211959619954}"/>
              </a:ext>
            </a:extLst>
          </p:cNvPr>
          <p:cNvSpPr/>
          <p:nvPr/>
        </p:nvSpPr>
        <p:spPr>
          <a:xfrm>
            <a:off x="7460208" y="3259198"/>
            <a:ext cx="1426137" cy="369705"/>
          </a:xfrm>
          <a:prstGeom prst="roundRect">
            <a:avLst>
              <a:gd name="adj" fmla="val 1873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a:t>app</a:t>
            </a:r>
            <a:endParaRPr lang="ja-JP" altLang="en-US" dirty="0"/>
          </a:p>
        </p:txBody>
      </p:sp>
      <p:sp>
        <p:nvSpPr>
          <p:cNvPr id="56" name="四角形: 角を丸くする 55">
            <a:extLst>
              <a:ext uri="{FF2B5EF4-FFF2-40B4-BE49-F238E27FC236}">
                <a16:creationId xmlns:a16="http://schemas.microsoft.com/office/drawing/2014/main" id="{E04C11D1-C646-4FFD-B9A5-B1F74011C077}"/>
              </a:ext>
            </a:extLst>
          </p:cNvPr>
          <p:cNvSpPr/>
          <p:nvPr/>
        </p:nvSpPr>
        <p:spPr>
          <a:xfrm>
            <a:off x="7460208" y="3748474"/>
            <a:ext cx="1426137" cy="395065"/>
          </a:xfrm>
          <a:prstGeom prst="roundRect">
            <a:avLst>
              <a:gd name="adj" fmla="val 26369"/>
            </a:avLst>
          </a:prstGeom>
          <a:solidFill>
            <a:srgbClr val="8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400"/>
              <a:t>rootfs</a:t>
            </a:r>
            <a:endParaRPr lang="en-US" altLang="ja-JP" sz="1400" dirty="0"/>
          </a:p>
        </p:txBody>
      </p:sp>
      <p:sp>
        <p:nvSpPr>
          <p:cNvPr id="67" name="四角形: 角を丸くする 66">
            <a:extLst>
              <a:ext uri="{FF2B5EF4-FFF2-40B4-BE49-F238E27FC236}">
                <a16:creationId xmlns:a16="http://schemas.microsoft.com/office/drawing/2014/main" id="{3CC7DBE3-06C0-4317-BCA3-D70D918C1F8E}"/>
              </a:ext>
            </a:extLst>
          </p:cNvPr>
          <p:cNvSpPr/>
          <p:nvPr/>
        </p:nvSpPr>
        <p:spPr>
          <a:xfrm>
            <a:off x="7302169" y="5039322"/>
            <a:ext cx="3457068" cy="1037863"/>
          </a:xfrm>
          <a:prstGeom prst="roundRect">
            <a:avLst>
              <a:gd name="adj" fmla="val 12579"/>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400">
                <a:solidFill>
                  <a:schemeClr val="bg1"/>
                </a:solidFill>
              </a:rPr>
              <a:t>PC H/W (</a:t>
            </a:r>
            <a:r>
              <a:rPr lang="ja-JP" altLang="en-US" sz="1400">
                <a:solidFill>
                  <a:schemeClr val="bg1"/>
                </a:solidFill>
              </a:rPr>
              <a:t>マシン</a:t>
            </a:r>
            <a:r>
              <a:rPr lang="en-US" altLang="ja-JP" sz="1400">
                <a:solidFill>
                  <a:schemeClr val="bg1"/>
                </a:solidFill>
              </a:rPr>
              <a:t>)</a:t>
            </a:r>
            <a:br>
              <a:rPr lang="en-US" altLang="ja-JP" sz="1400">
                <a:solidFill>
                  <a:schemeClr val="bg1"/>
                </a:solidFill>
              </a:rPr>
            </a:br>
            <a:r>
              <a:rPr lang="ja-JP" altLang="en-US" sz="1400">
                <a:solidFill>
                  <a:schemeClr val="bg1"/>
                </a:solidFill>
              </a:rPr>
              <a:t>ネットワーク</a:t>
            </a:r>
            <a:endParaRPr lang="en-US" altLang="ja-JP" sz="1400">
              <a:solidFill>
                <a:schemeClr val="bg1"/>
              </a:solidFill>
            </a:endParaRPr>
          </a:p>
          <a:p>
            <a:pPr algn="ctr"/>
            <a:r>
              <a:rPr lang="ja-JP" altLang="en-US" sz="1400">
                <a:solidFill>
                  <a:schemeClr val="bg1"/>
                </a:solidFill>
              </a:rPr>
              <a:t>ストレージ</a:t>
            </a:r>
            <a:endParaRPr lang="en-US" altLang="ja-JP" sz="1400" dirty="0">
              <a:solidFill>
                <a:schemeClr val="bg1"/>
              </a:solidFill>
            </a:endParaRPr>
          </a:p>
        </p:txBody>
      </p:sp>
      <p:sp>
        <p:nvSpPr>
          <p:cNvPr id="68" name="四角形: 角を丸くする 67">
            <a:extLst>
              <a:ext uri="{FF2B5EF4-FFF2-40B4-BE49-F238E27FC236}">
                <a16:creationId xmlns:a16="http://schemas.microsoft.com/office/drawing/2014/main" id="{0197507B-30D2-47E5-87BE-A55F9C5D8D09}"/>
              </a:ext>
            </a:extLst>
          </p:cNvPr>
          <p:cNvSpPr/>
          <p:nvPr/>
        </p:nvSpPr>
        <p:spPr>
          <a:xfrm>
            <a:off x="7290998" y="4642693"/>
            <a:ext cx="3468239" cy="373428"/>
          </a:xfrm>
          <a:prstGeom prst="roundRect">
            <a:avLst>
              <a:gd name="adj" fmla="val 31966"/>
            </a:avLst>
          </a:prstGeom>
          <a:solidFill>
            <a:srgbClr val="8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a:t>Linux</a:t>
            </a:r>
            <a:endParaRPr lang="ja-JP" altLang="en-US" dirty="0"/>
          </a:p>
        </p:txBody>
      </p:sp>
      <p:sp>
        <p:nvSpPr>
          <p:cNvPr id="75" name="四角形: 角を丸くする 74">
            <a:extLst>
              <a:ext uri="{FF2B5EF4-FFF2-40B4-BE49-F238E27FC236}">
                <a16:creationId xmlns:a16="http://schemas.microsoft.com/office/drawing/2014/main" id="{D2BDF35D-2EF2-4ADA-BDFF-10A8F25AD736}"/>
              </a:ext>
            </a:extLst>
          </p:cNvPr>
          <p:cNvSpPr/>
          <p:nvPr/>
        </p:nvSpPr>
        <p:spPr>
          <a:xfrm>
            <a:off x="3137253" y="2788043"/>
            <a:ext cx="1905486" cy="1498374"/>
          </a:xfrm>
          <a:prstGeom prst="roundRect">
            <a:avLst>
              <a:gd name="adj" fmla="val 108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6" name="四角形: 角を丸くする 75">
            <a:extLst>
              <a:ext uri="{FF2B5EF4-FFF2-40B4-BE49-F238E27FC236}">
                <a16:creationId xmlns:a16="http://schemas.microsoft.com/office/drawing/2014/main" id="{269614FD-8F24-47F0-B42B-61F74D8F1BFE}"/>
              </a:ext>
            </a:extLst>
          </p:cNvPr>
          <p:cNvSpPr/>
          <p:nvPr/>
        </p:nvSpPr>
        <p:spPr>
          <a:xfrm>
            <a:off x="3260041" y="2988175"/>
            <a:ext cx="1571694" cy="409367"/>
          </a:xfrm>
          <a:prstGeom prst="roundRect">
            <a:avLst>
              <a:gd name="adj" fmla="val 1873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a:t>app</a:t>
            </a:r>
            <a:endParaRPr lang="ja-JP" altLang="en-US" dirty="0"/>
          </a:p>
        </p:txBody>
      </p:sp>
      <p:sp>
        <p:nvSpPr>
          <p:cNvPr id="77" name="四角形: 角を丸くする 76">
            <a:extLst>
              <a:ext uri="{FF2B5EF4-FFF2-40B4-BE49-F238E27FC236}">
                <a16:creationId xmlns:a16="http://schemas.microsoft.com/office/drawing/2014/main" id="{6A17399D-B550-4EEE-9D2D-014BABF54A14}"/>
              </a:ext>
            </a:extLst>
          </p:cNvPr>
          <p:cNvSpPr/>
          <p:nvPr/>
        </p:nvSpPr>
        <p:spPr>
          <a:xfrm>
            <a:off x="3255403" y="3412891"/>
            <a:ext cx="1571694" cy="390478"/>
          </a:xfrm>
          <a:prstGeom prst="roundRect">
            <a:avLst>
              <a:gd name="adj" fmla="val 26369"/>
            </a:avLst>
          </a:prstGeom>
          <a:solidFill>
            <a:srgbClr val="0070C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a:t>Windows</a:t>
            </a:r>
            <a:endParaRPr kumimoji="1" lang="en-US" altLang="ja-JP" sz="1400" dirty="0"/>
          </a:p>
        </p:txBody>
      </p:sp>
      <p:sp>
        <p:nvSpPr>
          <p:cNvPr id="78" name="四角形: 角を丸くする 77">
            <a:extLst>
              <a:ext uri="{FF2B5EF4-FFF2-40B4-BE49-F238E27FC236}">
                <a16:creationId xmlns:a16="http://schemas.microsoft.com/office/drawing/2014/main" id="{70789D95-0517-422F-AA27-0017DF689A98}"/>
              </a:ext>
            </a:extLst>
          </p:cNvPr>
          <p:cNvSpPr/>
          <p:nvPr/>
        </p:nvSpPr>
        <p:spPr>
          <a:xfrm>
            <a:off x="3260041" y="3805518"/>
            <a:ext cx="1571694" cy="390478"/>
          </a:xfrm>
          <a:prstGeom prst="roundRect">
            <a:avLst>
              <a:gd name="adj" fmla="val 2636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a:t>VM</a:t>
            </a:r>
            <a:endParaRPr kumimoji="1" lang="en-US" altLang="ja-JP" dirty="0"/>
          </a:p>
        </p:txBody>
      </p:sp>
      <p:sp>
        <p:nvSpPr>
          <p:cNvPr id="79" name="四角形: 角を丸くする 78">
            <a:extLst>
              <a:ext uri="{FF2B5EF4-FFF2-40B4-BE49-F238E27FC236}">
                <a16:creationId xmlns:a16="http://schemas.microsoft.com/office/drawing/2014/main" id="{7CBBFE54-BAA0-44E1-B0A2-A39803F7D3C7}"/>
              </a:ext>
            </a:extLst>
          </p:cNvPr>
          <p:cNvSpPr/>
          <p:nvPr/>
        </p:nvSpPr>
        <p:spPr>
          <a:xfrm>
            <a:off x="9061119" y="2870659"/>
            <a:ext cx="1698476" cy="1453066"/>
          </a:xfrm>
          <a:prstGeom prst="roundRect">
            <a:avLst>
              <a:gd name="adj" fmla="val 1086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0" name="四角形: 角を丸くする 79">
            <a:extLst>
              <a:ext uri="{FF2B5EF4-FFF2-40B4-BE49-F238E27FC236}">
                <a16:creationId xmlns:a16="http://schemas.microsoft.com/office/drawing/2014/main" id="{E1548195-7345-4A25-9BDA-520029E179EF}"/>
              </a:ext>
            </a:extLst>
          </p:cNvPr>
          <p:cNvSpPr/>
          <p:nvPr/>
        </p:nvSpPr>
        <p:spPr>
          <a:xfrm>
            <a:off x="9219158" y="3259198"/>
            <a:ext cx="1426137" cy="369705"/>
          </a:xfrm>
          <a:prstGeom prst="roundRect">
            <a:avLst>
              <a:gd name="adj" fmla="val 1873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a:t>app</a:t>
            </a:r>
            <a:endParaRPr lang="ja-JP" altLang="en-US" dirty="0"/>
          </a:p>
        </p:txBody>
      </p:sp>
      <p:sp>
        <p:nvSpPr>
          <p:cNvPr id="81" name="四角形: 角を丸くする 80">
            <a:extLst>
              <a:ext uri="{FF2B5EF4-FFF2-40B4-BE49-F238E27FC236}">
                <a16:creationId xmlns:a16="http://schemas.microsoft.com/office/drawing/2014/main" id="{89A57EFD-ED4A-472F-BC6B-E9624198E22D}"/>
              </a:ext>
            </a:extLst>
          </p:cNvPr>
          <p:cNvSpPr/>
          <p:nvPr/>
        </p:nvSpPr>
        <p:spPr>
          <a:xfrm>
            <a:off x="9219158" y="3748474"/>
            <a:ext cx="1426137" cy="395065"/>
          </a:xfrm>
          <a:prstGeom prst="roundRect">
            <a:avLst>
              <a:gd name="adj" fmla="val 26369"/>
            </a:avLst>
          </a:prstGeom>
          <a:solidFill>
            <a:srgbClr val="8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400"/>
              <a:t>rootfs</a:t>
            </a:r>
            <a:endParaRPr lang="en-US" altLang="ja-JP" sz="1400" dirty="0"/>
          </a:p>
        </p:txBody>
      </p:sp>
      <p:sp>
        <p:nvSpPr>
          <p:cNvPr id="82" name="テキスト ボックス 81">
            <a:extLst>
              <a:ext uri="{FF2B5EF4-FFF2-40B4-BE49-F238E27FC236}">
                <a16:creationId xmlns:a16="http://schemas.microsoft.com/office/drawing/2014/main" id="{F1FE0346-EDB0-4260-9C84-F52FCD71E29B}"/>
              </a:ext>
            </a:extLst>
          </p:cNvPr>
          <p:cNvSpPr txBox="1"/>
          <p:nvPr/>
        </p:nvSpPr>
        <p:spPr>
          <a:xfrm>
            <a:off x="1772229" y="2326378"/>
            <a:ext cx="2730047" cy="461665"/>
          </a:xfrm>
          <a:prstGeom prst="rect">
            <a:avLst/>
          </a:prstGeom>
          <a:noFill/>
        </p:spPr>
        <p:txBody>
          <a:bodyPr wrap="square">
            <a:spAutoFit/>
          </a:bodyPr>
          <a:lstStyle/>
          <a:p>
            <a:pPr algn="ctr"/>
            <a:r>
              <a:rPr lang="ja-JP" altLang="en-US" sz="2400">
                <a:solidFill>
                  <a:srgbClr val="333333"/>
                </a:solidFill>
                <a:latin typeface="Meiryo" panose="020B0604030504040204" pitchFamily="50" charset="-128"/>
                <a:ea typeface="Meiryo" panose="020B0604030504040204" pitchFamily="50" charset="-128"/>
              </a:rPr>
              <a:t>完全</a:t>
            </a:r>
            <a:r>
              <a:rPr lang="ja-JP" altLang="en-US" sz="2400" b="0" i="0">
                <a:solidFill>
                  <a:srgbClr val="333333"/>
                </a:solidFill>
                <a:effectLst/>
                <a:latin typeface="Meiryo" panose="020B0604030504040204" pitchFamily="50" charset="-128"/>
                <a:ea typeface="Meiryo" panose="020B0604030504040204" pitchFamily="50" charset="-128"/>
              </a:rPr>
              <a:t>仮想化</a:t>
            </a:r>
            <a:endParaRPr lang="en-US" altLang="ja-JP" sz="2400" b="0" i="0">
              <a:solidFill>
                <a:srgbClr val="333333"/>
              </a:solidFill>
              <a:effectLst/>
              <a:latin typeface="Meiryo" panose="020B0604030504040204" pitchFamily="50" charset="-128"/>
              <a:ea typeface="Meiryo" panose="020B0604030504040204" pitchFamily="50" charset="-128"/>
            </a:endParaRPr>
          </a:p>
        </p:txBody>
      </p:sp>
      <p:sp>
        <p:nvSpPr>
          <p:cNvPr id="83" name="テキスト ボックス 82">
            <a:extLst>
              <a:ext uri="{FF2B5EF4-FFF2-40B4-BE49-F238E27FC236}">
                <a16:creationId xmlns:a16="http://schemas.microsoft.com/office/drawing/2014/main" id="{EB067F0B-CEC3-4784-A878-6265B97073C9}"/>
              </a:ext>
            </a:extLst>
          </p:cNvPr>
          <p:cNvSpPr txBox="1"/>
          <p:nvPr/>
        </p:nvSpPr>
        <p:spPr>
          <a:xfrm>
            <a:off x="7662214" y="2927171"/>
            <a:ext cx="1022124" cy="307777"/>
          </a:xfrm>
          <a:prstGeom prst="rect">
            <a:avLst/>
          </a:prstGeom>
          <a:noFill/>
        </p:spPr>
        <p:txBody>
          <a:bodyPr wrap="square">
            <a:spAutoFit/>
          </a:bodyPr>
          <a:lstStyle/>
          <a:p>
            <a:pPr algn="ctr"/>
            <a:r>
              <a:rPr lang="ja-JP" altLang="en-US" sz="1400" b="0" i="0">
                <a:solidFill>
                  <a:srgbClr val="333333"/>
                </a:solidFill>
                <a:effectLst/>
                <a:latin typeface="Meiryo" panose="020B0604030504040204" pitchFamily="50" charset="-128"/>
                <a:ea typeface="Meiryo" panose="020B0604030504040204" pitchFamily="50" charset="-128"/>
              </a:rPr>
              <a:t>コンテナ</a:t>
            </a:r>
            <a:endParaRPr lang="ja-JP" altLang="en-US" sz="1400" dirty="0"/>
          </a:p>
        </p:txBody>
      </p:sp>
      <p:sp>
        <p:nvSpPr>
          <p:cNvPr id="84" name="テキスト ボックス 83">
            <a:extLst>
              <a:ext uri="{FF2B5EF4-FFF2-40B4-BE49-F238E27FC236}">
                <a16:creationId xmlns:a16="http://schemas.microsoft.com/office/drawing/2014/main" id="{3178A486-A893-4086-AD73-100A5AF3CDA4}"/>
              </a:ext>
            </a:extLst>
          </p:cNvPr>
          <p:cNvSpPr txBox="1"/>
          <p:nvPr/>
        </p:nvSpPr>
        <p:spPr>
          <a:xfrm>
            <a:off x="9421164" y="2927171"/>
            <a:ext cx="1022124" cy="307777"/>
          </a:xfrm>
          <a:prstGeom prst="rect">
            <a:avLst/>
          </a:prstGeom>
          <a:noFill/>
        </p:spPr>
        <p:txBody>
          <a:bodyPr wrap="square">
            <a:spAutoFit/>
          </a:bodyPr>
          <a:lstStyle/>
          <a:p>
            <a:pPr algn="ctr"/>
            <a:r>
              <a:rPr lang="ja-JP" altLang="en-US" sz="1400" b="0" i="0">
                <a:solidFill>
                  <a:srgbClr val="333333"/>
                </a:solidFill>
                <a:effectLst/>
                <a:latin typeface="Meiryo" panose="020B0604030504040204" pitchFamily="50" charset="-128"/>
                <a:ea typeface="Meiryo" panose="020B0604030504040204" pitchFamily="50" charset="-128"/>
              </a:rPr>
              <a:t>コンテナ</a:t>
            </a:r>
            <a:endParaRPr lang="ja-JP" altLang="en-US" sz="1400" dirty="0"/>
          </a:p>
        </p:txBody>
      </p:sp>
      <p:sp>
        <p:nvSpPr>
          <p:cNvPr id="85" name="テキスト ボックス 84">
            <a:extLst>
              <a:ext uri="{FF2B5EF4-FFF2-40B4-BE49-F238E27FC236}">
                <a16:creationId xmlns:a16="http://schemas.microsoft.com/office/drawing/2014/main" id="{F4D463C3-E504-48EE-9726-3E6905EC15FD}"/>
              </a:ext>
            </a:extLst>
          </p:cNvPr>
          <p:cNvSpPr txBox="1"/>
          <p:nvPr/>
        </p:nvSpPr>
        <p:spPr>
          <a:xfrm>
            <a:off x="6096000" y="6136732"/>
            <a:ext cx="6044974" cy="707886"/>
          </a:xfrm>
          <a:prstGeom prst="rect">
            <a:avLst/>
          </a:prstGeom>
          <a:noFill/>
        </p:spPr>
        <p:txBody>
          <a:bodyPr wrap="square">
            <a:spAutoFit/>
          </a:bodyPr>
          <a:lstStyle/>
          <a:p>
            <a:pPr algn="ctr"/>
            <a:r>
              <a:rPr lang="ja-JP" altLang="en-US" sz="2000">
                <a:solidFill>
                  <a:srgbClr val="FF66FF"/>
                </a:solidFill>
              </a:rPr>
              <a:t>ホストと仮想環境はカーネルを共有する</a:t>
            </a:r>
            <a:endParaRPr lang="en-US" altLang="ja-JP" sz="2000">
              <a:solidFill>
                <a:srgbClr val="FF66FF"/>
              </a:solidFill>
            </a:endParaRPr>
          </a:p>
          <a:p>
            <a:pPr algn="ctr"/>
            <a:r>
              <a:rPr lang="ja-JP" altLang="en-US" sz="2000">
                <a:solidFill>
                  <a:srgbClr val="FF66FF"/>
                </a:solidFill>
              </a:rPr>
              <a:t>コマンドやライブラリ</a:t>
            </a:r>
            <a:r>
              <a:rPr lang="en-US" altLang="ja-JP" sz="2000">
                <a:solidFill>
                  <a:srgbClr val="FF66FF"/>
                </a:solidFill>
              </a:rPr>
              <a:t>(=rootfs)</a:t>
            </a:r>
            <a:r>
              <a:rPr lang="ja-JP" altLang="en-US" sz="2000">
                <a:solidFill>
                  <a:srgbClr val="FF66FF"/>
                </a:solidFill>
              </a:rPr>
              <a:t>は別々</a:t>
            </a:r>
            <a:endParaRPr lang="ja-JP" altLang="en-US" sz="2000" dirty="0">
              <a:solidFill>
                <a:srgbClr val="FF66FF"/>
              </a:solidFill>
            </a:endParaRPr>
          </a:p>
        </p:txBody>
      </p:sp>
      <p:sp>
        <p:nvSpPr>
          <p:cNvPr id="86" name="テキスト ボックス 85">
            <a:extLst>
              <a:ext uri="{FF2B5EF4-FFF2-40B4-BE49-F238E27FC236}">
                <a16:creationId xmlns:a16="http://schemas.microsoft.com/office/drawing/2014/main" id="{E31F55B6-067F-4847-ADFB-E7ACE8ECDFE6}"/>
              </a:ext>
            </a:extLst>
          </p:cNvPr>
          <p:cNvSpPr txBox="1"/>
          <p:nvPr/>
        </p:nvSpPr>
        <p:spPr>
          <a:xfrm>
            <a:off x="408809" y="6136732"/>
            <a:ext cx="5282974" cy="400110"/>
          </a:xfrm>
          <a:prstGeom prst="rect">
            <a:avLst/>
          </a:prstGeom>
          <a:noFill/>
        </p:spPr>
        <p:txBody>
          <a:bodyPr wrap="square">
            <a:spAutoFit/>
          </a:bodyPr>
          <a:lstStyle/>
          <a:p>
            <a:pPr algn="ctr"/>
            <a:r>
              <a:rPr lang="ja-JP" altLang="en-US" sz="2000">
                <a:solidFill>
                  <a:srgbClr val="FF66FF"/>
                </a:solidFill>
              </a:rPr>
              <a:t>ホストと仮想環境は別のカーネルで動作</a:t>
            </a:r>
            <a:endParaRPr lang="en-US" altLang="ja-JP" sz="2000">
              <a:solidFill>
                <a:srgbClr val="FF66FF"/>
              </a:solidFill>
            </a:endParaRPr>
          </a:p>
        </p:txBody>
      </p:sp>
      <p:sp>
        <p:nvSpPr>
          <p:cNvPr id="63" name="右大かっこ 62">
            <a:extLst>
              <a:ext uri="{FF2B5EF4-FFF2-40B4-BE49-F238E27FC236}">
                <a16:creationId xmlns:a16="http://schemas.microsoft.com/office/drawing/2014/main" id="{DB964912-0588-4A75-9810-4736AD6BF58E}"/>
              </a:ext>
            </a:extLst>
          </p:cNvPr>
          <p:cNvSpPr/>
          <p:nvPr/>
        </p:nvSpPr>
        <p:spPr>
          <a:xfrm>
            <a:off x="10263913" y="3946396"/>
            <a:ext cx="218000" cy="842964"/>
          </a:xfrm>
          <a:prstGeom prst="rightBracket">
            <a:avLst>
              <a:gd name="adj" fmla="val 0"/>
            </a:avLst>
          </a:prstGeom>
          <a:ln w="47625">
            <a:solidFill>
              <a:srgbClr val="FF66FF"/>
            </a:solidFill>
            <a:headEnd type="none"/>
            <a:tailEnd type="triangl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88" name="右大かっこ 87">
            <a:extLst>
              <a:ext uri="{FF2B5EF4-FFF2-40B4-BE49-F238E27FC236}">
                <a16:creationId xmlns:a16="http://schemas.microsoft.com/office/drawing/2014/main" id="{7A9465AC-580E-400B-AD5E-2F9AA806FF09}"/>
              </a:ext>
            </a:extLst>
          </p:cNvPr>
          <p:cNvSpPr/>
          <p:nvPr/>
        </p:nvSpPr>
        <p:spPr>
          <a:xfrm flipH="1">
            <a:off x="7623701" y="3934077"/>
            <a:ext cx="218000" cy="842963"/>
          </a:xfrm>
          <a:prstGeom prst="rightBracket">
            <a:avLst>
              <a:gd name="adj" fmla="val 0"/>
            </a:avLst>
          </a:prstGeom>
          <a:ln w="47625">
            <a:solidFill>
              <a:srgbClr val="FF66FF"/>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FFD25CEC-4929-42AE-8D8D-7D6D9499B2A8}"/>
              </a:ext>
            </a:extLst>
          </p:cNvPr>
          <p:cNvSpPr/>
          <p:nvPr/>
        </p:nvSpPr>
        <p:spPr>
          <a:xfrm>
            <a:off x="3522372" y="4794985"/>
            <a:ext cx="1135247" cy="261610"/>
          </a:xfrm>
          <a:prstGeom prst="rect">
            <a:avLst/>
          </a:prstGeom>
        </p:spPr>
        <p:txBody>
          <a:bodyPr wrap="none">
            <a:spAutoFit/>
          </a:bodyPr>
          <a:lstStyle/>
          <a:p>
            <a:r>
              <a:rPr lang="ja-JP" altLang="en-US" sz="1050">
                <a:solidFill>
                  <a:srgbClr val="FF66FF"/>
                </a:solidFill>
              </a:rPr>
              <a:t>「ホスト</a:t>
            </a:r>
            <a:r>
              <a:rPr lang="en-US" altLang="ja-JP" sz="1050">
                <a:solidFill>
                  <a:srgbClr val="FF66FF"/>
                </a:solidFill>
              </a:rPr>
              <a:t>OS</a:t>
            </a:r>
            <a:r>
              <a:rPr lang="ja-JP" altLang="en-US" sz="1050">
                <a:solidFill>
                  <a:srgbClr val="FF66FF"/>
                </a:solidFill>
              </a:rPr>
              <a:t>」</a:t>
            </a:r>
            <a:r>
              <a:rPr lang="en-US" altLang="ja-JP" sz="1050">
                <a:solidFill>
                  <a:srgbClr val="FF66FF"/>
                </a:solidFill>
              </a:rPr>
              <a:t> </a:t>
            </a:r>
            <a:endParaRPr lang="ja-JP" altLang="en-US" sz="1050"/>
          </a:p>
        </p:txBody>
      </p:sp>
      <p:sp>
        <p:nvSpPr>
          <p:cNvPr id="34" name="正方形/長方形 33">
            <a:extLst>
              <a:ext uri="{FF2B5EF4-FFF2-40B4-BE49-F238E27FC236}">
                <a16:creationId xmlns:a16="http://schemas.microsoft.com/office/drawing/2014/main" id="{2F5942C7-61A4-441F-9AE3-AEDF0BA31E9B}"/>
              </a:ext>
            </a:extLst>
          </p:cNvPr>
          <p:cNvSpPr/>
          <p:nvPr/>
        </p:nvSpPr>
        <p:spPr>
          <a:xfrm>
            <a:off x="1579705" y="3628903"/>
            <a:ext cx="1091966" cy="253916"/>
          </a:xfrm>
          <a:prstGeom prst="rect">
            <a:avLst/>
          </a:prstGeom>
        </p:spPr>
        <p:txBody>
          <a:bodyPr wrap="none">
            <a:spAutoFit/>
          </a:bodyPr>
          <a:lstStyle/>
          <a:p>
            <a:r>
              <a:rPr lang="ja-JP" altLang="en-US" sz="1050">
                <a:solidFill>
                  <a:srgbClr val="FF66FF"/>
                </a:solidFill>
              </a:rPr>
              <a:t>「ゲスト</a:t>
            </a:r>
            <a:r>
              <a:rPr lang="en-US" altLang="ja-JP" sz="1050">
                <a:solidFill>
                  <a:srgbClr val="FF66FF"/>
                </a:solidFill>
              </a:rPr>
              <a:t>OS</a:t>
            </a:r>
            <a:r>
              <a:rPr lang="ja-JP" altLang="en-US" sz="1050">
                <a:solidFill>
                  <a:srgbClr val="FF66FF"/>
                </a:solidFill>
              </a:rPr>
              <a:t>」</a:t>
            </a:r>
            <a:r>
              <a:rPr lang="en-US" altLang="ja-JP" sz="1050">
                <a:solidFill>
                  <a:srgbClr val="FF66FF"/>
                </a:solidFill>
              </a:rPr>
              <a:t> </a:t>
            </a:r>
            <a:endParaRPr lang="ja-JP" altLang="en-US" sz="1050"/>
          </a:p>
        </p:txBody>
      </p:sp>
      <p:sp>
        <p:nvSpPr>
          <p:cNvPr id="37" name="正方形/長方形 36">
            <a:extLst>
              <a:ext uri="{FF2B5EF4-FFF2-40B4-BE49-F238E27FC236}">
                <a16:creationId xmlns:a16="http://schemas.microsoft.com/office/drawing/2014/main" id="{E190BB76-89E0-4624-A3D1-53C7A09FA89D}"/>
              </a:ext>
            </a:extLst>
          </p:cNvPr>
          <p:cNvSpPr/>
          <p:nvPr/>
        </p:nvSpPr>
        <p:spPr>
          <a:xfrm>
            <a:off x="3519195" y="3628903"/>
            <a:ext cx="1091966" cy="253916"/>
          </a:xfrm>
          <a:prstGeom prst="rect">
            <a:avLst/>
          </a:prstGeom>
        </p:spPr>
        <p:txBody>
          <a:bodyPr wrap="none">
            <a:spAutoFit/>
          </a:bodyPr>
          <a:lstStyle/>
          <a:p>
            <a:r>
              <a:rPr lang="ja-JP" altLang="en-US" sz="1050">
                <a:solidFill>
                  <a:srgbClr val="FF66FF"/>
                </a:solidFill>
              </a:rPr>
              <a:t>「ゲスト</a:t>
            </a:r>
            <a:r>
              <a:rPr lang="en-US" altLang="ja-JP" sz="1050">
                <a:solidFill>
                  <a:srgbClr val="FF66FF"/>
                </a:solidFill>
              </a:rPr>
              <a:t>OS</a:t>
            </a:r>
            <a:r>
              <a:rPr lang="ja-JP" altLang="en-US" sz="1050">
                <a:solidFill>
                  <a:srgbClr val="FF66FF"/>
                </a:solidFill>
              </a:rPr>
              <a:t>」</a:t>
            </a:r>
            <a:r>
              <a:rPr lang="en-US" altLang="ja-JP" sz="1050">
                <a:solidFill>
                  <a:srgbClr val="FF66FF"/>
                </a:solidFill>
              </a:rPr>
              <a:t> </a:t>
            </a:r>
            <a:endParaRPr lang="ja-JP" altLang="en-US" sz="1050"/>
          </a:p>
        </p:txBody>
      </p:sp>
    </p:spTree>
    <p:extLst>
      <p:ext uri="{BB962C8B-B14F-4D97-AF65-F5344CB8AC3E}">
        <p14:creationId xmlns:p14="http://schemas.microsoft.com/office/powerpoint/2010/main" val="2785490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2" grpId="0"/>
      <p:bldP spid="83" grpId="0"/>
      <p:bldP spid="84" grpId="0"/>
      <p:bldP spid="85" grpId="0"/>
      <p:bldP spid="8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E12C7-F9D5-4651-8E44-776C70898AFD}"/>
              </a:ext>
            </a:extLst>
          </p:cNvPr>
          <p:cNvSpPr>
            <a:spLocks noGrp="1"/>
          </p:cNvSpPr>
          <p:nvPr>
            <p:ph type="title"/>
          </p:nvPr>
        </p:nvSpPr>
        <p:spPr/>
        <p:txBody>
          <a:bodyPr/>
          <a:lstStyle/>
          <a:p>
            <a:r>
              <a:rPr kumimoji="1" lang="ja-JP" altLang="en-US"/>
              <a:t>今回構築するもの</a:t>
            </a:r>
          </a:p>
        </p:txBody>
      </p:sp>
      <p:sp>
        <p:nvSpPr>
          <p:cNvPr id="4" name="四角形: 角を丸くする 3">
            <a:extLst>
              <a:ext uri="{FF2B5EF4-FFF2-40B4-BE49-F238E27FC236}">
                <a16:creationId xmlns:a16="http://schemas.microsoft.com/office/drawing/2014/main" id="{7BC5E36D-0E52-4323-AA53-1E74FBCEA43B}"/>
              </a:ext>
            </a:extLst>
          </p:cNvPr>
          <p:cNvSpPr/>
          <p:nvPr/>
        </p:nvSpPr>
        <p:spPr>
          <a:xfrm>
            <a:off x="975205" y="2184400"/>
            <a:ext cx="3848783" cy="2708326"/>
          </a:xfrm>
          <a:prstGeom prst="roundRect">
            <a:avLst>
              <a:gd name="adj" fmla="val 108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D821D85B-91D1-4DEC-9E34-4714C4F82001}"/>
              </a:ext>
            </a:extLst>
          </p:cNvPr>
          <p:cNvSpPr/>
          <p:nvPr/>
        </p:nvSpPr>
        <p:spPr>
          <a:xfrm>
            <a:off x="975206" y="5645631"/>
            <a:ext cx="3895110" cy="1037863"/>
          </a:xfrm>
          <a:prstGeom prst="roundRect">
            <a:avLst>
              <a:gd name="adj" fmla="val 12579"/>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ja-JP" sz="1400">
                <a:solidFill>
                  <a:schemeClr val="bg1"/>
                </a:solidFill>
              </a:rPr>
              <a:t>PC H/W (</a:t>
            </a:r>
            <a:r>
              <a:rPr lang="ja-JP" altLang="en-US" sz="1400">
                <a:solidFill>
                  <a:schemeClr val="bg1"/>
                </a:solidFill>
              </a:rPr>
              <a:t>マシン</a:t>
            </a:r>
            <a:r>
              <a:rPr lang="en-US" altLang="ja-JP" sz="1400">
                <a:solidFill>
                  <a:schemeClr val="bg1"/>
                </a:solidFill>
              </a:rPr>
              <a:t>)</a:t>
            </a:r>
            <a:br>
              <a:rPr lang="en-US" altLang="ja-JP" sz="1400">
                <a:solidFill>
                  <a:schemeClr val="bg1"/>
                </a:solidFill>
              </a:rPr>
            </a:br>
            <a:r>
              <a:rPr lang="ja-JP" altLang="en-US" sz="1400">
                <a:solidFill>
                  <a:schemeClr val="bg1"/>
                </a:solidFill>
              </a:rPr>
              <a:t>ネットワーク</a:t>
            </a:r>
            <a:endParaRPr lang="en-US" altLang="ja-JP" sz="1400">
              <a:solidFill>
                <a:schemeClr val="bg1"/>
              </a:solidFill>
            </a:endParaRPr>
          </a:p>
          <a:p>
            <a:pPr algn="ctr"/>
            <a:r>
              <a:rPr lang="ja-JP" altLang="en-US" sz="1400">
                <a:solidFill>
                  <a:schemeClr val="bg1"/>
                </a:solidFill>
              </a:rPr>
              <a:t>ストレージ</a:t>
            </a:r>
            <a:endParaRPr lang="en-US" altLang="ja-JP" sz="1400" dirty="0">
              <a:solidFill>
                <a:schemeClr val="bg1"/>
              </a:solidFill>
            </a:endParaRPr>
          </a:p>
        </p:txBody>
      </p:sp>
      <p:sp>
        <p:nvSpPr>
          <p:cNvPr id="7" name="四角形: 角を丸くする 6">
            <a:extLst>
              <a:ext uri="{FF2B5EF4-FFF2-40B4-BE49-F238E27FC236}">
                <a16:creationId xmlns:a16="http://schemas.microsoft.com/office/drawing/2014/main" id="{1D8F2D6E-94C8-4257-93B9-C7E02BAF3F25}"/>
              </a:ext>
            </a:extLst>
          </p:cNvPr>
          <p:cNvSpPr/>
          <p:nvPr/>
        </p:nvSpPr>
        <p:spPr>
          <a:xfrm>
            <a:off x="975206" y="4892726"/>
            <a:ext cx="3895110" cy="390478"/>
          </a:xfrm>
          <a:prstGeom prst="roundRect">
            <a:avLst>
              <a:gd name="adj" fmla="val 2674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a:solidFill>
                  <a:srgbClr val="FFFF00"/>
                </a:solidFill>
              </a:rPr>
              <a:t>VMware</a:t>
            </a:r>
            <a:endParaRPr kumimoji="1" lang="en-US" altLang="ja-JP" dirty="0">
              <a:solidFill>
                <a:srgbClr val="FFFF00"/>
              </a:solidFill>
            </a:endParaRPr>
          </a:p>
        </p:txBody>
      </p:sp>
      <p:sp>
        <p:nvSpPr>
          <p:cNvPr id="9" name="四角形: 角を丸くする 8">
            <a:extLst>
              <a:ext uri="{FF2B5EF4-FFF2-40B4-BE49-F238E27FC236}">
                <a16:creationId xmlns:a16="http://schemas.microsoft.com/office/drawing/2014/main" id="{B45414EA-90F0-4EB6-A0D2-97026B3733DE}"/>
              </a:ext>
            </a:extLst>
          </p:cNvPr>
          <p:cNvSpPr/>
          <p:nvPr/>
        </p:nvSpPr>
        <p:spPr>
          <a:xfrm>
            <a:off x="975206" y="5249002"/>
            <a:ext cx="3895110" cy="373428"/>
          </a:xfrm>
          <a:prstGeom prst="roundRect">
            <a:avLst>
              <a:gd name="adj" fmla="val 31966"/>
            </a:avLst>
          </a:prstGeom>
          <a:solidFill>
            <a:srgbClr val="0070C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a:t>Windows</a:t>
            </a:r>
            <a:endParaRPr lang="ja-JP" altLang="en-US" dirty="0"/>
          </a:p>
        </p:txBody>
      </p:sp>
      <p:sp>
        <p:nvSpPr>
          <p:cNvPr id="10" name="四角形: 角を丸くする 9">
            <a:extLst>
              <a:ext uri="{FF2B5EF4-FFF2-40B4-BE49-F238E27FC236}">
                <a16:creationId xmlns:a16="http://schemas.microsoft.com/office/drawing/2014/main" id="{52768D9B-683E-4336-BA36-845B98E512C3}"/>
              </a:ext>
            </a:extLst>
          </p:cNvPr>
          <p:cNvSpPr/>
          <p:nvPr/>
        </p:nvSpPr>
        <p:spPr>
          <a:xfrm>
            <a:off x="1120981" y="4045074"/>
            <a:ext cx="3540708" cy="390478"/>
          </a:xfrm>
          <a:prstGeom prst="roundRect">
            <a:avLst>
              <a:gd name="adj" fmla="val 26369"/>
            </a:avLst>
          </a:prstGeom>
          <a:solidFill>
            <a:srgbClr val="8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a:t>Rocky Linux 8</a:t>
            </a:r>
            <a:endParaRPr kumimoji="1" lang="en-US" altLang="ja-JP" sz="1400" dirty="0"/>
          </a:p>
        </p:txBody>
      </p:sp>
      <p:sp>
        <p:nvSpPr>
          <p:cNvPr id="11" name="四角形: 角を丸くする 10">
            <a:extLst>
              <a:ext uri="{FF2B5EF4-FFF2-40B4-BE49-F238E27FC236}">
                <a16:creationId xmlns:a16="http://schemas.microsoft.com/office/drawing/2014/main" id="{841946F9-70C3-4054-BA3E-2F0E7828E368}"/>
              </a:ext>
            </a:extLst>
          </p:cNvPr>
          <p:cNvSpPr/>
          <p:nvPr/>
        </p:nvSpPr>
        <p:spPr>
          <a:xfrm>
            <a:off x="1115568" y="4487924"/>
            <a:ext cx="3546123" cy="326555"/>
          </a:xfrm>
          <a:prstGeom prst="roundRect">
            <a:avLst>
              <a:gd name="adj" fmla="val 2636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a:t>VM</a:t>
            </a:r>
            <a:endParaRPr kumimoji="1" lang="en-US" altLang="ja-JP" dirty="0"/>
          </a:p>
        </p:txBody>
      </p:sp>
      <p:sp>
        <p:nvSpPr>
          <p:cNvPr id="12" name="四角形: 角を丸くする 11">
            <a:extLst>
              <a:ext uri="{FF2B5EF4-FFF2-40B4-BE49-F238E27FC236}">
                <a16:creationId xmlns:a16="http://schemas.microsoft.com/office/drawing/2014/main" id="{6C039A22-95D1-4C7A-83CF-70529FAD7C47}"/>
              </a:ext>
            </a:extLst>
          </p:cNvPr>
          <p:cNvSpPr/>
          <p:nvPr/>
        </p:nvSpPr>
        <p:spPr>
          <a:xfrm>
            <a:off x="1107952" y="2321073"/>
            <a:ext cx="3495798" cy="1244260"/>
          </a:xfrm>
          <a:prstGeom prst="roundRect">
            <a:avLst>
              <a:gd name="adj" fmla="val 1086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1C1685D5-8F34-4BD8-A967-574629C3DD9E}"/>
              </a:ext>
            </a:extLst>
          </p:cNvPr>
          <p:cNvSpPr/>
          <p:nvPr/>
        </p:nvSpPr>
        <p:spPr>
          <a:xfrm>
            <a:off x="1120982" y="3662924"/>
            <a:ext cx="3540707" cy="329778"/>
          </a:xfrm>
          <a:prstGeom prst="roundRect">
            <a:avLst>
              <a:gd name="adj" fmla="val 2674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a:solidFill>
                  <a:srgbClr val="FFFF00"/>
                </a:solidFill>
              </a:rPr>
              <a:t>Docker</a:t>
            </a:r>
            <a:endParaRPr kumimoji="1" lang="en-US" altLang="ja-JP" dirty="0">
              <a:solidFill>
                <a:srgbClr val="FFFF00"/>
              </a:solidFill>
            </a:endParaRPr>
          </a:p>
        </p:txBody>
      </p:sp>
      <p:sp>
        <p:nvSpPr>
          <p:cNvPr id="14" name="四角形: 角を丸くする 13">
            <a:extLst>
              <a:ext uri="{FF2B5EF4-FFF2-40B4-BE49-F238E27FC236}">
                <a16:creationId xmlns:a16="http://schemas.microsoft.com/office/drawing/2014/main" id="{01E8E8CD-90DB-4595-9E6D-D32DE4573611}"/>
              </a:ext>
            </a:extLst>
          </p:cNvPr>
          <p:cNvSpPr/>
          <p:nvPr/>
        </p:nvSpPr>
        <p:spPr>
          <a:xfrm>
            <a:off x="1177212" y="2642099"/>
            <a:ext cx="3331288" cy="369705"/>
          </a:xfrm>
          <a:prstGeom prst="roundRect">
            <a:avLst>
              <a:gd name="adj" fmla="val 18739"/>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a:t>開発環境セット</a:t>
            </a:r>
            <a:endParaRPr lang="ja-JP" altLang="en-US" dirty="0"/>
          </a:p>
        </p:txBody>
      </p:sp>
      <p:sp>
        <p:nvSpPr>
          <p:cNvPr id="15" name="四角形: 角を丸くする 14">
            <a:extLst>
              <a:ext uri="{FF2B5EF4-FFF2-40B4-BE49-F238E27FC236}">
                <a16:creationId xmlns:a16="http://schemas.microsoft.com/office/drawing/2014/main" id="{C3C155B7-E88F-49FC-80FC-3794ACF098B5}"/>
              </a:ext>
            </a:extLst>
          </p:cNvPr>
          <p:cNvSpPr/>
          <p:nvPr/>
        </p:nvSpPr>
        <p:spPr>
          <a:xfrm>
            <a:off x="1177212" y="3068475"/>
            <a:ext cx="3331288" cy="395065"/>
          </a:xfrm>
          <a:prstGeom prst="roundRect">
            <a:avLst>
              <a:gd name="adj" fmla="val 26369"/>
            </a:avLst>
          </a:prstGeom>
          <a:solidFill>
            <a:srgbClr val="8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400"/>
              <a:t>Rocky Linux 8 Rootfs</a:t>
            </a:r>
            <a:endParaRPr lang="en-US" altLang="ja-JP" sz="1400" dirty="0"/>
          </a:p>
        </p:txBody>
      </p:sp>
      <p:sp>
        <p:nvSpPr>
          <p:cNvPr id="26" name="テキスト ボックス 25">
            <a:extLst>
              <a:ext uri="{FF2B5EF4-FFF2-40B4-BE49-F238E27FC236}">
                <a16:creationId xmlns:a16="http://schemas.microsoft.com/office/drawing/2014/main" id="{034606F1-2AEC-4B7D-9057-BD49E867AFDA}"/>
              </a:ext>
            </a:extLst>
          </p:cNvPr>
          <p:cNvSpPr txBox="1"/>
          <p:nvPr/>
        </p:nvSpPr>
        <p:spPr>
          <a:xfrm>
            <a:off x="1173926" y="2321073"/>
            <a:ext cx="3543994" cy="307777"/>
          </a:xfrm>
          <a:prstGeom prst="rect">
            <a:avLst/>
          </a:prstGeom>
          <a:noFill/>
        </p:spPr>
        <p:txBody>
          <a:bodyPr wrap="square">
            <a:spAutoFit/>
          </a:bodyPr>
          <a:lstStyle/>
          <a:p>
            <a:pPr algn="ctr"/>
            <a:r>
              <a:rPr lang="ja-JP" altLang="en-US" sz="1400">
                <a:solidFill>
                  <a:srgbClr val="333333"/>
                </a:solidFill>
                <a:latin typeface="Meiryo" panose="020B0604030504040204" pitchFamily="50" charset="-128"/>
                <a:ea typeface="Meiryo" panose="020B0604030504040204" pitchFamily="50" charset="-128"/>
              </a:rPr>
              <a:t>コンテナ</a:t>
            </a:r>
            <a:endParaRPr lang="ja-JP" altLang="en-US" sz="1400" dirty="0"/>
          </a:p>
        </p:txBody>
      </p:sp>
      <p:sp>
        <p:nvSpPr>
          <p:cNvPr id="31" name="テキスト ボックス 30">
            <a:extLst>
              <a:ext uri="{FF2B5EF4-FFF2-40B4-BE49-F238E27FC236}">
                <a16:creationId xmlns:a16="http://schemas.microsoft.com/office/drawing/2014/main" id="{A63A66D9-6D2E-4D77-849B-B35CC088CBF2}"/>
              </a:ext>
            </a:extLst>
          </p:cNvPr>
          <p:cNvSpPr txBox="1"/>
          <p:nvPr/>
        </p:nvSpPr>
        <p:spPr>
          <a:xfrm>
            <a:off x="5295089" y="3145148"/>
            <a:ext cx="2730047" cy="461665"/>
          </a:xfrm>
          <a:prstGeom prst="rect">
            <a:avLst/>
          </a:prstGeom>
          <a:noFill/>
        </p:spPr>
        <p:txBody>
          <a:bodyPr wrap="square">
            <a:spAutoFit/>
          </a:bodyPr>
          <a:lstStyle/>
          <a:p>
            <a:r>
              <a:rPr lang="ja-JP" altLang="en-US" sz="2400" b="0" i="0">
                <a:solidFill>
                  <a:srgbClr val="333333"/>
                </a:solidFill>
                <a:effectLst/>
                <a:latin typeface="Meiryo" panose="020B0604030504040204" pitchFamily="50" charset="-128"/>
                <a:ea typeface="Meiryo" panose="020B0604030504040204" pitchFamily="50" charset="-128"/>
              </a:rPr>
              <a:t>コンテナ型仮想化</a:t>
            </a:r>
            <a:endParaRPr lang="en-US" altLang="ja-JP" sz="2400" b="0" i="0">
              <a:solidFill>
                <a:srgbClr val="333333"/>
              </a:solidFill>
              <a:effectLst/>
              <a:latin typeface="Meiryo" panose="020B0604030504040204" pitchFamily="50" charset="-128"/>
              <a:ea typeface="Meiryo" panose="020B0604030504040204" pitchFamily="50" charset="-128"/>
            </a:endParaRPr>
          </a:p>
        </p:txBody>
      </p:sp>
      <p:sp>
        <p:nvSpPr>
          <p:cNvPr id="32" name="テキスト ボックス 31">
            <a:extLst>
              <a:ext uri="{FF2B5EF4-FFF2-40B4-BE49-F238E27FC236}">
                <a16:creationId xmlns:a16="http://schemas.microsoft.com/office/drawing/2014/main" id="{B7B64E82-8070-4DD9-98FF-D9C6B020230A}"/>
              </a:ext>
            </a:extLst>
          </p:cNvPr>
          <p:cNvSpPr txBox="1"/>
          <p:nvPr/>
        </p:nvSpPr>
        <p:spPr>
          <a:xfrm>
            <a:off x="5347952" y="5283204"/>
            <a:ext cx="2730047" cy="461665"/>
          </a:xfrm>
          <a:prstGeom prst="rect">
            <a:avLst/>
          </a:prstGeom>
          <a:noFill/>
        </p:spPr>
        <p:txBody>
          <a:bodyPr wrap="square">
            <a:spAutoFit/>
          </a:bodyPr>
          <a:lstStyle/>
          <a:p>
            <a:r>
              <a:rPr lang="ja-JP" altLang="en-US" sz="2400">
                <a:solidFill>
                  <a:srgbClr val="333333"/>
                </a:solidFill>
                <a:latin typeface="Meiryo" panose="020B0604030504040204" pitchFamily="50" charset="-128"/>
                <a:ea typeface="Meiryo" panose="020B0604030504040204" pitchFamily="50" charset="-128"/>
              </a:rPr>
              <a:t>完全</a:t>
            </a:r>
            <a:r>
              <a:rPr lang="ja-JP" altLang="en-US" sz="2400" b="0" i="0">
                <a:solidFill>
                  <a:srgbClr val="333333"/>
                </a:solidFill>
                <a:effectLst/>
                <a:latin typeface="Meiryo" panose="020B0604030504040204" pitchFamily="50" charset="-128"/>
                <a:ea typeface="Meiryo" panose="020B0604030504040204" pitchFamily="50" charset="-128"/>
              </a:rPr>
              <a:t>仮想化</a:t>
            </a:r>
            <a:endParaRPr lang="en-US" altLang="ja-JP" sz="2400" b="0" i="0">
              <a:solidFill>
                <a:srgbClr val="333333"/>
              </a:solidFill>
              <a:effectLst/>
              <a:latin typeface="Meiryo" panose="020B0604030504040204" pitchFamily="50" charset="-128"/>
              <a:ea typeface="Meiryo" panose="020B0604030504040204" pitchFamily="50" charset="-128"/>
            </a:endParaRPr>
          </a:p>
        </p:txBody>
      </p:sp>
      <p:sp>
        <p:nvSpPr>
          <p:cNvPr id="33" name="右大かっこ 32">
            <a:extLst>
              <a:ext uri="{FF2B5EF4-FFF2-40B4-BE49-F238E27FC236}">
                <a16:creationId xmlns:a16="http://schemas.microsoft.com/office/drawing/2014/main" id="{2BD60D58-4F0C-4857-970D-6E6E10A981D4}"/>
              </a:ext>
            </a:extLst>
          </p:cNvPr>
          <p:cNvSpPr/>
          <p:nvPr/>
        </p:nvSpPr>
        <p:spPr>
          <a:xfrm>
            <a:off x="4993767" y="4315539"/>
            <a:ext cx="155544" cy="2367956"/>
          </a:xfrm>
          <a:prstGeom prst="rightBracket">
            <a:avLst>
              <a:gd name="adj" fmla="val 113836"/>
            </a:avLst>
          </a:prstGeom>
          <a:ln w="41275">
            <a:solidFill>
              <a:srgbClr val="FF66FF"/>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p>
        </p:txBody>
      </p:sp>
      <p:sp>
        <p:nvSpPr>
          <p:cNvPr id="34" name="右大かっこ 33">
            <a:extLst>
              <a:ext uri="{FF2B5EF4-FFF2-40B4-BE49-F238E27FC236}">
                <a16:creationId xmlns:a16="http://schemas.microsoft.com/office/drawing/2014/main" id="{E18F7183-4A65-4F7F-9AC3-2335154D745B}"/>
              </a:ext>
            </a:extLst>
          </p:cNvPr>
          <p:cNvSpPr/>
          <p:nvPr/>
        </p:nvSpPr>
        <p:spPr>
          <a:xfrm>
            <a:off x="4969766" y="2252091"/>
            <a:ext cx="179545" cy="2063448"/>
          </a:xfrm>
          <a:prstGeom prst="rightBracket">
            <a:avLst>
              <a:gd name="adj" fmla="val 77094"/>
            </a:avLst>
          </a:prstGeom>
          <a:ln w="41275">
            <a:solidFill>
              <a:srgbClr val="FF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10131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6A077-CC39-4965-B6AE-2386AEEF270E}"/>
              </a:ext>
            </a:extLst>
          </p:cNvPr>
          <p:cNvSpPr>
            <a:spLocks noGrp="1"/>
          </p:cNvSpPr>
          <p:nvPr>
            <p:ph type="title"/>
          </p:nvPr>
        </p:nvSpPr>
        <p:spPr/>
        <p:txBody>
          <a:bodyPr/>
          <a:lstStyle/>
          <a:p>
            <a:r>
              <a:rPr kumimoji="1" lang="en-US" altLang="ja-JP"/>
              <a:t>Docker</a:t>
            </a:r>
            <a:r>
              <a:rPr kumimoji="1" lang="ja-JP" altLang="en-US"/>
              <a:t>の特徴</a:t>
            </a:r>
            <a:endParaRPr kumimoji="1" lang="ja-JP" altLang="en-US" dirty="0"/>
          </a:p>
        </p:txBody>
      </p:sp>
      <p:sp>
        <p:nvSpPr>
          <p:cNvPr id="10" name="テキスト ボックス 9">
            <a:extLst>
              <a:ext uri="{FF2B5EF4-FFF2-40B4-BE49-F238E27FC236}">
                <a16:creationId xmlns:a16="http://schemas.microsoft.com/office/drawing/2014/main" id="{AC39EC19-2DB8-4242-9A66-E07F8E93F507}"/>
              </a:ext>
            </a:extLst>
          </p:cNvPr>
          <p:cNvSpPr txBox="1"/>
          <p:nvPr/>
        </p:nvSpPr>
        <p:spPr>
          <a:xfrm>
            <a:off x="587819" y="2149128"/>
            <a:ext cx="11407331" cy="4154984"/>
          </a:xfrm>
          <a:prstGeom prst="rect">
            <a:avLst/>
          </a:prstGeom>
          <a:noFill/>
        </p:spPr>
        <p:txBody>
          <a:bodyPr wrap="square">
            <a:spAutoFit/>
          </a:bodyPr>
          <a:lstStyle/>
          <a:p>
            <a:r>
              <a:rPr lang="ja-JP" altLang="en-US" sz="2400" b="1" i="0">
                <a:solidFill>
                  <a:srgbClr val="C00000"/>
                </a:solidFill>
                <a:effectLst/>
                <a:latin typeface="Meiryo" panose="020B0604030504040204" pitchFamily="50" charset="-128"/>
                <a:ea typeface="Meiryo" panose="020B0604030504040204" pitchFamily="50" charset="-128"/>
              </a:rPr>
              <a:t>良い点</a:t>
            </a:r>
            <a:endParaRPr lang="en-US" altLang="ja-JP" sz="2400" b="1" i="0">
              <a:solidFill>
                <a:srgbClr val="C00000"/>
              </a:solidFill>
              <a:effectLst/>
              <a:latin typeface="Meiryo" panose="020B0604030504040204" pitchFamily="50" charset="-128"/>
              <a:ea typeface="Meiryo" panose="020B0604030504040204" pitchFamily="50" charset="-128"/>
            </a:endParaRPr>
          </a:p>
          <a:p>
            <a:pPr marL="342900" indent="-342900">
              <a:buFont typeface="Wingdings" panose="05000000000000000000" pitchFamily="2" charset="2"/>
              <a:buChar char="l"/>
            </a:pPr>
            <a:r>
              <a:rPr lang="ja-JP" altLang="en-US" sz="2400" b="0" i="0">
                <a:solidFill>
                  <a:srgbClr val="333333"/>
                </a:solidFill>
                <a:effectLst/>
                <a:latin typeface="Meiryo" panose="020B0604030504040204" pitchFamily="50" charset="-128"/>
                <a:ea typeface="Meiryo" panose="020B0604030504040204" pitchFamily="50" charset="-128"/>
              </a:rPr>
              <a:t>単一ファイルで「アプリケーション環境一式」を</a:t>
            </a:r>
            <a:r>
              <a:rPr lang="ja-JP" altLang="en-US" sz="2400">
                <a:solidFill>
                  <a:srgbClr val="333333"/>
                </a:solidFill>
                <a:latin typeface="Meiryo" panose="020B0604030504040204" pitchFamily="50" charset="-128"/>
                <a:ea typeface="Meiryo" panose="020B0604030504040204" pitchFamily="50" charset="-128"/>
              </a:rPr>
              <a:t>配布できる</a:t>
            </a:r>
            <a:endParaRPr lang="en-US" altLang="ja-JP" sz="2400">
              <a:solidFill>
                <a:srgbClr val="333333"/>
              </a:solidFill>
              <a:latin typeface="Meiryo" panose="020B0604030504040204" pitchFamily="50" charset="-128"/>
              <a:ea typeface="Meiryo" panose="020B0604030504040204" pitchFamily="50" charset="-128"/>
            </a:endParaRPr>
          </a:p>
          <a:p>
            <a:pPr marL="342900" indent="-342900">
              <a:buFont typeface="Wingdings" panose="05000000000000000000" pitchFamily="2" charset="2"/>
              <a:buChar char="l"/>
            </a:pPr>
            <a:r>
              <a:rPr lang="ja-JP" altLang="en-US" sz="2400">
                <a:solidFill>
                  <a:srgbClr val="333333"/>
                </a:solidFill>
                <a:latin typeface="Meiryo" panose="020B0604030504040204" pitchFamily="50" charset="-128"/>
                <a:ea typeface="Meiryo" panose="020B0604030504040204" pitchFamily="50" charset="-128"/>
              </a:rPr>
              <a:t>動作が軽い（完全仮想化に比べて）</a:t>
            </a:r>
            <a:br>
              <a:rPr lang="en-US" altLang="ja-JP" sz="2400">
                <a:solidFill>
                  <a:srgbClr val="333333"/>
                </a:solidFill>
                <a:latin typeface="Meiryo" panose="020B0604030504040204" pitchFamily="50" charset="-128"/>
                <a:ea typeface="Meiryo" panose="020B0604030504040204" pitchFamily="50" charset="-128"/>
              </a:rPr>
            </a:br>
            <a:r>
              <a:rPr lang="ja-JP" altLang="en-US" sz="2400">
                <a:solidFill>
                  <a:srgbClr val="333333"/>
                </a:solidFill>
                <a:latin typeface="Meiryo" panose="020B0604030504040204" pitchFamily="50" charset="-128"/>
                <a:ea typeface="Meiryo" panose="020B0604030504040204" pitchFamily="50" charset="-128"/>
              </a:rPr>
              <a:t>→ホストとカーネルを共有するので起動が早い。メモリ負荷も軽い。</a:t>
            </a:r>
            <a:br>
              <a:rPr lang="en-US" altLang="ja-JP" sz="2400">
                <a:solidFill>
                  <a:srgbClr val="333333"/>
                </a:solidFill>
                <a:latin typeface="Meiryo" panose="020B0604030504040204" pitchFamily="50" charset="-128"/>
                <a:ea typeface="Meiryo" panose="020B0604030504040204" pitchFamily="50" charset="-128"/>
              </a:rPr>
            </a:br>
            <a:endParaRPr lang="en-US" altLang="ja-JP" sz="2400" b="1">
              <a:solidFill>
                <a:srgbClr val="333333"/>
              </a:solidFill>
              <a:latin typeface="Meiryo" panose="020B0604030504040204" pitchFamily="50" charset="-128"/>
              <a:ea typeface="Meiryo" panose="020B0604030504040204" pitchFamily="50" charset="-128"/>
            </a:endParaRPr>
          </a:p>
          <a:p>
            <a:r>
              <a:rPr lang="ja-JP" altLang="en-US" sz="2400" b="1">
                <a:solidFill>
                  <a:srgbClr val="C00000"/>
                </a:solidFill>
                <a:latin typeface="Meiryo" panose="020B0604030504040204" pitchFamily="50" charset="-128"/>
                <a:ea typeface="Meiryo" panose="020B0604030504040204" pitchFamily="50" charset="-128"/>
              </a:rPr>
              <a:t>欠点</a:t>
            </a:r>
            <a:endParaRPr lang="en-US" altLang="ja-JP" sz="2400" b="1">
              <a:solidFill>
                <a:srgbClr val="C00000"/>
              </a:solidFill>
              <a:latin typeface="Meiryo" panose="020B0604030504040204" pitchFamily="50" charset="-128"/>
              <a:ea typeface="Meiryo" panose="020B0604030504040204" pitchFamily="50" charset="-128"/>
            </a:endParaRPr>
          </a:p>
          <a:p>
            <a:pPr marL="342900" indent="-342900">
              <a:buFont typeface="Wingdings" panose="05000000000000000000" pitchFamily="2" charset="2"/>
              <a:buChar char="l"/>
            </a:pPr>
            <a:r>
              <a:rPr lang="en-US" altLang="ja-JP" sz="2400">
                <a:solidFill>
                  <a:srgbClr val="333333"/>
                </a:solidFill>
                <a:latin typeface="Meiryo" panose="020B0604030504040204" pitchFamily="50" charset="-128"/>
                <a:ea typeface="Meiryo" panose="020B0604030504040204" pitchFamily="50" charset="-128"/>
              </a:rPr>
              <a:t>Linux</a:t>
            </a:r>
            <a:r>
              <a:rPr lang="ja-JP" altLang="en-US" sz="2400">
                <a:solidFill>
                  <a:srgbClr val="333333"/>
                </a:solidFill>
                <a:latin typeface="Meiryo" panose="020B0604030504040204" pitchFamily="50" charset="-128"/>
                <a:ea typeface="Meiryo" panose="020B0604030504040204" pitchFamily="50" charset="-128"/>
              </a:rPr>
              <a:t>でしか動かない</a:t>
            </a:r>
            <a:br>
              <a:rPr lang="en-US" altLang="ja-JP" sz="2400">
                <a:solidFill>
                  <a:srgbClr val="333333"/>
                </a:solidFill>
                <a:latin typeface="Meiryo" panose="020B0604030504040204" pitchFamily="50" charset="-128"/>
                <a:ea typeface="Meiryo" panose="020B0604030504040204" pitchFamily="50" charset="-128"/>
              </a:rPr>
            </a:br>
            <a:r>
              <a:rPr lang="en-US" altLang="ja-JP" sz="2400">
                <a:solidFill>
                  <a:srgbClr val="333333"/>
                </a:solidFill>
                <a:latin typeface="Meiryo" panose="020B0604030504040204" pitchFamily="50" charset="-128"/>
                <a:ea typeface="Meiryo" panose="020B0604030504040204" pitchFamily="50" charset="-128"/>
              </a:rPr>
              <a:t>Windows</a:t>
            </a:r>
            <a:r>
              <a:rPr lang="ja-JP" altLang="en-US" sz="2400">
                <a:solidFill>
                  <a:srgbClr val="333333"/>
                </a:solidFill>
                <a:latin typeface="Meiryo" panose="020B0604030504040204" pitchFamily="50" charset="-128"/>
                <a:ea typeface="Meiryo" panose="020B0604030504040204" pitchFamily="50" charset="-128"/>
              </a:rPr>
              <a:t>版</a:t>
            </a:r>
            <a:r>
              <a:rPr lang="en-US" altLang="ja-JP" sz="2400">
                <a:solidFill>
                  <a:srgbClr val="333333"/>
                </a:solidFill>
                <a:latin typeface="Meiryo" panose="020B0604030504040204" pitchFamily="50" charset="-128"/>
                <a:ea typeface="Meiryo" panose="020B0604030504040204" pitchFamily="50" charset="-128"/>
              </a:rPr>
              <a:t>Docker</a:t>
            </a:r>
            <a:r>
              <a:rPr lang="ja-JP" altLang="en-US" sz="2400">
                <a:solidFill>
                  <a:srgbClr val="333333"/>
                </a:solidFill>
                <a:latin typeface="Meiryo" panose="020B0604030504040204" pitchFamily="50" charset="-128"/>
                <a:ea typeface="Meiryo" panose="020B0604030504040204" pitchFamily="50" charset="-128"/>
              </a:rPr>
              <a:t>もあるが、</a:t>
            </a:r>
            <a:r>
              <a:rPr lang="en-US" altLang="ja-JP" sz="2400">
                <a:solidFill>
                  <a:srgbClr val="333333"/>
                </a:solidFill>
                <a:latin typeface="Meiryo" panose="020B0604030504040204" pitchFamily="50" charset="-128"/>
                <a:ea typeface="Meiryo" panose="020B0604030504040204" pitchFamily="50" charset="-128"/>
              </a:rPr>
              <a:t>WSL/Hyper-V</a:t>
            </a:r>
            <a:r>
              <a:rPr lang="ja-JP" altLang="en-US" sz="2400">
                <a:solidFill>
                  <a:srgbClr val="333333"/>
                </a:solidFill>
                <a:latin typeface="Meiryo" panose="020B0604030504040204" pitchFamily="50" charset="-128"/>
                <a:ea typeface="Meiryo" panose="020B0604030504040204" pitchFamily="50" charset="-128"/>
              </a:rPr>
              <a:t>上の仮想</a:t>
            </a:r>
            <a:r>
              <a:rPr lang="en-US" altLang="ja-JP" sz="2400">
                <a:solidFill>
                  <a:srgbClr val="333333"/>
                </a:solidFill>
                <a:latin typeface="Meiryo" panose="020B0604030504040204" pitchFamily="50" charset="-128"/>
                <a:ea typeface="Meiryo" panose="020B0604030504040204" pitchFamily="50" charset="-128"/>
              </a:rPr>
              <a:t>Linux</a:t>
            </a:r>
            <a:r>
              <a:rPr lang="ja-JP" altLang="en-US" sz="2400">
                <a:solidFill>
                  <a:srgbClr val="333333"/>
                </a:solidFill>
                <a:latin typeface="Meiryo" panose="020B0604030504040204" pitchFamily="50" charset="-128"/>
                <a:ea typeface="Meiryo" panose="020B0604030504040204" pitchFamily="50" charset="-128"/>
              </a:rPr>
              <a:t>が別途必要。</a:t>
            </a:r>
            <a:endParaRPr lang="en-US" altLang="ja-JP" sz="2400">
              <a:solidFill>
                <a:srgbClr val="333333"/>
              </a:solidFill>
              <a:latin typeface="Meiryo" panose="020B0604030504040204" pitchFamily="50" charset="-128"/>
              <a:ea typeface="Meiryo" panose="020B0604030504040204" pitchFamily="50" charset="-128"/>
            </a:endParaRPr>
          </a:p>
          <a:p>
            <a:pPr marL="342900" indent="-342900">
              <a:buFont typeface="Wingdings" panose="05000000000000000000" pitchFamily="2" charset="2"/>
              <a:buChar char="l"/>
            </a:pPr>
            <a:r>
              <a:rPr lang="ja-JP" altLang="en-US" sz="2400">
                <a:solidFill>
                  <a:srgbClr val="333333"/>
                </a:solidFill>
                <a:latin typeface="Meiryo" panose="020B0604030504040204" pitchFamily="50" charset="-128"/>
                <a:ea typeface="Meiryo" panose="020B0604030504040204" pitchFamily="50" charset="-128"/>
              </a:rPr>
              <a:t>完全な分離環境ではない</a:t>
            </a:r>
            <a:br>
              <a:rPr lang="en-US" altLang="ja-JP" sz="2400">
                <a:solidFill>
                  <a:srgbClr val="333333"/>
                </a:solidFill>
                <a:latin typeface="Meiryo" panose="020B0604030504040204" pitchFamily="50" charset="-128"/>
                <a:ea typeface="Meiryo" panose="020B0604030504040204" pitchFamily="50" charset="-128"/>
              </a:rPr>
            </a:br>
            <a:r>
              <a:rPr lang="en-US" altLang="ja-JP" sz="2400">
                <a:solidFill>
                  <a:srgbClr val="333333"/>
                </a:solidFill>
                <a:latin typeface="Meiryo" panose="020B0604030504040204" pitchFamily="50" charset="-128"/>
                <a:ea typeface="Meiryo" panose="020B0604030504040204" pitchFamily="50" charset="-128"/>
              </a:rPr>
              <a:t>OS</a:t>
            </a:r>
            <a:r>
              <a:rPr lang="ja-JP" altLang="en-US" sz="2400">
                <a:solidFill>
                  <a:srgbClr val="333333"/>
                </a:solidFill>
                <a:latin typeface="Meiryo" panose="020B0604030504040204" pitchFamily="50" charset="-128"/>
                <a:ea typeface="Meiryo" panose="020B0604030504040204" pitchFamily="50" charset="-128"/>
              </a:rPr>
              <a:t>を共有するので、どれかのコンテナが</a:t>
            </a:r>
            <a:r>
              <a:rPr lang="en-US" altLang="ja-JP" sz="2400">
                <a:solidFill>
                  <a:srgbClr val="333333"/>
                </a:solidFill>
                <a:latin typeface="Meiryo" panose="020B0604030504040204" pitchFamily="50" charset="-128"/>
                <a:ea typeface="Meiryo" panose="020B0604030504040204" pitchFamily="50" charset="-128"/>
              </a:rPr>
              <a:t>OS</a:t>
            </a:r>
            <a:r>
              <a:rPr lang="ja-JP" altLang="en-US" sz="2400">
                <a:solidFill>
                  <a:srgbClr val="333333"/>
                </a:solidFill>
                <a:latin typeface="Meiryo" panose="020B0604030504040204" pitchFamily="50" charset="-128"/>
                <a:ea typeface="Meiryo" panose="020B0604030504040204" pitchFamily="50" charset="-128"/>
              </a:rPr>
              <a:t>内で不具合を起こすと全部に波及する。</a:t>
            </a:r>
            <a:endParaRPr lang="en-US" altLang="ja-JP" sz="2400">
              <a:solidFill>
                <a:srgbClr val="333333"/>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2009913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6A077-CC39-4965-B6AE-2386AEEF270E}"/>
              </a:ext>
            </a:extLst>
          </p:cNvPr>
          <p:cNvSpPr>
            <a:spLocks noGrp="1"/>
          </p:cNvSpPr>
          <p:nvPr>
            <p:ph type="title"/>
          </p:nvPr>
        </p:nvSpPr>
        <p:spPr/>
        <p:txBody>
          <a:bodyPr>
            <a:normAutofit/>
          </a:bodyPr>
          <a:lstStyle/>
          <a:p>
            <a:r>
              <a:rPr kumimoji="1" lang="en-US" altLang="ja-JP"/>
              <a:t>Docker</a:t>
            </a:r>
            <a:r>
              <a:rPr kumimoji="1" lang="ja-JP" altLang="en-US"/>
              <a:t> </a:t>
            </a:r>
            <a:r>
              <a:rPr kumimoji="1" lang="en-US" altLang="ja-JP"/>
              <a:t>image</a:t>
            </a:r>
            <a:r>
              <a:rPr kumimoji="1" lang="ja-JP" altLang="en-US"/>
              <a:t>とコンテナ</a:t>
            </a:r>
            <a:endParaRPr kumimoji="1" lang="ja-JP" altLang="en-US" dirty="0"/>
          </a:p>
        </p:txBody>
      </p:sp>
      <p:sp>
        <p:nvSpPr>
          <p:cNvPr id="10" name="テキスト ボックス 9">
            <a:extLst>
              <a:ext uri="{FF2B5EF4-FFF2-40B4-BE49-F238E27FC236}">
                <a16:creationId xmlns:a16="http://schemas.microsoft.com/office/drawing/2014/main" id="{AC39EC19-2DB8-4242-9A66-E07F8E93F507}"/>
              </a:ext>
            </a:extLst>
          </p:cNvPr>
          <p:cNvSpPr txBox="1"/>
          <p:nvPr/>
        </p:nvSpPr>
        <p:spPr>
          <a:xfrm>
            <a:off x="587819" y="2149128"/>
            <a:ext cx="11223625" cy="4524315"/>
          </a:xfrm>
          <a:prstGeom prst="rect">
            <a:avLst/>
          </a:prstGeom>
          <a:noFill/>
        </p:spPr>
        <p:txBody>
          <a:bodyPr wrap="square">
            <a:spAutoFit/>
          </a:bodyPr>
          <a:lstStyle/>
          <a:p>
            <a:r>
              <a:rPr lang="en-US" altLang="ja-JP" sz="2400" b="1">
                <a:solidFill>
                  <a:srgbClr val="333333"/>
                </a:solidFill>
                <a:latin typeface="Meiryo" panose="020B0604030504040204" pitchFamily="50" charset="-128"/>
                <a:ea typeface="Meiryo" panose="020B0604030504040204" pitchFamily="50" charset="-128"/>
              </a:rPr>
              <a:t>Docker image</a:t>
            </a:r>
          </a:p>
          <a:p>
            <a:r>
              <a:rPr lang="ja-JP" altLang="en-US" sz="2400">
                <a:solidFill>
                  <a:srgbClr val="333333"/>
                </a:solidFill>
                <a:latin typeface="Meiryo" panose="020B0604030504040204" pitchFamily="50" charset="-128"/>
                <a:ea typeface="Meiryo" panose="020B0604030504040204" pitchFamily="50" charset="-128"/>
              </a:rPr>
              <a:t>→仮想環境のイメージファイル。</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en-US" altLang="ja-JP" sz="2400" b="1">
                <a:solidFill>
                  <a:srgbClr val="333333"/>
                </a:solidFill>
                <a:latin typeface="Meiryo" panose="020B0604030504040204" pitchFamily="50" charset="-128"/>
                <a:ea typeface="Meiryo" panose="020B0604030504040204" pitchFamily="50" charset="-128"/>
              </a:rPr>
              <a:t>Dokcer container</a:t>
            </a:r>
          </a:p>
          <a:p>
            <a:r>
              <a:rPr lang="ja-JP" altLang="en-US" sz="2400">
                <a:solidFill>
                  <a:srgbClr val="333333"/>
                </a:solidFill>
                <a:latin typeface="Meiryo" panose="020B0604030504040204" pitchFamily="50" charset="-128"/>
                <a:ea typeface="Meiryo" panose="020B0604030504040204" pitchFamily="50" charset="-128"/>
              </a:rPr>
              <a:t>→</a:t>
            </a:r>
            <a:r>
              <a:rPr lang="en-US" altLang="ja-JP" sz="2400">
                <a:solidFill>
                  <a:srgbClr val="333333"/>
                </a:solidFill>
                <a:latin typeface="Meiryo" panose="020B0604030504040204" pitchFamily="50" charset="-128"/>
                <a:ea typeface="Meiryo" panose="020B0604030504040204" pitchFamily="50" charset="-128"/>
              </a:rPr>
              <a:t>Docker image</a:t>
            </a:r>
            <a:r>
              <a:rPr lang="ja-JP" altLang="en-US" sz="2400">
                <a:solidFill>
                  <a:srgbClr val="333333"/>
                </a:solidFill>
                <a:latin typeface="Meiryo" panose="020B0604030504040204" pitchFamily="50" charset="-128"/>
                <a:ea typeface="Meiryo" panose="020B0604030504040204" pitchFamily="50" charset="-128"/>
              </a:rPr>
              <a:t>を起動した仮想環境。</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en-US" altLang="ja-JP" sz="2400">
                <a:solidFill>
                  <a:srgbClr val="333333"/>
                </a:solidFill>
                <a:latin typeface="Meiryo" panose="020B0604030504040204" pitchFamily="50" charset="-128"/>
                <a:ea typeface="Meiryo" panose="020B0604030504040204" pitchFamily="50" charset="-128"/>
              </a:rPr>
              <a:t>Docker image</a:t>
            </a:r>
            <a:r>
              <a:rPr lang="ja-JP" altLang="en-US" sz="2400">
                <a:solidFill>
                  <a:srgbClr val="333333"/>
                </a:solidFill>
                <a:latin typeface="Meiryo" panose="020B0604030504040204" pitchFamily="50" charset="-128"/>
                <a:ea typeface="Meiryo" panose="020B0604030504040204" pitchFamily="50" charset="-128"/>
              </a:rPr>
              <a:t>と</a:t>
            </a:r>
            <a:r>
              <a:rPr lang="en-US" altLang="ja-JP" sz="2400">
                <a:solidFill>
                  <a:srgbClr val="333333"/>
                </a:solidFill>
                <a:latin typeface="Meiryo" panose="020B0604030504040204" pitchFamily="50" charset="-128"/>
                <a:ea typeface="Meiryo" panose="020B0604030504040204" pitchFamily="50" charset="-128"/>
              </a:rPr>
              <a:t>Docker container</a:t>
            </a:r>
            <a:r>
              <a:rPr lang="ja-JP" altLang="en-US" sz="2400">
                <a:solidFill>
                  <a:srgbClr val="333333"/>
                </a:solidFill>
                <a:latin typeface="Meiryo" panose="020B0604030504040204" pitchFamily="50" charset="-128"/>
                <a:ea typeface="Meiryo" panose="020B0604030504040204" pitchFamily="50" charset="-128"/>
              </a:rPr>
              <a:t>の関係は、</a:t>
            </a:r>
            <a:r>
              <a:rPr lang="en-US" altLang="ja-JP" sz="2400">
                <a:solidFill>
                  <a:srgbClr val="333333"/>
                </a:solidFill>
                <a:latin typeface="Meiryo" panose="020B0604030504040204" pitchFamily="50" charset="-128"/>
                <a:ea typeface="Meiryo" panose="020B0604030504040204" pitchFamily="50" charset="-128"/>
              </a:rPr>
              <a:t>Windows</a:t>
            </a:r>
            <a:r>
              <a:rPr lang="ja-JP" altLang="en-US" sz="2400">
                <a:solidFill>
                  <a:srgbClr val="333333"/>
                </a:solidFill>
                <a:latin typeface="Meiryo" panose="020B0604030504040204" pitchFamily="50" charset="-128"/>
                <a:ea typeface="Meiryo" panose="020B0604030504040204" pitchFamily="50" charset="-128"/>
              </a:rPr>
              <a:t>の</a:t>
            </a:r>
            <a:r>
              <a:rPr lang="en-US" altLang="ja-JP" sz="2400">
                <a:solidFill>
                  <a:srgbClr val="333333"/>
                </a:solidFill>
                <a:latin typeface="Meiryo" panose="020B0604030504040204" pitchFamily="50" charset="-128"/>
                <a:ea typeface="Meiryo" panose="020B0604030504040204" pitchFamily="50" charset="-128"/>
              </a:rPr>
              <a:t>Exe</a:t>
            </a:r>
            <a:r>
              <a:rPr lang="ja-JP" altLang="en-US" sz="2400">
                <a:solidFill>
                  <a:srgbClr val="333333"/>
                </a:solidFill>
                <a:latin typeface="Meiryo" panose="020B0604030504040204" pitchFamily="50" charset="-128"/>
                <a:ea typeface="Meiryo" panose="020B0604030504040204" pitchFamily="50" charset="-128"/>
              </a:rPr>
              <a:t>ファイルとその起動プロセスのようなもの。</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en-US" altLang="ja-JP" sz="2400">
                <a:solidFill>
                  <a:srgbClr val="333333"/>
                </a:solidFill>
                <a:latin typeface="Meiryo" panose="020B0604030504040204" pitchFamily="50" charset="-128"/>
                <a:ea typeface="Meiryo" panose="020B0604030504040204" pitchFamily="50" charset="-128"/>
              </a:rPr>
              <a:t>VMware</a:t>
            </a:r>
            <a:r>
              <a:rPr lang="ja-JP" altLang="en-US" sz="2400">
                <a:solidFill>
                  <a:srgbClr val="333333"/>
                </a:solidFill>
                <a:latin typeface="Meiryo" panose="020B0604030504040204" pitchFamily="50" charset="-128"/>
                <a:ea typeface="Meiryo" panose="020B0604030504040204" pitchFamily="50" charset="-128"/>
              </a:rPr>
              <a:t>との違い：</a:t>
            </a:r>
            <a:endParaRPr lang="en-US" altLang="ja-JP" sz="2400">
              <a:solidFill>
                <a:srgbClr val="333333"/>
              </a:solidFill>
              <a:latin typeface="Meiryo" panose="020B0604030504040204" pitchFamily="50" charset="-128"/>
              <a:ea typeface="Meiryo" panose="020B0604030504040204" pitchFamily="50" charset="-128"/>
            </a:endParaRPr>
          </a:p>
          <a:p>
            <a:pPr marL="342900" indent="-342900">
              <a:buFont typeface="Arial" panose="020B0604020202020204" pitchFamily="34" charset="0"/>
              <a:buChar char="•"/>
            </a:pPr>
            <a:r>
              <a:rPr lang="en-US" altLang="ja-JP" sz="2400">
                <a:solidFill>
                  <a:srgbClr val="333333"/>
                </a:solidFill>
                <a:latin typeface="Meiryo" panose="020B0604030504040204" pitchFamily="50" charset="-128"/>
                <a:ea typeface="Meiryo" panose="020B0604030504040204" pitchFamily="50" charset="-128"/>
              </a:rPr>
              <a:t>VMware</a:t>
            </a:r>
            <a:r>
              <a:rPr lang="ja-JP" altLang="en-US" sz="2400">
                <a:solidFill>
                  <a:srgbClr val="333333"/>
                </a:solidFill>
                <a:latin typeface="Meiryo" panose="020B0604030504040204" pitchFamily="50" charset="-128"/>
                <a:ea typeface="Meiryo" panose="020B0604030504040204" pitchFamily="50" charset="-128"/>
              </a:rPr>
              <a:t>では</a:t>
            </a:r>
            <a:r>
              <a:rPr lang="en-US" altLang="ja-JP" sz="2400">
                <a:solidFill>
                  <a:srgbClr val="333333"/>
                </a:solidFill>
                <a:latin typeface="Meiryo" panose="020B0604030504040204" pitchFamily="50" charset="-128"/>
                <a:ea typeface="Meiryo" panose="020B0604030504040204" pitchFamily="50" charset="-128"/>
              </a:rPr>
              <a:t>1</a:t>
            </a:r>
            <a:r>
              <a:rPr lang="ja-JP" altLang="en-US" sz="2400">
                <a:solidFill>
                  <a:srgbClr val="333333"/>
                </a:solidFill>
                <a:latin typeface="Meiryo" panose="020B0604030504040204" pitchFamily="50" charset="-128"/>
                <a:ea typeface="Meiryo" panose="020B0604030504040204" pitchFamily="50" charset="-128"/>
              </a:rPr>
              <a:t>つの</a:t>
            </a:r>
            <a:r>
              <a:rPr lang="en-US" altLang="ja-JP" sz="2400">
                <a:solidFill>
                  <a:srgbClr val="333333"/>
                </a:solidFill>
                <a:latin typeface="Meiryo" panose="020B0604030504040204" pitchFamily="50" charset="-128"/>
                <a:ea typeface="Meiryo" panose="020B0604030504040204" pitchFamily="50" charset="-128"/>
              </a:rPr>
              <a:t>VM</a:t>
            </a:r>
            <a:r>
              <a:rPr lang="ja-JP" altLang="en-US" sz="2400">
                <a:solidFill>
                  <a:srgbClr val="333333"/>
                </a:solidFill>
                <a:latin typeface="Meiryo" panose="020B0604030504040204" pitchFamily="50" charset="-128"/>
                <a:ea typeface="Meiryo" panose="020B0604030504040204" pitchFamily="50" charset="-128"/>
              </a:rPr>
              <a:t>ファイルから</a:t>
            </a:r>
            <a:r>
              <a:rPr lang="en-US" altLang="ja-JP" sz="2400">
                <a:solidFill>
                  <a:srgbClr val="333333"/>
                </a:solidFill>
                <a:latin typeface="Meiryo" panose="020B0604030504040204" pitchFamily="50" charset="-128"/>
                <a:ea typeface="Meiryo" panose="020B0604030504040204" pitchFamily="50" charset="-128"/>
              </a:rPr>
              <a:t>1</a:t>
            </a:r>
            <a:r>
              <a:rPr lang="ja-JP" altLang="en-US" sz="2400">
                <a:solidFill>
                  <a:srgbClr val="333333"/>
                </a:solidFill>
                <a:latin typeface="Meiryo" panose="020B0604030504040204" pitchFamily="50" charset="-128"/>
                <a:ea typeface="Meiryo" panose="020B0604030504040204" pitchFamily="50" charset="-128"/>
              </a:rPr>
              <a:t>つの仮想マシンしか起動できない。</a:t>
            </a:r>
            <a:endParaRPr lang="en-US" altLang="ja-JP" sz="2400">
              <a:solidFill>
                <a:srgbClr val="333333"/>
              </a:solidFill>
              <a:latin typeface="Meiryo" panose="020B0604030504040204" pitchFamily="50" charset="-128"/>
              <a:ea typeface="Meiryo" panose="020B0604030504040204" pitchFamily="50" charset="-128"/>
            </a:endParaRPr>
          </a:p>
          <a:p>
            <a:pPr marL="342900" indent="-342900">
              <a:buFont typeface="Arial" panose="020B0604020202020204" pitchFamily="34" charset="0"/>
              <a:buChar char="•"/>
            </a:pPr>
            <a:r>
              <a:rPr lang="en-US" altLang="ja-JP" sz="2400">
                <a:solidFill>
                  <a:srgbClr val="333333"/>
                </a:solidFill>
                <a:latin typeface="Meiryo" panose="020B0604030504040204" pitchFamily="50" charset="-128"/>
                <a:ea typeface="Meiryo" panose="020B0604030504040204" pitchFamily="50" charset="-128"/>
              </a:rPr>
              <a:t>Docker</a:t>
            </a:r>
            <a:r>
              <a:rPr lang="ja-JP" altLang="en-US" sz="2400">
                <a:solidFill>
                  <a:srgbClr val="333333"/>
                </a:solidFill>
                <a:latin typeface="Meiryo" panose="020B0604030504040204" pitchFamily="50" charset="-128"/>
                <a:ea typeface="Meiryo" panose="020B0604030504040204" pitchFamily="50" charset="-128"/>
              </a:rPr>
              <a:t>では</a:t>
            </a:r>
            <a:r>
              <a:rPr lang="en-US" altLang="ja-JP" sz="2400">
                <a:solidFill>
                  <a:srgbClr val="333333"/>
                </a:solidFill>
                <a:latin typeface="Meiryo" panose="020B0604030504040204" pitchFamily="50" charset="-128"/>
                <a:ea typeface="Meiryo" panose="020B0604030504040204" pitchFamily="50" charset="-128"/>
              </a:rPr>
              <a:t>1</a:t>
            </a:r>
            <a:r>
              <a:rPr lang="ja-JP" altLang="en-US" sz="2400">
                <a:solidFill>
                  <a:srgbClr val="333333"/>
                </a:solidFill>
                <a:latin typeface="Meiryo" panose="020B0604030504040204" pitchFamily="50" charset="-128"/>
                <a:ea typeface="Meiryo" panose="020B0604030504040204" pitchFamily="50" charset="-128"/>
              </a:rPr>
              <a:t>つのイメージファイルから複数のコンテナを起動可能。</a:t>
            </a:r>
            <a:endParaRPr lang="en-US" altLang="ja-JP" sz="2400">
              <a:solidFill>
                <a:srgbClr val="333333"/>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3083662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C0C5F-E674-4309-A85C-44E7DCA795EC}"/>
              </a:ext>
            </a:extLst>
          </p:cNvPr>
          <p:cNvSpPr>
            <a:spLocks noGrp="1"/>
          </p:cNvSpPr>
          <p:nvPr>
            <p:ph type="title"/>
          </p:nvPr>
        </p:nvSpPr>
        <p:spPr/>
        <p:txBody>
          <a:bodyPr>
            <a:normAutofit/>
          </a:bodyPr>
          <a:lstStyle/>
          <a:p>
            <a:r>
              <a:rPr kumimoji="1" lang="en-US" altLang="ja-JP" sz="4400"/>
              <a:t>Docker</a:t>
            </a:r>
            <a:r>
              <a:rPr kumimoji="1" lang="ja-JP" altLang="en-US" sz="4400"/>
              <a:t> </a:t>
            </a:r>
            <a:r>
              <a:rPr kumimoji="1" lang="en-US" altLang="ja-JP" sz="4400"/>
              <a:t>image</a:t>
            </a:r>
            <a:r>
              <a:rPr kumimoji="1" lang="ja-JP" altLang="en-US" sz="4400"/>
              <a:t>の操作</a:t>
            </a:r>
            <a:endParaRPr kumimoji="1" lang="ja-JP" altLang="en-US" sz="4400" dirty="0"/>
          </a:p>
        </p:txBody>
      </p:sp>
    </p:spTree>
    <p:extLst>
      <p:ext uri="{BB962C8B-B14F-4D97-AF65-F5344CB8AC3E}">
        <p14:creationId xmlns:p14="http://schemas.microsoft.com/office/powerpoint/2010/main" val="220296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6A077-CC39-4965-B6AE-2386AEEF270E}"/>
              </a:ext>
            </a:extLst>
          </p:cNvPr>
          <p:cNvSpPr>
            <a:spLocks noGrp="1"/>
          </p:cNvSpPr>
          <p:nvPr>
            <p:ph type="title"/>
          </p:nvPr>
        </p:nvSpPr>
        <p:spPr/>
        <p:txBody>
          <a:bodyPr>
            <a:normAutofit/>
          </a:bodyPr>
          <a:lstStyle/>
          <a:p>
            <a:r>
              <a:rPr kumimoji="1" lang="en-US" altLang="ja-JP"/>
              <a:t>Docker</a:t>
            </a:r>
            <a:r>
              <a:rPr kumimoji="1" lang="ja-JP" altLang="en-US"/>
              <a:t> </a:t>
            </a:r>
            <a:r>
              <a:rPr kumimoji="1" lang="en-US" altLang="ja-JP"/>
              <a:t>image</a:t>
            </a:r>
            <a:r>
              <a:rPr kumimoji="1" lang="ja-JP" altLang="en-US"/>
              <a:t>の操作</a:t>
            </a:r>
            <a:endParaRPr kumimoji="1" lang="ja-JP" altLang="en-US" dirty="0"/>
          </a:p>
        </p:txBody>
      </p:sp>
      <p:sp>
        <p:nvSpPr>
          <p:cNvPr id="10" name="テキスト ボックス 9">
            <a:extLst>
              <a:ext uri="{FF2B5EF4-FFF2-40B4-BE49-F238E27FC236}">
                <a16:creationId xmlns:a16="http://schemas.microsoft.com/office/drawing/2014/main" id="{AC39EC19-2DB8-4242-9A66-E07F8E93F507}"/>
              </a:ext>
            </a:extLst>
          </p:cNvPr>
          <p:cNvSpPr txBox="1"/>
          <p:nvPr/>
        </p:nvSpPr>
        <p:spPr>
          <a:xfrm>
            <a:off x="587819" y="2149128"/>
            <a:ext cx="11223625" cy="2677656"/>
          </a:xfrm>
          <a:prstGeom prst="rect">
            <a:avLst/>
          </a:prstGeom>
          <a:noFill/>
        </p:spPr>
        <p:txBody>
          <a:bodyPr wrap="square">
            <a:spAutoFit/>
          </a:bodyPr>
          <a:lstStyle/>
          <a:p>
            <a:r>
              <a:rPr lang="ja-JP" altLang="en-US" sz="2400">
                <a:solidFill>
                  <a:srgbClr val="333333"/>
                </a:solidFill>
                <a:latin typeface="Meiryo" panose="020B0604030504040204" pitchFamily="50" charset="-128"/>
                <a:ea typeface="Meiryo" panose="020B0604030504040204" pitchFamily="50" charset="-128"/>
              </a:rPr>
              <a:t>イメージファイルを</a:t>
            </a:r>
            <a:r>
              <a:rPr lang="en-US" altLang="ja-JP" sz="2400">
                <a:solidFill>
                  <a:srgbClr val="333333"/>
                </a:solidFill>
                <a:latin typeface="Meiryo" panose="020B0604030504040204" pitchFamily="50" charset="-128"/>
                <a:ea typeface="Meiryo" panose="020B0604030504040204" pitchFamily="50" charset="-128"/>
              </a:rPr>
              <a:t>Docker Engine</a:t>
            </a:r>
            <a:r>
              <a:rPr lang="ja-JP" altLang="en-US" sz="2400">
                <a:solidFill>
                  <a:srgbClr val="333333"/>
                </a:solidFill>
                <a:latin typeface="Meiryo" panose="020B0604030504040204" pitchFamily="50" charset="-128"/>
                <a:ea typeface="Meiryo" panose="020B0604030504040204" pitchFamily="50" charset="-128"/>
              </a:rPr>
              <a:t>に読み込む</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ja-JP" altLang="en-US" sz="2400">
                <a:solidFill>
                  <a:srgbClr val="333333"/>
                </a:solidFill>
                <a:latin typeface="Meiryo" panose="020B0604030504040204" pitchFamily="50" charset="-128"/>
                <a:ea typeface="Meiryo" panose="020B0604030504040204" pitchFamily="50" charset="-128"/>
              </a:rPr>
              <a:t>イメージファイルのリスト表示</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ja-JP" altLang="en-US" sz="2400">
                <a:solidFill>
                  <a:srgbClr val="333333"/>
                </a:solidFill>
                <a:latin typeface="Meiryo" panose="020B0604030504040204" pitchFamily="50" charset="-128"/>
                <a:ea typeface="Meiryo" panose="020B0604030504040204" pitchFamily="50" charset="-128"/>
              </a:rPr>
              <a:t>イメージファイルの削除</a:t>
            </a:r>
            <a:endParaRPr lang="en-US" altLang="ja-JP" sz="2400">
              <a:solidFill>
                <a:srgbClr val="333333"/>
              </a:solidFill>
              <a:latin typeface="Meiryo" panose="020B0604030504040204" pitchFamily="50" charset="-128"/>
              <a:ea typeface="Meiryo" panose="020B0604030504040204" pitchFamily="50" charset="-128"/>
            </a:endParaRPr>
          </a:p>
          <a:p>
            <a:endParaRPr lang="en-US" altLang="ja-JP" sz="2400">
              <a:solidFill>
                <a:srgbClr val="333333"/>
              </a:solidFill>
              <a:latin typeface="Meiryo" panose="020B0604030504040204" pitchFamily="50" charset="-128"/>
              <a:ea typeface="Meiryo" panose="020B0604030504040204" pitchFamily="50" charset="-128"/>
            </a:endParaRPr>
          </a:p>
          <a:p>
            <a:r>
              <a:rPr lang="ja-JP" altLang="en-US" sz="2400">
                <a:solidFill>
                  <a:srgbClr val="333333"/>
                </a:solidFill>
                <a:latin typeface="Meiryo" panose="020B0604030504040204" pitchFamily="50" charset="-128"/>
                <a:ea typeface="Meiryo" panose="020B0604030504040204" pitchFamily="50" charset="-128"/>
              </a:rPr>
              <a:t>イメージファイルの起動（コンテナ作成）</a:t>
            </a:r>
            <a:endParaRPr lang="en-US" altLang="ja-JP" sz="2400">
              <a:solidFill>
                <a:srgbClr val="333333"/>
              </a:solidFill>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1445599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Avenir">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TotalTime>
  <Words>456</Words>
  <Application>Microsoft Office PowerPoint</Application>
  <PresentationFormat>ワイド画面</PresentationFormat>
  <Paragraphs>101</Paragraphs>
  <Slides>11</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vt:lpstr>
      <vt:lpstr>游ゴシック</vt:lpstr>
      <vt:lpstr>Arial</vt:lpstr>
      <vt:lpstr>Calibri</vt:lpstr>
      <vt:lpstr>Wingdings</vt:lpstr>
      <vt:lpstr>AccentBoxVTI</vt:lpstr>
      <vt:lpstr> Docker勉強会</vt:lpstr>
      <vt:lpstr>アジェンダ</vt:lpstr>
      <vt:lpstr>Dockerとは</vt:lpstr>
      <vt:lpstr>コンテナ型仮想化</vt:lpstr>
      <vt:lpstr>今回構築するもの</vt:lpstr>
      <vt:lpstr>Dockerの特徴</vt:lpstr>
      <vt:lpstr>Docker imageとコンテナ</vt:lpstr>
      <vt:lpstr>Docker imageの操作</vt:lpstr>
      <vt:lpstr>Docker imageの操作</vt:lpstr>
      <vt:lpstr>Docker containerの操作</vt:lpstr>
      <vt:lpstr>Docker containerの操作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dc:title>
  <dc:creator>Shimoda Hiroyuki</dc:creator>
  <cp:lastModifiedBy>mngu-sc-e</cp:lastModifiedBy>
  <cp:revision>322</cp:revision>
  <dcterms:created xsi:type="dcterms:W3CDTF">2021-03-13T08:24:14Z</dcterms:created>
  <dcterms:modified xsi:type="dcterms:W3CDTF">2022-03-14T16:34:09Z</dcterms:modified>
</cp:coreProperties>
</file>