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Montserrat Bold" charset="1" panose="00000800000000000000"/>
      <p:regular r:id="rId18"/>
    </p:embeddedFont>
    <p:embeddedFont>
      <p:font typeface="Montserrat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2872211" y="-2776467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463626" y="1621617"/>
            <a:ext cx="753561" cy="75356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67131" y="3714421"/>
            <a:ext cx="10072534" cy="3454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68"/>
              </a:lnSpc>
              <a:spcBef>
                <a:spcPct val="0"/>
              </a:spcBef>
            </a:pPr>
            <a:r>
              <a:rPr lang="en-US" sz="990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Modelos tradicionais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778711" y="7667323"/>
            <a:ext cx="1578921" cy="157892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367131" y="7227854"/>
            <a:ext cx="7173539" cy="554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2"/>
              </a:lnSpc>
              <a:spcBef>
                <a:spcPct val="0"/>
              </a:spcBef>
            </a:pPr>
            <a:r>
              <a:rPr lang="en-US" sz="330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Hirruá S. da Silva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874361"/>
            <a:chOff x="0" y="0"/>
            <a:chExt cx="9414331" cy="9648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14331" cy="964887"/>
            </a:xfrm>
            <a:custGeom>
              <a:avLst/>
              <a:gdLst/>
              <a:ahLst/>
              <a:cxnLst/>
              <a:rect r="r" b="b" t="t" l="l"/>
              <a:pathLst>
                <a:path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37398" y="3221086"/>
            <a:ext cx="8397219" cy="12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76"/>
              </a:lnSpc>
              <a:spcBef>
                <a:spcPct val="0"/>
              </a:spcBef>
            </a:pPr>
            <a:r>
              <a:rPr lang="en-US" b="true" sz="73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Refinamento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37398" y="4737735"/>
            <a:ext cx="14121926" cy="2686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</a:t>
            </a: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efinamento: 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criação de novas features de interação para capturar relações mais complexas.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Variáveis sintéticas: 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high_risk_support e support_gap.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Experimento controlado: </a:t>
            </a: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comparação entre Modelo Base e Modelo Refinado.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Justa comparação: 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ambos usando RandomForestClassifier com mesmos hiperparâmetros.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874361"/>
            <a:chOff x="0" y="0"/>
            <a:chExt cx="9414331" cy="9648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14331" cy="964887"/>
            </a:xfrm>
            <a:custGeom>
              <a:avLst/>
              <a:gdLst/>
              <a:ahLst/>
              <a:cxnLst/>
              <a:rect r="r" b="b" t="t" l="l"/>
              <a:pathLst>
                <a:path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827333" y="2309453"/>
            <a:ext cx="6633335" cy="12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76"/>
              </a:lnSpc>
              <a:spcBef>
                <a:spcPct val="0"/>
              </a:spcBef>
            </a:pPr>
            <a:r>
              <a:rPr lang="en-US" b="true" sz="73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Refinamento</a:t>
            </a:r>
          </a:p>
        </p:txBody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4840091" y="4127383"/>
          <a:ext cx="8096156" cy="4114800"/>
        </p:xfrm>
        <a:graphic>
          <a:graphicData uri="http://schemas.openxmlformats.org/drawingml/2006/table">
            <a:tbl>
              <a:tblPr/>
              <a:tblGrid>
                <a:gridCol w="2437169"/>
                <a:gridCol w="2856550"/>
                <a:gridCol w="2802437"/>
              </a:tblGrid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Métricas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79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RandomForest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79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RandomForest V2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79FF"/>
                    </a:solidFill>
                  </a:tcPr>
                </a:tc>
              </a:tr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Acurácia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78,9%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76,5%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78,9%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76,3%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ROC-AUC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0.8549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0.8526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874361"/>
            <a:chOff x="0" y="0"/>
            <a:chExt cx="9414331" cy="9648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14331" cy="964887"/>
            </a:xfrm>
            <a:custGeom>
              <a:avLst/>
              <a:gdLst/>
              <a:ahLst/>
              <a:cxnLst/>
              <a:rect r="r" b="b" t="t" l="l"/>
              <a:pathLst>
                <a:path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37398" y="3221086"/>
            <a:ext cx="8397219" cy="12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76"/>
              </a:lnSpc>
              <a:spcBef>
                <a:spcPct val="0"/>
              </a:spcBef>
            </a:pPr>
            <a:r>
              <a:rPr lang="en-US" b="true" sz="73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43144" y="4704384"/>
            <a:ext cx="15993528" cy="4096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 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projeto buscou construir um modelo para identificar os principais fatores que influenciam a busca por tratamento de saúde mental em profissionais de tecnologia. As tentativas de refinamento, embora metodologicamente válidas, não superaram a 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performance do modelo inicial, reforçando sua eficácia. A resposta final para a pergunta de pesquisa: "</a:t>
            </a: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Quais são os principais fatores que influenciam a decisão de um profissional de tecnologia em b</a:t>
            </a: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uscar tratamento para sua saúde mental?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". Ordem de importância:</a:t>
            </a:r>
          </a:p>
          <a:p>
            <a:pPr algn="just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-​ Histórico familiar (family_history)</a:t>
            </a:r>
          </a:p>
          <a:p>
            <a:pPr algn="just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-​ A interferência da condição no trabalho (work_interfere)</a:t>
            </a:r>
          </a:p>
          <a:p>
            <a:pPr algn="just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-​ Conhecimento sobre opções de cuidado (care_options)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874361"/>
            <a:chOff x="0" y="0"/>
            <a:chExt cx="9414331" cy="9648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14331" cy="964887"/>
            </a:xfrm>
            <a:custGeom>
              <a:avLst/>
              <a:gdLst/>
              <a:ahLst/>
              <a:cxnLst/>
              <a:rect r="r" b="b" t="t" l="l"/>
              <a:pathLst>
                <a:path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37398" y="3221086"/>
            <a:ext cx="8397219" cy="12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76"/>
              </a:lnSpc>
              <a:spcBef>
                <a:spcPct val="0"/>
              </a:spcBef>
            </a:pPr>
            <a:r>
              <a:rPr lang="en-US" b="true" sz="73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37398" y="4747260"/>
            <a:ext cx="14121926" cy="3329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</a:t>
            </a:r>
            <a:r>
              <a:rPr lang="en-US" b="true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ema</a:t>
            </a: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crescente preocupação com saúde mental no setor de tecnologia; falta de clareza sobre fatores que levam profissionais a buscar tratamento.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Objetivo</a:t>
            </a: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construir modelo de classificação supervisionada para identificar preditores da decisão de buscar tratamento.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Dataset</a:t>
            </a: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Mental Health in Tech Survey 2014 (Kaggle), com dados demográficos, fatores pessoais (ex: histórico familiar) e fatores do ambiente de trabalho (ex: benefícios, cultura).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Avaliação</a:t>
            </a: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classificação binária; métrica inicial: acurácia, além de análise da importância relativa de fatores pessoais vs. organizacionais.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874361"/>
            <a:chOff x="0" y="0"/>
            <a:chExt cx="9414331" cy="9648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14331" cy="964887"/>
            </a:xfrm>
            <a:custGeom>
              <a:avLst/>
              <a:gdLst/>
              <a:ahLst/>
              <a:cxnLst/>
              <a:rect r="r" b="b" t="t" l="l"/>
              <a:pathLst>
                <a:path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37398" y="3221086"/>
            <a:ext cx="8397219" cy="12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76"/>
              </a:lnSpc>
              <a:spcBef>
                <a:spcPct val="0"/>
              </a:spcBef>
            </a:pPr>
            <a:r>
              <a:rPr lang="en-US" b="true" sz="73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37398" y="4747260"/>
            <a:ext cx="14121926" cy="3748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Anális</a:t>
            </a:r>
            <a:r>
              <a:rPr lang="en-US" b="true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 exploratória:</a:t>
            </a: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inspeção de tipos de dados, valores nulos, distribuição de variáveis categóricas e balanceamento da variável alvo (treatment).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Outliers:</a:t>
            </a: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filtragem da coluna Age para manter apenas idades entre 18 e 72 anos.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Inconsistências: </a:t>
            </a: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normalização de Gender em três categorias: Male, Female e Other.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Dados faltantes: </a:t>
            </a: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preenchimento com moda em variáveis como self_employed e work_interfere.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Engenharia de atributos:</a:t>
            </a: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mapeamento binário (yes/no), ordinal encoding (work_interfere, no_employees) e one-hot encoding para variáveis nominais.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Divisão e validação: </a:t>
            </a: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separação treino (80%) e teste (20%) para evitar data leakage.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874361"/>
            <a:chOff x="0" y="0"/>
            <a:chExt cx="9414331" cy="9648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14331" cy="964887"/>
            </a:xfrm>
            <a:custGeom>
              <a:avLst/>
              <a:gdLst/>
              <a:ahLst/>
              <a:cxnLst/>
              <a:rect r="r" b="b" t="t" l="l"/>
              <a:pathLst>
                <a:path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37398" y="3221086"/>
            <a:ext cx="8397219" cy="12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76"/>
              </a:lnSpc>
              <a:spcBef>
                <a:spcPct val="0"/>
              </a:spcBef>
            </a:pPr>
            <a:r>
              <a:rPr lang="en-US" b="true" sz="73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37398" y="4747260"/>
            <a:ext cx="14121926" cy="1234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Algo</a:t>
            </a:r>
            <a:r>
              <a:rPr lang="en-US" b="true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ritmo: </a:t>
            </a: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RandomForestClassifier.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Avaliação: </a:t>
            </a: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train/test split (80/20) + Cross-Validation (5 folds).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Baseline: </a:t>
            </a: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DummyClassifier (estratégia most_frequent) → acurácia 50,5%.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874361"/>
            <a:chOff x="0" y="0"/>
            <a:chExt cx="9414331" cy="9648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14331" cy="964887"/>
            </a:xfrm>
            <a:custGeom>
              <a:avLst/>
              <a:gdLst/>
              <a:ahLst/>
              <a:cxnLst/>
              <a:rect r="r" b="b" t="t" l="l"/>
              <a:pathLst>
                <a:path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37398" y="3221086"/>
            <a:ext cx="8397219" cy="12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76"/>
              </a:lnSpc>
              <a:spcBef>
                <a:spcPct val="0"/>
              </a:spcBef>
            </a:pPr>
            <a:r>
              <a:rPr lang="en-US" b="true" sz="73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Hiperparâmetros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37398" y="4747260"/>
            <a:ext cx="8397219" cy="3329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2" indent="-25908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n_estimators = </a:t>
            </a: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300</a:t>
            </a:r>
          </a:p>
          <a:p>
            <a:pPr algn="l" marL="518162" indent="-25908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max_depth = </a:t>
            </a: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</a:p>
          <a:p>
            <a:pPr algn="l" marL="518162" indent="-25908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min_samples_leaf = </a:t>
            </a: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</a:p>
          <a:p>
            <a:pPr algn="l" marL="518162" indent="-25908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min_samples_split = </a:t>
            </a: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20</a:t>
            </a:r>
          </a:p>
          <a:p>
            <a:pPr algn="l" marL="518162" indent="-25908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max_features = </a:t>
            </a: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"sqrt"</a:t>
            </a:r>
          </a:p>
          <a:p>
            <a:pPr algn="l" marL="518162" indent="-25908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n_jobs = </a:t>
            </a: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-1</a:t>
            </a:r>
          </a:p>
          <a:p>
            <a:pPr algn="l" marL="518162" indent="-25908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random_state = </a:t>
            </a: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42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874361"/>
            <a:chOff x="0" y="0"/>
            <a:chExt cx="9414331" cy="9648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14331" cy="964887"/>
            </a:xfrm>
            <a:custGeom>
              <a:avLst/>
              <a:gdLst/>
              <a:ahLst/>
              <a:cxnLst/>
              <a:rect r="r" b="b" t="t" l="l"/>
              <a:pathLst>
                <a:path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5486400" y="4124325"/>
          <a:ext cx="8096156" cy="4114800"/>
        </p:xfrm>
        <a:graphic>
          <a:graphicData uri="http://schemas.openxmlformats.org/drawingml/2006/table">
            <a:tbl>
              <a:tblPr/>
              <a:tblGrid>
                <a:gridCol w="2437169"/>
                <a:gridCol w="2856550"/>
                <a:gridCol w="2802437"/>
              </a:tblGrid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Métricas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79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RandomForest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79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DummyClassifier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79FF"/>
                    </a:solidFill>
                  </a:tcPr>
                </a:tc>
              </a:tr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Acurácia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78,9%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50,6%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78,9%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67,2%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ROC-AUC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0.8549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0.5000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8D2D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6615021" y="2076581"/>
            <a:ext cx="5057958" cy="12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76"/>
              </a:lnSpc>
              <a:spcBef>
                <a:spcPct val="0"/>
              </a:spcBef>
            </a:pPr>
            <a:r>
              <a:rPr lang="en-US" b="true" sz="73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Avaliação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874361"/>
            <a:chOff x="0" y="0"/>
            <a:chExt cx="9414331" cy="9648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14331" cy="964887"/>
            </a:xfrm>
            <a:custGeom>
              <a:avLst/>
              <a:gdLst/>
              <a:ahLst/>
              <a:cxnLst/>
              <a:rect r="r" b="b" t="t" l="l"/>
              <a:pathLst>
                <a:path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71066" y="3656386"/>
            <a:ext cx="6848704" cy="6382058"/>
          </a:xfrm>
          <a:custGeom>
            <a:avLst/>
            <a:gdLst/>
            <a:ahLst/>
            <a:cxnLst/>
            <a:rect r="r" b="b" t="t" l="l"/>
            <a:pathLst>
              <a:path h="6382058" w="6848704">
                <a:moveTo>
                  <a:pt x="0" y="0"/>
                </a:moveTo>
                <a:lnTo>
                  <a:pt x="6848703" y="0"/>
                </a:lnTo>
                <a:lnTo>
                  <a:pt x="6848703" y="6382058"/>
                </a:lnTo>
                <a:lnTo>
                  <a:pt x="0" y="63820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73040" y="3920281"/>
            <a:ext cx="7505472" cy="5854268"/>
          </a:xfrm>
          <a:custGeom>
            <a:avLst/>
            <a:gdLst/>
            <a:ahLst/>
            <a:cxnLst/>
            <a:rect r="r" b="b" t="t" l="l"/>
            <a:pathLst>
              <a:path h="5854268" w="7505472">
                <a:moveTo>
                  <a:pt x="0" y="0"/>
                </a:moveTo>
                <a:lnTo>
                  <a:pt x="7505471" y="0"/>
                </a:lnTo>
                <a:lnTo>
                  <a:pt x="7505471" y="5854268"/>
                </a:lnTo>
                <a:lnTo>
                  <a:pt x="0" y="58542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615021" y="2076581"/>
            <a:ext cx="5057958" cy="12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76"/>
              </a:lnSpc>
              <a:spcBef>
                <a:spcPct val="0"/>
              </a:spcBef>
            </a:pPr>
            <a:r>
              <a:rPr lang="en-US" b="true" sz="73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Avaliação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874361"/>
            <a:chOff x="0" y="0"/>
            <a:chExt cx="9414331" cy="9648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14331" cy="964887"/>
            </a:xfrm>
            <a:custGeom>
              <a:avLst/>
              <a:gdLst/>
              <a:ahLst/>
              <a:cxnLst/>
              <a:rect r="r" b="b" t="t" l="l"/>
              <a:pathLst>
                <a:path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37398" y="3221086"/>
            <a:ext cx="8397219" cy="12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76"/>
              </a:lnSpc>
              <a:spcBef>
                <a:spcPct val="0"/>
              </a:spcBef>
            </a:pPr>
            <a:r>
              <a:rPr lang="en-US" b="true" sz="73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Interpretação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37398" y="4737735"/>
            <a:ext cx="14121926" cy="4096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Apó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 a validação da performance e da robustez do modelo RandomForest, a etapa final consiste em interpretar suas decisões para extrair insights e responder à pergunta central do projeto: "</a:t>
            </a: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Quais são os principais fatores que influenciam a decisão de um profissional de tecnologia em buscar tratamento para sua saúde mental?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".</a:t>
            </a:r>
          </a:p>
          <a:p>
            <a:pPr algn="just">
              <a:lnSpc>
                <a:spcPts val="3640"/>
              </a:lnSpc>
              <a:spcBef>
                <a:spcPct val="0"/>
              </a:spcBef>
            </a:pPr>
          </a:p>
          <a:p>
            <a:pPr algn="just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Importância de features: calcula a contribuição média de cada variável para a redução do erro de classificação em todas as árvores do ensemble, fornecendo um ranking claro dos preditores mais influentes, como mostra a figura 3.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874361"/>
            <a:chOff x="0" y="0"/>
            <a:chExt cx="9414331" cy="9648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14331" cy="964887"/>
            </a:xfrm>
            <a:custGeom>
              <a:avLst/>
              <a:gdLst/>
              <a:ahLst/>
              <a:cxnLst/>
              <a:rect r="r" b="b" t="t" l="l"/>
              <a:pathLst>
                <a:path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602385" y="3723014"/>
            <a:ext cx="9083229" cy="6439138"/>
          </a:xfrm>
          <a:custGeom>
            <a:avLst/>
            <a:gdLst/>
            <a:ahLst/>
            <a:cxnLst/>
            <a:rect r="r" b="b" t="t" l="l"/>
            <a:pathLst>
              <a:path h="6439138" w="9083229">
                <a:moveTo>
                  <a:pt x="0" y="0"/>
                </a:moveTo>
                <a:lnTo>
                  <a:pt x="9083230" y="0"/>
                </a:lnTo>
                <a:lnTo>
                  <a:pt x="9083230" y="6439138"/>
                </a:lnTo>
                <a:lnTo>
                  <a:pt x="0" y="64391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672488" y="2263442"/>
            <a:ext cx="6943025" cy="12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76"/>
              </a:lnSpc>
              <a:spcBef>
                <a:spcPct val="0"/>
              </a:spcBef>
            </a:pPr>
            <a:r>
              <a:rPr lang="en-US" b="true" sz="73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Interpretação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DAGzvmDEPVQ</dc:identifier>
  <dcterms:modified xsi:type="dcterms:W3CDTF">2011-08-01T06:04:30Z</dcterms:modified>
  <cp:revision>1</cp:revision>
  <dc:title>slides_ia_tradicional</dc:title>
</cp:coreProperties>
</file>