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2" r:id="rId3"/>
    <p:sldId id="283" r:id="rId4"/>
    <p:sldId id="264" r:id="rId5"/>
    <p:sldId id="259" r:id="rId6"/>
    <p:sldId id="260" r:id="rId7"/>
    <p:sldId id="256" r:id="rId8"/>
    <p:sldId id="271" r:id="rId9"/>
    <p:sldId id="265" r:id="rId10"/>
    <p:sldId id="269" r:id="rId11"/>
    <p:sldId id="281" r:id="rId12"/>
    <p:sldId id="282" r:id="rId13"/>
    <p:sldId id="280" r:id="rId14"/>
    <p:sldId id="279" r:id="rId15"/>
    <p:sldId id="278" r:id="rId16"/>
    <p:sldId id="266" r:id="rId17"/>
    <p:sldId id="268" r:id="rId18"/>
    <p:sldId id="267" r:id="rId19"/>
    <p:sldId id="261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 showGuide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2769-749A-A34C-B4C2-D52946EF470D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6779-1F4B-E74C-B95D-859D826C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6779-1F4B-E74C-B95D-859D826C5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6779-1F4B-E74C-B95D-859D826C5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4DAE-5CC7-9142-BCAC-78798D784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F53F-4D42-BA42-859E-18A2A063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8E8D-9367-1E44-B223-2F1B0314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88D-D8AB-BE4F-BA45-C3EBD8DC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1111-F732-734C-B6A5-BC593EF8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388-F959-B449-9E16-C68EB70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CAE8-F4A7-8040-B1AB-28A43C39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7D5-33A2-2944-8FE9-4D7131CD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3C01-CE4D-784A-BB10-8808EB9C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7875-D630-FD4C-99CC-6F92223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64AB5-B9FC-E54E-BCF4-41173579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6803-3E83-F74F-88BD-7EDD94B5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746F-65CC-F74D-80DF-3E9BBFB3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90D9-EB60-994C-B9C2-A087117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955C-497D-A44A-9B0D-138D1C0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F011-8DFB-AA4E-AB7F-A8933D99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B596-8E76-7E40-A7A5-8CA41B1F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6F05-36D3-5C48-BF95-D21E943A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3F27-07D0-8F41-980A-41A23B85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EB30-E312-254A-A2C6-E07179F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D88-FBCC-AB4C-8D7E-C6BA2242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6D01-C228-184F-A078-C7CC02B5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D7AB-2704-9F4C-A1A9-9A3FB02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2988-70EE-C94B-A355-EE682151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95DC-7EA1-8F45-8338-494ED36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5613-E331-5048-82E7-134D51D7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8549-F1C3-A545-A8CB-C69CF34FB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15AA-E881-364E-8924-A2C862FC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C6A8-FE1A-3640-AD26-732C1034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C5A1B-3D08-5D40-8DEC-49EF7AE7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6A83-9C55-8841-9147-05EEA47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DB3-4A19-4A49-ADA7-99B3A9E6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30CF-69FD-2146-A782-AC83820C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2999D-34C7-5345-A61B-E7C85DC4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16C78-4BF8-204D-A79C-D3AAAEBFD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25B39-0A77-B04D-8EE5-0172B8AC1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8CE1E-5FF9-174F-9E4F-0E4C67EF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F32E4-6634-C041-8743-E6A1445C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A9CB-D79E-CD4F-8686-341A351E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5B10-ED97-0341-B2B7-FC657CA9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0558-BFA6-C242-9BD6-31CB97AE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327D-186A-384A-8DF1-566505E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5901-71B8-EB42-9E9B-0DDB1977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0F3A6-FB9B-754E-99C2-B1D1F29F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D05C0-D4A3-714B-A505-4A84B3CD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996A2-511C-724C-A803-926031A2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379F-162E-424E-8182-3EFBEEA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BAAD-B8EE-9E42-8E75-37F72098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FCEB-1073-FA43-BA99-1426B9D9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44C2-C2E1-F942-A753-15A790B7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95FB-B393-254A-BCDB-4B3BF63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B554-C3DF-4741-9974-76644C45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410E-C1FC-1E4D-BEE1-CDDB1AE3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31293-4BF8-134D-87A7-FF73F22BD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B5B0-7B61-284E-8F39-8D8118F3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A76B-E3C1-D542-87E3-B32931A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6B4FE-4C5A-0F49-BC4C-99856B03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1A31-54D2-7547-9BEA-B27AC563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BA97A-7BCD-B84E-9177-2F9303F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E2A2-9C00-E844-AFC3-15F21B7A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47F3-883B-9E48-9C45-F350034F9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53B-FDBC-5944-9B3C-49E19122A64E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2F20-DCE2-E64E-A62C-CBBCF6046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6D4-5D2E-A94E-9399-E9F54AE08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7638-2641-D240-B99E-70C92A5E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4BE51-5612-E94A-B085-89F38BF4B5C1}"/>
              </a:ext>
            </a:extLst>
          </p:cNvPr>
          <p:cNvSpPr/>
          <p:nvPr/>
        </p:nvSpPr>
        <p:spPr>
          <a:xfrm>
            <a:off x="2388895" y="3013501"/>
            <a:ext cx="7414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Helvetica Light" panose="020B0403020202020204" pitchFamily="34" charset="0"/>
              </a:rPr>
              <a:t>Projection of SVs into RILs</a:t>
            </a:r>
          </a:p>
        </p:txBody>
      </p:sp>
    </p:spTree>
    <p:extLst>
      <p:ext uri="{BB962C8B-B14F-4D97-AF65-F5344CB8AC3E}">
        <p14:creationId xmlns:p14="http://schemas.microsoft.com/office/powerpoint/2010/main" val="15895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946D2-9EE2-5A4E-8299-67AFDAE7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CA8E0-D03D-EA41-A66F-337C92C5FD77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Missing</a:t>
            </a:r>
            <a:r>
              <a:rPr lang="en-US" sz="3200" dirty="0">
                <a:latin typeface="Helvetica Light" panose="020B0403020202020204" pitchFamily="34" charset="0"/>
              </a:rPr>
              <a:t> markers</a:t>
            </a:r>
          </a:p>
          <a:p>
            <a:pPr algn="ctr"/>
            <a:r>
              <a:rPr lang="en-US" sz="3200" dirty="0">
                <a:latin typeface="Helvetica Light" panose="020B0403020202020204" pitchFamily="34" charset="0"/>
              </a:rPr>
              <a:t>in parents </a:t>
            </a:r>
          </a:p>
        </p:txBody>
      </p:sp>
    </p:spTree>
    <p:extLst>
      <p:ext uri="{BB962C8B-B14F-4D97-AF65-F5344CB8AC3E}">
        <p14:creationId xmlns:p14="http://schemas.microsoft.com/office/powerpoint/2010/main" val="214833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98A60-7401-9E4B-A839-07C2198F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6" y="0"/>
            <a:ext cx="728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D2CE4-9E72-3C41-85C0-C49E8A81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6" y="0"/>
            <a:ext cx="728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B23EF-49D2-9849-A8E8-15B67858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6" y="0"/>
            <a:ext cx="728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D93BF-42BF-2F41-AEC7-DADC79F2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6" y="0"/>
            <a:ext cx="728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1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F619A-8B1F-A84F-A870-1D479B6A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6" y="0"/>
            <a:ext cx="728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E2B6B-06CF-DB49-9BD3-038B28B5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FD1DC-9FD3-E448-BA5F-54E536BB54AA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Heterozygous markers</a:t>
            </a:r>
            <a:br>
              <a:rPr lang="en-US" sz="3200" dirty="0">
                <a:latin typeface="Helvetica Light" panose="020B0403020202020204" pitchFamily="34" charset="0"/>
              </a:rPr>
            </a:br>
            <a:r>
              <a:rPr lang="en-US" sz="3200" dirty="0">
                <a:latin typeface="Helvetica Light" panose="020B0403020202020204" pitchFamily="34" charset="0"/>
              </a:rPr>
              <a:t>per </a:t>
            </a:r>
            <a:r>
              <a:rPr lang="en-US" sz="3200" b="1" dirty="0">
                <a:latin typeface="Helvetica" pitchFamily="2" charset="0"/>
              </a:rPr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98554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FCA14-EB79-824F-A055-0DB5A6DA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5C17D-9C7B-6540-A2CD-9AAFE248E1EE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Heterozygous markers</a:t>
            </a:r>
            <a:br>
              <a:rPr lang="en-US" sz="3200" dirty="0">
                <a:latin typeface="Helvetica Light" panose="020B0403020202020204" pitchFamily="34" charset="0"/>
              </a:rPr>
            </a:br>
            <a:r>
              <a:rPr lang="en-US" sz="3200" dirty="0">
                <a:latin typeface="Helvetica Light" panose="020B0403020202020204" pitchFamily="34" charset="0"/>
              </a:rPr>
              <a:t>per </a:t>
            </a:r>
            <a:r>
              <a:rPr lang="en-US" sz="3200" b="1" dirty="0">
                <a:latin typeface="Helvetica" pitchFamily="2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4232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05BB2-8D89-9D46-A7B3-C9015D14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BCD94-AB44-EC40-8E00-1EA2A03A10B1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Missing markers</a:t>
            </a:r>
            <a:br>
              <a:rPr lang="en-US" sz="3200" dirty="0">
                <a:latin typeface="Helvetica Light" panose="020B0403020202020204" pitchFamily="34" charset="0"/>
              </a:rPr>
            </a:br>
            <a:r>
              <a:rPr lang="en-US" sz="3200" dirty="0">
                <a:latin typeface="Helvetica Light" panose="020B0403020202020204" pitchFamily="34" charset="0"/>
              </a:rPr>
              <a:t>per </a:t>
            </a:r>
            <a:r>
              <a:rPr lang="en-US" sz="3200" b="1" dirty="0">
                <a:latin typeface="Helvetica" pitchFamily="2" charset="0"/>
              </a:rPr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34469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E9BCE-AB2A-6C44-9035-C188D5C4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6FBAC-C2FA-E245-A0F1-41B048220656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Missing markers</a:t>
            </a:r>
            <a:br>
              <a:rPr lang="en-US" sz="3200" dirty="0">
                <a:latin typeface="Helvetica Light" panose="020B0403020202020204" pitchFamily="34" charset="0"/>
              </a:rPr>
            </a:br>
            <a:r>
              <a:rPr lang="en-US" sz="3200" dirty="0">
                <a:latin typeface="Helvetica Light" panose="020B0403020202020204" pitchFamily="34" charset="0"/>
              </a:rPr>
              <a:t>per </a:t>
            </a:r>
            <a:r>
              <a:rPr lang="en-US" sz="3200" b="1" dirty="0">
                <a:latin typeface="Helvetica" pitchFamily="2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0927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E2B83-AC55-8342-BC22-49B25C99DC60}"/>
              </a:ext>
            </a:extLst>
          </p:cNvPr>
          <p:cNvSpPr/>
          <p:nvPr/>
        </p:nvSpPr>
        <p:spPr>
          <a:xfrm>
            <a:off x="0" y="336547"/>
            <a:ext cx="3299254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4F826-F83C-0649-A9A6-140D50EAC62C}"/>
              </a:ext>
            </a:extLst>
          </p:cNvPr>
          <p:cNvSpPr/>
          <p:nvPr/>
        </p:nvSpPr>
        <p:spPr>
          <a:xfrm>
            <a:off x="0" y="414635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vcf2hapmap.py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D7DF-B5C5-AF47-A07C-003BD5E1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650"/>
              </p:ext>
            </p:extLst>
          </p:nvPr>
        </p:nvGraphicFramePr>
        <p:xfrm>
          <a:off x="193589" y="1649454"/>
          <a:ext cx="11862484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0282">
                  <a:extLst>
                    <a:ext uri="{9D8B030D-6E8A-4147-A177-3AD203B41FA5}">
                      <a16:colId xmlns:a16="http://schemas.microsoft.com/office/drawing/2014/main" val="4134705730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664203182"/>
                    </a:ext>
                  </a:extLst>
                </a:gridCol>
                <a:gridCol w="861475">
                  <a:extLst>
                    <a:ext uri="{9D8B030D-6E8A-4147-A177-3AD203B41FA5}">
                      <a16:colId xmlns:a16="http://schemas.microsoft.com/office/drawing/2014/main" val="248751571"/>
                    </a:ext>
                  </a:extLst>
                </a:gridCol>
                <a:gridCol w="1079879">
                  <a:extLst>
                    <a:ext uri="{9D8B030D-6E8A-4147-A177-3AD203B41FA5}">
                      <a16:colId xmlns:a16="http://schemas.microsoft.com/office/drawing/2014/main" val="3607902603"/>
                    </a:ext>
                  </a:extLst>
                </a:gridCol>
                <a:gridCol w="478737">
                  <a:extLst>
                    <a:ext uri="{9D8B030D-6E8A-4147-A177-3AD203B41FA5}">
                      <a16:colId xmlns:a16="http://schemas.microsoft.com/office/drawing/2014/main" val="4013017617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3992012550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564326832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2106792706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830820181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1752954445"/>
                    </a:ext>
                  </a:extLst>
                </a:gridCol>
                <a:gridCol w="1061583">
                  <a:extLst>
                    <a:ext uri="{9D8B030D-6E8A-4147-A177-3AD203B41FA5}">
                      <a16:colId xmlns:a16="http://schemas.microsoft.com/office/drawing/2014/main" val="3825462134"/>
                    </a:ext>
                  </a:extLst>
                </a:gridCol>
                <a:gridCol w="1089519">
                  <a:extLst>
                    <a:ext uri="{9D8B030D-6E8A-4147-A177-3AD203B41FA5}">
                      <a16:colId xmlns:a16="http://schemas.microsoft.com/office/drawing/2014/main" val="219608682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alleles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pos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PH207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PHJ40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44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del</a:t>
                      </a:r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.128335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687754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85080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del</a:t>
                      </a:r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.128340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1019148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4303665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del</a:t>
                      </a:r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.128361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1844797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782353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22329694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dup</a:t>
                      </a:r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.217115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3978900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5349598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36580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B1DFEB-94C4-FC41-A0A6-0FF9DBCB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93861"/>
              </p:ext>
            </p:extLst>
          </p:nvPr>
        </p:nvGraphicFramePr>
        <p:xfrm>
          <a:off x="887609" y="1815513"/>
          <a:ext cx="10273080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08403">
                  <a:extLst>
                    <a:ext uri="{9D8B030D-6E8A-4147-A177-3AD203B41FA5}">
                      <a16:colId xmlns:a16="http://schemas.microsoft.com/office/drawing/2014/main" val="4185613556"/>
                    </a:ext>
                  </a:extLst>
                </a:gridCol>
                <a:gridCol w="2843408">
                  <a:extLst>
                    <a:ext uri="{9D8B030D-6E8A-4147-A177-3AD203B41FA5}">
                      <a16:colId xmlns:a16="http://schemas.microsoft.com/office/drawing/2014/main" val="2192110815"/>
                    </a:ext>
                  </a:extLst>
                </a:gridCol>
                <a:gridCol w="1753644">
                  <a:extLst>
                    <a:ext uri="{9D8B030D-6E8A-4147-A177-3AD203B41FA5}">
                      <a16:colId xmlns:a16="http://schemas.microsoft.com/office/drawing/2014/main" val="2583791366"/>
                    </a:ext>
                  </a:extLst>
                </a:gridCol>
                <a:gridCol w="2467625">
                  <a:extLst>
                    <a:ext uri="{9D8B030D-6E8A-4147-A177-3AD203B41FA5}">
                      <a16:colId xmlns:a16="http://schemas.microsoft.com/office/drawing/2014/main" val="2427303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parameters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correct projection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not imputed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other mismatches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3210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all markers, 1% masked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97.13%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0.84%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2.03%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83296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all markers, 10% masked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94%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3.50%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2.50%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429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Light" panose="020B0403020202020204" pitchFamily="34" charset="0"/>
                        </a:rPr>
                        <a:t>all markers, 50% masked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Light" panose="020B0403020202020204" pitchFamily="34" charset="0"/>
                        </a:rPr>
                        <a:t>74.31%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Light" panose="020B0403020202020204" pitchFamily="34" charset="0"/>
                        </a:rPr>
                        <a:t>22.44%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Light" panose="020B0403020202020204" pitchFamily="34" charset="0"/>
                        </a:rPr>
                        <a:t>3.25%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6575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only homo, 1% masked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99.12%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2741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only homo, 10% masked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96.33%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1.79%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1.88%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7484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only homo, 50% masked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81.73%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14.65%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3.62%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669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E0EFCD-C77B-EF40-BF65-44E5A2655F17}"/>
              </a:ext>
            </a:extLst>
          </p:cNvPr>
          <p:cNvSpPr/>
          <p:nvPr/>
        </p:nvSpPr>
        <p:spPr>
          <a:xfrm>
            <a:off x="-1" y="300624"/>
            <a:ext cx="5624187" cy="890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D1A9D-E2A8-FD48-B70F-70872706D949}"/>
              </a:ext>
            </a:extLst>
          </p:cNvPr>
          <p:cNvSpPr/>
          <p:nvPr/>
        </p:nvSpPr>
        <p:spPr>
          <a:xfrm>
            <a:off x="-1" y="545620"/>
            <a:ext cx="5511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Helvetica Light" panose="020B0403020202020204" pitchFamily="34" charset="0"/>
              </a:rPr>
              <a:t>Projecting SNP data parents to RILs</a:t>
            </a:r>
          </a:p>
        </p:txBody>
      </p:sp>
    </p:spTree>
    <p:extLst>
      <p:ext uri="{BB962C8B-B14F-4D97-AF65-F5344CB8AC3E}">
        <p14:creationId xmlns:p14="http://schemas.microsoft.com/office/powerpoint/2010/main" val="374309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A2D05-7C84-EA4F-91F9-1E193C4D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E104B-059A-704E-A302-0C2231851F1A}"/>
              </a:ext>
            </a:extLst>
          </p:cNvPr>
          <p:cNvSpPr/>
          <p:nvPr/>
        </p:nvSpPr>
        <p:spPr>
          <a:xfrm>
            <a:off x="-1" y="300624"/>
            <a:ext cx="1691015" cy="890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8F233-A5D1-E24D-9849-172501417E0E}"/>
              </a:ext>
            </a:extLst>
          </p:cNvPr>
          <p:cNvSpPr/>
          <p:nvPr/>
        </p:nvSpPr>
        <p:spPr>
          <a:xfrm>
            <a:off x="0" y="545620"/>
            <a:ext cx="1603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Helvetica Light" panose="020B0403020202020204" pitchFamily="34" charset="0"/>
              </a:rPr>
              <a:t>TO DO: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2DBF9-C2AA-BB41-BC3C-8552892747E8}"/>
              </a:ext>
            </a:extLst>
          </p:cNvPr>
          <p:cNvSpPr txBox="1"/>
          <p:nvPr/>
        </p:nvSpPr>
        <p:spPr>
          <a:xfrm>
            <a:off x="1127343" y="2367419"/>
            <a:ext cx="8007320" cy="1322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Map SNPs from v2 to 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Filter out SNPs that fall inside boundaries of SV</a:t>
            </a:r>
          </a:p>
        </p:txBody>
      </p:sp>
    </p:spTree>
    <p:extLst>
      <p:ext uri="{BB962C8B-B14F-4D97-AF65-F5344CB8AC3E}">
        <p14:creationId xmlns:p14="http://schemas.microsoft.com/office/powerpoint/2010/main" val="1997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E2B83-AC55-8342-BC22-49B25C99DC60}"/>
              </a:ext>
            </a:extLst>
          </p:cNvPr>
          <p:cNvSpPr/>
          <p:nvPr/>
        </p:nvSpPr>
        <p:spPr>
          <a:xfrm>
            <a:off x="0" y="336547"/>
            <a:ext cx="3299254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4F826-F83C-0649-A9A6-140D50EAC62C}"/>
              </a:ext>
            </a:extLst>
          </p:cNvPr>
          <p:cNvSpPr/>
          <p:nvPr/>
        </p:nvSpPr>
        <p:spPr>
          <a:xfrm>
            <a:off x="0" y="414635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vcf2hapmap.py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D7DF-B5C5-AF47-A07C-003BD5E1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78363"/>
              </p:ext>
            </p:extLst>
          </p:nvPr>
        </p:nvGraphicFramePr>
        <p:xfrm>
          <a:off x="193589" y="1649454"/>
          <a:ext cx="11862484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0282">
                  <a:extLst>
                    <a:ext uri="{9D8B030D-6E8A-4147-A177-3AD203B41FA5}">
                      <a16:colId xmlns:a16="http://schemas.microsoft.com/office/drawing/2014/main" val="4134705730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664203182"/>
                    </a:ext>
                  </a:extLst>
                </a:gridCol>
                <a:gridCol w="861475">
                  <a:extLst>
                    <a:ext uri="{9D8B030D-6E8A-4147-A177-3AD203B41FA5}">
                      <a16:colId xmlns:a16="http://schemas.microsoft.com/office/drawing/2014/main" val="248751571"/>
                    </a:ext>
                  </a:extLst>
                </a:gridCol>
                <a:gridCol w="1079879">
                  <a:extLst>
                    <a:ext uri="{9D8B030D-6E8A-4147-A177-3AD203B41FA5}">
                      <a16:colId xmlns:a16="http://schemas.microsoft.com/office/drawing/2014/main" val="3607902603"/>
                    </a:ext>
                  </a:extLst>
                </a:gridCol>
                <a:gridCol w="478737">
                  <a:extLst>
                    <a:ext uri="{9D8B030D-6E8A-4147-A177-3AD203B41FA5}">
                      <a16:colId xmlns:a16="http://schemas.microsoft.com/office/drawing/2014/main" val="4013017617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3992012550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564326832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2106792706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830820181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1752954445"/>
                    </a:ext>
                  </a:extLst>
                </a:gridCol>
                <a:gridCol w="1061583">
                  <a:extLst>
                    <a:ext uri="{9D8B030D-6E8A-4147-A177-3AD203B41FA5}">
                      <a16:colId xmlns:a16="http://schemas.microsoft.com/office/drawing/2014/main" val="3825462134"/>
                    </a:ext>
                  </a:extLst>
                </a:gridCol>
                <a:gridCol w="1089519">
                  <a:extLst>
                    <a:ext uri="{9D8B030D-6E8A-4147-A177-3AD203B41FA5}">
                      <a16:colId xmlns:a16="http://schemas.microsoft.com/office/drawing/2014/main" val="219608682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alleles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pos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PH207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PHJ40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44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687754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85080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/</a:t>
                      </a:r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1019148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AA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AA</a:t>
                      </a: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4303665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1844797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782353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22329694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dup.217115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3978900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5349598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36580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E2B83-AC55-8342-BC22-49B25C99DC60}"/>
              </a:ext>
            </a:extLst>
          </p:cNvPr>
          <p:cNvSpPr/>
          <p:nvPr/>
        </p:nvSpPr>
        <p:spPr>
          <a:xfrm>
            <a:off x="0" y="336547"/>
            <a:ext cx="3299254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4F826-F83C-0649-A9A6-140D50EAC62C}"/>
              </a:ext>
            </a:extLst>
          </p:cNvPr>
          <p:cNvSpPr/>
          <p:nvPr/>
        </p:nvSpPr>
        <p:spPr>
          <a:xfrm>
            <a:off x="0" y="414635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vcf2hapmap.py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D7DF-B5C5-AF47-A07C-003BD5E1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29995"/>
              </p:ext>
            </p:extLst>
          </p:nvPr>
        </p:nvGraphicFramePr>
        <p:xfrm>
          <a:off x="193589" y="1649454"/>
          <a:ext cx="11862484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0282">
                  <a:extLst>
                    <a:ext uri="{9D8B030D-6E8A-4147-A177-3AD203B41FA5}">
                      <a16:colId xmlns:a16="http://schemas.microsoft.com/office/drawing/2014/main" val="4134705730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664203182"/>
                    </a:ext>
                  </a:extLst>
                </a:gridCol>
                <a:gridCol w="861475">
                  <a:extLst>
                    <a:ext uri="{9D8B030D-6E8A-4147-A177-3AD203B41FA5}">
                      <a16:colId xmlns:a16="http://schemas.microsoft.com/office/drawing/2014/main" val="248751571"/>
                    </a:ext>
                  </a:extLst>
                </a:gridCol>
                <a:gridCol w="1079879">
                  <a:extLst>
                    <a:ext uri="{9D8B030D-6E8A-4147-A177-3AD203B41FA5}">
                      <a16:colId xmlns:a16="http://schemas.microsoft.com/office/drawing/2014/main" val="3607902603"/>
                    </a:ext>
                  </a:extLst>
                </a:gridCol>
                <a:gridCol w="478737">
                  <a:extLst>
                    <a:ext uri="{9D8B030D-6E8A-4147-A177-3AD203B41FA5}">
                      <a16:colId xmlns:a16="http://schemas.microsoft.com/office/drawing/2014/main" val="4013017617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3992012550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564326832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2106792706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830820181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1752954445"/>
                    </a:ext>
                  </a:extLst>
                </a:gridCol>
                <a:gridCol w="1061583">
                  <a:extLst>
                    <a:ext uri="{9D8B030D-6E8A-4147-A177-3AD203B41FA5}">
                      <a16:colId xmlns:a16="http://schemas.microsoft.com/office/drawing/2014/main" val="3825462134"/>
                    </a:ext>
                  </a:extLst>
                </a:gridCol>
                <a:gridCol w="1089519">
                  <a:extLst>
                    <a:ext uri="{9D8B030D-6E8A-4147-A177-3AD203B41FA5}">
                      <a16:colId xmlns:a16="http://schemas.microsoft.com/office/drawing/2014/main" val="219608682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alleles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Helvetica Light" panose="020B0403020202020204" pitchFamily="34" charset="0"/>
                        </a:rPr>
                        <a:t>pos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PH207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PHJ40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44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687754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85080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1019148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4303665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del.128361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1844797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782353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22329694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dup.217115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A/T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Helvetica" pitchFamily="2" charset="0"/>
                        </a:rPr>
                        <a:t>3978900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15349598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Helvetica Light" panose="020B0403020202020204" pitchFamily="34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289" marR="9289" marT="9289" marB="0" anchor="ctr"/>
                </a:tc>
                <a:extLst>
                  <a:ext uri="{0D108BD9-81ED-4DB2-BD59-A6C34878D82A}">
                    <a16:rowId xmlns:a16="http://schemas.microsoft.com/office/drawing/2014/main" val="3658092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2EE7C5-E6B2-684D-B915-95F77551143C}"/>
              </a:ext>
            </a:extLst>
          </p:cNvPr>
          <p:cNvSpPr txBox="1"/>
          <p:nvPr/>
        </p:nvSpPr>
        <p:spPr>
          <a:xfrm>
            <a:off x="3101545" y="499703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[middle point]</a:t>
            </a:r>
          </a:p>
        </p:txBody>
      </p:sp>
    </p:spTree>
    <p:extLst>
      <p:ext uri="{BB962C8B-B14F-4D97-AF65-F5344CB8AC3E}">
        <p14:creationId xmlns:p14="http://schemas.microsoft.com/office/powerpoint/2010/main" val="124073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DDA9CD-E02F-C243-B880-8F545D8E078B}"/>
              </a:ext>
            </a:extLst>
          </p:cNvPr>
          <p:cNvSpPr/>
          <p:nvPr/>
        </p:nvSpPr>
        <p:spPr>
          <a:xfrm>
            <a:off x="0" y="336547"/>
            <a:ext cx="4151870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770CD-920B-8640-8FF0-6FEB7E251498}"/>
              </a:ext>
            </a:extLst>
          </p:cNvPr>
          <p:cNvSpPr/>
          <p:nvPr/>
        </p:nvSpPr>
        <p:spPr>
          <a:xfrm>
            <a:off x="0" y="414635"/>
            <a:ext cx="4151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merge_SNPs_SVs_hapmaps.R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E62507-C5F9-5B47-8877-5E80663A5A42}"/>
              </a:ext>
            </a:extLst>
          </p:cNvPr>
          <p:cNvGrpSpPr/>
          <p:nvPr/>
        </p:nvGrpSpPr>
        <p:grpSpPr>
          <a:xfrm>
            <a:off x="466252" y="2384854"/>
            <a:ext cx="4661486" cy="2784049"/>
            <a:chOff x="967292" y="2384854"/>
            <a:chExt cx="4661486" cy="27840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F8F881-9693-9347-8289-33761DC78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94" t="13693" r="23754" b="28108"/>
            <a:stretch/>
          </p:blipFill>
          <p:spPr>
            <a:xfrm rot="10800000" flipH="1">
              <a:off x="1368055" y="2384854"/>
              <a:ext cx="1076147" cy="11986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BB61BF-8E49-B74D-AF68-A69A66A7CBA7}"/>
                </a:ext>
              </a:extLst>
            </p:cNvPr>
            <p:cNvSpPr/>
            <p:nvPr/>
          </p:nvSpPr>
          <p:spPr>
            <a:xfrm>
              <a:off x="1059690" y="3694670"/>
              <a:ext cx="16928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SNPs.hmp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4EB15D-BFE8-3946-8554-D0D4635FC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94" t="13693" r="23754" b="28108"/>
            <a:stretch/>
          </p:blipFill>
          <p:spPr>
            <a:xfrm rot="10800000" flipH="1">
              <a:off x="4151870" y="2386578"/>
              <a:ext cx="1076147" cy="11986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B88FFD-D43F-B34C-B9B0-25DD1EC0A231}"/>
                </a:ext>
              </a:extLst>
            </p:cNvPr>
            <p:cNvSpPr/>
            <p:nvPr/>
          </p:nvSpPr>
          <p:spPr>
            <a:xfrm>
              <a:off x="3843505" y="3696394"/>
              <a:ext cx="16928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SVs.hmp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2E0A1-218D-3E4C-BC54-EB56AD46A2B9}"/>
                </a:ext>
              </a:extLst>
            </p:cNvPr>
            <p:cNvSpPr txBox="1"/>
            <p:nvPr/>
          </p:nvSpPr>
          <p:spPr>
            <a:xfrm>
              <a:off x="2901132" y="2384854"/>
              <a:ext cx="7938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Helvetica Light" panose="020B0403020202020204" pitchFamily="34" charset="0"/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1C86E-9C3A-D647-BCD2-103FF30FDDAF}"/>
                </a:ext>
              </a:extLst>
            </p:cNvPr>
            <p:cNvSpPr txBox="1"/>
            <p:nvPr/>
          </p:nvSpPr>
          <p:spPr>
            <a:xfrm>
              <a:off x="967292" y="4522572"/>
              <a:ext cx="1877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 Light" panose="020B0403020202020204" pitchFamily="34" charset="0"/>
                </a:rPr>
                <a:t>(~20k)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98E66A-155F-EA46-938E-661CA7A6A95A}"/>
                </a:ext>
              </a:extLst>
            </p:cNvPr>
            <p:cNvSpPr txBox="1"/>
            <p:nvPr/>
          </p:nvSpPr>
          <p:spPr>
            <a:xfrm>
              <a:off x="3751107" y="4522571"/>
              <a:ext cx="1877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 Light" panose="020B0403020202020204" pitchFamily="34" charset="0"/>
                </a:rPr>
                <a:t>(~10k)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098761-ABF5-C746-91AE-80B0F9A51E00}"/>
              </a:ext>
            </a:extLst>
          </p:cNvPr>
          <p:cNvCxnSpPr>
            <a:cxnSpLocks/>
          </p:cNvCxnSpPr>
          <p:nvPr/>
        </p:nvCxnSpPr>
        <p:spPr>
          <a:xfrm>
            <a:off x="5279209" y="3018773"/>
            <a:ext cx="12651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9810892-1B58-EC44-BCCB-F6F7EF6C0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2643"/>
              </p:ext>
            </p:extLst>
          </p:nvPr>
        </p:nvGraphicFramePr>
        <p:xfrm>
          <a:off x="7096570" y="1728704"/>
          <a:ext cx="4572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57434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685011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76108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77032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5011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B73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LH82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PH207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01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SNP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61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SNP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66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Helvetica" pitchFamily="2" charset="0"/>
                        </a:rPr>
                        <a:t>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77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SNP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51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4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SNP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51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29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2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55070-7D96-D94D-A0EF-4D9E9D76E364}"/>
              </a:ext>
            </a:extLst>
          </p:cNvPr>
          <p:cNvSpPr/>
          <p:nvPr/>
        </p:nvSpPr>
        <p:spPr>
          <a:xfrm>
            <a:off x="-1" y="336547"/>
            <a:ext cx="3256768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D87BB-36FB-4348-99F9-4FEE2E864B95}"/>
              </a:ext>
            </a:extLst>
          </p:cNvPr>
          <p:cNvSpPr/>
          <p:nvPr/>
        </p:nvSpPr>
        <p:spPr>
          <a:xfrm>
            <a:off x="-1" y="420360"/>
            <a:ext cx="3142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Helvetica Light" panose="020B0403020202020204" pitchFamily="34" charset="0"/>
              </a:rPr>
              <a:t>FILLIN (TASSEL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3D73-23ED-5944-B33C-6388C90E8310}"/>
              </a:ext>
            </a:extLst>
          </p:cNvPr>
          <p:cNvSpPr txBox="1"/>
          <p:nvPr/>
        </p:nvSpPr>
        <p:spPr>
          <a:xfrm>
            <a:off x="1127343" y="2367419"/>
            <a:ext cx="7189789" cy="196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Separate RILs into respective populations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Generate haplotypes from parents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Project haplotypes into RIL missing data</a:t>
            </a:r>
          </a:p>
        </p:txBody>
      </p:sp>
    </p:spTree>
    <p:extLst>
      <p:ext uri="{BB962C8B-B14F-4D97-AF65-F5344CB8AC3E}">
        <p14:creationId xmlns:p14="http://schemas.microsoft.com/office/powerpoint/2010/main" val="161668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F1E1B5-1C45-FB4B-9B2A-F8E9BB365E40}"/>
              </a:ext>
            </a:extLst>
          </p:cNvPr>
          <p:cNvSpPr/>
          <p:nvPr/>
        </p:nvSpPr>
        <p:spPr>
          <a:xfrm>
            <a:off x="-1" y="336547"/>
            <a:ext cx="2868461" cy="61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D1336-6470-E549-8D7B-004088165921}"/>
              </a:ext>
            </a:extLst>
          </p:cNvPr>
          <p:cNvSpPr/>
          <p:nvPr/>
        </p:nvSpPr>
        <p:spPr>
          <a:xfrm>
            <a:off x="-1" y="420360"/>
            <a:ext cx="2768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Helvetica Light" panose="020B0403020202020204" pitchFamily="34" charset="0"/>
              </a:rPr>
              <a:t>Projection of SVs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59E04E-0144-7849-AF87-CB7D12B12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27516"/>
              </p:ext>
            </p:extLst>
          </p:nvPr>
        </p:nvGraphicFramePr>
        <p:xfrm>
          <a:off x="313237" y="1781246"/>
          <a:ext cx="1161288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87327633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7239840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649565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410322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372462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29249573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99221749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623322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B73xLH82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B73xPH207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B73xPHG39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B73xPHG47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LH82xPH207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LH82xPHG39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LH82xPHG47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1999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*Accuracy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830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820D16-09A8-2B45-9D8C-120264427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93470"/>
              </p:ext>
            </p:extLst>
          </p:nvPr>
        </p:nvGraphicFramePr>
        <p:xfrm>
          <a:off x="313237" y="3862711"/>
          <a:ext cx="11612883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val="3766901506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2224018330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3684527644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4054780092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384607782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12680224"/>
                    </a:ext>
                  </a:extLst>
                </a:gridCol>
                <a:gridCol w="1751149">
                  <a:extLst>
                    <a:ext uri="{9D8B030D-6E8A-4147-A177-3AD203B41FA5}">
                      <a16:colId xmlns:a16="http://schemas.microsoft.com/office/drawing/2014/main" val="140646167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PH207xPHG47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PHG39xPHG47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B73xPHG35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LH82xPHG35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PHG35xPHG39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PHG35xPHG47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8020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*Accuracy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 Light" panose="020B0403020202020204" pitchFamily="34" charset="0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</a:rPr>
                        <a:t>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C00000"/>
                          </a:solidFill>
                          <a:effectLst/>
                          <a:latin typeface="Helvetica" pitchFamily="2" charset="0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75115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A34269-BA55-8043-A5C8-F99A49F3A1C3}"/>
              </a:ext>
            </a:extLst>
          </p:cNvPr>
          <p:cNvSpPr txBox="1"/>
          <p:nvPr/>
        </p:nvSpPr>
        <p:spPr>
          <a:xfrm>
            <a:off x="8677896" y="6550223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* Shady accuracy determined by TASSEL</a:t>
            </a:r>
          </a:p>
        </p:txBody>
      </p:sp>
    </p:spTree>
    <p:extLst>
      <p:ext uri="{BB962C8B-B14F-4D97-AF65-F5344CB8AC3E}">
        <p14:creationId xmlns:p14="http://schemas.microsoft.com/office/powerpoint/2010/main" val="172600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EF34A-31E2-654E-AD02-D50E1F0E6172}"/>
              </a:ext>
            </a:extLst>
          </p:cNvPr>
          <p:cNvSpPr/>
          <p:nvPr/>
        </p:nvSpPr>
        <p:spPr>
          <a:xfrm>
            <a:off x="2937924" y="3013502"/>
            <a:ext cx="63161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Helvetica Light" panose="020B0403020202020204" pitchFamily="34" charset="0"/>
              </a:rPr>
              <a:t>More QC on SNP data</a:t>
            </a:r>
          </a:p>
        </p:txBody>
      </p:sp>
    </p:spTree>
    <p:extLst>
      <p:ext uri="{BB962C8B-B14F-4D97-AF65-F5344CB8AC3E}">
        <p14:creationId xmlns:p14="http://schemas.microsoft.com/office/powerpoint/2010/main" val="225624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3687F-8857-504C-868B-E110A585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1" y="0"/>
            <a:ext cx="72814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5DA6E-B04D-D64A-912F-3DD2D9AFFD95}"/>
              </a:ext>
            </a:extLst>
          </p:cNvPr>
          <p:cNvSpPr txBox="1"/>
          <p:nvPr/>
        </p:nvSpPr>
        <p:spPr>
          <a:xfrm>
            <a:off x="-1" y="2890391"/>
            <a:ext cx="4910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Heterozygous</a:t>
            </a:r>
            <a:r>
              <a:rPr lang="en-US" sz="3200" dirty="0">
                <a:latin typeface="Helvetica Light" panose="020B0403020202020204" pitchFamily="34" charset="0"/>
              </a:rPr>
              <a:t> markers</a:t>
            </a:r>
          </a:p>
          <a:p>
            <a:pPr algn="ctr"/>
            <a:r>
              <a:rPr lang="en-US" sz="3200" dirty="0">
                <a:latin typeface="Helvetica Light" panose="020B0403020202020204" pitchFamily="34" charset="0"/>
              </a:rPr>
              <a:t>in parents </a:t>
            </a:r>
          </a:p>
        </p:txBody>
      </p:sp>
    </p:spTree>
    <p:extLst>
      <p:ext uri="{BB962C8B-B14F-4D97-AF65-F5344CB8AC3E}">
        <p14:creationId xmlns:p14="http://schemas.microsoft.com/office/powerpoint/2010/main" val="15438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19764</TotalTime>
  <Words>476</Words>
  <Application>Microsoft Macintosh PowerPoint</Application>
  <PresentationFormat>Widescreen</PresentationFormat>
  <Paragraphs>293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Della Coletta</dc:creator>
  <cp:lastModifiedBy>Rafael Della Coletta</cp:lastModifiedBy>
  <cp:revision>19</cp:revision>
  <dcterms:created xsi:type="dcterms:W3CDTF">2019-08-21T20:24:52Z</dcterms:created>
  <dcterms:modified xsi:type="dcterms:W3CDTF">2019-09-04T13:49:38Z</dcterms:modified>
</cp:coreProperties>
</file>