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Helvetica Neue"/>
      <p:regular r:id="rId36"/>
      <p:bold r:id="rId37"/>
      <p:italic r:id="rId38"/>
      <p:boldItalic r:id="rId39"/>
    </p:embeddedFont>
    <p:embeddedFont>
      <p:font typeface="Helvetica Neue Ligh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F40F1B4-A6D6-4462-B204-FDAB8B36230E}">
  <a:tblStyle styleId="{1F40F1B4-A6D6-4462-B204-FDAB8B3623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regular.fntdata"/><Relationship Id="rId20" Type="http://schemas.openxmlformats.org/officeDocument/2006/relationships/slide" Target="slides/slide14.xml"/><Relationship Id="rId42" Type="http://schemas.openxmlformats.org/officeDocument/2006/relationships/font" Target="fonts/HelveticaNeueLight-italic.fntdata"/><Relationship Id="rId41" Type="http://schemas.openxmlformats.org/officeDocument/2006/relationships/font" Target="fonts/HelveticaNeueLight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HelveticaNeueLight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HelveticaNeue-bold.fntdata"/><Relationship Id="rId14" Type="http://schemas.openxmlformats.org/officeDocument/2006/relationships/slide" Target="slides/slide8.xml"/><Relationship Id="rId36" Type="http://schemas.openxmlformats.org/officeDocument/2006/relationships/font" Target="fonts/HelveticaNeue-regular.fntdata"/><Relationship Id="rId17" Type="http://schemas.openxmlformats.org/officeDocument/2006/relationships/slide" Target="slides/slide11.xml"/><Relationship Id="rId39" Type="http://schemas.openxmlformats.org/officeDocument/2006/relationships/font" Target="fonts/HelveticaNeue-boldItalic.fntdata"/><Relationship Id="rId16" Type="http://schemas.openxmlformats.org/officeDocument/2006/relationships/slide" Target="slides/slide10.xml"/><Relationship Id="rId38" Type="http://schemas.openxmlformats.org/officeDocument/2006/relationships/font" Target="fonts/HelveticaNeue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bce4dd3d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bce4dd3d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bce4dd3d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bce4dd3d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bce4dd3d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bce4dd3d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bce4dd3d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bce4dd3d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bce4dd3d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bce4dd3d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QC THE RIL MARKER DATA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bce4dd3d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bce4dd3d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(1) </a:t>
            </a:r>
            <a:r>
              <a:rPr lang="en"/>
              <a:t>What is currently done; (2 and 3) test impact of SVs using only SNP data; (4) test impact of SVs using the actual SVs as markers (hasn’t being done yet).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bce4dd3d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bce4dd3d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bce4dd3d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bce4dd3d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bce4dd3d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bce4dd3d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c03448b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c03448b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bce4dd3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bce4dd3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c03448bfe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c03448bfe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280 diverse lines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55k SNPs total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2k SNPs transformed to SV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bce4dd3d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bce4dd3d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of 3 replicates only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c03448bfe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c03448bfe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of 3 replicates only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c03448bf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c03448bf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Average of 3 replicates only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c03448bf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c03448bf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Average of 3 replicates only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c03448bf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c03448bf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QTNs, 0.9 heritability, one replicate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c03448bfe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c03448bfe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QTNs, 0.9 heritability, one replicate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c03448bf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c03448bf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1672 RILs in the file on dropbox (which ones are the 525 RILs from our dataset?).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22k SNPs.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Transformed data to hapmap format, so it’s ready to be implemented in the script.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c03448bf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c03448bf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Average of 3 replicates only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of trait variation: SNPs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Markers used in GS: SNPs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c03448bf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c03448bf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QTNs, 0.9 heritability, one replicate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bce4dd3d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bce4dd3d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bce4dd3d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bce4dd3d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Available datasets: </a:t>
            </a:r>
            <a:r>
              <a:rPr lang="en"/>
              <a:t>CGH, calls based on read depth, not enough lines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bce4dd3d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bce4dd3d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with Patrick to see when SV calls will be done.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Would have to do inputation anyways.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like what Martin was drawing in the board, I believe.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bce4dd3d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bce4dd3d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with Patrick to see when SV calls will be done.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Would have to do inputation anyways.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bce4dd3d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bce4dd3d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Confirm dominance not being implemented in script.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bce4dd3d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bce4dd3d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would then be able to use the real data (once we get it) to validate the simulation results.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bce4dd3d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bce4dd3d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Skype meeting - 06.19.19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Simulation Paper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Trait simulation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77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QTN type: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All phenotypic variation attributed to </a:t>
            </a:r>
            <a:r>
              <a:rPr b="1" lang="en" sz="2400">
                <a:latin typeface="Helvetica Neue"/>
                <a:ea typeface="Helvetica Neue"/>
                <a:cs typeface="Helvetica Neue"/>
                <a:sym typeface="Helvetica Neue"/>
              </a:rPr>
              <a:t>SNPs only</a:t>
            </a: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All phenotypic variation attributed to </a:t>
            </a:r>
            <a:r>
              <a:rPr b="1" lang="en" sz="2400">
                <a:latin typeface="Helvetica Neue"/>
                <a:ea typeface="Helvetica Neue"/>
                <a:cs typeface="Helvetica Neue"/>
                <a:sym typeface="Helvetica Neue"/>
              </a:rPr>
              <a:t>SVs only</a:t>
            </a: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Phenotypic variation attributed to </a:t>
            </a:r>
            <a:r>
              <a:rPr b="1" lang="en" sz="2400">
                <a:latin typeface="Helvetica Neue"/>
                <a:ea typeface="Helvetica Neue"/>
                <a:cs typeface="Helvetica Neue"/>
                <a:sym typeface="Helvetica Neue"/>
              </a:rPr>
              <a:t>both SNPs and SVs</a:t>
            </a: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Trait simulation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Number of QTNs: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Low number → </a:t>
            </a: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3?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Medium number → </a:t>
            </a: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25?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High number → </a:t>
            </a: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75?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Trait simulation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Heritability: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Low → </a:t>
            </a: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0.2?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Medium → </a:t>
            </a: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0.5</a:t>
            </a: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?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High → </a:t>
            </a: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0.9</a:t>
            </a: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?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Trait simulation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Effect of QTN: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914400" rtl="0" algn="l">
              <a:spcBef>
                <a:spcPts val="160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One large effect, and rest with small effects</a:t>
            </a:r>
            <a:b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(values between </a:t>
            </a: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0</a:t>
            </a: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1</a:t>
            </a: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).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/>
          <p:nvPr/>
        </p:nvSpPr>
        <p:spPr>
          <a:xfrm>
            <a:off x="91575" y="2003975"/>
            <a:ext cx="8960700" cy="113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Trait simulation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91575" y="1381075"/>
            <a:ext cx="896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There are </a:t>
            </a:r>
            <a:r>
              <a:rPr b="1" lang="en" sz="3000">
                <a:latin typeface="Helvetica Neue"/>
                <a:ea typeface="Helvetica Neue"/>
                <a:cs typeface="Helvetica Neue"/>
                <a:sym typeface="Helvetica Neue"/>
              </a:rPr>
              <a:t>27</a:t>
            </a:r>
            <a:r>
              <a:rPr b="1" lang="en" sz="24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different </a:t>
            </a:r>
            <a:r>
              <a:rPr b="1" lang="en" sz="2400">
                <a:latin typeface="Helvetica Neue"/>
                <a:ea typeface="Helvetica Neue"/>
                <a:cs typeface="Helvetica Neue"/>
                <a:sym typeface="Helvetica Neue"/>
              </a:rPr>
              <a:t>traits</a:t>
            </a:r>
            <a:b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at </a:t>
            </a:r>
            <a:r>
              <a:rPr b="1" lang="en" sz="2400">
                <a:latin typeface="Helvetica Neue"/>
                <a:ea typeface="Helvetica Neue"/>
                <a:cs typeface="Helvetica Neue"/>
                <a:sym typeface="Helvetica Neue"/>
              </a:rPr>
              <a:t>one</a:t>
            </a: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lang="en" sz="2400">
                <a:latin typeface="Helvetica Neue"/>
                <a:ea typeface="Helvetica Neue"/>
                <a:cs typeface="Helvetica Neue"/>
                <a:sym typeface="Helvetica Neue"/>
              </a:rPr>
              <a:t>location</a:t>
            </a: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Each experiment will be</a:t>
            </a: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replicated 50 times.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Genomic prediction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51825" y="1184975"/>
            <a:ext cx="8520600" cy="3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What markers to use in the GS model: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914400" rtl="0" algn="l">
              <a:spcBef>
                <a:spcPts val="1600"/>
              </a:spcBef>
              <a:spcAft>
                <a:spcPts val="0"/>
              </a:spcAft>
              <a:buSzPts val="2400"/>
              <a:buFont typeface="Helvetica Neue"/>
              <a:buAutoNum type="arabicPeriod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All SNPs (All polymorphic, 1K form the polymorphic, 50 from the polymorphic SNPs) - check if different subsets have a lot of variation in results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AutoNum type="arabicPeriod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Only SNPs (1K and 50 SNPs) in LD with SVs.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AutoNum type="arabicPeriod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Only SNPs with varying LD with SVs.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AutoNum type="arabicPeriod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Only SVs.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AutoNum type="arabicPeriod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All SNPs and SVs.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Genomic prediction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Validation of performance prediction using RILs: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914400" rtl="0" algn="l">
              <a:spcBef>
                <a:spcPts val="160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b="1" lang="en" sz="2400">
                <a:latin typeface="Helvetica Neue"/>
                <a:ea typeface="Helvetica Neue"/>
                <a:cs typeface="Helvetica Neue"/>
                <a:sym typeface="Helvetica Neue"/>
              </a:rPr>
              <a:t>k-fold</a:t>
            </a: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 cross validation (5 fold)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Future work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Hybrids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Simulate genotypes from RILs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Simulate traits with dominance effects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Estimate GCA / SCA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Perform T0, T1, T2 validation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Future work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GxE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Simulate traits for multiple environments</a:t>
            </a:r>
            <a:b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Real data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Validate simulation results using real data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Simulation test results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5" name="Google Shape;165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(Toy dataset)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311700" y="1477741"/>
            <a:ext cx="8520600" cy="119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34724"/>
            <a:ext cx="8520600" cy="35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Determine the impact of </a:t>
            </a:r>
            <a:r>
              <a:rPr b="1" lang="en" sz="3000">
                <a:latin typeface="Helvetica Neue"/>
                <a:ea typeface="Helvetica Neue"/>
                <a:cs typeface="Helvetica Neue"/>
                <a:sym typeface="Helvetica Neue"/>
              </a:rPr>
              <a:t>structural variants</a:t>
            </a: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 in</a:t>
            </a:r>
            <a:b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genomic prediction performance using simulations.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2286000" rtl="0" algn="l">
              <a:spcBef>
                <a:spcPts val="1600"/>
              </a:spcBef>
              <a:spcAft>
                <a:spcPts val="0"/>
              </a:spcAft>
              <a:buSzPts val="2400"/>
              <a:buFont typeface="Helvetica Neue"/>
              <a:buAutoNum type="arabicPeriod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Simulate QTNs and traits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2286000" rtl="0" algn="l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AutoNum type="arabicPeriod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Run genomic prediction model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2286000" rtl="0" algn="l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AutoNum type="arabicPeriod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Validate results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Manuscript overview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p32"/>
          <p:cNvGraphicFramePr/>
          <p:nvPr/>
        </p:nvGraphicFramePr>
        <p:xfrm>
          <a:off x="390963" y="9374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{1F40F1B4-A6D6-4462-B204-FDAB8B36230E}</a:tableStyleId>
              </a:tblPr>
              <a:tblGrid>
                <a:gridCol w="829600"/>
                <a:gridCol w="643675"/>
                <a:gridCol w="643675"/>
                <a:gridCol w="643675"/>
                <a:gridCol w="643675"/>
              </a:tblGrid>
              <a:tr h="328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Line A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Line B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Line C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Line D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8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SNP 1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0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2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2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2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9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SNP 2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2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2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2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2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9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SNP 3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2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2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2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2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9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SNP 4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2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2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2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2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9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</a:rPr>
                        <a:t>SNP 5</a:t>
                      </a:r>
                      <a:endParaRPr b="1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</a:rPr>
                        <a:t>2</a:t>
                      </a:r>
                      <a:endParaRPr b="1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</a:rPr>
                        <a:t>0</a:t>
                      </a:r>
                      <a:endParaRPr b="1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</a:rPr>
                        <a:t>1</a:t>
                      </a:r>
                      <a:endParaRPr b="1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</a:rPr>
                        <a:t>2</a:t>
                      </a:r>
                      <a:endParaRPr b="1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9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SNP 6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0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0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0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0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9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SNP 7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0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0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0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0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9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SNP 8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0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0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0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0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9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</a:rPr>
                        <a:t>SNP 9</a:t>
                      </a:r>
                      <a:endParaRPr b="1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</a:rPr>
                        <a:t>0</a:t>
                      </a:r>
                      <a:endParaRPr b="1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</a:rPr>
                        <a:t>1</a:t>
                      </a:r>
                      <a:endParaRPr b="1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</a:rPr>
                        <a:t>2</a:t>
                      </a:r>
                      <a:endParaRPr b="1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</a:rPr>
                        <a:t>2</a:t>
                      </a:r>
                      <a:endParaRPr b="1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1" name="Google Shape;171;p32"/>
          <p:cNvGraphicFramePr/>
          <p:nvPr/>
        </p:nvGraphicFramePr>
        <p:xfrm>
          <a:off x="5399863" y="9374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{1F40F1B4-A6D6-4462-B204-FDAB8B36230E}</a:tableStyleId>
              </a:tblPr>
              <a:tblGrid>
                <a:gridCol w="817150"/>
                <a:gridCol w="634000"/>
                <a:gridCol w="634000"/>
                <a:gridCol w="634000"/>
                <a:gridCol w="634000"/>
              </a:tblGrid>
              <a:tr h="328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Line A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Line B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Line C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Line D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8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SNP 1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0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2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2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2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9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SNP 2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2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2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2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2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9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SNP 3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2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2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2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2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9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SNP 4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2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2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2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2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9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B5394"/>
                          </a:solidFill>
                        </a:rPr>
                        <a:t>SNP 5</a:t>
                      </a:r>
                      <a:endParaRPr b="1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B5394"/>
                          </a:solidFill>
                        </a:rPr>
                        <a:t>5</a:t>
                      </a:r>
                      <a:endParaRPr b="1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B5394"/>
                          </a:solidFill>
                        </a:rPr>
                        <a:t>1</a:t>
                      </a:r>
                      <a:endParaRPr b="1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B5394"/>
                          </a:solidFill>
                        </a:rPr>
                        <a:t>3</a:t>
                      </a:r>
                      <a:endParaRPr b="1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B5394"/>
                          </a:solidFill>
                        </a:rPr>
                        <a:t>5</a:t>
                      </a:r>
                      <a:endParaRPr b="1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9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SNP 6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0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0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0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0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9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SNP 7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0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0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0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0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9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SNP 8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0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0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0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0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9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B5394"/>
                          </a:solidFill>
                        </a:rPr>
                        <a:t>SNP 9</a:t>
                      </a:r>
                      <a:endParaRPr b="1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B5394"/>
                          </a:solidFill>
                        </a:rPr>
                        <a:t>1</a:t>
                      </a:r>
                      <a:endParaRPr b="1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B5394"/>
                          </a:solidFill>
                        </a:rPr>
                        <a:t>3</a:t>
                      </a:r>
                      <a:endParaRPr b="1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B5394"/>
                          </a:solidFill>
                        </a:rPr>
                        <a:t>5</a:t>
                      </a:r>
                      <a:endParaRPr b="1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B5394"/>
                          </a:solidFill>
                        </a:rPr>
                        <a:t>5</a:t>
                      </a:r>
                      <a:endParaRPr b="1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72" name="Google Shape;172;p32"/>
          <p:cNvCxnSpPr/>
          <p:nvPr/>
        </p:nvCxnSpPr>
        <p:spPr>
          <a:xfrm>
            <a:off x="4056825" y="2967038"/>
            <a:ext cx="1081500" cy="0"/>
          </a:xfrm>
          <a:prstGeom prst="straightConnector1">
            <a:avLst/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32"/>
          <p:cNvCxnSpPr/>
          <p:nvPr/>
        </p:nvCxnSpPr>
        <p:spPr>
          <a:xfrm>
            <a:off x="4056825" y="4456463"/>
            <a:ext cx="1081500" cy="0"/>
          </a:xfrm>
          <a:prstGeom prst="straightConnector1">
            <a:avLst/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32"/>
          <p:cNvSpPr txBox="1"/>
          <p:nvPr>
            <p:ph idx="4294967295" type="body"/>
          </p:nvPr>
        </p:nvSpPr>
        <p:spPr>
          <a:xfrm>
            <a:off x="390925" y="213125"/>
            <a:ext cx="3404400" cy="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Real data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" name="Google Shape;175;p32"/>
          <p:cNvSpPr txBox="1"/>
          <p:nvPr>
            <p:ph idx="4294967295" type="body"/>
          </p:nvPr>
        </p:nvSpPr>
        <p:spPr>
          <a:xfrm>
            <a:off x="5399875" y="213125"/>
            <a:ext cx="3353100" cy="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Simulated </a:t>
            </a: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SV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3"/>
          <p:cNvPicPr preferRelativeResize="0"/>
          <p:nvPr/>
        </p:nvPicPr>
        <p:blipFill rotWithShape="1">
          <a:blip r:embed="rId3">
            <a:alphaModFix/>
          </a:blip>
          <a:srcRect b="0" l="0" r="63020" t="0"/>
          <a:stretch/>
        </p:blipFill>
        <p:spPr>
          <a:xfrm>
            <a:off x="1688475" y="152400"/>
            <a:ext cx="213264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475" y="152400"/>
            <a:ext cx="576705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475" y="152400"/>
            <a:ext cx="576705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475" y="152400"/>
            <a:ext cx="576705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38" y="778925"/>
            <a:ext cx="4493265" cy="434765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7"/>
          <p:cNvSpPr txBox="1"/>
          <p:nvPr>
            <p:ph idx="1" type="body"/>
          </p:nvPr>
        </p:nvSpPr>
        <p:spPr>
          <a:xfrm>
            <a:off x="596325" y="161975"/>
            <a:ext cx="3714300" cy="9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Source of variation:</a:t>
            </a: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2000">
                <a:latin typeface="Helvetica Neue"/>
                <a:ea typeface="Helvetica Neue"/>
                <a:cs typeface="Helvetica Neue"/>
                <a:sym typeface="Helvetica Neue"/>
              </a:rPr>
              <a:t>SNPs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Markers used in GS:</a:t>
            </a: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2000">
                <a:latin typeface="Helvetica Neue"/>
                <a:ea typeface="Helvetica Neue"/>
                <a:cs typeface="Helvetica Neue"/>
                <a:sym typeface="Helvetica Neue"/>
              </a:rPr>
              <a:t>SNPs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" name="Google Shape;202;p37"/>
          <p:cNvSpPr/>
          <p:nvPr/>
        </p:nvSpPr>
        <p:spPr>
          <a:xfrm>
            <a:off x="603631" y="1293175"/>
            <a:ext cx="1599900" cy="248400"/>
          </a:xfrm>
          <a:prstGeom prst="rect">
            <a:avLst/>
          </a:prstGeom>
          <a:noFill/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38" y="778925"/>
            <a:ext cx="4493265" cy="4347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778925"/>
            <a:ext cx="4493262" cy="434764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8"/>
          <p:cNvSpPr txBox="1"/>
          <p:nvPr>
            <p:ph idx="1" type="body"/>
          </p:nvPr>
        </p:nvSpPr>
        <p:spPr>
          <a:xfrm>
            <a:off x="596325" y="161975"/>
            <a:ext cx="3714300" cy="9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Source of variation:</a:t>
            </a: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2000">
                <a:latin typeface="Helvetica Neue"/>
                <a:ea typeface="Helvetica Neue"/>
                <a:cs typeface="Helvetica Neue"/>
                <a:sym typeface="Helvetica Neue"/>
              </a:rPr>
              <a:t>SNPs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Markers used in GS:</a:t>
            </a: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2000">
                <a:latin typeface="Helvetica Neue"/>
                <a:ea typeface="Helvetica Neue"/>
                <a:cs typeface="Helvetica Neue"/>
                <a:sym typeface="Helvetica Neue"/>
              </a:rPr>
              <a:t>SNPs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5066650" y="161975"/>
            <a:ext cx="3714300" cy="9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Source of variation:</a:t>
            </a: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2000">
                <a:latin typeface="Helvetica Neue"/>
                <a:ea typeface="Helvetica Neue"/>
                <a:cs typeface="Helvetica Neue"/>
                <a:sym typeface="Helvetica Neue"/>
              </a:rPr>
              <a:t>SVs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Markers used in GS:</a:t>
            </a: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2000">
                <a:latin typeface="Helvetica Neue"/>
                <a:ea typeface="Helvetica Neue"/>
                <a:cs typeface="Helvetica Neue"/>
                <a:sym typeface="Helvetica Neue"/>
              </a:rPr>
              <a:t>SVs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1" name="Google Shape;211;p38"/>
          <p:cNvSpPr/>
          <p:nvPr/>
        </p:nvSpPr>
        <p:spPr>
          <a:xfrm>
            <a:off x="603631" y="1293175"/>
            <a:ext cx="1599900" cy="248400"/>
          </a:xfrm>
          <a:prstGeom prst="rect">
            <a:avLst/>
          </a:prstGeom>
          <a:noFill/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8"/>
          <p:cNvSpPr/>
          <p:nvPr/>
        </p:nvSpPr>
        <p:spPr>
          <a:xfrm>
            <a:off x="5103150" y="1293175"/>
            <a:ext cx="1640400" cy="248400"/>
          </a:xfrm>
          <a:prstGeom prst="rect">
            <a:avLst/>
          </a:prstGeom>
          <a:noFill/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Simulation test results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8" name="Google Shape;218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(USDA RILs dataset)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475" y="152400"/>
            <a:ext cx="576705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700" y="612263"/>
            <a:ext cx="4528577" cy="4528577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1"/>
          <p:cNvSpPr/>
          <p:nvPr/>
        </p:nvSpPr>
        <p:spPr>
          <a:xfrm>
            <a:off x="2839300" y="1150175"/>
            <a:ext cx="1522500" cy="248400"/>
          </a:xfrm>
          <a:prstGeom prst="rect">
            <a:avLst/>
          </a:prstGeom>
          <a:noFill/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1"/>
          <p:cNvSpPr txBox="1"/>
          <p:nvPr>
            <p:ph idx="1" type="body"/>
          </p:nvPr>
        </p:nvSpPr>
        <p:spPr>
          <a:xfrm>
            <a:off x="2839300" y="45075"/>
            <a:ext cx="3714300" cy="9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Source of variation:</a:t>
            </a: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2000">
                <a:latin typeface="Helvetica Neue"/>
                <a:ea typeface="Helvetica Neue"/>
                <a:cs typeface="Helvetica Neue"/>
                <a:sym typeface="Helvetica Neue"/>
              </a:rPr>
              <a:t>SNPs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Markers used in GS:</a:t>
            </a: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2000">
                <a:latin typeface="Helvetica Neue"/>
                <a:ea typeface="Helvetica Neue"/>
                <a:cs typeface="Helvetica Neue"/>
                <a:sym typeface="Helvetica Neue"/>
              </a:rPr>
              <a:t>SNPs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Genotypic dataset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There are three options: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Diversity panel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RIL population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Hybrids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Diversity panel</a:t>
            </a:r>
            <a:endParaRPr sz="3000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No good available dataset</a:t>
            </a:r>
            <a:b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If we simulate SVs, we won’t know the population structure, allele frequency on panel, etc.</a:t>
            </a:r>
            <a:b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Not very useful in a breeding perspective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vailable dataset → </a:t>
            </a:r>
            <a:r>
              <a:rPr b="1" lang="en" sz="2400">
                <a:latin typeface="Helvetica Neue"/>
                <a:ea typeface="Helvetica Neue"/>
                <a:cs typeface="Helvetica Neue"/>
                <a:sym typeface="Helvetica Neue"/>
              </a:rPr>
              <a:t>ours!</a:t>
            </a:r>
            <a:br>
              <a:rPr b="1" lang="en" sz="2400">
                <a:latin typeface="Helvetica Neue"/>
                <a:ea typeface="Helvetica Neue"/>
                <a:cs typeface="Helvetica Neue"/>
                <a:sym typeface="Helvetica Neue"/>
              </a:rPr>
            </a:br>
            <a:endParaRPr b="1"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SVs (being) called for inbred parents → can project SVs from parents onto RILs</a:t>
            </a:r>
            <a:b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Useful in a breeding perspective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RIL population</a:t>
            </a:r>
            <a:endParaRPr sz="3000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1489200" y="2985875"/>
            <a:ext cx="6177000" cy="67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4800"/>
            <a:ext cx="8839200" cy="4493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Genotypes can be simulated from RIL genotypes</a:t>
            </a:r>
            <a:br>
              <a:rPr b="1" lang="en" sz="2400">
                <a:latin typeface="Helvetica Neue"/>
                <a:ea typeface="Helvetica Neue"/>
                <a:cs typeface="Helvetica Neue"/>
                <a:sym typeface="Helvetica Neue"/>
              </a:rPr>
            </a:br>
            <a:endParaRPr b="1"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But, need to </a:t>
            </a:r>
            <a:r>
              <a:rPr b="1" lang="en" sz="2400">
                <a:latin typeface="Helvetica Neue"/>
                <a:ea typeface="Helvetica Neue"/>
                <a:cs typeface="Helvetica Neue"/>
                <a:sym typeface="Helvetica Neue"/>
              </a:rPr>
              <a:t>simulate dominance</a:t>
            </a: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 effects</a:t>
            </a:r>
            <a:b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(not currently implemented in Sam’s script?)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Hybrids</a:t>
            </a:r>
            <a:endParaRPr sz="3000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Genotypic dataset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631000" cy="3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Font typeface="Helvetica Neue"/>
              <a:buAutoNum type="arabicPeriod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U</a:t>
            </a: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se our RIL genotypic dataset (</a:t>
            </a: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50k</a:t>
            </a: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 SNPs, </a:t>
            </a: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&gt;500</a:t>
            </a: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 lines).</a:t>
            </a:r>
            <a:b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AutoNum type="arabicPeriod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Simulate traits only with </a:t>
            </a:r>
            <a:r>
              <a:rPr b="1" lang="en" sz="2400">
                <a:latin typeface="Helvetica Neue"/>
                <a:ea typeface="Helvetica Neue"/>
                <a:cs typeface="Helvetica Neue"/>
                <a:sym typeface="Helvetica Neue"/>
              </a:rPr>
              <a:t>additive effects</a:t>
            </a: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 on this RIL population.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Trait simulation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Number of traits: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914400" rtl="0" algn="l">
              <a:spcBef>
                <a:spcPts val="160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Only one trait in one location.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