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T Sans Bold" charset="1" panose="020B0703020203020204"/>
      <p:regular r:id="rId21"/>
    </p:embeddedFont>
    <p:embeddedFont>
      <p:font typeface="Ubuntu Bold" charset="1" panose="020B0804030602030204"/>
      <p:regular r:id="rId22"/>
    </p:embeddedFont>
    <p:embeddedFont>
      <p:font typeface="Ubuntu" charset="1" panose="020B0504030602030204"/>
      <p:regular r:id="rId23"/>
    </p:embeddedFont>
    <p:embeddedFont>
      <p:font typeface="Montserrat Medium" charset="1" panose="00000600000000000000"/>
      <p:regular r:id="rId24"/>
    </p:embeddedFont>
    <p:embeddedFont>
      <p:font typeface="Montserrat" charset="1" panose="00000500000000000000"/>
      <p:regular r:id="rId25"/>
    </p:embeddedFont>
    <p:embeddedFont>
      <p:font typeface="Montserrat Ultra-Bold" charset="1" panose="000009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901031" y="4056849"/>
            <a:ext cx="7050671" cy="2681237"/>
            <a:chOff x="0" y="0"/>
            <a:chExt cx="9400895" cy="3574983"/>
          </a:xfrm>
        </p:grpSpPr>
        <p:grpSp>
          <p:nvGrpSpPr>
            <p:cNvPr name="Group 3" id="3"/>
            <p:cNvGrpSpPr/>
            <p:nvPr/>
          </p:nvGrpSpPr>
          <p:grpSpPr>
            <a:xfrm rot="0">
              <a:off x="0" y="0"/>
              <a:ext cx="9400895" cy="3574983"/>
              <a:chOff x="0" y="0"/>
              <a:chExt cx="1856967" cy="706170"/>
            </a:xfrm>
          </p:grpSpPr>
          <p:sp>
            <p:nvSpPr>
              <p:cNvPr name="Freeform 4" id="4"/>
              <p:cNvSpPr/>
              <p:nvPr/>
            </p:nvSpPr>
            <p:spPr>
              <a:xfrm flipH="false" flipV="false" rot="0">
                <a:off x="0" y="0"/>
                <a:ext cx="1856967" cy="706169"/>
              </a:xfrm>
              <a:custGeom>
                <a:avLst/>
                <a:gdLst/>
                <a:ahLst/>
                <a:cxnLst/>
                <a:rect r="r" b="b" t="t" l="l"/>
                <a:pathLst>
                  <a:path h="706169" w="1856967">
                    <a:moveTo>
                      <a:pt x="56000" y="0"/>
                    </a:moveTo>
                    <a:lnTo>
                      <a:pt x="1800967" y="0"/>
                    </a:lnTo>
                    <a:cubicBezTo>
                      <a:pt x="1815819" y="0"/>
                      <a:pt x="1830063" y="5900"/>
                      <a:pt x="1840565" y="16402"/>
                    </a:cubicBezTo>
                    <a:cubicBezTo>
                      <a:pt x="1851067" y="26904"/>
                      <a:pt x="1856967" y="41148"/>
                      <a:pt x="1856967" y="56000"/>
                    </a:cubicBezTo>
                    <a:lnTo>
                      <a:pt x="1856967" y="650169"/>
                    </a:lnTo>
                    <a:cubicBezTo>
                      <a:pt x="1856967" y="681097"/>
                      <a:pt x="1831895" y="706169"/>
                      <a:pt x="1800967" y="706169"/>
                    </a:cubicBezTo>
                    <a:lnTo>
                      <a:pt x="56000" y="706169"/>
                    </a:lnTo>
                    <a:cubicBezTo>
                      <a:pt x="41148" y="706169"/>
                      <a:pt x="26904" y="700270"/>
                      <a:pt x="16402" y="689767"/>
                    </a:cubicBezTo>
                    <a:cubicBezTo>
                      <a:pt x="5900" y="679265"/>
                      <a:pt x="0" y="665022"/>
                      <a:pt x="0" y="650169"/>
                    </a:cubicBezTo>
                    <a:lnTo>
                      <a:pt x="0" y="56000"/>
                    </a:lnTo>
                    <a:cubicBezTo>
                      <a:pt x="0" y="41148"/>
                      <a:pt x="5900" y="26904"/>
                      <a:pt x="16402" y="16402"/>
                    </a:cubicBezTo>
                    <a:cubicBezTo>
                      <a:pt x="26904" y="5900"/>
                      <a:pt x="41148" y="0"/>
                      <a:pt x="56000" y="0"/>
                    </a:cubicBezTo>
                    <a:close/>
                  </a:path>
                </a:pathLst>
              </a:custGeom>
              <a:solidFill>
                <a:srgbClr val="DFEDFF"/>
              </a:solidFill>
            </p:spPr>
          </p:sp>
          <p:sp>
            <p:nvSpPr>
              <p:cNvPr name="TextBox 5" id="5"/>
              <p:cNvSpPr txBox="true"/>
              <p:nvPr/>
            </p:nvSpPr>
            <p:spPr>
              <a:xfrm>
                <a:off x="0" y="-38100"/>
                <a:ext cx="1856967" cy="74427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400373" y="787155"/>
              <a:ext cx="8600149" cy="1943522"/>
            </a:xfrm>
            <a:prstGeom prst="rect">
              <a:avLst/>
            </a:prstGeom>
          </p:spPr>
          <p:txBody>
            <a:bodyPr anchor="t" rtlCol="false" tIns="0" lIns="0" bIns="0" rIns="0">
              <a:spAutoFit/>
            </a:bodyPr>
            <a:lstStyle/>
            <a:p>
              <a:pPr algn="l">
                <a:lnSpc>
                  <a:spcPts val="3920"/>
                </a:lnSpc>
              </a:pPr>
              <a:r>
                <a:rPr lang="en-US" sz="2800">
                  <a:solidFill>
                    <a:srgbClr val="100F0D"/>
                  </a:solidFill>
                  <a:latin typeface="PT Sans Bold"/>
                </a:rPr>
                <a:t>HAYAGRIV KOUSHIK S (210701081)</a:t>
              </a:r>
            </a:p>
            <a:p>
              <a:pPr algn="l">
                <a:lnSpc>
                  <a:spcPts val="3920"/>
                </a:lnSpc>
              </a:pPr>
            </a:p>
            <a:p>
              <a:pPr algn="l">
                <a:lnSpc>
                  <a:spcPts val="3920"/>
                </a:lnSpc>
              </a:pPr>
              <a:r>
                <a:rPr lang="en-US" sz="2800">
                  <a:solidFill>
                    <a:srgbClr val="100F0D"/>
                  </a:solidFill>
                  <a:latin typeface="PT Sans Bold"/>
                </a:rPr>
                <a:t>HIRTHIK MATHESH GV (210701081)</a:t>
              </a:r>
            </a:p>
          </p:txBody>
        </p:sp>
      </p:grpSp>
      <p:sp>
        <p:nvSpPr>
          <p:cNvPr name="Freeform 7" id="7"/>
          <p:cNvSpPr/>
          <p:nvPr/>
        </p:nvSpPr>
        <p:spPr>
          <a:xfrm flipH="false" flipV="false" rot="0">
            <a:off x="6968707" y="1784701"/>
            <a:ext cx="12452287" cy="12452287"/>
          </a:xfrm>
          <a:custGeom>
            <a:avLst/>
            <a:gdLst/>
            <a:ahLst/>
            <a:cxnLst/>
            <a:rect r="r" b="b" t="t" l="l"/>
            <a:pathLst>
              <a:path h="12452287" w="12452287">
                <a:moveTo>
                  <a:pt x="0" y="0"/>
                </a:moveTo>
                <a:lnTo>
                  <a:pt x="12452287" y="0"/>
                </a:lnTo>
                <a:lnTo>
                  <a:pt x="12452287" y="12452286"/>
                </a:lnTo>
                <a:lnTo>
                  <a:pt x="0" y="12452286"/>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289685" y="5940167"/>
            <a:ext cx="11887491" cy="8969653"/>
          </a:xfrm>
          <a:custGeom>
            <a:avLst/>
            <a:gdLst/>
            <a:ahLst/>
            <a:cxnLst/>
            <a:rect r="r" b="b" t="t" l="l"/>
            <a:pathLst>
              <a:path h="8969653" w="11887491">
                <a:moveTo>
                  <a:pt x="0" y="0"/>
                </a:moveTo>
                <a:lnTo>
                  <a:pt x="11887492" y="0"/>
                </a:lnTo>
                <a:lnTo>
                  <a:pt x="11887492" y="8969653"/>
                </a:lnTo>
                <a:lnTo>
                  <a:pt x="0" y="89696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4783807" y="7493868"/>
            <a:ext cx="9567614" cy="956761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311940" y="-29234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0">
            <a:off x="2695642" y="9049189"/>
            <a:ext cx="2088165" cy="208816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18" id="18"/>
          <p:cNvSpPr txBox="true"/>
          <p:nvPr/>
        </p:nvSpPr>
        <p:spPr>
          <a:xfrm rot="0">
            <a:off x="1028700" y="477354"/>
            <a:ext cx="13204731" cy="3579495"/>
          </a:xfrm>
          <a:prstGeom prst="rect">
            <a:avLst/>
          </a:prstGeom>
        </p:spPr>
        <p:txBody>
          <a:bodyPr anchor="t" rtlCol="false" tIns="0" lIns="0" bIns="0" rIns="0">
            <a:spAutoFit/>
          </a:bodyPr>
          <a:lstStyle/>
          <a:p>
            <a:pPr algn="l">
              <a:lnSpc>
                <a:spcPts val="14279"/>
              </a:lnSpc>
            </a:pPr>
            <a:r>
              <a:rPr lang="en-US" sz="10200">
                <a:solidFill>
                  <a:srgbClr val="100F0D"/>
                </a:solidFill>
                <a:latin typeface="Ubuntu Bold"/>
              </a:rPr>
              <a:t>ANTI-THEFT FLOORING SYSTEM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2153312" y="750242"/>
            <a:ext cx="11677025" cy="11677025"/>
          </a:xfrm>
          <a:custGeom>
            <a:avLst/>
            <a:gdLst/>
            <a:ahLst/>
            <a:cxnLst/>
            <a:rect r="r" b="b" t="t" l="l"/>
            <a:pathLst>
              <a:path h="11677025" w="11677025">
                <a:moveTo>
                  <a:pt x="0" y="0"/>
                </a:moveTo>
                <a:lnTo>
                  <a:pt x="11677025" y="0"/>
                </a:lnTo>
                <a:lnTo>
                  <a:pt x="11677025"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5389" y="488950"/>
            <a:ext cx="6015654"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METHODOLOGY</a:t>
            </a:r>
          </a:p>
        </p:txBody>
      </p:sp>
      <p:grpSp>
        <p:nvGrpSpPr>
          <p:cNvPr name="Group 4" id="4"/>
          <p:cNvGrpSpPr/>
          <p:nvPr/>
        </p:nvGrpSpPr>
        <p:grpSpPr>
          <a:xfrm rot="0">
            <a:off x="-7839246" y="6419581"/>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7" id="7"/>
          <p:cNvSpPr txBox="true"/>
          <p:nvPr/>
        </p:nvSpPr>
        <p:spPr>
          <a:xfrm rot="0">
            <a:off x="695389" y="1514206"/>
            <a:ext cx="16922587" cy="9561195"/>
          </a:xfrm>
          <a:prstGeom prst="rect">
            <a:avLst/>
          </a:prstGeom>
        </p:spPr>
        <p:txBody>
          <a:bodyPr anchor="t" rtlCol="false" tIns="0" lIns="0" bIns="0" rIns="0">
            <a:spAutoFit/>
          </a:bodyPr>
          <a:lstStyle/>
          <a:p>
            <a:pPr algn="just">
              <a:lnSpc>
                <a:spcPts val="4740"/>
              </a:lnSpc>
            </a:pPr>
            <a:r>
              <a:rPr lang="en-US" sz="3000">
                <a:solidFill>
                  <a:srgbClr val="000000"/>
                </a:solidFill>
                <a:latin typeface="Montserrat Medium"/>
              </a:rPr>
              <a:t>1. System Design and Component Selection:</a:t>
            </a:r>
          </a:p>
          <a:p>
            <a:pPr algn="just" marL="647700" indent="-323850" lvl="1">
              <a:lnSpc>
                <a:spcPts val="4740"/>
              </a:lnSpc>
              <a:buFont typeface="Arial"/>
              <a:buChar char="•"/>
            </a:pPr>
            <a:r>
              <a:rPr lang="en-US" sz="3000">
                <a:solidFill>
                  <a:srgbClr val="000000"/>
                </a:solidFill>
                <a:latin typeface="Montserrat Medium"/>
              </a:rPr>
              <a:t>Piezo Sensors: Choose appropriate piezoelectric sensors that are sensitive enough to detect foot traffic and weight changes when embedded in the flooring.</a:t>
            </a:r>
          </a:p>
          <a:p>
            <a:pPr algn="just" marL="647700" indent="-323850" lvl="1">
              <a:lnSpc>
                <a:spcPts val="4740"/>
              </a:lnSpc>
              <a:buFont typeface="Arial"/>
              <a:buChar char="•"/>
            </a:pPr>
            <a:r>
              <a:rPr lang="en-US" sz="3000">
                <a:solidFill>
                  <a:srgbClr val="000000"/>
                </a:solidFill>
                <a:latin typeface="Montserrat Medium"/>
              </a:rPr>
              <a:t>Arduino Uno: Select the Arduino Uno as the central microcontroller for processing sensor data.</a:t>
            </a:r>
          </a:p>
          <a:p>
            <a:pPr algn="just" marL="647700" indent="-323850" lvl="1">
              <a:lnSpc>
                <a:spcPts val="4740"/>
              </a:lnSpc>
              <a:buFont typeface="Arial"/>
              <a:buChar char="•"/>
            </a:pPr>
            <a:r>
              <a:rPr lang="en-US" sz="3000">
                <a:solidFill>
                  <a:srgbClr val="000000"/>
                </a:solidFill>
                <a:latin typeface="Montserrat Medium"/>
              </a:rPr>
              <a:t>Communication Module: Integrate an Ethernet shield or Wi-Fi module for internet connectivity to enable email notifications.</a:t>
            </a:r>
          </a:p>
          <a:p>
            <a:pPr algn="just" marL="647700" indent="-323850" lvl="1">
              <a:lnSpc>
                <a:spcPts val="4740"/>
              </a:lnSpc>
              <a:buFont typeface="Arial"/>
              <a:buChar char="•"/>
            </a:pPr>
            <a:r>
              <a:rPr lang="en-US" sz="3000">
                <a:solidFill>
                  <a:srgbClr val="000000"/>
                </a:solidFill>
                <a:latin typeface="Montserrat Medium"/>
              </a:rPr>
              <a:t>Power Supply: Ensure a reliable power source for the Arduino and sensors.</a:t>
            </a:r>
          </a:p>
          <a:p>
            <a:pPr algn="just">
              <a:lnSpc>
                <a:spcPts val="4740"/>
              </a:lnSpc>
            </a:pPr>
          </a:p>
          <a:p>
            <a:pPr algn="just">
              <a:lnSpc>
                <a:spcPts val="4740"/>
              </a:lnSpc>
            </a:pPr>
            <a:r>
              <a:rPr lang="en-US" sz="3000">
                <a:solidFill>
                  <a:srgbClr val="000000"/>
                </a:solidFill>
                <a:latin typeface="Montserrat Medium"/>
              </a:rPr>
              <a:t>2. Sensor Placement and Installation:</a:t>
            </a:r>
          </a:p>
          <a:p>
            <a:pPr algn="just" marL="647700" indent="-323850" lvl="1">
              <a:lnSpc>
                <a:spcPts val="4740"/>
              </a:lnSpc>
              <a:buFont typeface="Arial"/>
              <a:buChar char="•"/>
            </a:pPr>
            <a:r>
              <a:rPr lang="en-US" sz="3000">
                <a:solidFill>
                  <a:srgbClr val="000000"/>
                </a:solidFill>
                <a:latin typeface="Montserrat Medium"/>
              </a:rPr>
              <a:t>Floor Integration: Strategically embed piezo sensors in the flooring, focusing on high-risk areas such as entrances and valuable storage zones.</a:t>
            </a:r>
          </a:p>
          <a:p>
            <a:pPr algn="just" marL="647700" indent="-323850" lvl="1">
              <a:lnSpc>
                <a:spcPts val="4740"/>
              </a:lnSpc>
              <a:buFont typeface="Arial"/>
              <a:buChar char="•"/>
            </a:pPr>
            <a:r>
              <a:rPr lang="en-US" sz="3000">
                <a:solidFill>
                  <a:srgbClr val="000000"/>
                </a:solidFill>
                <a:latin typeface="Montserrat Medium"/>
              </a:rPr>
              <a:t>Wiring: Connect sensors to the Arduino Uno, ensuring secure and concealed wiring to prevent tampering.</a:t>
            </a:r>
          </a:p>
          <a:p>
            <a:pPr algn="just">
              <a:lnSpc>
                <a:spcPts val="4740"/>
              </a:lnSpc>
            </a:pPr>
          </a:p>
          <a:p>
            <a:pPr algn="just">
              <a:lnSpc>
                <a:spcPts val="47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2153312" y="750242"/>
            <a:ext cx="11677025" cy="11677025"/>
          </a:xfrm>
          <a:custGeom>
            <a:avLst/>
            <a:gdLst/>
            <a:ahLst/>
            <a:cxnLst/>
            <a:rect r="r" b="b" t="t" l="l"/>
            <a:pathLst>
              <a:path h="11677025" w="11677025">
                <a:moveTo>
                  <a:pt x="0" y="0"/>
                </a:moveTo>
                <a:lnTo>
                  <a:pt x="11677025" y="0"/>
                </a:lnTo>
                <a:lnTo>
                  <a:pt x="11677025"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5389" y="488950"/>
            <a:ext cx="6015654"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METHODOLOGY</a:t>
            </a:r>
          </a:p>
        </p:txBody>
      </p:sp>
      <p:sp>
        <p:nvSpPr>
          <p:cNvPr name="TextBox 4" id="4"/>
          <p:cNvSpPr txBox="true"/>
          <p:nvPr/>
        </p:nvSpPr>
        <p:spPr>
          <a:xfrm rot="0">
            <a:off x="695389" y="1514206"/>
            <a:ext cx="16128298" cy="8966835"/>
          </a:xfrm>
          <a:prstGeom prst="rect">
            <a:avLst/>
          </a:prstGeom>
        </p:spPr>
        <p:txBody>
          <a:bodyPr anchor="t" rtlCol="false" tIns="0" lIns="0" bIns="0" rIns="0">
            <a:spAutoFit/>
          </a:bodyPr>
          <a:lstStyle/>
          <a:p>
            <a:pPr algn="just">
              <a:lnSpc>
                <a:spcPts val="4740"/>
              </a:lnSpc>
            </a:pPr>
            <a:r>
              <a:rPr lang="en-US" sz="3000">
                <a:solidFill>
                  <a:srgbClr val="000000"/>
                </a:solidFill>
                <a:latin typeface="Montserrat Medium"/>
              </a:rPr>
              <a:t>3. Programming the Arduino:</a:t>
            </a:r>
          </a:p>
          <a:p>
            <a:pPr algn="just" marL="647700" indent="-323850" lvl="1">
              <a:lnSpc>
                <a:spcPts val="4770"/>
              </a:lnSpc>
              <a:buFont typeface="Arial"/>
              <a:buChar char="•"/>
            </a:pPr>
            <a:r>
              <a:rPr lang="en-US" sz="3000">
                <a:solidFill>
                  <a:srgbClr val="000000"/>
                </a:solidFill>
                <a:latin typeface="Montserrat Medium"/>
              </a:rPr>
              <a:t>Sensor Data Processing: Write code to read and interpret signals from the piezo sensors, distinguishing between normal and suspicious activity.</a:t>
            </a:r>
          </a:p>
          <a:p>
            <a:pPr algn="just" marL="647700" indent="-323850" lvl="1">
              <a:lnSpc>
                <a:spcPts val="4770"/>
              </a:lnSpc>
              <a:buFont typeface="Arial"/>
              <a:buChar char="•"/>
            </a:pPr>
            <a:r>
              <a:rPr lang="en-US" sz="3000">
                <a:solidFill>
                  <a:srgbClr val="000000"/>
                </a:solidFill>
                <a:latin typeface="Montserrat Medium"/>
              </a:rPr>
              <a:t>Threshold Setting: Establish threshold values for sensor data to differentiate between everyday movements and potential intrusions.</a:t>
            </a:r>
          </a:p>
          <a:p>
            <a:pPr algn="just" marL="647700" indent="-323850" lvl="1">
              <a:lnSpc>
                <a:spcPts val="4770"/>
              </a:lnSpc>
              <a:buFont typeface="Arial"/>
              <a:buChar char="•"/>
            </a:pPr>
            <a:r>
              <a:rPr lang="en-US" sz="3000">
                <a:solidFill>
                  <a:srgbClr val="000000"/>
                </a:solidFill>
                <a:latin typeface="Montserrat Medium"/>
              </a:rPr>
              <a:t>Alert System: Program the Arduino to trigger an alert when the sensor data exceeds the threshold, indicating unauthorized activity.</a:t>
            </a:r>
          </a:p>
          <a:p>
            <a:pPr algn="just">
              <a:lnSpc>
                <a:spcPts val="4770"/>
              </a:lnSpc>
            </a:pPr>
          </a:p>
          <a:p>
            <a:pPr algn="just">
              <a:lnSpc>
                <a:spcPts val="4770"/>
              </a:lnSpc>
            </a:pPr>
            <a:r>
              <a:rPr lang="en-US" sz="3000">
                <a:solidFill>
                  <a:srgbClr val="000000"/>
                </a:solidFill>
                <a:latin typeface="Montserrat Medium"/>
              </a:rPr>
              <a:t>4. Email N</a:t>
            </a:r>
            <a:r>
              <a:rPr lang="en-US" sz="3000">
                <a:solidFill>
                  <a:srgbClr val="000000"/>
                </a:solidFill>
                <a:latin typeface="Montserrat Medium"/>
              </a:rPr>
              <a:t>otification System:</a:t>
            </a:r>
          </a:p>
          <a:p>
            <a:pPr algn="just" marL="647700" indent="-323850" lvl="1">
              <a:lnSpc>
                <a:spcPts val="4770"/>
              </a:lnSpc>
              <a:buFont typeface="Arial"/>
              <a:buChar char="•"/>
            </a:pPr>
            <a:r>
              <a:rPr lang="en-US" sz="3000">
                <a:solidFill>
                  <a:srgbClr val="000000"/>
                </a:solidFill>
                <a:latin typeface="Montserrat Medium"/>
              </a:rPr>
              <a:t>SMTP Setup: Configure the Arduino to communicate with an SMTP server using the communication module.</a:t>
            </a:r>
          </a:p>
          <a:p>
            <a:pPr algn="just" marL="647700" indent="-323850" lvl="1">
              <a:lnSpc>
                <a:spcPts val="4770"/>
              </a:lnSpc>
              <a:buFont typeface="Arial"/>
              <a:buChar char="•"/>
            </a:pPr>
            <a:r>
              <a:rPr lang="en-US" sz="3000">
                <a:solidFill>
                  <a:srgbClr val="000000"/>
                </a:solidFill>
                <a:latin typeface="Montserrat Medium"/>
              </a:rPr>
              <a:t>Email Trigger: Develop a script to send an email notification when an alert is triggered. The email should contain details such as the time and location of the detected intrusion.</a:t>
            </a:r>
          </a:p>
          <a:p>
            <a:pPr algn="just">
              <a:lnSpc>
                <a:spcPts val="4800"/>
              </a:lnSpc>
            </a:pPr>
          </a:p>
        </p:txBody>
      </p:sp>
      <p:grpSp>
        <p:nvGrpSpPr>
          <p:cNvPr name="Group 5" id="5"/>
          <p:cNvGrpSpPr/>
          <p:nvPr/>
        </p:nvGrpSpPr>
        <p:grpSpPr>
          <a:xfrm rot="0">
            <a:off x="-8538914" y="5503193"/>
            <a:ext cx="9567614" cy="95676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2637635" y="-528369"/>
            <a:ext cx="11677025" cy="11677025"/>
          </a:xfrm>
          <a:custGeom>
            <a:avLst/>
            <a:gdLst/>
            <a:ahLst/>
            <a:cxnLst/>
            <a:rect r="r" b="b" t="t" l="l"/>
            <a:pathLst>
              <a:path h="11677025" w="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5389" y="488950"/>
            <a:ext cx="6015654"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METHODOLOGY</a:t>
            </a:r>
          </a:p>
        </p:txBody>
      </p:sp>
      <p:grpSp>
        <p:nvGrpSpPr>
          <p:cNvPr name="Group 4" id="4"/>
          <p:cNvGrpSpPr/>
          <p:nvPr/>
        </p:nvGrpSpPr>
        <p:grpSpPr>
          <a:xfrm rot="0">
            <a:off x="-8284823" y="6175486"/>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7" id="7"/>
          <p:cNvSpPr txBox="true"/>
          <p:nvPr/>
        </p:nvSpPr>
        <p:spPr>
          <a:xfrm rot="0">
            <a:off x="695389" y="1514206"/>
            <a:ext cx="16399519" cy="9559290"/>
          </a:xfrm>
          <a:prstGeom prst="rect">
            <a:avLst/>
          </a:prstGeom>
        </p:spPr>
        <p:txBody>
          <a:bodyPr anchor="t" rtlCol="false" tIns="0" lIns="0" bIns="0" rIns="0">
            <a:spAutoFit/>
          </a:bodyPr>
          <a:lstStyle/>
          <a:p>
            <a:pPr algn="just">
              <a:lnSpc>
                <a:spcPts val="4740"/>
              </a:lnSpc>
            </a:pPr>
            <a:r>
              <a:rPr lang="en-US" sz="3000">
                <a:solidFill>
                  <a:srgbClr val="000000"/>
                </a:solidFill>
                <a:latin typeface="Montserrat Medium"/>
              </a:rPr>
              <a:t>4. Email Notification System:</a:t>
            </a:r>
          </a:p>
          <a:p>
            <a:pPr algn="just" marL="647700" indent="-323850" lvl="1">
              <a:lnSpc>
                <a:spcPts val="4770"/>
              </a:lnSpc>
              <a:buFont typeface="Arial"/>
              <a:buChar char="•"/>
            </a:pPr>
            <a:r>
              <a:rPr lang="en-US" sz="3000">
                <a:solidFill>
                  <a:srgbClr val="000000"/>
                </a:solidFill>
                <a:latin typeface="Montserrat Medium"/>
              </a:rPr>
              <a:t>SMTP Setup: Configure the Arduino to communicate with an SMTP server using the communication module.</a:t>
            </a:r>
          </a:p>
          <a:p>
            <a:pPr algn="just" marL="647700" indent="-323850" lvl="1">
              <a:lnSpc>
                <a:spcPts val="4770"/>
              </a:lnSpc>
              <a:buFont typeface="Arial"/>
              <a:buChar char="•"/>
            </a:pPr>
            <a:r>
              <a:rPr lang="en-US" sz="3000">
                <a:solidFill>
                  <a:srgbClr val="000000"/>
                </a:solidFill>
                <a:latin typeface="Montserrat Medium"/>
              </a:rPr>
              <a:t>Email Trigger: Develop a script to send an email notification when an alert is triggered. The email should contain details such as the time and location of the detected intrusion.</a:t>
            </a:r>
          </a:p>
          <a:p>
            <a:pPr algn="just">
              <a:lnSpc>
                <a:spcPts val="4770"/>
              </a:lnSpc>
            </a:pPr>
          </a:p>
          <a:p>
            <a:pPr algn="just">
              <a:lnSpc>
                <a:spcPts val="4770"/>
              </a:lnSpc>
            </a:pPr>
            <a:r>
              <a:rPr lang="en-US" sz="3000">
                <a:solidFill>
                  <a:srgbClr val="000000"/>
                </a:solidFill>
                <a:latin typeface="Montserrat Medium"/>
              </a:rPr>
              <a:t>5. Testing and Calibration:</a:t>
            </a:r>
          </a:p>
          <a:p>
            <a:pPr algn="just" marL="647700" indent="-323850" lvl="1">
              <a:lnSpc>
                <a:spcPts val="4770"/>
              </a:lnSpc>
              <a:buFont typeface="Arial"/>
              <a:buChar char="•"/>
            </a:pPr>
            <a:r>
              <a:rPr lang="en-US" sz="3000">
                <a:solidFill>
                  <a:srgbClr val="000000"/>
                </a:solidFill>
                <a:latin typeface="Montserrat Medium"/>
              </a:rPr>
              <a:t>Initial Testing: Test the system under various conditions to ensure accurate detection of unauthorized movements without false positives.</a:t>
            </a:r>
          </a:p>
          <a:p>
            <a:pPr algn="just" marL="647700" indent="-323850" lvl="1">
              <a:lnSpc>
                <a:spcPts val="4770"/>
              </a:lnSpc>
              <a:buFont typeface="Arial"/>
              <a:buChar char="•"/>
            </a:pPr>
            <a:r>
              <a:rPr lang="en-US" sz="3000">
                <a:solidFill>
                  <a:srgbClr val="000000"/>
                </a:solidFill>
                <a:latin typeface="Montserrat Medium"/>
              </a:rPr>
              <a:t>Calibration: Adjust sensor sensitivity and threshold values based on testing results to optimize performance.</a:t>
            </a:r>
          </a:p>
          <a:p>
            <a:pPr algn="just" marL="647700" indent="-323850" lvl="1">
              <a:lnSpc>
                <a:spcPts val="4770"/>
              </a:lnSpc>
              <a:buFont typeface="Arial"/>
              <a:buChar char="•"/>
            </a:pPr>
            <a:r>
              <a:rPr lang="en-US" sz="3000">
                <a:solidFill>
                  <a:srgbClr val="000000"/>
                </a:solidFill>
                <a:latin typeface="Montserrat Medium"/>
              </a:rPr>
              <a:t>Security Testing: Conduct security tests to ensure the system cannot be easily bypassed or tampered with.</a:t>
            </a:r>
          </a:p>
          <a:p>
            <a:pPr algn="just">
              <a:lnSpc>
                <a:spcPts val="4770"/>
              </a:lnSpc>
            </a:pPr>
          </a:p>
          <a:p>
            <a:pPr algn="just">
              <a:lnSpc>
                <a:spcPts val="477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2637635" y="-528369"/>
            <a:ext cx="11677025" cy="11677025"/>
          </a:xfrm>
          <a:custGeom>
            <a:avLst/>
            <a:gdLst/>
            <a:ahLst/>
            <a:cxnLst/>
            <a:rect r="r" b="b" t="t" l="l"/>
            <a:pathLst>
              <a:path h="11677025" w="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5389" y="488950"/>
            <a:ext cx="7604231"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RESULT &amp; DISCUSSIONS</a:t>
            </a:r>
          </a:p>
        </p:txBody>
      </p:sp>
      <p:sp>
        <p:nvSpPr>
          <p:cNvPr name="TextBox 4" id="4"/>
          <p:cNvSpPr txBox="true"/>
          <p:nvPr/>
        </p:nvSpPr>
        <p:spPr>
          <a:xfrm rot="0">
            <a:off x="695389" y="1523731"/>
            <a:ext cx="16941959" cy="8382635"/>
          </a:xfrm>
          <a:prstGeom prst="rect">
            <a:avLst/>
          </a:prstGeom>
        </p:spPr>
        <p:txBody>
          <a:bodyPr anchor="t" rtlCol="false" tIns="0" lIns="0" bIns="0" rIns="0">
            <a:spAutoFit/>
          </a:bodyPr>
          <a:lstStyle/>
          <a:p>
            <a:pPr algn="just">
              <a:lnSpc>
                <a:spcPts val="4480"/>
              </a:lnSpc>
            </a:pPr>
            <a:r>
              <a:rPr lang="en-US" sz="2800">
                <a:solidFill>
                  <a:srgbClr val="000000"/>
                </a:solidFill>
                <a:latin typeface="Montserrat Medium"/>
              </a:rPr>
              <a:t>The anti-theft flooring system was developed and tested using piezoelectric sensors to detect pressure changes under various flooring materials. The Arduino Uno accurately processed the sensor data, and a predefined threshold was established for distinguishing between normal and unauthorized movements. A buzzer connected to the Arduino produced an audible alert when the threshold was exceeded. The Wi Fi module (ESP8266) facilitated seamless internet connectivity, allowing real-time notifications to be sent to the IoT platform. The IoT platform, Blynk, was chosen for its user friendly interface and robust notification system, enabling property owners to receive real-time alerts on their smartphones. However, challenges were encountered during testing, such as false positives and potential environmental factors affecting the Wi-Fi connection range and reliability. Fine-tuning the pressure threshold and incorporating additional logic to filter out false alarms could mitigate these issues. The anti-theft flooring system demonstrated its effectiveness and potential as an innovative security solution. Future improvements could focus on enhancing sensor accuracy, reducing false alarms, and ensuring robust network connectivity to increase the system's reliability and user satisfaction.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6096645"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CONCLUSION</a:t>
            </a:r>
          </a:p>
        </p:txBody>
      </p:sp>
      <p:sp>
        <p:nvSpPr>
          <p:cNvPr name="TextBox 3" id="3"/>
          <p:cNvSpPr txBox="true"/>
          <p:nvPr/>
        </p:nvSpPr>
        <p:spPr>
          <a:xfrm rot="0">
            <a:off x="1028700" y="2481592"/>
            <a:ext cx="14140777" cy="4781550"/>
          </a:xfrm>
          <a:prstGeom prst="rect">
            <a:avLst/>
          </a:prstGeom>
        </p:spPr>
        <p:txBody>
          <a:bodyPr anchor="t" rtlCol="false" tIns="0" lIns="0" bIns="0" rIns="0">
            <a:spAutoFit/>
          </a:bodyPr>
          <a:lstStyle/>
          <a:p>
            <a:pPr algn="just">
              <a:lnSpc>
                <a:spcPts val="4200"/>
              </a:lnSpc>
            </a:pPr>
            <a:r>
              <a:rPr lang="en-US" sz="3000">
                <a:solidFill>
                  <a:srgbClr val="000000"/>
                </a:solidFill>
                <a:latin typeface="Montserrat Medium"/>
              </a:rPr>
              <a:t>The anti-theft flooring system, using piezoelectric sensors, an Arduino Uno, a Wi-Fi module, and a buzzer, effectively detects unauthorized pressure changes, triggers local alerts, and sends real-time notifications via the IoT platform, enhancing security in residential and commercial properties. Despite minor issues with false positives and Wi-Fi connectivity, the system's overall performance was satisfactory. Future enhancements could focus on sensor sensitivity, false alarm filtering, and network performance. This project showcases the potential for innovative, cost-effective security solutions.</a:t>
            </a:r>
          </a:p>
        </p:txBody>
      </p:sp>
      <p:grpSp>
        <p:nvGrpSpPr>
          <p:cNvPr name="Group 4" id="4"/>
          <p:cNvGrpSpPr/>
          <p:nvPr/>
        </p:nvGrpSpPr>
        <p:grpSpPr>
          <a:xfrm rot="0">
            <a:off x="16464340" y="-2771020"/>
            <a:ext cx="3952120" cy="39521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7805977" y="6557898"/>
            <a:ext cx="9567614" cy="9567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0" id="10"/>
          <p:cNvSpPr/>
          <p:nvPr/>
        </p:nvSpPr>
        <p:spPr>
          <a:xfrm flipH="false" flipV="false" rot="0">
            <a:off x="10989720" y="4448488"/>
            <a:ext cx="11677025" cy="11677025"/>
          </a:xfrm>
          <a:custGeom>
            <a:avLst/>
            <a:gdLst/>
            <a:ahLst/>
            <a:cxnLst/>
            <a:rect r="r" b="b" t="t" l="l"/>
            <a:pathLst>
              <a:path h="11677025" w="11677025">
                <a:moveTo>
                  <a:pt x="0" y="0"/>
                </a:moveTo>
                <a:lnTo>
                  <a:pt x="11677024" y="0"/>
                </a:lnTo>
                <a:lnTo>
                  <a:pt x="11677024"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219398" y="2279949"/>
            <a:ext cx="11677025" cy="11677025"/>
          </a:xfrm>
          <a:custGeom>
            <a:avLst/>
            <a:gdLst/>
            <a:ahLst/>
            <a:cxnLst/>
            <a:rect r="r" b="b" t="t" l="l"/>
            <a:pathLst>
              <a:path h="11677025" w="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21106" y="4020856"/>
            <a:ext cx="10645788" cy="2016688"/>
          </a:xfrm>
          <a:prstGeom prst="rect">
            <a:avLst/>
          </a:prstGeom>
        </p:spPr>
        <p:txBody>
          <a:bodyPr anchor="t" rtlCol="false" tIns="0" lIns="0" bIns="0" rIns="0">
            <a:spAutoFit/>
          </a:bodyPr>
          <a:lstStyle/>
          <a:p>
            <a:pPr algn="l">
              <a:lnSpc>
                <a:spcPts val="16466"/>
              </a:lnSpc>
            </a:pPr>
            <a:r>
              <a:rPr lang="en-US" sz="11761">
                <a:solidFill>
                  <a:srgbClr val="24508C"/>
                </a:solidFill>
                <a:latin typeface="Montserrat Ultra-Bold"/>
              </a:rPr>
              <a:t>THANK YOU</a:t>
            </a:r>
          </a:p>
        </p:txBody>
      </p:sp>
      <p:grpSp>
        <p:nvGrpSpPr>
          <p:cNvPr name="Group 4" id="4"/>
          <p:cNvGrpSpPr/>
          <p:nvPr/>
        </p:nvGrpSpPr>
        <p:grpSpPr>
          <a:xfrm rot="0">
            <a:off x="15944302" y="-1976060"/>
            <a:ext cx="3952120" cy="39521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583646" y="8214218"/>
            <a:ext cx="9567614" cy="9567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2190957" y="6029882"/>
            <a:ext cx="12194087" cy="10865719"/>
            <a:chOff x="0" y="0"/>
            <a:chExt cx="16258782" cy="14487626"/>
          </a:xfrm>
        </p:grpSpPr>
        <p:sp>
          <p:nvSpPr>
            <p:cNvPr name="Freeform 3" id="3"/>
            <p:cNvSpPr/>
            <p:nvPr/>
          </p:nvSpPr>
          <p:spPr>
            <a:xfrm flipH="false" flipV="false" rot="0">
              <a:off x="0" y="842740"/>
              <a:ext cx="13644885" cy="13644885"/>
            </a:xfrm>
            <a:custGeom>
              <a:avLst/>
              <a:gdLst/>
              <a:ahLst/>
              <a:cxnLst/>
              <a:rect r="r" b="b" t="t" l="l"/>
              <a:pathLst>
                <a:path h="13644885" w="13644885">
                  <a:moveTo>
                    <a:pt x="0" y="0"/>
                  </a:moveTo>
                  <a:lnTo>
                    <a:pt x="13644885" y="0"/>
                  </a:lnTo>
                  <a:lnTo>
                    <a:pt x="13644885" y="13644886"/>
                  </a:lnTo>
                  <a:lnTo>
                    <a:pt x="0" y="13644886"/>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25235" y="0"/>
              <a:ext cx="14933548" cy="12768183"/>
            </a:xfrm>
            <a:custGeom>
              <a:avLst/>
              <a:gdLst/>
              <a:ahLst/>
              <a:cxnLst/>
              <a:rect r="r" b="b" t="t" l="l"/>
              <a:pathLst>
                <a:path h="12768183" w="14933548">
                  <a:moveTo>
                    <a:pt x="0" y="0"/>
                  </a:moveTo>
                  <a:lnTo>
                    <a:pt x="14933547" y="0"/>
                  </a:lnTo>
                  <a:lnTo>
                    <a:pt x="14933547" y="12768183"/>
                  </a:lnTo>
                  <a:lnTo>
                    <a:pt x="0" y="12768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5" id="5"/>
          <p:cNvSpPr txBox="true"/>
          <p:nvPr/>
        </p:nvSpPr>
        <p:spPr>
          <a:xfrm rot="0">
            <a:off x="728200" y="595312"/>
            <a:ext cx="5882145" cy="847725"/>
          </a:xfrm>
          <a:prstGeom prst="rect">
            <a:avLst/>
          </a:prstGeom>
        </p:spPr>
        <p:txBody>
          <a:bodyPr anchor="t" rtlCol="false" tIns="0" lIns="0" bIns="0" rIns="0">
            <a:spAutoFit/>
          </a:bodyPr>
          <a:lstStyle/>
          <a:p>
            <a:pPr algn="l">
              <a:lnSpc>
                <a:spcPts val="6599"/>
              </a:lnSpc>
            </a:pPr>
            <a:r>
              <a:rPr lang="en-US" sz="5499">
                <a:solidFill>
                  <a:srgbClr val="000000"/>
                </a:solidFill>
                <a:latin typeface="Ubuntu"/>
              </a:rPr>
              <a:t>ABSTRACT</a:t>
            </a:r>
          </a:p>
        </p:txBody>
      </p:sp>
      <p:sp>
        <p:nvSpPr>
          <p:cNvPr name="TextBox 6" id="6"/>
          <p:cNvSpPr txBox="true"/>
          <p:nvPr/>
        </p:nvSpPr>
        <p:spPr>
          <a:xfrm rot="0">
            <a:off x="728200" y="1572344"/>
            <a:ext cx="12904495" cy="6994239"/>
          </a:xfrm>
          <a:prstGeom prst="rect">
            <a:avLst/>
          </a:prstGeom>
        </p:spPr>
        <p:txBody>
          <a:bodyPr anchor="t" rtlCol="false" tIns="0" lIns="0" bIns="0" rIns="0">
            <a:spAutoFit/>
          </a:bodyPr>
          <a:lstStyle/>
          <a:p>
            <a:pPr algn="just">
              <a:lnSpc>
                <a:spcPts val="3515"/>
              </a:lnSpc>
            </a:pPr>
            <a:r>
              <a:rPr lang="en-US" sz="2511">
                <a:solidFill>
                  <a:srgbClr val="000000"/>
                </a:solidFill>
                <a:latin typeface="Montserrat Medium"/>
              </a:rPr>
              <a:t>The rise of theft and unauthorized access in various settings has necessitated the development of advanced security measures. This abstract introduces an innovative Anti-Theft Flooring System (ATFS) designed to enhance security using Arduino Uno microcontrollers and piezoelectric sensors. The proposed system aims to detect and deter unauthorized access by sensing pressure changes on the floor surface, typically caused by human footsteps. Integrating Arduino Uno microcontrollers with piezoelectric sensors enables real-time data processing and immediate response actions. Upon detecting suspicious pressure patterns, the system triggers predefined security protocols, such as sounding alarms, activating CCTV cameras, or notifying security personnel. This abstract outlines the conceptual framework, design principles, and operational mechanisms of the ATFS. Additionally, it highlights the system's potential applications in various environments, including homes, offices, retail stores, and public spaces. The ATFS represents a significant advancement in proactive security solutions, offering reliable detection capabilities and prompt response actions to mitigate theft and unauthorized access incidents.</a:t>
            </a:r>
          </a:p>
        </p:txBody>
      </p:sp>
      <p:grpSp>
        <p:nvGrpSpPr>
          <p:cNvPr name="Group 7" id="7"/>
          <p:cNvGrpSpPr/>
          <p:nvPr/>
        </p:nvGrpSpPr>
        <p:grpSpPr>
          <a:xfrm rot="0">
            <a:off x="-4996909" y="8700183"/>
            <a:ext cx="9567614" cy="9567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6311940" y="-2923420"/>
            <a:ext cx="3952120" cy="395212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7025636" y="7466100"/>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75001" y="185095"/>
            <a:ext cx="5847054"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INTRODUCTION</a:t>
            </a:r>
          </a:p>
        </p:txBody>
      </p:sp>
      <p:grpSp>
        <p:nvGrpSpPr>
          <p:cNvPr name="Group 4" id="4"/>
          <p:cNvGrpSpPr/>
          <p:nvPr/>
        </p:nvGrpSpPr>
        <p:grpSpPr>
          <a:xfrm rot="0">
            <a:off x="16503148" y="936410"/>
            <a:ext cx="2088165" cy="208816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7" id="7"/>
          <p:cNvSpPr txBox="true"/>
          <p:nvPr/>
        </p:nvSpPr>
        <p:spPr>
          <a:xfrm rot="0">
            <a:off x="1075001" y="1275149"/>
            <a:ext cx="14924452" cy="8183245"/>
          </a:xfrm>
          <a:prstGeom prst="rect">
            <a:avLst/>
          </a:prstGeom>
        </p:spPr>
        <p:txBody>
          <a:bodyPr anchor="t" rtlCol="false" tIns="0" lIns="0" bIns="0" rIns="0">
            <a:spAutoFit/>
          </a:bodyPr>
          <a:lstStyle/>
          <a:p>
            <a:pPr algn="just">
              <a:lnSpc>
                <a:spcPts val="3079"/>
              </a:lnSpc>
            </a:pPr>
            <a:r>
              <a:rPr lang="en-US" sz="2199">
                <a:solidFill>
                  <a:srgbClr val="100F0D"/>
                </a:solidFill>
                <a:latin typeface="Montserrat Medium"/>
              </a:rPr>
              <a:t>In an age where security concerns loom large, innovative solutions are crucial for safeguarding </a:t>
            </a:r>
            <a:r>
              <a:rPr lang="en-US" sz="2199">
                <a:solidFill>
                  <a:srgbClr val="100F0D"/>
                </a:solidFill>
                <a:latin typeface="Montserrat Medium"/>
              </a:rPr>
              <a:t>properties and assets against theft and unauthorized access. One such pioneering approach is the Anti-Theft Flooring System (ATFS), which leverages the power of Arduino Uno microcontrollers and piezoelectric sensors to create a robust security infrastructure. This introduction sets the stage for exploring the intricacies and significance of ATFS in modern security applications. Theft and unauthorized access pose significant challenges across various environments, ranging from residential spaces to commercial establishments. Traditional security measures such as locks and alarms offer some degree of protection, but they often fall short in providing real-time detection and response capabilities. Recognizing this gap, researchers and engineers have turned to cutting-edge technologies to develop proactive solutions that can preempt security breaches effectively. The ATFS represents a paradigm shift in security systems by utilizing Arduino Uno microcontrollers, renowned for their versatility and programmability, in tandem with piezoelectric sensors. These sensors, capable of detecting pressure variations on surfaces, serve as the primary detection mechanism of the system. By strategically embedding these sensors within the flooring infrastructure, the ATFS can discern the subtle pressure changes induced by human footsteps, distinguishing between normal foot traffic and unauthorized access attempts. The fusion of Arduino Uno microcontrollers and piezoelectric sensors empowers the ATFS with advanced functionalities. Real-time data processing capabilities enable the system to analyze incoming sensor data swiftly, facilitating immediate response actions when suspicious activity is detected. Moreover, the modular nature of Arduino Uno allows for seamless integration with other security peripherals, such as alarms, cameras, and notification systems, amplifying the system's effectiveness in deterring theft and unauthorized entry.</a:t>
            </a:r>
          </a:p>
        </p:txBody>
      </p:sp>
      <p:grpSp>
        <p:nvGrpSpPr>
          <p:cNvPr name="Group 8" id="8"/>
          <p:cNvGrpSpPr/>
          <p:nvPr/>
        </p:nvGrpSpPr>
        <p:grpSpPr>
          <a:xfrm rot="0">
            <a:off x="-1745719" y="9150000"/>
            <a:ext cx="3491438" cy="3122967"/>
            <a:chOff x="0" y="0"/>
            <a:chExt cx="908700" cy="812800"/>
          </a:xfrm>
        </p:grpSpPr>
        <p:sp>
          <p:nvSpPr>
            <p:cNvPr name="Freeform 9" id="9"/>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10" id="10"/>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2923420"/>
            <a:ext cx="4903912" cy="49039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9894828" y="6560759"/>
            <a:ext cx="11079402" cy="7991019"/>
          </a:xfrm>
          <a:custGeom>
            <a:avLst/>
            <a:gdLst/>
            <a:ahLst/>
            <a:cxnLst/>
            <a:rect r="r" b="b" t="t" l="l"/>
            <a:pathLst>
              <a:path h="7991019" w="11079402">
                <a:moveTo>
                  <a:pt x="0" y="0"/>
                </a:moveTo>
                <a:lnTo>
                  <a:pt x="11079402" y="0"/>
                </a:lnTo>
                <a:lnTo>
                  <a:pt x="11079402" y="7991018"/>
                </a:lnTo>
                <a:lnTo>
                  <a:pt x="0" y="79910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25827" y="-6633473"/>
            <a:ext cx="11677025" cy="11677025"/>
          </a:xfrm>
          <a:custGeom>
            <a:avLst/>
            <a:gdLst/>
            <a:ahLst/>
            <a:cxnLst/>
            <a:rect r="r" b="b" t="t" l="l"/>
            <a:pathLst>
              <a:path h="11677025" w="11677025">
                <a:moveTo>
                  <a:pt x="0" y="0"/>
                </a:moveTo>
                <a:lnTo>
                  <a:pt x="11677025" y="0"/>
                </a:lnTo>
                <a:lnTo>
                  <a:pt x="11677025" y="11677025"/>
                </a:lnTo>
                <a:lnTo>
                  <a:pt x="0" y="11677025"/>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77907" y="614362"/>
            <a:ext cx="9747920" cy="8432393"/>
            <a:chOff x="0" y="0"/>
            <a:chExt cx="12997227" cy="11243191"/>
          </a:xfrm>
        </p:grpSpPr>
        <p:sp>
          <p:nvSpPr>
            <p:cNvPr name="TextBox 5" id="5"/>
            <p:cNvSpPr txBox="true"/>
            <p:nvPr/>
          </p:nvSpPr>
          <p:spPr>
            <a:xfrm rot="0">
              <a:off x="0" y="-19050"/>
              <a:ext cx="8950887" cy="1123950"/>
            </a:xfrm>
            <a:prstGeom prst="rect">
              <a:avLst/>
            </a:prstGeom>
          </p:spPr>
          <p:txBody>
            <a:bodyPr anchor="t" rtlCol="false" tIns="0" lIns="0" bIns="0" rIns="0">
              <a:spAutoFit/>
            </a:bodyPr>
            <a:lstStyle/>
            <a:p>
              <a:pPr algn="l">
                <a:lnSpc>
                  <a:spcPts val="6599"/>
                </a:lnSpc>
              </a:pPr>
              <a:r>
                <a:rPr lang="en-US" sz="5499">
                  <a:solidFill>
                    <a:srgbClr val="000000"/>
                  </a:solidFill>
                  <a:latin typeface="Ubuntu"/>
                </a:rPr>
                <a:t>LITERATURE SURVEY</a:t>
              </a:r>
            </a:p>
          </p:txBody>
        </p:sp>
        <p:sp>
          <p:nvSpPr>
            <p:cNvPr name="TextBox 6" id="6"/>
            <p:cNvSpPr txBox="true"/>
            <p:nvPr/>
          </p:nvSpPr>
          <p:spPr>
            <a:xfrm rot="0">
              <a:off x="0" y="1330841"/>
              <a:ext cx="12997227" cy="9912350"/>
            </a:xfrm>
            <a:prstGeom prst="rect">
              <a:avLst/>
            </a:prstGeom>
          </p:spPr>
          <p:txBody>
            <a:bodyPr anchor="t" rtlCol="false" tIns="0" lIns="0" bIns="0" rIns="0">
              <a:spAutoFit/>
            </a:bodyPr>
            <a:lstStyle/>
            <a:p>
              <a:pPr algn="just">
                <a:lnSpc>
                  <a:spcPts val="4200"/>
                </a:lnSpc>
              </a:pPr>
              <a:r>
                <a:rPr lang="en-US" sz="3000">
                  <a:solidFill>
                    <a:srgbClr val="000000"/>
                  </a:solidFill>
                  <a:latin typeface="Montserrat Medium"/>
                </a:rPr>
                <a:t>In[1] This project aims to design a system using an Arduino camera module to protect homes from thievery. It includes a web camera, sensors, a servo motor, resistor, ESP32, and a mobile device for interfacing. The system captures video footage for the owner.</a:t>
              </a:r>
            </a:p>
            <a:p>
              <a:pPr algn="just">
                <a:lnSpc>
                  <a:spcPts val="4200"/>
                </a:lnSpc>
              </a:pPr>
            </a:p>
            <a:p>
              <a:pPr algn="just">
                <a:lnSpc>
                  <a:spcPts val="4200"/>
                </a:lnSpc>
              </a:pPr>
              <a:r>
                <a:rPr lang="en-US" sz="3000">
                  <a:solidFill>
                    <a:srgbClr val="000000"/>
                  </a:solidFill>
                  <a:latin typeface="Montserrat Medium"/>
                </a:rPr>
                <a:t>In[2] The IoT-based anti-theft flooring mat-system uses Arduino uno to monitor movement and alert users when a thief enters. The system uses sensors on walls to detect and control movements, improving efficiency, accuracy, and economic benefits.</a:t>
              </a:r>
            </a:p>
            <a:p>
              <a:pPr algn="just">
                <a:lnSpc>
                  <a:spcPts val="4200"/>
                </a:lnSpc>
              </a:pPr>
            </a:p>
          </p:txBody>
        </p:sp>
      </p:grpSp>
      <p:grpSp>
        <p:nvGrpSpPr>
          <p:cNvPr name="Group 7" id="7"/>
          <p:cNvGrpSpPr/>
          <p:nvPr/>
        </p:nvGrpSpPr>
        <p:grpSpPr>
          <a:xfrm rot="0">
            <a:off x="16464340" y="-27710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5500604" y="8288156"/>
            <a:ext cx="9567614" cy="956761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4876759" y="5363959"/>
            <a:ext cx="11079402" cy="7991019"/>
          </a:xfrm>
          <a:custGeom>
            <a:avLst/>
            <a:gdLst/>
            <a:ahLst/>
            <a:cxnLst/>
            <a:rect r="r" b="b" t="t" l="l"/>
            <a:pathLst>
              <a:path h="7991019" w="11079402">
                <a:moveTo>
                  <a:pt x="0" y="0"/>
                </a:moveTo>
                <a:lnTo>
                  <a:pt x="11079402" y="0"/>
                </a:lnTo>
                <a:lnTo>
                  <a:pt x="11079402" y="7991019"/>
                </a:lnTo>
                <a:lnTo>
                  <a:pt x="0" y="79910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25827" y="-6633473"/>
            <a:ext cx="11677025" cy="11677025"/>
          </a:xfrm>
          <a:custGeom>
            <a:avLst/>
            <a:gdLst/>
            <a:ahLst/>
            <a:cxnLst/>
            <a:rect r="r" b="b" t="t" l="l"/>
            <a:pathLst>
              <a:path h="11677025" w="11677025">
                <a:moveTo>
                  <a:pt x="0" y="0"/>
                </a:moveTo>
                <a:lnTo>
                  <a:pt x="11677025" y="0"/>
                </a:lnTo>
                <a:lnTo>
                  <a:pt x="11677025" y="11677025"/>
                </a:lnTo>
                <a:lnTo>
                  <a:pt x="0" y="11677025"/>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58722" y="8869342"/>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877907" y="614362"/>
            <a:ext cx="13038115" cy="8432393"/>
            <a:chOff x="0" y="0"/>
            <a:chExt cx="17384153" cy="11243191"/>
          </a:xfrm>
        </p:grpSpPr>
        <p:sp>
          <p:nvSpPr>
            <p:cNvPr name="TextBox 8" id="8"/>
            <p:cNvSpPr txBox="true"/>
            <p:nvPr/>
          </p:nvSpPr>
          <p:spPr>
            <a:xfrm rot="0">
              <a:off x="0" y="-19050"/>
              <a:ext cx="11972061" cy="1123950"/>
            </a:xfrm>
            <a:prstGeom prst="rect">
              <a:avLst/>
            </a:prstGeom>
          </p:spPr>
          <p:txBody>
            <a:bodyPr anchor="t" rtlCol="false" tIns="0" lIns="0" bIns="0" rIns="0">
              <a:spAutoFit/>
            </a:bodyPr>
            <a:lstStyle/>
            <a:p>
              <a:pPr algn="l">
                <a:lnSpc>
                  <a:spcPts val="6599"/>
                </a:lnSpc>
              </a:pPr>
              <a:r>
                <a:rPr lang="en-US" sz="5499">
                  <a:solidFill>
                    <a:srgbClr val="000000"/>
                  </a:solidFill>
                  <a:latin typeface="Ubuntu"/>
                </a:rPr>
                <a:t>LITERATURE SURVEY</a:t>
              </a:r>
            </a:p>
          </p:txBody>
        </p:sp>
        <p:sp>
          <p:nvSpPr>
            <p:cNvPr name="TextBox 9" id="9"/>
            <p:cNvSpPr txBox="true"/>
            <p:nvPr/>
          </p:nvSpPr>
          <p:spPr>
            <a:xfrm rot="0">
              <a:off x="0" y="1330841"/>
              <a:ext cx="17384153" cy="9912350"/>
            </a:xfrm>
            <a:prstGeom prst="rect">
              <a:avLst/>
            </a:prstGeom>
          </p:spPr>
          <p:txBody>
            <a:bodyPr anchor="t" rtlCol="false" tIns="0" lIns="0" bIns="0" rIns="0">
              <a:spAutoFit/>
            </a:bodyPr>
            <a:lstStyle/>
            <a:p>
              <a:pPr algn="just">
                <a:lnSpc>
                  <a:spcPts val="4200"/>
                </a:lnSpc>
              </a:pPr>
              <a:r>
                <a:rPr lang="en-US" sz="3000">
                  <a:solidFill>
                    <a:srgbClr val="000000"/>
                  </a:solidFill>
                  <a:latin typeface="Montserrat Medium"/>
                </a:rPr>
                <a:t>In[3] This system aims to prevent theft by using a NodeMCU with a microcontroller, PIR sensor, ultrasonic sensor, buzzer, Blynk application, and light bulb. It detects movement, sends a message, illuminates the environment, and alerts an alarm. Unlike existing systems, it can distinguish between human and non-human objects, making it essential for every building.</a:t>
              </a:r>
            </a:p>
            <a:p>
              <a:pPr algn="just">
                <a:lnSpc>
                  <a:spcPts val="4200"/>
                </a:lnSpc>
              </a:pPr>
            </a:p>
            <a:p>
              <a:pPr algn="just">
                <a:lnSpc>
                  <a:spcPts val="4200"/>
                </a:lnSpc>
              </a:pPr>
              <a:r>
                <a:rPr lang="en-US" sz="3000">
                  <a:solidFill>
                    <a:srgbClr val="000000"/>
                  </a:solidFill>
                  <a:latin typeface="Montserrat"/>
                </a:rPr>
                <a:t>In</a:t>
              </a:r>
              <a:r>
                <a:rPr lang="en-US" sz="3000">
                  <a:solidFill>
                    <a:srgbClr val="000000"/>
                  </a:solidFill>
                  <a:latin typeface="Montserrat Medium"/>
                </a:rPr>
                <a:t>[4] Crime rates are increasing rapidly in big shops, jewelry shops, and houses, where only CCTV cameras provide security. This leads to significant losses for owners and delayed arrests. To address this, an IoT-based anti-theft system has been proposed. This system detects crimes and takes necessary actions immediately, ensuring assets are safe from theft. The system captures images and prevents motions in secured areas.</a:t>
              </a:r>
            </a:p>
          </p:txBody>
        </p:sp>
      </p:grpSp>
      <p:grpSp>
        <p:nvGrpSpPr>
          <p:cNvPr name="Group 10" id="10"/>
          <p:cNvGrpSpPr/>
          <p:nvPr/>
        </p:nvGrpSpPr>
        <p:grpSpPr>
          <a:xfrm rot="0">
            <a:off x="16464340" y="-2771020"/>
            <a:ext cx="3952120" cy="395212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680267" y="7091929"/>
            <a:ext cx="11079402" cy="7991019"/>
          </a:xfrm>
          <a:custGeom>
            <a:avLst/>
            <a:gdLst/>
            <a:ahLst/>
            <a:cxnLst/>
            <a:rect r="r" b="b" t="t" l="l"/>
            <a:pathLst>
              <a:path h="7991019" w="11079402">
                <a:moveTo>
                  <a:pt x="0" y="0"/>
                </a:moveTo>
                <a:lnTo>
                  <a:pt x="11079402" y="0"/>
                </a:lnTo>
                <a:lnTo>
                  <a:pt x="11079402" y="7991018"/>
                </a:lnTo>
                <a:lnTo>
                  <a:pt x="0" y="79910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25827" y="-6633473"/>
            <a:ext cx="11677025" cy="11677025"/>
          </a:xfrm>
          <a:custGeom>
            <a:avLst/>
            <a:gdLst/>
            <a:ahLst/>
            <a:cxnLst/>
            <a:rect r="r" b="b" t="t" l="l"/>
            <a:pathLst>
              <a:path h="11677025" w="11677025">
                <a:moveTo>
                  <a:pt x="0" y="0"/>
                </a:moveTo>
                <a:lnTo>
                  <a:pt x="11677025" y="0"/>
                </a:lnTo>
                <a:lnTo>
                  <a:pt x="11677025" y="11677025"/>
                </a:lnTo>
                <a:lnTo>
                  <a:pt x="0" y="11677025"/>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907434" y="8307529"/>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877907" y="614362"/>
            <a:ext cx="13038115" cy="6832193"/>
            <a:chOff x="0" y="0"/>
            <a:chExt cx="17384153" cy="9109591"/>
          </a:xfrm>
        </p:grpSpPr>
        <p:sp>
          <p:nvSpPr>
            <p:cNvPr name="TextBox 8" id="8"/>
            <p:cNvSpPr txBox="true"/>
            <p:nvPr/>
          </p:nvSpPr>
          <p:spPr>
            <a:xfrm rot="0">
              <a:off x="0" y="-19050"/>
              <a:ext cx="11972061" cy="1123950"/>
            </a:xfrm>
            <a:prstGeom prst="rect">
              <a:avLst/>
            </a:prstGeom>
          </p:spPr>
          <p:txBody>
            <a:bodyPr anchor="t" rtlCol="false" tIns="0" lIns="0" bIns="0" rIns="0">
              <a:spAutoFit/>
            </a:bodyPr>
            <a:lstStyle/>
            <a:p>
              <a:pPr algn="l">
                <a:lnSpc>
                  <a:spcPts val="6599"/>
                </a:lnSpc>
              </a:pPr>
              <a:r>
                <a:rPr lang="en-US" sz="5499">
                  <a:solidFill>
                    <a:srgbClr val="000000"/>
                  </a:solidFill>
                  <a:latin typeface="Ubuntu"/>
                </a:rPr>
                <a:t>LITERATURE SURVEY</a:t>
              </a:r>
            </a:p>
          </p:txBody>
        </p:sp>
        <p:sp>
          <p:nvSpPr>
            <p:cNvPr name="TextBox 9" id="9"/>
            <p:cNvSpPr txBox="true"/>
            <p:nvPr/>
          </p:nvSpPr>
          <p:spPr>
            <a:xfrm rot="0">
              <a:off x="0" y="1330841"/>
              <a:ext cx="17384153" cy="7778750"/>
            </a:xfrm>
            <a:prstGeom prst="rect">
              <a:avLst/>
            </a:prstGeom>
          </p:spPr>
          <p:txBody>
            <a:bodyPr anchor="t" rtlCol="false" tIns="0" lIns="0" bIns="0" rIns="0">
              <a:spAutoFit/>
            </a:bodyPr>
            <a:lstStyle/>
            <a:p>
              <a:pPr algn="just">
                <a:lnSpc>
                  <a:spcPts val="4200"/>
                </a:lnSpc>
              </a:pPr>
              <a:r>
                <a:rPr lang="en-US" sz="3000">
                  <a:solidFill>
                    <a:srgbClr val="000000"/>
                  </a:solidFill>
                  <a:latin typeface="Montserrat Medium"/>
                </a:rPr>
                <a:t>In[5] Security systems detect intrusion, trespassing, and unauthorized entry into homes to protect assets and people. With the rise of modern technology, home security systems have become increasingly important, especially in urban areas. Automated systems, such as gas leakage, fire alarming, and theft monitoring, have become more sophisticated and cost-effective. Microcontroller-based home security system automation is emerging, allowing users to remotely access and change security passwords. These systems are accurate, cost-effective, and allow for remote monitoring and control of systems.</a:t>
              </a:r>
            </a:p>
            <a:p>
              <a:pPr algn="just">
                <a:lnSpc>
                  <a:spcPts val="4200"/>
                </a:lnSpc>
              </a:pPr>
            </a:p>
          </p:txBody>
        </p:sp>
      </p:grpSp>
      <p:grpSp>
        <p:nvGrpSpPr>
          <p:cNvPr name="Group 10" id="10"/>
          <p:cNvGrpSpPr/>
          <p:nvPr/>
        </p:nvGrpSpPr>
        <p:grpSpPr>
          <a:xfrm rot="0">
            <a:off x="16464340" y="-2771020"/>
            <a:ext cx="3952120" cy="395212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0625827" y="6486775"/>
            <a:ext cx="11677025" cy="11677025"/>
          </a:xfrm>
          <a:custGeom>
            <a:avLst/>
            <a:gdLst/>
            <a:ahLst/>
            <a:cxnLst/>
            <a:rect r="r" b="b" t="t" l="l"/>
            <a:pathLst>
              <a:path h="11677025" w="11677025">
                <a:moveTo>
                  <a:pt x="0" y="0"/>
                </a:moveTo>
                <a:lnTo>
                  <a:pt x="11677025" y="0"/>
                </a:lnTo>
                <a:lnTo>
                  <a:pt x="11677025"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81276"/>
            <a:ext cx="8552059"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PROBLEM STATEMENT</a:t>
            </a:r>
          </a:p>
        </p:txBody>
      </p:sp>
      <p:grpSp>
        <p:nvGrpSpPr>
          <p:cNvPr name="Group 4" id="4"/>
          <p:cNvGrpSpPr/>
          <p:nvPr/>
        </p:nvGrpSpPr>
        <p:grpSpPr>
          <a:xfrm rot="0">
            <a:off x="-5140245" y="8211109"/>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TextBox 7" id="7"/>
          <p:cNvSpPr txBox="true"/>
          <p:nvPr/>
        </p:nvSpPr>
        <p:spPr>
          <a:xfrm rot="0">
            <a:off x="1028700" y="1829359"/>
            <a:ext cx="14518923" cy="6381750"/>
          </a:xfrm>
          <a:prstGeom prst="rect">
            <a:avLst/>
          </a:prstGeom>
        </p:spPr>
        <p:txBody>
          <a:bodyPr anchor="t" rtlCol="false" tIns="0" lIns="0" bIns="0" rIns="0">
            <a:spAutoFit/>
          </a:bodyPr>
          <a:lstStyle/>
          <a:p>
            <a:pPr algn="just">
              <a:lnSpc>
                <a:spcPts val="4200"/>
              </a:lnSpc>
            </a:pPr>
            <a:r>
              <a:rPr lang="en-US" sz="3000">
                <a:solidFill>
                  <a:srgbClr val="000000"/>
                </a:solidFill>
                <a:latin typeface="Montserrat Medium"/>
              </a:rPr>
              <a:t>Theft and unauthorized access remain pressing issues in both residential and commercial settings, often resulting in significant financial and emotional losses. Existing security systems, which primarily rely on visual monitoring and post-event alerts, are insufficient in providing real-time preventative measures. There is a critical need for a more proactive solution. An anti-theft flooring system using piezo sensors and Arduino Uno offers a novel approach. By embedding piezo sensors in the flooring, this system can detect unusual foot traffic or weight-based anomalies instantly, triggering alerts to deter potential intruders. This innovative solution aims to enhance security by providing immediate responses to unauthorized presence, thereby preventing thefts and ensuring greater safety for protected areas.</a:t>
            </a:r>
          </a:p>
        </p:txBody>
      </p:sp>
      <p:grpSp>
        <p:nvGrpSpPr>
          <p:cNvPr name="Group 8" id="8"/>
          <p:cNvGrpSpPr/>
          <p:nvPr/>
        </p:nvGrpSpPr>
        <p:grpSpPr>
          <a:xfrm rot="0">
            <a:off x="16464340" y="-2065611"/>
            <a:ext cx="3952120" cy="39521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0790695" y="5930759"/>
            <a:ext cx="11677025" cy="11677025"/>
          </a:xfrm>
          <a:custGeom>
            <a:avLst/>
            <a:gdLst/>
            <a:ahLst/>
            <a:cxnLst/>
            <a:rect r="r" b="b" t="t" l="l"/>
            <a:pathLst>
              <a:path h="11677025" w="11677025">
                <a:moveTo>
                  <a:pt x="0" y="0"/>
                </a:moveTo>
                <a:lnTo>
                  <a:pt x="11677025" y="0"/>
                </a:lnTo>
                <a:lnTo>
                  <a:pt x="11677025"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863966"/>
            <a:ext cx="7447424" cy="192722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PROPOSED SYSTEM</a:t>
            </a:r>
          </a:p>
          <a:p>
            <a:pPr algn="l">
              <a:lnSpc>
                <a:spcPts val="7699"/>
              </a:lnSpc>
            </a:pPr>
          </a:p>
        </p:txBody>
      </p:sp>
      <p:sp>
        <p:nvSpPr>
          <p:cNvPr name="TextBox 4" id="4"/>
          <p:cNvSpPr txBox="true"/>
          <p:nvPr/>
        </p:nvSpPr>
        <p:spPr>
          <a:xfrm rot="0">
            <a:off x="1028700" y="1923342"/>
            <a:ext cx="13221717" cy="6381750"/>
          </a:xfrm>
          <a:prstGeom prst="rect">
            <a:avLst/>
          </a:prstGeom>
        </p:spPr>
        <p:txBody>
          <a:bodyPr anchor="t" rtlCol="false" tIns="0" lIns="0" bIns="0" rIns="0">
            <a:spAutoFit/>
          </a:bodyPr>
          <a:lstStyle/>
          <a:p>
            <a:pPr algn="just">
              <a:lnSpc>
                <a:spcPts val="4200"/>
              </a:lnSpc>
            </a:pPr>
            <a:r>
              <a:rPr lang="en-US" sz="3000">
                <a:solidFill>
                  <a:srgbClr val="000000"/>
                </a:solidFill>
                <a:latin typeface="Montserrat Medium"/>
              </a:rPr>
              <a:t>The proposed anti-theft flooring system utilizes piezo sensors embedded in the flooring to detect unauthorized movements or weight changes. These sensors are connected to an Arduino Uno, which continuously monitors the signals for any anomalies indicating potential intrusions. Upon detecting unusual activity, the Arduino processes the data and triggers an immediate response by sending an email notification to the property owner or security personnel. This real-time alert system ensures swift action can be taken, significantly reducing the risk of theft or unauthorized access. By integrating piezo sensors with Arduino and email notifications, this system provides an effective and proactive security solution.</a:t>
            </a:r>
          </a:p>
        </p:txBody>
      </p:sp>
      <p:grpSp>
        <p:nvGrpSpPr>
          <p:cNvPr name="Group 5" id="5"/>
          <p:cNvGrpSpPr/>
          <p:nvPr/>
        </p:nvGrpSpPr>
        <p:grpSpPr>
          <a:xfrm rot="0">
            <a:off x="-1745719" y="8725517"/>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5247472">
            <a:off x="-5604100" y="-695012"/>
            <a:ext cx="11677025" cy="11677025"/>
          </a:xfrm>
          <a:custGeom>
            <a:avLst/>
            <a:gdLst/>
            <a:ahLst/>
            <a:cxnLst/>
            <a:rect r="r" b="b" t="t" l="l"/>
            <a:pathLst>
              <a:path h="11677025" w="11677025">
                <a:moveTo>
                  <a:pt x="0" y="0"/>
                </a:moveTo>
                <a:lnTo>
                  <a:pt x="11677024" y="0"/>
                </a:lnTo>
                <a:lnTo>
                  <a:pt x="11677024"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20788" y="-695012"/>
            <a:ext cx="11677025" cy="11677025"/>
          </a:xfrm>
          <a:custGeom>
            <a:avLst/>
            <a:gdLst/>
            <a:ahLst/>
            <a:cxnLst/>
            <a:rect r="r" b="b" t="t" l="l"/>
            <a:pathLst>
              <a:path h="11677025" w="11677025">
                <a:moveTo>
                  <a:pt x="0" y="0"/>
                </a:moveTo>
                <a:lnTo>
                  <a:pt x="11677024" y="0"/>
                </a:lnTo>
                <a:lnTo>
                  <a:pt x="11677024"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60568" y="1577755"/>
            <a:ext cx="12766865" cy="7131491"/>
          </a:xfrm>
          <a:custGeom>
            <a:avLst/>
            <a:gdLst/>
            <a:ahLst/>
            <a:cxnLst/>
            <a:rect r="r" b="b" t="t" l="l"/>
            <a:pathLst>
              <a:path h="7131491" w="12766865">
                <a:moveTo>
                  <a:pt x="0" y="0"/>
                </a:moveTo>
                <a:lnTo>
                  <a:pt x="12766864" y="0"/>
                </a:lnTo>
                <a:lnTo>
                  <a:pt x="12766864" y="7131490"/>
                </a:lnTo>
                <a:lnTo>
                  <a:pt x="0" y="7131490"/>
                </a:lnTo>
                <a:lnTo>
                  <a:pt x="0" y="0"/>
                </a:lnTo>
                <a:close/>
              </a:path>
            </a:pathLst>
          </a:custGeom>
          <a:blipFill>
            <a:blip r:embed="rId4"/>
            <a:stretch>
              <a:fillRect l="0" t="0" r="0" b="0"/>
            </a:stretch>
          </a:blipFill>
        </p:spPr>
      </p:sp>
      <p:sp>
        <p:nvSpPr>
          <p:cNvPr name="TextBox 5" id="5"/>
          <p:cNvSpPr txBox="true"/>
          <p:nvPr/>
        </p:nvSpPr>
        <p:spPr>
          <a:xfrm rot="0">
            <a:off x="4637516" y="214170"/>
            <a:ext cx="9012968" cy="955675"/>
          </a:xfrm>
          <a:prstGeom prst="rect">
            <a:avLst/>
          </a:prstGeom>
        </p:spPr>
        <p:txBody>
          <a:bodyPr anchor="t" rtlCol="false" tIns="0" lIns="0" bIns="0" rIns="0">
            <a:spAutoFit/>
          </a:bodyPr>
          <a:lstStyle/>
          <a:p>
            <a:pPr algn="l">
              <a:lnSpc>
                <a:spcPts val="7699"/>
              </a:lnSpc>
            </a:pPr>
            <a:r>
              <a:rPr lang="en-US" sz="5499">
                <a:solidFill>
                  <a:srgbClr val="000000"/>
                </a:solidFill>
                <a:latin typeface="Ubuntu"/>
              </a:rPr>
              <a:t>SYSTEM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DAGGJwbnqTk</dc:identifier>
  <dcterms:modified xsi:type="dcterms:W3CDTF">2011-08-01T06:04:30Z</dcterms:modified>
  <cp:revision>1</cp:revision>
  <dc:title>Blue and White Illustrative Marketing Plan Presentation</dc:title>
</cp:coreProperties>
</file>