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66"/>
  </p:notesMasterIdLst>
  <p:handoutMasterIdLst>
    <p:handoutMasterId r:id="rId67"/>
  </p:handoutMasterIdLst>
  <p:sldIdLst>
    <p:sldId id="281" r:id="rId5"/>
    <p:sldId id="293" r:id="rId6"/>
    <p:sldId id="299" r:id="rId7"/>
    <p:sldId id="309" r:id="rId8"/>
    <p:sldId id="301" r:id="rId9"/>
    <p:sldId id="313" r:id="rId10"/>
    <p:sldId id="311" r:id="rId11"/>
    <p:sldId id="312" r:id="rId12"/>
    <p:sldId id="310" r:id="rId13"/>
    <p:sldId id="303" r:id="rId14"/>
    <p:sldId id="314" r:id="rId15"/>
    <p:sldId id="305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2" r:id="rId24"/>
    <p:sldId id="327" r:id="rId25"/>
    <p:sldId id="325" r:id="rId26"/>
    <p:sldId id="324" r:id="rId27"/>
    <p:sldId id="326" r:id="rId28"/>
    <p:sldId id="328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04" r:id="rId37"/>
    <p:sldId id="306" r:id="rId38"/>
    <p:sldId id="340" r:id="rId39"/>
    <p:sldId id="339" r:id="rId40"/>
    <p:sldId id="341" r:id="rId41"/>
    <p:sldId id="330" r:id="rId42"/>
    <p:sldId id="342" r:id="rId43"/>
    <p:sldId id="343" r:id="rId44"/>
    <p:sldId id="344" r:id="rId45"/>
    <p:sldId id="302" r:id="rId46"/>
    <p:sldId id="307" r:id="rId47"/>
    <p:sldId id="338" r:id="rId48"/>
    <p:sldId id="356" r:id="rId49"/>
    <p:sldId id="355" r:id="rId50"/>
    <p:sldId id="308" r:id="rId51"/>
    <p:sldId id="348" r:id="rId52"/>
    <p:sldId id="354" r:id="rId53"/>
    <p:sldId id="349" r:id="rId54"/>
    <p:sldId id="350" r:id="rId55"/>
    <p:sldId id="351" r:id="rId56"/>
    <p:sldId id="315" r:id="rId57"/>
    <p:sldId id="352" r:id="rId58"/>
    <p:sldId id="329" r:id="rId59"/>
    <p:sldId id="357" r:id="rId60"/>
    <p:sldId id="347" r:id="rId61"/>
    <p:sldId id="345" r:id="rId62"/>
    <p:sldId id="346" r:id="rId63"/>
    <p:sldId id="358" r:id="rId64"/>
    <p:sldId id="359" r:id="rId6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868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0833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1226547" y="2828387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2595069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06824" y="3028387"/>
            <a:ext cx="640155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4887806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4887806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315276" y="2560355"/>
            <a:ext cx="503852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15276" y="2182749"/>
            <a:ext cx="5038524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4399541" y="2568629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2"/>
          </p:nvPr>
        </p:nvSpPr>
        <p:spPr>
          <a:xfrm>
            <a:off x="8086565" y="2576903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8" r:id="rId2"/>
    <p:sldLayoutId id="2147483715" r:id="rId3"/>
    <p:sldLayoutId id="2147483716" r:id="rId4"/>
    <p:sldLayoutId id="2147483717" r:id="rId5"/>
    <p:sldLayoutId id="2147483683" r:id="rId6"/>
    <p:sldLayoutId id="2147483714" r:id="rId7"/>
    <p:sldLayoutId id="21474836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jpa</a:t>
            </a:r>
            <a:r>
              <a:rPr lang="en-US" dirty="0"/>
              <a:t> </a:t>
            </a:r>
            <a:r>
              <a:rPr lang="en-US" dirty="0" smtClean="0"/>
              <a:t>/ hibernate</a:t>
            </a:r>
            <a:endParaRPr lang="en-GB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3028390"/>
            <a:ext cx="1984928" cy="26926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refresh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merge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manager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US" dirty="0" smtClean="0"/>
              <a:t>operations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idx="13"/>
          </p:nvPr>
        </p:nvSpPr>
        <p:spPr>
          <a:xfrm>
            <a:off x="3216901" y="3028390"/>
            <a:ext cx="1638320" cy="22108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flush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clear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8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31100" y="2348659"/>
            <a:ext cx="6589296" cy="12522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ield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access (getters)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mixed (@Access)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8" name="Content Placeholder 1"/>
          <p:cNvSpPr>
            <a:spLocks noGrp="1"/>
          </p:cNvSpPr>
          <p:nvPr>
            <p:ph idx="13"/>
          </p:nvPr>
        </p:nvSpPr>
        <p:spPr>
          <a:xfrm>
            <a:off x="831100" y="3957626"/>
            <a:ext cx="6589296" cy="492994"/>
          </a:xfrm>
        </p:spPr>
        <p:txBody>
          <a:bodyPr/>
          <a:lstStyle/>
          <a:p>
            <a:r>
              <a:rPr lang="en-US" dirty="0" smtClean="0"/>
              <a:t>@Id annotation dictates the access strategy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Mapping to a table</a:t>
            </a:r>
            <a:endParaRPr lang="en-GB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06823" y="3028387"/>
            <a:ext cx="9259669" cy="17620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"student"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optional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maps to the unqualified class name    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not specified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Primary key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6824" y="3028387"/>
            <a:ext cx="10306026" cy="32162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UUID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GenerationType.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@SequenceGenerator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"student_seq_gen"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"student_seq"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GenerationType.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"student_seq_gen"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Basic types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3254861"/>
            <a:ext cx="10059164" cy="1246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@Basic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optional – it’s implicit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optional - maps to the attribute name if not specified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enum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824" y="3327462"/>
            <a:ext cx="3692348" cy="10002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@Enumerated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EnumType.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Temporal types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3394155"/>
            <a:ext cx="4257897" cy="10002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@Temporal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TemporalType.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Large objects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824" y="3499271"/>
            <a:ext cx="2713211" cy="10002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@Lob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byte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461" y="3254755"/>
            <a:ext cx="6570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CLOB (Character Large Object)</a:t>
            </a:r>
          </a:p>
          <a:p>
            <a:r>
              <a:rPr lang="en-US" dirty="0"/>
              <a:t>char[], Character[], String</a:t>
            </a:r>
          </a:p>
          <a:p>
            <a:endParaRPr lang="en-US" dirty="0"/>
          </a:p>
          <a:p>
            <a:r>
              <a:rPr lang="en-US" dirty="0"/>
              <a:t>BLOB (Binary Large Objects)</a:t>
            </a:r>
          </a:p>
          <a:p>
            <a:r>
              <a:rPr lang="en-US" dirty="0"/>
              <a:t>byte[], Byte[], Serializable</a:t>
            </a:r>
          </a:p>
        </p:txBody>
      </p:sp>
    </p:spTree>
    <p:extLst>
      <p:ext uri="{BB962C8B-B14F-4D97-AF65-F5344CB8AC3E}">
        <p14:creationId xmlns:p14="http://schemas.microsoft.com/office/powerpoint/2010/main" val="41483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Transient state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3507444"/>
            <a:ext cx="2529860" cy="10002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@Transient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Embeddable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6824" y="3028387"/>
            <a:ext cx="6109365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@Embeddable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equals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04808" y="2889049"/>
            <a:ext cx="4134465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@Embeddable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@Access(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AccessType.</a:t>
            </a:r>
            <a:r>
              <a:rPr lang="en-US" altLang="en-US" sz="1600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en-US" sz="16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BigDecimal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equals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orm?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778224" y="2447839"/>
            <a:ext cx="1383739" cy="19097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16386" y="3094060"/>
            <a:ext cx="85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361607" y="2322414"/>
            <a:ext cx="3066882" cy="2160573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47091" y="3094060"/>
            <a:ext cx="98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8601515" y="2322414"/>
            <a:ext cx="1448474" cy="2160573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89933" y="3218033"/>
            <a:ext cx="86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RDB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3289412" y="3241806"/>
            <a:ext cx="955180" cy="32178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513136" y="3214688"/>
            <a:ext cx="955180" cy="32178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Embeddable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824" y="3505896"/>
            <a:ext cx="7960834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@EmbeddedId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@AttributeOverride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@Embedded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optional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179343"/>
            <a:ext cx="6401554" cy="387798"/>
          </a:xfrm>
        </p:spPr>
        <p:txBody>
          <a:bodyPr/>
          <a:lstStyle/>
          <a:p>
            <a:r>
              <a:rPr lang="en-GB" dirty="0" smtClean="0"/>
              <a:t>Element collections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824" y="2691202"/>
            <a:ext cx="11170046" cy="13542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@ElementCollection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@CollectionTable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"PERSON_NICKNAME"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joinColumns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"PERSON_ID"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nickNames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6824" y="4072455"/>
            <a:ext cx="10306026" cy="22313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@ElementCollection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@AttributeOverrides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@AttributeOverride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@AttributeOverride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"calories"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"CALORIES"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Set&lt;Fruit&gt;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Attribute converter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21068" y="1555653"/>
            <a:ext cx="5739072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value)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Objects.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requireNonNull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value)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FullName(value)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GB" dirty="0" smtClean="0"/>
              <a:t>Attribute converter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3343857"/>
            <a:ext cx="697338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@Convert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FullNameAttributeConverter.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179343"/>
            <a:ext cx="6401554" cy="387798"/>
          </a:xfrm>
        </p:spPr>
        <p:txBody>
          <a:bodyPr/>
          <a:lstStyle/>
          <a:p>
            <a:r>
              <a:rPr lang="en-GB" dirty="0" smtClean="0"/>
              <a:t>Attribute converter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2753258"/>
            <a:ext cx="10306026" cy="34317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@Converter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FullNameAttributeConverter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AttributeConverter&lt;FullName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convertToDatabaseColumn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(FullName attribute)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attribute.toString()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convertToEntityAttribute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dbData)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dbData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FullName.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(dbData)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relationships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idx="13"/>
          </p:nvPr>
        </p:nvSpPr>
        <p:spPr>
          <a:xfrm>
            <a:off x="806824" y="2696615"/>
            <a:ext cx="6401554" cy="702040"/>
          </a:xfrm>
        </p:spPr>
        <p:txBody>
          <a:bodyPr/>
          <a:lstStyle/>
          <a:p>
            <a:r>
              <a:rPr lang="en-US" dirty="0" smtClean="0"/>
              <a:t>Associations between entities that produce the domain model graph.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2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US" dirty="0" smtClean="0"/>
              <a:t>One-to-one unidirectional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824" y="3175037"/>
            <a:ext cx="4875053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@OneToOne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@JoinColumn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ProductOwner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productOwner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US" dirty="0" smtClean="0"/>
              <a:t>One-to-one bidirectional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3182275"/>
            <a:ext cx="4051109" cy="26622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AddressBook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75125" y="1889613"/>
            <a:ext cx="6306535" cy="39549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AddressBook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@GeneratedValue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"addressBookIdGenerator"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@GenericGenerator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"addressBookIdGenerator"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strategy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"foreign"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@Parameter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"property"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value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@PrimaryKeyJoinColumn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US" dirty="0" smtClean="0"/>
              <a:t>many-to-one unidirectional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824" y="3096681"/>
            <a:ext cx="4751622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@ManyToOne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@JoinColumn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"CUSTOMER_ID"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US" dirty="0"/>
              <a:t>one-to-many bidirectional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3121176"/>
            <a:ext cx="4751622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Set&lt;Project&gt;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178723"/>
            <a:ext cx="8345268" cy="993355"/>
          </a:xfrm>
        </p:spPr>
        <p:txBody>
          <a:bodyPr/>
          <a:lstStyle/>
          <a:p>
            <a:r>
              <a:rPr lang="en-US" dirty="0" smtClean="0"/>
              <a:t>An abstraction which specifies the object relational mapping in a Java application.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jpa?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3307895"/>
            <a:ext cx="2575010" cy="7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US" dirty="0" smtClean="0"/>
              <a:t>one-to-many unidirectional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3073260"/>
            <a:ext cx="4751622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D0D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altLang="en-US" sz="16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“CUSTOMER_ID"</a:t>
            </a:r>
            <a:r>
              <a:rPr lang="en-US" altLang="en-US" sz="1600" dirty="0" smtClean="0">
                <a:solidFill>
                  <a:srgbClr val="D0D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Set&lt;Project&gt;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1790926"/>
            <a:ext cx="6401554" cy="387798"/>
          </a:xfrm>
        </p:spPr>
        <p:txBody>
          <a:bodyPr/>
          <a:lstStyle/>
          <a:p>
            <a:r>
              <a:rPr lang="en-US" dirty="0" smtClean="0"/>
              <a:t>many-to-many unidirectional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824" y="2332472"/>
            <a:ext cx="7590539" cy="34624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@ManyToMany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@JoinTable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"EMPLOYEE_PROJECT"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joinColumns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inverseJoinColumns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"CODE"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Set&lt;Project&gt;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1790926"/>
            <a:ext cx="6401554" cy="387798"/>
          </a:xfrm>
        </p:spPr>
        <p:txBody>
          <a:bodyPr/>
          <a:lstStyle/>
          <a:p>
            <a:r>
              <a:rPr lang="en-US" dirty="0" smtClean="0"/>
              <a:t>many-to-many bidirectional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2289620"/>
            <a:ext cx="487505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@ManyToMany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"projects"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Set&lt;Employee&gt;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502406"/>
            <a:ext cx="2931696" cy="1988674"/>
          </a:xfrm>
        </p:spPr>
        <p:txBody>
          <a:bodyPr/>
          <a:lstStyle/>
          <a:p>
            <a:r>
              <a:rPr lang="en-US" dirty="0" smtClean="0"/>
              <a:t>CascadeType.PERSIST</a:t>
            </a:r>
          </a:p>
          <a:p>
            <a:r>
              <a:rPr lang="en-US" dirty="0" smtClean="0"/>
              <a:t>CascadeType.REFRESH</a:t>
            </a:r>
          </a:p>
          <a:p>
            <a:r>
              <a:rPr lang="en-US" dirty="0" smtClean="0"/>
              <a:t>CascadeType.REMOVE</a:t>
            </a:r>
          </a:p>
          <a:p>
            <a:r>
              <a:rPr lang="en-US" dirty="0" smtClean="0"/>
              <a:t>CascadeType.MERGE</a:t>
            </a:r>
          </a:p>
          <a:p>
            <a:r>
              <a:rPr lang="en-US" dirty="0" smtClean="0"/>
              <a:t>CascadeType.DETACH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Cascading operations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idx="13"/>
          </p:nvPr>
        </p:nvSpPr>
        <p:spPr>
          <a:xfrm>
            <a:off x="5652604" y="2502406"/>
            <a:ext cx="3928365" cy="3206006"/>
          </a:xfrm>
        </p:spPr>
        <p:txBody>
          <a:bodyPr/>
          <a:lstStyle/>
          <a:p>
            <a:r>
              <a:rPr lang="en-US" dirty="0" smtClean="0"/>
              <a:t>Orphan removal</a:t>
            </a:r>
          </a:p>
          <a:p>
            <a:r>
              <a:rPr lang="en-GB" dirty="0" smtClean="0"/>
              <a:t>@OneToOne(</a:t>
            </a:r>
            <a:r>
              <a:rPr lang="en-GB" dirty="0" err="1" smtClean="0"/>
              <a:t>orphanRemoval</a:t>
            </a:r>
            <a:r>
              <a:rPr lang="en-GB" dirty="0" smtClean="0"/>
              <a:t> = true)</a:t>
            </a:r>
          </a:p>
          <a:p>
            <a:r>
              <a:rPr lang="en-GB" dirty="0" smtClean="0"/>
              <a:t>@OneToMany(</a:t>
            </a:r>
            <a:r>
              <a:rPr lang="en-GB" dirty="0" err="1" smtClean="0"/>
              <a:t>orphanRemoval</a:t>
            </a:r>
            <a:r>
              <a:rPr lang="en-GB" dirty="0" smtClean="0"/>
              <a:t> </a:t>
            </a:r>
            <a:r>
              <a:rPr lang="en-GB" dirty="0"/>
              <a:t>= true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b="1" dirty="0" smtClean="0"/>
              <a:t>NOTE</a:t>
            </a:r>
            <a:r>
              <a:rPr lang="en-GB" dirty="0" smtClean="0"/>
              <a:t>: don’t use when the orphan entity is referenced from multiple entities.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806824" y="5203800"/>
            <a:ext cx="6500284" cy="428258"/>
          </a:xfrm>
        </p:spPr>
        <p:txBody>
          <a:bodyPr/>
          <a:lstStyle/>
          <a:p>
            <a:r>
              <a:rPr lang="en-US" b="1" dirty="0" smtClean="0"/>
              <a:t>NOTE: </a:t>
            </a:r>
            <a:r>
              <a:rPr lang="en-US" dirty="0" smtClean="0"/>
              <a:t>Consider using ON DELETE CASCADE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8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1807109"/>
            <a:ext cx="6401554" cy="387798"/>
          </a:xfrm>
        </p:spPr>
        <p:txBody>
          <a:bodyPr/>
          <a:lstStyle/>
          <a:p>
            <a:r>
              <a:rPr lang="en-US" dirty="0" smtClean="0"/>
              <a:t>set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824" y="2135958"/>
            <a:ext cx="5121915" cy="44473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@ElementCollection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@Enumerated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EnumType.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Set&lt;Permission&gt;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enum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1807109"/>
            <a:ext cx="6401554" cy="387798"/>
          </a:xfrm>
        </p:spPr>
        <p:txBody>
          <a:bodyPr/>
          <a:lstStyle/>
          <a:p>
            <a:r>
              <a:rPr lang="en-US" dirty="0" smtClean="0"/>
              <a:t>Bag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2316799"/>
            <a:ext cx="6973384" cy="34624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@ElementCollection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@CollectionId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"IMAGE_ID"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"identity"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Collection&lt;String&gt;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1807109"/>
            <a:ext cx="6401554" cy="387798"/>
          </a:xfrm>
        </p:spPr>
        <p:txBody>
          <a:bodyPr/>
          <a:lstStyle/>
          <a:p>
            <a:r>
              <a:rPr lang="en-US" dirty="0" smtClean="0"/>
              <a:t>map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2294251"/>
            <a:ext cx="4875053" cy="32162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@ElementCollection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@MapKeyColumn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"YEAR_MONTH"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@MapKeyTemporal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TemporalType.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1807109"/>
            <a:ext cx="6401554" cy="387798"/>
          </a:xfrm>
        </p:spPr>
        <p:txBody>
          <a:bodyPr/>
          <a:lstStyle/>
          <a:p>
            <a:r>
              <a:rPr lang="en-US" dirty="0" smtClean="0"/>
              <a:t>Sorting and ordering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idx="13"/>
          </p:nvPr>
        </p:nvSpPr>
        <p:spPr>
          <a:xfrm>
            <a:off x="806824" y="2463257"/>
            <a:ext cx="7527972" cy="2210862"/>
          </a:xfrm>
        </p:spPr>
        <p:txBody>
          <a:bodyPr/>
          <a:lstStyle/>
          <a:p>
            <a:r>
              <a:rPr lang="en-GB" dirty="0" smtClean="0"/>
              <a:t>@org.hibernate.annotations.SortComparator</a:t>
            </a:r>
          </a:p>
          <a:p>
            <a:r>
              <a:rPr lang="en-GB" dirty="0" smtClean="0"/>
              <a:t>@org.hibernate.annotations.SortNatural</a:t>
            </a:r>
            <a:endParaRPr lang="en-GB" dirty="0"/>
          </a:p>
          <a:p>
            <a:r>
              <a:rPr lang="en-GB" dirty="0" smtClean="0"/>
              <a:t>@javax.persistence.OrderBy</a:t>
            </a:r>
          </a:p>
          <a:p>
            <a:r>
              <a:rPr lang="en-GB" dirty="0" smtClean="0"/>
              <a:t>@org.hibernate.annotations.OrderBy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6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3" y="1788778"/>
            <a:ext cx="8620397" cy="387798"/>
          </a:xfrm>
        </p:spPr>
        <p:txBody>
          <a:bodyPr/>
          <a:lstStyle/>
          <a:p>
            <a:r>
              <a:rPr lang="en-US" dirty="0" smtClean="0"/>
              <a:t>Table per concrete class</a:t>
            </a:r>
            <a:endParaRPr lang="en-GB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6820" y="4014090"/>
            <a:ext cx="709681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InternalProject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budget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06820" y="5397633"/>
            <a:ext cx="709681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CommercialProject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6821" y="2138104"/>
            <a:ext cx="7096815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@Inheritance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InheritanceType.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TABLE_PER_CLASS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3" y="1788778"/>
            <a:ext cx="8620397" cy="387798"/>
          </a:xfrm>
        </p:spPr>
        <p:txBody>
          <a:bodyPr/>
          <a:lstStyle/>
          <a:p>
            <a:r>
              <a:rPr lang="en-US" dirty="0" smtClean="0"/>
              <a:t>Single Table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3" y="2176576"/>
            <a:ext cx="6726521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@Inheritance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InheritanceType.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SINGLE_TABLE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@DiscriminatorColumn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6823" y="4260788"/>
            <a:ext cx="6726521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@DiscriminatorValue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"CONTRACT"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ContractEmployee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6823" y="5360115"/>
            <a:ext cx="6726521" cy="12157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@DiscriminatorValue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"FULL_TIME"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FullTimeEmployee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concepts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91" y="1755972"/>
            <a:ext cx="5590260" cy="38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3" y="1788778"/>
            <a:ext cx="8620397" cy="387798"/>
          </a:xfrm>
        </p:spPr>
        <p:txBody>
          <a:bodyPr/>
          <a:lstStyle/>
          <a:p>
            <a:r>
              <a:rPr lang="en-US" dirty="0" smtClean="0"/>
              <a:t>joined</a:t>
            </a:r>
            <a:endParaRPr lang="en-GB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6823" y="2176576"/>
            <a:ext cx="598593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@Inheritance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InheritanceType.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6823" y="4104373"/>
            <a:ext cx="598593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06823" y="5047285"/>
            <a:ext cx="598593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Truck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3" y="1788778"/>
            <a:ext cx="8620397" cy="387798"/>
          </a:xfrm>
        </p:spPr>
        <p:txBody>
          <a:bodyPr/>
          <a:lstStyle/>
          <a:p>
            <a:r>
              <a:rPr lang="en-US" dirty="0" smtClean="0"/>
              <a:t>No polymorphism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3" y="2117746"/>
            <a:ext cx="401103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@MappedSuperclass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6823" y="3533170"/>
            <a:ext cx="1042945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@Embeddable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@AttributeOverride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"street"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"HOME_ADDRESS_STREET"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HomeAddress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6823" y="5194815"/>
            <a:ext cx="1042945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@Embeddable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@AttributeOverride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"street"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"WORK_ADDRESS_STREET"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WorkAddress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243460"/>
            <a:ext cx="10157884" cy="37087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JTA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Resource-Local</a:t>
            </a:r>
          </a:p>
          <a:p>
            <a:endParaRPr lang="en-GB" dirty="0"/>
          </a:p>
          <a:p>
            <a:r>
              <a:rPr lang="en-US" dirty="0" smtClean="0"/>
              <a:t>javax.persistence.EntityTransaction</a:t>
            </a:r>
          </a:p>
          <a:p>
            <a:endParaRPr lang="en-US" dirty="0" smtClean="0"/>
          </a:p>
          <a:p>
            <a:r>
              <a:rPr lang="en-US" dirty="0" smtClean="0"/>
              <a:t>EntityTransaction transaction = entityManager.getTransaction();</a:t>
            </a:r>
          </a:p>
          <a:p>
            <a:r>
              <a:rPr lang="en-US" dirty="0"/>
              <a:t>t</a:t>
            </a:r>
            <a:r>
              <a:rPr lang="en-US" dirty="0" smtClean="0"/>
              <a:t>ransaction.begin();</a:t>
            </a:r>
          </a:p>
          <a:p>
            <a:r>
              <a:rPr lang="en-US" dirty="0" smtClean="0"/>
              <a:t>//</a:t>
            </a:r>
          </a:p>
          <a:p>
            <a:r>
              <a:rPr lang="en-US" dirty="0" smtClean="0"/>
              <a:t>transaction.commit();</a:t>
            </a:r>
            <a:endParaRPr lang="en-US" dirty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076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243460"/>
            <a:ext cx="10157884" cy="1087477"/>
          </a:xfrm>
        </p:spPr>
        <p:txBody>
          <a:bodyPr/>
          <a:lstStyle/>
          <a:p>
            <a:r>
              <a:rPr lang="en-US" dirty="0" smtClean="0"/>
              <a:t>javax.persistence.Query</a:t>
            </a:r>
          </a:p>
          <a:p>
            <a:r>
              <a:rPr lang="en-US" dirty="0"/>
              <a:t>javax.persistence.TypedQuery</a:t>
            </a:r>
            <a:endParaRPr lang="en-US" dirty="0"/>
          </a:p>
          <a:p>
            <a:r>
              <a:rPr lang="en-US" dirty="0"/>
              <a:t>org.hibernate.query.Query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JPQL / HQL</a:t>
            </a:r>
            <a:endParaRPr lang="en-GB" dirty="0"/>
          </a:p>
        </p:txBody>
      </p:sp>
      <p:sp>
        <p:nvSpPr>
          <p:cNvPr id="4" name="Content Placeholder 1"/>
          <p:cNvSpPr>
            <a:spLocks noGrp="1"/>
          </p:cNvSpPr>
          <p:nvPr>
            <p:ph idx="13"/>
          </p:nvPr>
        </p:nvSpPr>
        <p:spPr>
          <a:xfrm>
            <a:off x="806824" y="3528744"/>
            <a:ext cx="10157884" cy="1087477"/>
          </a:xfrm>
        </p:spPr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query</a:t>
            </a:r>
            <a:r>
              <a:rPr lang="en-US" dirty="0" smtClean="0"/>
              <a:t> = entityManager.createQuery(“select p from Project p”);</a:t>
            </a:r>
          </a:p>
          <a:p>
            <a:r>
              <a:rPr lang="en-US" dirty="0" smtClean="0"/>
              <a:t>TypedQuery query = entityManager.createQuery(“select p from Project p”, Project.class);</a:t>
            </a:r>
          </a:p>
          <a:p>
            <a:r>
              <a:rPr lang="en-US" dirty="0" smtClean="0"/>
              <a:t>Query </a:t>
            </a:r>
            <a:r>
              <a:rPr lang="en-US" dirty="0" smtClean="0"/>
              <a:t>query</a:t>
            </a:r>
            <a:r>
              <a:rPr lang="en-US" dirty="0" smtClean="0"/>
              <a:t> = entityManager.unwrap(Session.class).createQuery(</a:t>
            </a:r>
            <a:r>
              <a:rPr lang="en-US" dirty="0"/>
              <a:t>“select p from Project p</a:t>
            </a:r>
            <a:r>
              <a:rPr lang="en-US" dirty="0" smtClean="0"/>
              <a:t>”);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771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3028390"/>
            <a:ext cx="1831180" cy="18753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JPQL/HQL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US" dirty="0" smtClean="0"/>
              <a:t>Aggregate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3028389"/>
            <a:ext cx="1831180" cy="29920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JPQL/HQL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idx="13"/>
          </p:nvPr>
        </p:nvSpPr>
        <p:spPr>
          <a:xfrm>
            <a:off x="2990324" y="3028387"/>
            <a:ext cx="3022058" cy="28315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SQRT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CURRENT_TIMESTAMP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6201513" y="3028387"/>
            <a:ext cx="3022058" cy="29920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5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3028390"/>
            <a:ext cx="1831180" cy="26522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MAXELEMENT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MAXINDEX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MINELEMENT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MININDEX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INDICES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JPQL/HQL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2640589"/>
            <a:ext cx="6401554" cy="387798"/>
          </a:xfrm>
        </p:spPr>
        <p:txBody>
          <a:bodyPr/>
          <a:lstStyle/>
          <a:p>
            <a:r>
              <a:rPr lang="en-US" dirty="0" smtClean="0"/>
              <a:t>Collection expressions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2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243460"/>
            <a:ext cx="10157884" cy="2210862"/>
          </a:xfrm>
        </p:spPr>
        <p:txBody>
          <a:bodyPr/>
          <a:lstStyle/>
          <a:p>
            <a:r>
              <a:rPr lang="en-US" dirty="0"/>
              <a:t>javax.persistence.criteria.CriteriaQuery</a:t>
            </a:r>
            <a:endParaRPr lang="en-US" dirty="0" smtClean="0"/>
          </a:p>
          <a:p>
            <a:r>
              <a:rPr lang="en-US" dirty="0" smtClean="0"/>
              <a:t>javax.persistence.criteria.CriteriaBuilder</a:t>
            </a:r>
          </a:p>
          <a:p>
            <a:endParaRPr lang="en-US" dirty="0" smtClean="0"/>
          </a:p>
          <a:p>
            <a:r>
              <a:rPr lang="en-US" dirty="0" smtClean="0"/>
              <a:t>CriteriaBuilder builder = entityManager.getCriteriaBuilder();</a:t>
            </a:r>
          </a:p>
          <a:p>
            <a:r>
              <a:rPr lang="en-US" dirty="0" smtClean="0"/>
              <a:t>CriteriaQuery&lt;Person&gt; criteria = builder.createQuery(Person.class);</a:t>
            </a:r>
            <a:endParaRPr lang="en-US" dirty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Criteria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8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state transitions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59" y="1699303"/>
            <a:ext cx="6809524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55377" y="1863137"/>
            <a:ext cx="7762641" cy="3105373"/>
          </a:xfrm>
        </p:spPr>
        <p:txBody>
          <a:bodyPr/>
          <a:lstStyle/>
          <a:p>
            <a:r>
              <a:rPr lang="en-US" dirty="0" smtClean="0"/>
              <a:t>Aims to defer initialization of an object until the point at which is needed.</a:t>
            </a:r>
          </a:p>
          <a:p>
            <a:endParaRPr lang="en-US" dirty="0" smtClean="0"/>
          </a:p>
          <a:p>
            <a:r>
              <a:rPr lang="en-GB" dirty="0" smtClean="0"/>
              <a:t>Proxy (javaassist, ByteBuddy</a:t>
            </a:r>
            <a:r>
              <a:rPr lang="en-GB" dirty="0" smtClean="0"/>
              <a:t>) – non collection types</a:t>
            </a:r>
          </a:p>
          <a:p>
            <a:r>
              <a:rPr lang="en-GB" dirty="0" smtClean="0"/>
              <a:t>Specialized collections – collection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PersistentBag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PersistentList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PersistentSet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PersistentMap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loading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1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243460"/>
            <a:ext cx="10157884" cy="1461939"/>
          </a:xfrm>
        </p:spPr>
        <p:txBody>
          <a:bodyPr/>
          <a:lstStyle/>
          <a:p>
            <a:r>
              <a:rPr lang="en-US" dirty="0" smtClean="0"/>
              <a:t>A domain concept characterized by individuality which is capable of being changed continuously.</a:t>
            </a:r>
          </a:p>
          <a:p>
            <a:endParaRPr lang="en-US" dirty="0"/>
          </a:p>
          <a:p>
            <a:r>
              <a:rPr lang="en-US" dirty="0" smtClean="0"/>
              <a:t>Entities should be always valid.</a:t>
            </a:r>
          </a:p>
          <a:p>
            <a:r>
              <a:rPr lang="en-US" dirty="0" smtClean="0"/>
              <a:t>Invariants are fundamental truths about an entity, so they should always be enforced.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39191" y="1782216"/>
            <a:ext cx="10335909" cy="734408"/>
          </a:xfrm>
        </p:spPr>
        <p:txBody>
          <a:bodyPr/>
          <a:lstStyle/>
          <a:p>
            <a:r>
              <a:rPr lang="en-US" dirty="0" smtClean="0"/>
              <a:t>Maintains a list of objects affected by a business transaction and coordinates the writing out of changes and resolution of concurrency problems.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of work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idx="13"/>
          </p:nvPr>
        </p:nvSpPr>
        <p:spPr>
          <a:xfrm>
            <a:off x="839190" y="2816648"/>
            <a:ext cx="10335909" cy="10351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Synchronization is delayed, therefore minimizing the row-level lock interval, associated with every database write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Enables JDBC batching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5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flushing</a:t>
            </a:r>
            <a:endParaRPr lang="en-GB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814913" y="1691854"/>
            <a:ext cx="2794134" cy="2210862"/>
          </a:xfrm>
        </p:spPr>
        <p:txBody>
          <a:bodyPr/>
          <a:lstStyle/>
          <a:p>
            <a:r>
              <a:rPr lang="en-GB" b="1" dirty="0" smtClean="0"/>
              <a:t>JPA flush mode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FlushModeType.AUTO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FlushModeType.COMMIT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1"/>
          <p:cNvSpPr>
            <a:spLocks noGrp="1"/>
          </p:cNvSpPr>
          <p:nvPr>
            <p:ph idx="13"/>
          </p:nvPr>
        </p:nvSpPr>
        <p:spPr>
          <a:xfrm>
            <a:off x="4899687" y="1691855"/>
            <a:ext cx="2794134" cy="2022390"/>
          </a:xfrm>
        </p:spPr>
        <p:txBody>
          <a:bodyPr/>
          <a:lstStyle/>
          <a:p>
            <a:r>
              <a:rPr lang="en-GB" b="1" dirty="0" smtClean="0"/>
              <a:t>Hibernate flush mode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FlushMode.AUTO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FlushMode.ALWAYS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FlushMode.COMMIT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FlushMode.MANUAL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Content Placeholder 1"/>
          <p:cNvSpPr>
            <a:spLocks noGrp="1"/>
          </p:cNvSpPr>
          <p:nvPr>
            <p:ph idx="13"/>
          </p:nvPr>
        </p:nvSpPr>
        <p:spPr>
          <a:xfrm>
            <a:off x="814912" y="3714245"/>
            <a:ext cx="8337180" cy="23288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Triggering before query – prevents the read-your-own-writes consistency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Triggering before commit – ensures the durability of the in-memory changes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6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Flushing (AUTO mode)</a:t>
            </a:r>
            <a:endParaRPr lang="en-GB" dirty="0"/>
          </a:p>
        </p:txBody>
      </p:sp>
      <p:sp>
        <p:nvSpPr>
          <p:cNvPr id="10" name="Content Placeholder 1"/>
          <p:cNvSpPr>
            <a:spLocks noGrp="1"/>
          </p:cNvSpPr>
          <p:nvPr>
            <p:ph idx="13"/>
          </p:nvPr>
        </p:nvSpPr>
        <p:spPr>
          <a:xfrm>
            <a:off x="847280" y="1780866"/>
            <a:ext cx="9494341" cy="22108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JPA  flushes always before </a:t>
            </a:r>
            <a:r>
              <a:rPr lang="en-GB" dirty="0"/>
              <a:t>native </a:t>
            </a:r>
            <a:r>
              <a:rPr lang="en-GB" dirty="0" smtClean="0"/>
              <a:t>SQL and before JPQL when entities overlap with managed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org.hibernate.NativeQuery</a:t>
            </a:r>
            <a:r>
              <a:rPr lang="en-GB" dirty="0" smtClean="0"/>
              <a:t>#setHibernateFlushMode(FlushMode flushMode) FlushMode.ALWAYS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org.hibernate.NativeQuery#addSynchronizedEntityClass(Class entityClass)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@Synchronize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3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Dirty checking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idx="13"/>
          </p:nvPr>
        </p:nvSpPr>
        <p:spPr>
          <a:xfrm>
            <a:off x="790639" y="1637870"/>
            <a:ext cx="5974303" cy="385140"/>
          </a:xfrm>
        </p:spPr>
        <p:txBody>
          <a:bodyPr/>
          <a:lstStyle/>
          <a:p>
            <a:r>
              <a:rPr lang="en-GB" dirty="0" smtClean="0"/>
              <a:t>The process of identification of modified entities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Identity map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idx="13"/>
          </p:nvPr>
        </p:nvSpPr>
        <p:spPr>
          <a:xfrm>
            <a:off x="790639" y="1637870"/>
            <a:ext cx="8790331" cy="3206006"/>
          </a:xfrm>
        </p:spPr>
        <p:txBody>
          <a:bodyPr/>
          <a:lstStyle/>
          <a:p>
            <a:r>
              <a:rPr lang="en-GB" dirty="0" smtClean="0"/>
              <a:t>Ensures that each object gets loaded only once by keeping every loaded object in a map.</a:t>
            </a:r>
          </a:p>
          <a:p>
            <a:endParaRPr lang="en-GB" dirty="0" smtClean="0"/>
          </a:p>
          <a:p>
            <a:r>
              <a:rPr lang="en-GB" dirty="0" smtClean="0"/>
              <a:t>Prevents the situation where two in-memory object which correspond to a single database record might be inconsistently modified.</a:t>
            </a:r>
            <a:endParaRPr lang="en-GB" dirty="0"/>
          </a:p>
          <a:p>
            <a:r>
              <a:rPr lang="en-GB" dirty="0" smtClean="0"/>
              <a:t>Prevents non-repeatable read phenomena.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1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Composite keys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1661453"/>
            <a:ext cx="6401554" cy="387798"/>
          </a:xfrm>
        </p:spPr>
        <p:txBody>
          <a:bodyPr/>
          <a:lstStyle/>
          <a:p>
            <a:r>
              <a:rPr lang="en-US" dirty="0" smtClean="0"/>
              <a:t>Id class</a:t>
            </a:r>
            <a:endParaRPr lang="en-GB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6824" y="2141723"/>
            <a:ext cx="709681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User.UserId.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tenantId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static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tenantId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constructors, equals &amp; hashCode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Composite keys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806824" y="1661453"/>
            <a:ext cx="6401554" cy="387798"/>
          </a:xfrm>
        </p:spPr>
        <p:txBody>
          <a:bodyPr/>
          <a:lstStyle/>
          <a:p>
            <a:r>
              <a:rPr lang="en-US" dirty="0" smtClean="0"/>
              <a:t>Embedded id class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4" y="2127477"/>
            <a:ext cx="7096815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@EmbeddedId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@Embeddable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tenantId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constructors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//equals &amp; hashCode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4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</a:t>
            </a:r>
            <a:r>
              <a:rPr lang="en-GB" dirty="0" smtClean="0"/>
              <a:t>keys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idx="13"/>
          </p:nvPr>
        </p:nvSpPr>
        <p:spPr>
          <a:xfrm>
            <a:off x="825387" y="4879329"/>
            <a:ext cx="10325437" cy="1197790"/>
          </a:xfrm>
        </p:spPr>
        <p:txBody>
          <a:bodyPr/>
          <a:lstStyle/>
          <a:p>
            <a:r>
              <a:rPr lang="en-GB" dirty="0" smtClean="0"/>
              <a:t>Optional&lt;Project&gt; project = entityManager.unwrap(Session.clas)</a:t>
            </a:r>
          </a:p>
          <a:p>
            <a:r>
              <a:rPr lang="en-GB" dirty="0" smtClean="0"/>
              <a:t>		.bySimpleNaturalId(Project.class)</a:t>
            </a:r>
          </a:p>
          <a:p>
            <a:r>
              <a:rPr lang="en-GB" dirty="0"/>
              <a:t>	</a:t>
            </a:r>
            <a:r>
              <a:rPr lang="en-GB" dirty="0" smtClean="0"/>
              <a:t>	.loadOptional(“IFG01”);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5388" y="1562585"/>
            <a:ext cx="475162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@GeneratedValue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@NaturalId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//constructors, equals &amp; hashCode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243460"/>
            <a:ext cx="10157884" cy="1836400"/>
          </a:xfrm>
        </p:spPr>
        <p:txBody>
          <a:bodyPr/>
          <a:lstStyle/>
          <a:p>
            <a:r>
              <a:rPr lang="en-US" dirty="0" smtClean="0"/>
              <a:t>@Generated</a:t>
            </a:r>
            <a:endParaRPr lang="en-US" dirty="0" smtClean="0"/>
          </a:p>
          <a:p>
            <a:r>
              <a:rPr lang="en-US" dirty="0" smtClean="0"/>
              <a:t>@GeneratorType</a:t>
            </a:r>
          </a:p>
          <a:p>
            <a:r>
              <a:rPr lang="en-US" dirty="0" smtClean="0"/>
              <a:t>@CreationTimestamp</a:t>
            </a:r>
          </a:p>
          <a:p>
            <a:r>
              <a:rPr lang="en-US" dirty="0" smtClean="0"/>
              <a:t>@UpdateTimestam</a:t>
            </a:r>
            <a:r>
              <a:rPr lang="en-US" dirty="0"/>
              <a:t>p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Generated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6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243460"/>
            <a:ext cx="10157884" cy="2585323"/>
          </a:xfrm>
        </p:spPr>
        <p:txBody>
          <a:bodyPr/>
          <a:lstStyle/>
          <a:p>
            <a:r>
              <a:rPr lang="en-GB" dirty="0" smtClean="0"/>
              <a:t>@</a:t>
            </a:r>
            <a:r>
              <a:rPr lang="en-GB" dirty="0" smtClean="0"/>
              <a:t>Where</a:t>
            </a:r>
          </a:p>
          <a:p>
            <a:r>
              <a:rPr lang="en-GB" dirty="0" smtClean="0"/>
              <a:t>@WhereJoinTable</a:t>
            </a:r>
          </a:p>
          <a:p>
            <a:r>
              <a:rPr lang="en-GB" dirty="0" smtClean="0"/>
              <a:t>@</a:t>
            </a:r>
            <a:r>
              <a:rPr lang="en-GB" dirty="0" smtClean="0"/>
              <a:t>SQLDelete</a:t>
            </a:r>
          </a:p>
          <a:p>
            <a:r>
              <a:rPr lang="en-GB" dirty="0" smtClean="0"/>
              <a:t>@SQLInsert</a:t>
            </a:r>
          </a:p>
          <a:p>
            <a:r>
              <a:rPr lang="en-GB" dirty="0" smtClean="0"/>
              <a:t>@SQLUpdate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smtClean="0"/>
              <a:t>Formula</a:t>
            </a:r>
          </a:p>
          <a:p>
            <a:r>
              <a:rPr lang="en-GB" dirty="0" smtClean="0"/>
              <a:t>@Loader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3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entities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59827" y="1872253"/>
            <a:ext cx="4733988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UUID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budget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(UUID 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 budget)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budget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budget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behaviour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o)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o)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getClass() != o.getClass())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project = (Project) 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243460"/>
            <a:ext cx="10157884" cy="10874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Optimistic 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Pessimistic locking</a:t>
            </a:r>
            <a:endParaRPr lang="en-US" dirty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8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GB" dirty="0" smtClean="0"/>
              <a:t>Stanislav dobrovolschi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0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243460"/>
            <a:ext cx="10157884" cy="584775"/>
          </a:xfrm>
        </p:spPr>
        <p:txBody>
          <a:bodyPr/>
          <a:lstStyle/>
          <a:p>
            <a:r>
              <a:rPr lang="en-US" dirty="0" smtClean="0"/>
              <a:t>A domain object which </a:t>
            </a:r>
            <a:r>
              <a:rPr lang="en-US" dirty="0"/>
              <a:t>models a conceptual whole by composing related attributes as an integral </a:t>
            </a:r>
            <a:r>
              <a:rPr lang="en-US" dirty="0" smtClean="0"/>
              <a:t>unit and measures, quantifies or describes a thing in the domain.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objects</a:t>
            </a:r>
            <a:endParaRPr lang="en-GB" dirty="0"/>
          </a:p>
        </p:txBody>
      </p:sp>
      <p:sp>
        <p:nvSpPr>
          <p:cNvPr id="4" name="Content Placeholder 1"/>
          <p:cNvSpPr>
            <a:spLocks noGrp="1"/>
          </p:cNvSpPr>
          <p:nvPr>
            <p:ph idx="13"/>
          </p:nvPr>
        </p:nvSpPr>
        <p:spPr>
          <a:xfrm>
            <a:off x="806824" y="3464009"/>
            <a:ext cx="10157884" cy="1836400"/>
          </a:xfrm>
        </p:spPr>
        <p:txBody>
          <a:bodyPr/>
          <a:lstStyle/>
          <a:p>
            <a:r>
              <a:rPr lang="en-US" b="1" dirty="0" smtClean="0"/>
              <a:t>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Identity-Less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Side-Effect-Free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Equality</a:t>
            </a:r>
          </a:p>
        </p:txBody>
      </p:sp>
    </p:spTree>
    <p:extLst>
      <p:ext uri="{BB962C8B-B14F-4D97-AF65-F5344CB8AC3E}">
        <p14:creationId xmlns:p14="http://schemas.microsoft.com/office/powerpoint/2010/main" val="39902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objects</a:t>
            </a:r>
            <a:endParaRPr lang="en-GB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670372" y="1623108"/>
            <a:ext cx="5905784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BigDecimal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(BigDecimal amount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currencyCode)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Objects.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requireNonNull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(amount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amount must not be null."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requireNonNull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(currencyCode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currencyCode must not be null."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(amount.signum() &lt;=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amount must be positive."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amount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currencyCode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currencyCode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behaviour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o)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o)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getClass() != o.getClass())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 money = (Money) 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Objects.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06824" y="2243460"/>
            <a:ext cx="10157884" cy="2585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Container-managed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Application-managed</a:t>
            </a:r>
          </a:p>
          <a:p>
            <a:endParaRPr lang="en-GB" dirty="0" smtClean="0"/>
          </a:p>
          <a:p>
            <a:r>
              <a:rPr lang="en-GB" dirty="0"/>
              <a:t>EntityManagerFactory entityManagerFactory = Persistence.createEntityManagerFactory</a:t>
            </a:r>
            <a:r>
              <a:rPr lang="en-GB" dirty="0" smtClean="0"/>
              <a:t>(“persistence-unit");</a:t>
            </a:r>
            <a:endParaRPr lang="en-GB" dirty="0"/>
          </a:p>
          <a:p>
            <a:r>
              <a:rPr lang="en-US" dirty="0"/>
              <a:t>EntityManager entityManager = entityManagerFactory.createEntityManager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entityManager.close();</a:t>
            </a:r>
          </a:p>
          <a:p>
            <a:r>
              <a:rPr lang="en-GB" dirty="0"/>
              <a:t>entityManagerFactory.close</a:t>
            </a:r>
            <a:r>
              <a:rPr lang="en-GB" dirty="0" smtClean="0"/>
              <a:t>();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6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July2016" id="{40B1ABE2-0BCE-4A9E-94F9-0B4ECE406944}" vid="{986F3450-D3E7-4A90-95EB-285E0F70E1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A5E81-2E63-4BB2-BDC9-AF0CE11F3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PPT-template-July2016</Template>
  <TotalTime>22036</TotalTime>
  <Words>788</Words>
  <Application>Microsoft Office PowerPoint</Application>
  <PresentationFormat>Widescreen</PresentationFormat>
  <Paragraphs>360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Arial Narrow</vt:lpstr>
      <vt:lpstr>Arial Narrow Bold</vt:lpstr>
      <vt:lpstr>Calibri</vt:lpstr>
      <vt:lpstr>Courier New</vt:lpstr>
      <vt:lpstr>Helvetica Neue Light</vt:lpstr>
      <vt:lpstr>Wingdings</vt:lpstr>
      <vt:lpstr>Endava PPT slides</vt:lpstr>
      <vt:lpstr>jpa / hibernate</vt:lpstr>
      <vt:lpstr>What is orm?</vt:lpstr>
      <vt:lpstr>What is jpa?</vt:lpstr>
      <vt:lpstr>main concepts</vt:lpstr>
      <vt:lpstr>entities</vt:lpstr>
      <vt:lpstr>entities</vt:lpstr>
      <vt:lpstr>Value objects</vt:lpstr>
      <vt:lpstr>Value objects</vt:lpstr>
      <vt:lpstr>Entity manager</vt:lpstr>
      <vt:lpstr>Entity manager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  <vt:lpstr>relationships</vt:lpstr>
      <vt:lpstr>relationships</vt:lpstr>
      <vt:lpstr>relationships</vt:lpstr>
      <vt:lpstr>relationships</vt:lpstr>
      <vt:lpstr>relationships</vt:lpstr>
      <vt:lpstr>relationships</vt:lpstr>
      <vt:lpstr>relationships</vt:lpstr>
      <vt:lpstr>relationships</vt:lpstr>
      <vt:lpstr>Cascading operations</vt:lpstr>
      <vt:lpstr>Collection types</vt:lpstr>
      <vt:lpstr>Collection types</vt:lpstr>
      <vt:lpstr>Collection types</vt:lpstr>
      <vt:lpstr>Collection types</vt:lpstr>
      <vt:lpstr>inheritance</vt:lpstr>
      <vt:lpstr>inheritance</vt:lpstr>
      <vt:lpstr>inheritance</vt:lpstr>
      <vt:lpstr>inheritance</vt:lpstr>
      <vt:lpstr>Transaction management</vt:lpstr>
      <vt:lpstr>JPQL / HQL</vt:lpstr>
      <vt:lpstr>JPQL/HQL</vt:lpstr>
      <vt:lpstr>JPQL/HQL</vt:lpstr>
      <vt:lpstr>JPQL/HQL</vt:lpstr>
      <vt:lpstr>Criteria api</vt:lpstr>
      <vt:lpstr>entity state transitions</vt:lpstr>
      <vt:lpstr>Lazy loading</vt:lpstr>
      <vt:lpstr>Unit of work</vt:lpstr>
      <vt:lpstr>flushing</vt:lpstr>
      <vt:lpstr>Flushing (AUTO mode)</vt:lpstr>
      <vt:lpstr>Dirty checking</vt:lpstr>
      <vt:lpstr>Identity map</vt:lpstr>
      <vt:lpstr>Composite keys</vt:lpstr>
      <vt:lpstr>Composite keys</vt:lpstr>
      <vt:lpstr>business keys</vt:lpstr>
      <vt:lpstr>Generated types</vt:lpstr>
      <vt:lpstr>Useful annotations</vt:lpstr>
      <vt:lpstr>Concurrency control</vt:lpstr>
      <vt:lpstr>THANK YOU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color for keywords</dc:title>
  <dc:creator>Olga Strisca</dc:creator>
  <cp:lastModifiedBy>Stanislav Dobrovolschi</cp:lastModifiedBy>
  <cp:revision>267</cp:revision>
  <cp:lastPrinted>2015-07-09T12:46:33Z</cp:lastPrinted>
  <dcterms:created xsi:type="dcterms:W3CDTF">2016-07-21T15:32:34Z</dcterms:created>
  <dcterms:modified xsi:type="dcterms:W3CDTF">2018-04-23T17:40:08Z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