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5"/>
  </p:notesMasterIdLst>
  <p:sldIdLst>
    <p:sldId id="309" r:id="rId2"/>
    <p:sldId id="292" r:id="rId3"/>
    <p:sldId id="646" r:id="rId4"/>
    <p:sldId id="723" r:id="rId5"/>
    <p:sldId id="682" r:id="rId6"/>
    <p:sldId id="724" r:id="rId7"/>
    <p:sldId id="681" r:id="rId8"/>
    <p:sldId id="685" r:id="rId9"/>
    <p:sldId id="683" r:id="rId10"/>
    <p:sldId id="684" r:id="rId11"/>
    <p:sldId id="725" r:id="rId12"/>
    <p:sldId id="726" r:id="rId13"/>
    <p:sldId id="727" r:id="rId14"/>
    <p:sldId id="686" r:id="rId15"/>
    <p:sldId id="688" r:id="rId16"/>
    <p:sldId id="687" r:id="rId17"/>
    <p:sldId id="707" r:id="rId18"/>
    <p:sldId id="730" r:id="rId19"/>
    <p:sldId id="732" r:id="rId20"/>
    <p:sldId id="728" r:id="rId21"/>
    <p:sldId id="694" r:id="rId22"/>
    <p:sldId id="679" r:id="rId23"/>
    <p:sldId id="703" r:id="rId24"/>
    <p:sldId id="705" r:id="rId25"/>
    <p:sldId id="706" r:id="rId26"/>
    <p:sldId id="698" r:id="rId27"/>
    <p:sldId id="699" r:id="rId28"/>
    <p:sldId id="702" r:id="rId29"/>
    <p:sldId id="734" r:id="rId30"/>
    <p:sldId id="695" r:id="rId31"/>
    <p:sldId id="696" r:id="rId32"/>
    <p:sldId id="697" r:id="rId33"/>
    <p:sldId id="310" r:id="rId34"/>
    <p:sldId id="708" r:id="rId35"/>
    <p:sldId id="709" r:id="rId36"/>
    <p:sldId id="312" r:id="rId37"/>
    <p:sldId id="648" r:id="rId38"/>
    <p:sldId id="650" r:id="rId39"/>
    <p:sldId id="670" r:id="rId40"/>
    <p:sldId id="671" r:id="rId41"/>
    <p:sldId id="673" r:id="rId42"/>
    <p:sldId id="675" r:id="rId43"/>
    <p:sldId id="710" r:id="rId44"/>
    <p:sldId id="711" r:id="rId45"/>
    <p:sldId id="712" r:id="rId46"/>
    <p:sldId id="713" r:id="rId47"/>
    <p:sldId id="714" r:id="rId48"/>
    <p:sldId id="715" r:id="rId49"/>
    <p:sldId id="652" r:id="rId50"/>
    <p:sldId id="367" r:id="rId51"/>
    <p:sldId id="720" r:id="rId52"/>
    <p:sldId id="721" r:id="rId53"/>
    <p:sldId id="368" r:id="rId54"/>
    <p:sldId id="369" r:id="rId55"/>
    <p:sldId id="370" r:id="rId56"/>
    <p:sldId id="716" r:id="rId57"/>
    <p:sldId id="717" r:id="rId58"/>
    <p:sldId id="733" r:id="rId59"/>
    <p:sldId id="718" r:id="rId60"/>
    <p:sldId id="719" r:id="rId61"/>
    <p:sldId id="680" r:id="rId62"/>
    <p:sldId id="722" r:id="rId63"/>
    <p:sldId id="387" r:id="rId64"/>
  </p:sldIdLst>
  <p:sldSz cx="12192000" cy="6858000"/>
  <p:notesSz cx="6858000" cy="9144000"/>
  <p:embeddedFontLst>
    <p:embeddedFont>
      <p:font typeface="Consolas" panose="020B0609020204030204" pitchFamily="49" charset="0"/>
      <p:regular r:id="rId66"/>
      <p:bold r:id="rId67"/>
      <p:italic r:id="rId68"/>
      <p:boldItalic r:id="rId69"/>
    </p:embeddedFont>
    <p:embeddedFont>
      <p:font typeface="Lohit Gujarati" panose="020B0604020202020204" charset="0"/>
      <p:regular r:id="rId70"/>
    </p:embeddedFont>
    <p:embeddedFont>
      <p:font typeface="Roboto Condensed" panose="02000000000000000000" pitchFamily="2" charset="0"/>
      <p:regular r:id="rId71"/>
      <p:bold r:id="rId72"/>
      <p:italic r:id="rId73"/>
      <p:boldItalic r:id="rId74"/>
    </p:embeddedFont>
    <p:embeddedFont>
      <p:font typeface="Roboto Condensed Light" panose="02000000000000000000" pitchFamily="2" charset="0"/>
      <p:regular r:id="rId75"/>
      <p:italic r:id="rId76"/>
    </p:embeddedFont>
    <p:embeddedFont>
      <p:font typeface="Wingdings 2" panose="05020102010507070707" pitchFamily="18" charset="2"/>
      <p:regular r:id="rId77"/>
    </p:embeddedFont>
    <p:embeddedFont>
      <p:font typeface="Wingdings 3" panose="05040102010807070707" pitchFamily="18" charset="2"/>
      <p:regular r:id="rId7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NMsehi07pi+2RdnfqmXqA==" hashData="+t/Brn1hSPWlGvvtLb6KXM7/P62tLIqdotxLa4TEuHW06kRDZLuxUaXPdDR+ewS6TVP6TZxi2EAwoChg5Wx/Lg=="/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mang Chath" initials="HC" lastIdx="1" clrIdx="0">
    <p:extLst>
      <p:ext uri="{19B8F6BF-5375-455C-9EA6-DF929625EA0E}">
        <p15:presenceInfo xmlns:p15="http://schemas.microsoft.com/office/powerpoint/2012/main" userId="843f6e9c48e3ac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CF8"/>
    <a:srgbClr val="060240"/>
    <a:srgbClr val="C62827"/>
    <a:srgbClr val="301B92"/>
    <a:srgbClr val="673BB7"/>
    <a:srgbClr val="607D8B"/>
    <a:srgbClr val="ED524F"/>
    <a:srgbClr val="B71B1C"/>
    <a:srgbClr val="F54337"/>
    <a:srgbClr val="D81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8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3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9.fntdata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4.fntdata"/><Relationship Id="rId77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7.fntdata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5.fntdata"/><Relationship Id="rId75" Type="http://schemas.openxmlformats.org/officeDocument/2006/relationships/font" Target="fonts/font10.fntdata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8.fntdata"/><Relationship Id="rId78" Type="http://schemas.openxmlformats.org/officeDocument/2006/relationships/font" Target="fonts/font13.fntdata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font" Target="fonts/font6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51E2D6-1091-437A-A66F-4FBA1A7E70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A251221-90D6-4DE4-A322-BA427ABD796F}">
      <dgm:prSet phldrT="[Text]" custT="1"/>
      <dgm:spPr>
        <a:solidFill>
          <a:srgbClr val="FFC000">
            <a:tint val="66000"/>
            <a:satMod val="160000"/>
          </a:srgbClr>
        </a:solidFill>
        <a:ln>
          <a:solidFill>
            <a:schemeClr val="bg1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3000" b="1" dirty="0">
              <a:solidFill>
                <a:schemeClr val="tx1"/>
              </a:solidFill>
            </a:rPr>
            <a:t>Types of View</a:t>
          </a:r>
        </a:p>
      </dgm:t>
    </dgm:pt>
    <dgm:pt modelId="{B4A61A7E-250B-41F7-8396-31DB42590C0F}" type="parTrans" cxnId="{73413F61-4AF8-43AC-8CAF-953AD7E564BE}">
      <dgm:prSet/>
      <dgm:spPr/>
      <dgm:t>
        <a:bodyPr/>
        <a:lstStyle/>
        <a:p>
          <a:endParaRPr lang="en-IN"/>
        </a:p>
      </dgm:t>
    </dgm:pt>
    <dgm:pt modelId="{DB27894A-B233-45F1-BA3E-35C6518BA657}" type="sibTrans" cxnId="{73413F61-4AF8-43AC-8CAF-953AD7E564BE}">
      <dgm:prSet/>
      <dgm:spPr/>
      <dgm:t>
        <a:bodyPr/>
        <a:lstStyle/>
        <a:p>
          <a:endParaRPr lang="en-IN"/>
        </a:p>
      </dgm:t>
    </dgm:pt>
    <dgm:pt modelId="{490EA97F-F5B8-43E6-8002-70331AEF89A7}">
      <dgm:prSet phldrT="[Text]" custT="1"/>
      <dgm:spPr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System Defined View</a:t>
          </a:r>
        </a:p>
      </dgm:t>
    </dgm:pt>
    <dgm:pt modelId="{7F5E2583-6528-47C0-971D-A1AAC22A00E5}" type="parTrans" cxnId="{BC3F291F-2CBE-4919-93D8-EBCBE113C666}">
      <dgm:prSet/>
      <dgm:spPr/>
      <dgm:t>
        <a:bodyPr/>
        <a:lstStyle/>
        <a:p>
          <a:endParaRPr lang="en-IN"/>
        </a:p>
      </dgm:t>
    </dgm:pt>
    <dgm:pt modelId="{2B504919-7C31-493C-B80E-191B1B5B73E5}" type="sibTrans" cxnId="{BC3F291F-2CBE-4919-93D8-EBCBE113C666}">
      <dgm:prSet/>
      <dgm:spPr/>
      <dgm:t>
        <a:bodyPr/>
        <a:lstStyle/>
        <a:p>
          <a:endParaRPr lang="en-IN"/>
        </a:p>
      </dgm:t>
    </dgm:pt>
    <dgm:pt modelId="{63518181-F231-4616-A90A-188A14E94DD5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User Defined View</a:t>
          </a:r>
        </a:p>
      </dgm:t>
    </dgm:pt>
    <dgm:pt modelId="{AC2768C4-40C3-4719-8E07-FB0DA4204649}" type="parTrans" cxnId="{9AE195D5-0E82-4914-9E7F-57209C61598C}">
      <dgm:prSet/>
      <dgm:spPr/>
      <dgm:t>
        <a:bodyPr/>
        <a:lstStyle/>
        <a:p>
          <a:endParaRPr lang="en-IN"/>
        </a:p>
      </dgm:t>
    </dgm:pt>
    <dgm:pt modelId="{796EADD8-C751-4632-89B3-E907B1A95853}" type="sibTrans" cxnId="{9AE195D5-0E82-4914-9E7F-57209C61598C}">
      <dgm:prSet/>
      <dgm:spPr/>
      <dgm:t>
        <a:bodyPr/>
        <a:lstStyle/>
        <a:p>
          <a:endParaRPr lang="en-IN"/>
        </a:p>
      </dgm:t>
    </dgm:pt>
    <dgm:pt modelId="{F0969720-AC97-493F-9495-108C59B0BF9C}" type="pres">
      <dgm:prSet presAssocID="{7251E2D6-1091-437A-A66F-4FBA1A7E70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8EE138-906F-442B-8847-15A26149AD7B}" type="pres">
      <dgm:prSet presAssocID="{AA251221-90D6-4DE4-A322-BA427ABD796F}" presName="hierRoot1" presStyleCnt="0">
        <dgm:presLayoutVars>
          <dgm:hierBranch val="init"/>
        </dgm:presLayoutVars>
      </dgm:prSet>
      <dgm:spPr/>
    </dgm:pt>
    <dgm:pt modelId="{01FAA89C-BBA3-4CA4-99FB-293C6C955B3D}" type="pres">
      <dgm:prSet presAssocID="{AA251221-90D6-4DE4-A322-BA427ABD796F}" presName="rootComposite1" presStyleCnt="0"/>
      <dgm:spPr/>
    </dgm:pt>
    <dgm:pt modelId="{762112FA-3544-4E18-881A-43940169BBFE}" type="pres">
      <dgm:prSet presAssocID="{AA251221-90D6-4DE4-A322-BA427ABD796F}" presName="rootText1" presStyleLbl="node0" presStyleIdx="0" presStyleCnt="1" custScaleX="75247" custScaleY="46086" custLinFactNeighborY="-11581">
        <dgm:presLayoutVars>
          <dgm:chPref val="3"/>
        </dgm:presLayoutVars>
      </dgm:prSet>
      <dgm:spPr>
        <a:prstGeom prst="roundRect">
          <a:avLst/>
        </a:prstGeom>
      </dgm:spPr>
    </dgm:pt>
    <dgm:pt modelId="{1EC4C9B0-7052-43B3-BC71-6D8F210ADE6E}" type="pres">
      <dgm:prSet presAssocID="{AA251221-90D6-4DE4-A322-BA427ABD796F}" presName="rootConnector1" presStyleLbl="node1" presStyleIdx="0" presStyleCnt="0"/>
      <dgm:spPr/>
    </dgm:pt>
    <dgm:pt modelId="{8DB6B970-C185-42D4-8D02-9CE7658A35BD}" type="pres">
      <dgm:prSet presAssocID="{AA251221-90D6-4DE4-A322-BA427ABD796F}" presName="hierChild2" presStyleCnt="0"/>
      <dgm:spPr/>
    </dgm:pt>
    <dgm:pt modelId="{0457B6FA-E94E-4D80-937C-97ADB335433E}" type="pres">
      <dgm:prSet presAssocID="{7F5E2583-6528-47C0-971D-A1AAC22A00E5}" presName="Name37" presStyleLbl="parChTrans1D2" presStyleIdx="0" presStyleCnt="2"/>
      <dgm:spPr/>
    </dgm:pt>
    <dgm:pt modelId="{2B0E94D6-800D-4257-9393-338440ED4A90}" type="pres">
      <dgm:prSet presAssocID="{490EA97F-F5B8-43E6-8002-70331AEF89A7}" presName="hierRoot2" presStyleCnt="0">
        <dgm:presLayoutVars>
          <dgm:hierBranch val="init"/>
        </dgm:presLayoutVars>
      </dgm:prSet>
      <dgm:spPr/>
    </dgm:pt>
    <dgm:pt modelId="{530E69A8-4724-4525-9E0A-24BAAC6E8827}" type="pres">
      <dgm:prSet presAssocID="{490EA97F-F5B8-43E6-8002-70331AEF89A7}" presName="rootComposite" presStyleCnt="0"/>
      <dgm:spPr/>
    </dgm:pt>
    <dgm:pt modelId="{617E6604-B513-4442-B2F0-63BC68434378}" type="pres">
      <dgm:prSet presAssocID="{490EA97F-F5B8-43E6-8002-70331AEF89A7}" presName="rootText" presStyleLbl="node2" presStyleIdx="0" presStyleCnt="2" custScaleX="61755" custScaleY="38204" custLinFactNeighborY="15145">
        <dgm:presLayoutVars>
          <dgm:chPref val="3"/>
        </dgm:presLayoutVars>
      </dgm:prSet>
      <dgm:spPr>
        <a:prstGeom prst="roundRect">
          <a:avLst/>
        </a:prstGeom>
      </dgm:spPr>
    </dgm:pt>
    <dgm:pt modelId="{F4E1FA14-4F1D-4B7D-AFDA-B9D2002C5C76}" type="pres">
      <dgm:prSet presAssocID="{490EA97F-F5B8-43E6-8002-70331AEF89A7}" presName="rootConnector" presStyleLbl="node2" presStyleIdx="0" presStyleCnt="2"/>
      <dgm:spPr/>
    </dgm:pt>
    <dgm:pt modelId="{26F10C87-9700-4516-8525-36B2A6193678}" type="pres">
      <dgm:prSet presAssocID="{490EA97F-F5B8-43E6-8002-70331AEF89A7}" presName="hierChild4" presStyleCnt="0"/>
      <dgm:spPr/>
    </dgm:pt>
    <dgm:pt modelId="{7871AEB2-BF33-4883-B42E-0F6C5371DD32}" type="pres">
      <dgm:prSet presAssocID="{490EA97F-F5B8-43E6-8002-70331AEF89A7}" presName="hierChild5" presStyleCnt="0"/>
      <dgm:spPr/>
    </dgm:pt>
    <dgm:pt modelId="{F06D4703-C44F-4AE8-834E-8060974A29A7}" type="pres">
      <dgm:prSet presAssocID="{AC2768C4-40C3-4719-8E07-FB0DA4204649}" presName="Name37" presStyleLbl="parChTrans1D2" presStyleIdx="1" presStyleCnt="2"/>
      <dgm:spPr/>
    </dgm:pt>
    <dgm:pt modelId="{DB386062-66D1-41DB-AAB2-FAD6E56E7562}" type="pres">
      <dgm:prSet presAssocID="{63518181-F231-4616-A90A-188A14E94DD5}" presName="hierRoot2" presStyleCnt="0">
        <dgm:presLayoutVars>
          <dgm:hierBranch val="init"/>
        </dgm:presLayoutVars>
      </dgm:prSet>
      <dgm:spPr/>
    </dgm:pt>
    <dgm:pt modelId="{0238A48E-DC96-48B8-B395-7118A6A6F3DB}" type="pres">
      <dgm:prSet presAssocID="{63518181-F231-4616-A90A-188A14E94DD5}" presName="rootComposite" presStyleCnt="0"/>
      <dgm:spPr/>
    </dgm:pt>
    <dgm:pt modelId="{92C5E824-6655-4AEA-8248-6C1B23117B2C}" type="pres">
      <dgm:prSet presAssocID="{63518181-F231-4616-A90A-188A14E94DD5}" presName="rootText" presStyleLbl="node2" presStyleIdx="1" presStyleCnt="2" custScaleX="61755" custScaleY="38204" custLinFactNeighborY="15145">
        <dgm:presLayoutVars>
          <dgm:chPref val="3"/>
        </dgm:presLayoutVars>
      </dgm:prSet>
      <dgm:spPr>
        <a:prstGeom prst="roundRect">
          <a:avLst/>
        </a:prstGeom>
      </dgm:spPr>
    </dgm:pt>
    <dgm:pt modelId="{CE66D798-6781-4044-B673-1742C9938A33}" type="pres">
      <dgm:prSet presAssocID="{63518181-F231-4616-A90A-188A14E94DD5}" presName="rootConnector" presStyleLbl="node2" presStyleIdx="1" presStyleCnt="2"/>
      <dgm:spPr/>
    </dgm:pt>
    <dgm:pt modelId="{B2F12D5D-041C-4D36-A8D8-09CA08490F1D}" type="pres">
      <dgm:prSet presAssocID="{63518181-F231-4616-A90A-188A14E94DD5}" presName="hierChild4" presStyleCnt="0"/>
      <dgm:spPr/>
    </dgm:pt>
    <dgm:pt modelId="{42664D16-3EEF-415E-9263-FC1E3CD4E991}" type="pres">
      <dgm:prSet presAssocID="{63518181-F231-4616-A90A-188A14E94DD5}" presName="hierChild5" presStyleCnt="0"/>
      <dgm:spPr/>
    </dgm:pt>
    <dgm:pt modelId="{063CB792-ABA6-42CB-B2A8-B6E06107C53D}" type="pres">
      <dgm:prSet presAssocID="{AA251221-90D6-4DE4-A322-BA427ABD796F}" presName="hierChild3" presStyleCnt="0"/>
      <dgm:spPr/>
    </dgm:pt>
  </dgm:ptLst>
  <dgm:cxnLst>
    <dgm:cxn modelId="{6F437E19-B3A3-4D5C-AF3B-AF79D5DFB9A5}" type="presOf" srcId="{63518181-F231-4616-A90A-188A14E94DD5}" destId="{CE66D798-6781-4044-B673-1742C9938A33}" srcOrd="1" destOrd="0" presId="urn:microsoft.com/office/officeart/2005/8/layout/orgChart1"/>
    <dgm:cxn modelId="{BC3F291F-2CBE-4919-93D8-EBCBE113C666}" srcId="{AA251221-90D6-4DE4-A322-BA427ABD796F}" destId="{490EA97F-F5B8-43E6-8002-70331AEF89A7}" srcOrd="0" destOrd="0" parTransId="{7F5E2583-6528-47C0-971D-A1AAC22A00E5}" sibTransId="{2B504919-7C31-493C-B80E-191B1B5B73E5}"/>
    <dgm:cxn modelId="{9E25D628-13CC-4CE0-B541-4804C54D0191}" type="presOf" srcId="{AC2768C4-40C3-4719-8E07-FB0DA4204649}" destId="{F06D4703-C44F-4AE8-834E-8060974A29A7}" srcOrd="0" destOrd="0" presId="urn:microsoft.com/office/officeart/2005/8/layout/orgChart1"/>
    <dgm:cxn modelId="{73413F61-4AF8-43AC-8CAF-953AD7E564BE}" srcId="{7251E2D6-1091-437A-A66F-4FBA1A7E708E}" destId="{AA251221-90D6-4DE4-A322-BA427ABD796F}" srcOrd="0" destOrd="0" parTransId="{B4A61A7E-250B-41F7-8396-31DB42590C0F}" sibTransId="{DB27894A-B233-45F1-BA3E-35C6518BA657}"/>
    <dgm:cxn modelId="{FFE03E6C-C13F-421E-89FE-4FB22C18E026}" type="presOf" srcId="{63518181-F231-4616-A90A-188A14E94DD5}" destId="{92C5E824-6655-4AEA-8248-6C1B23117B2C}" srcOrd="0" destOrd="0" presId="urn:microsoft.com/office/officeart/2005/8/layout/orgChart1"/>
    <dgm:cxn modelId="{58F83C71-7D6D-4347-BBEF-EA7AFB86CBD9}" type="presOf" srcId="{7F5E2583-6528-47C0-971D-A1AAC22A00E5}" destId="{0457B6FA-E94E-4D80-937C-97ADB335433E}" srcOrd="0" destOrd="0" presId="urn:microsoft.com/office/officeart/2005/8/layout/orgChart1"/>
    <dgm:cxn modelId="{1B361777-4FAB-44C7-A4B2-6B5A6CE5E7FA}" type="presOf" srcId="{7251E2D6-1091-437A-A66F-4FBA1A7E708E}" destId="{F0969720-AC97-493F-9495-108C59B0BF9C}" srcOrd="0" destOrd="0" presId="urn:microsoft.com/office/officeart/2005/8/layout/orgChart1"/>
    <dgm:cxn modelId="{6ABA139D-D727-4BE0-BE4D-F6AAD6A7068F}" type="presOf" srcId="{490EA97F-F5B8-43E6-8002-70331AEF89A7}" destId="{F4E1FA14-4F1D-4B7D-AFDA-B9D2002C5C76}" srcOrd="1" destOrd="0" presId="urn:microsoft.com/office/officeart/2005/8/layout/orgChart1"/>
    <dgm:cxn modelId="{AE9B37BA-2495-4AB6-8F75-6E8C3ACA07E4}" type="presOf" srcId="{490EA97F-F5B8-43E6-8002-70331AEF89A7}" destId="{617E6604-B513-4442-B2F0-63BC68434378}" srcOrd="0" destOrd="0" presId="urn:microsoft.com/office/officeart/2005/8/layout/orgChart1"/>
    <dgm:cxn modelId="{1286BCC3-62A3-45F8-8EE2-07065554ABAE}" type="presOf" srcId="{AA251221-90D6-4DE4-A322-BA427ABD796F}" destId="{762112FA-3544-4E18-881A-43940169BBFE}" srcOrd="0" destOrd="0" presId="urn:microsoft.com/office/officeart/2005/8/layout/orgChart1"/>
    <dgm:cxn modelId="{F28B7FD2-EB44-41FE-825E-301F0531E77A}" type="presOf" srcId="{AA251221-90D6-4DE4-A322-BA427ABD796F}" destId="{1EC4C9B0-7052-43B3-BC71-6D8F210ADE6E}" srcOrd="1" destOrd="0" presId="urn:microsoft.com/office/officeart/2005/8/layout/orgChart1"/>
    <dgm:cxn modelId="{9AE195D5-0E82-4914-9E7F-57209C61598C}" srcId="{AA251221-90D6-4DE4-A322-BA427ABD796F}" destId="{63518181-F231-4616-A90A-188A14E94DD5}" srcOrd="1" destOrd="0" parTransId="{AC2768C4-40C3-4719-8E07-FB0DA4204649}" sibTransId="{796EADD8-C751-4632-89B3-E907B1A95853}"/>
    <dgm:cxn modelId="{B324BB6F-3FCD-4A4B-8A6B-1A8B6F85E756}" type="presParOf" srcId="{F0969720-AC97-493F-9495-108C59B0BF9C}" destId="{858EE138-906F-442B-8847-15A26149AD7B}" srcOrd="0" destOrd="0" presId="urn:microsoft.com/office/officeart/2005/8/layout/orgChart1"/>
    <dgm:cxn modelId="{B75BF815-7F21-4506-AA5C-F82363F6CA8D}" type="presParOf" srcId="{858EE138-906F-442B-8847-15A26149AD7B}" destId="{01FAA89C-BBA3-4CA4-99FB-293C6C955B3D}" srcOrd="0" destOrd="0" presId="urn:microsoft.com/office/officeart/2005/8/layout/orgChart1"/>
    <dgm:cxn modelId="{4EAE5BDD-B203-4062-A23C-49295189CF1C}" type="presParOf" srcId="{01FAA89C-BBA3-4CA4-99FB-293C6C955B3D}" destId="{762112FA-3544-4E18-881A-43940169BBFE}" srcOrd="0" destOrd="0" presId="urn:microsoft.com/office/officeart/2005/8/layout/orgChart1"/>
    <dgm:cxn modelId="{F866ED24-F4DE-4C49-871A-43B59CC8E1A6}" type="presParOf" srcId="{01FAA89C-BBA3-4CA4-99FB-293C6C955B3D}" destId="{1EC4C9B0-7052-43B3-BC71-6D8F210ADE6E}" srcOrd="1" destOrd="0" presId="urn:microsoft.com/office/officeart/2005/8/layout/orgChart1"/>
    <dgm:cxn modelId="{D8ECB1AD-3210-479D-AC48-576E19D5F252}" type="presParOf" srcId="{858EE138-906F-442B-8847-15A26149AD7B}" destId="{8DB6B970-C185-42D4-8D02-9CE7658A35BD}" srcOrd="1" destOrd="0" presId="urn:microsoft.com/office/officeart/2005/8/layout/orgChart1"/>
    <dgm:cxn modelId="{3620F717-2266-42D5-84B1-908987B6B07B}" type="presParOf" srcId="{8DB6B970-C185-42D4-8D02-9CE7658A35BD}" destId="{0457B6FA-E94E-4D80-937C-97ADB335433E}" srcOrd="0" destOrd="0" presId="urn:microsoft.com/office/officeart/2005/8/layout/orgChart1"/>
    <dgm:cxn modelId="{C5FF7305-9A9D-49A2-8F7E-7238469C94BC}" type="presParOf" srcId="{8DB6B970-C185-42D4-8D02-9CE7658A35BD}" destId="{2B0E94D6-800D-4257-9393-338440ED4A90}" srcOrd="1" destOrd="0" presId="urn:microsoft.com/office/officeart/2005/8/layout/orgChart1"/>
    <dgm:cxn modelId="{494A3861-8C7E-4694-AB48-CFDF93080609}" type="presParOf" srcId="{2B0E94D6-800D-4257-9393-338440ED4A90}" destId="{530E69A8-4724-4525-9E0A-24BAAC6E8827}" srcOrd="0" destOrd="0" presId="urn:microsoft.com/office/officeart/2005/8/layout/orgChart1"/>
    <dgm:cxn modelId="{40BD47A1-4206-476F-A6EB-A3D7FC59F6EC}" type="presParOf" srcId="{530E69A8-4724-4525-9E0A-24BAAC6E8827}" destId="{617E6604-B513-4442-B2F0-63BC68434378}" srcOrd="0" destOrd="0" presId="urn:microsoft.com/office/officeart/2005/8/layout/orgChart1"/>
    <dgm:cxn modelId="{2D7843B1-3285-4E04-AC6A-F0EC1B05308A}" type="presParOf" srcId="{530E69A8-4724-4525-9E0A-24BAAC6E8827}" destId="{F4E1FA14-4F1D-4B7D-AFDA-B9D2002C5C76}" srcOrd="1" destOrd="0" presId="urn:microsoft.com/office/officeart/2005/8/layout/orgChart1"/>
    <dgm:cxn modelId="{590957E2-71EF-4CD4-B7FD-AC130C7139BC}" type="presParOf" srcId="{2B0E94D6-800D-4257-9393-338440ED4A90}" destId="{26F10C87-9700-4516-8525-36B2A6193678}" srcOrd="1" destOrd="0" presId="urn:microsoft.com/office/officeart/2005/8/layout/orgChart1"/>
    <dgm:cxn modelId="{F0D31260-3B1C-4644-AA70-5D1537FEEF2C}" type="presParOf" srcId="{2B0E94D6-800D-4257-9393-338440ED4A90}" destId="{7871AEB2-BF33-4883-B42E-0F6C5371DD32}" srcOrd="2" destOrd="0" presId="urn:microsoft.com/office/officeart/2005/8/layout/orgChart1"/>
    <dgm:cxn modelId="{75E8113A-D891-4CF5-BB31-E8A601FFFC2E}" type="presParOf" srcId="{8DB6B970-C185-42D4-8D02-9CE7658A35BD}" destId="{F06D4703-C44F-4AE8-834E-8060974A29A7}" srcOrd="2" destOrd="0" presId="urn:microsoft.com/office/officeart/2005/8/layout/orgChart1"/>
    <dgm:cxn modelId="{B18B0881-CAD8-49A2-9009-CD2413682F39}" type="presParOf" srcId="{8DB6B970-C185-42D4-8D02-9CE7658A35BD}" destId="{DB386062-66D1-41DB-AAB2-FAD6E56E7562}" srcOrd="3" destOrd="0" presId="urn:microsoft.com/office/officeart/2005/8/layout/orgChart1"/>
    <dgm:cxn modelId="{73E49FAE-8C40-444D-988E-E87910FCE30A}" type="presParOf" srcId="{DB386062-66D1-41DB-AAB2-FAD6E56E7562}" destId="{0238A48E-DC96-48B8-B395-7118A6A6F3DB}" srcOrd="0" destOrd="0" presId="urn:microsoft.com/office/officeart/2005/8/layout/orgChart1"/>
    <dgm:cxn modelId="{D3A2F3FB-D61C-4D66-8FD9-986C5B5BBFEA}" type="presParOf" srcId="{0238A48E-DC96-48B8-B395-7118A6A6F3DB}" destId="{92C5E824-6655-4AEA-8248-6C1B23117B2C}" srcOrd="0" destOrd="0" presId="urn:microsoft.com/office/officeart/2005/8/layout/orgChart1"/>
    <dgm:cxn modelId="{6E0F24C5-3387-41C1-A58F-B87AD864583A}" type="presParOf" srcId="{0238A48E-DC96-48B8-B395-7118A6A6F3DB}" destId="{CE66D798-6781-4044-B673-1742C9938A33}" srcOrd="1" destOrd="0" presId="urn:microsoft.com/office/officeart/2005/8/layout/orgChart1"/>
    <dgm:cxn modelId="{A0643D42-80EE-4495-8605-226BFA51FA95}" type="presParOf" srcId="{DB386062-66D1-41DB-AAB2-FAD6E56E7562}" destId="{B2F12D5D-041C-4D36-A8D8-09CA08490F1D}" srcOrd="1" destOrd="0" presId="urn:microsoft.com/office/officeart/2005/8/layout/orgChart1"/>
    <dgm:cxn modelId="{A1FAA8ED-F6E1-47E9-9D25-423FA0C24572}" type="presParOf" srcId="{DB386062-66D1-41DB-AAB2-FAD6E56E7562}" destId="{42664D16-3EEF-415E-9263-FC1E3CD4E991}" srcOrd="2" destOrd="0" presId="urn:microsoft.com/office/officeart/2005/8/layout/orgChart1"/>
    <dgm:cxn modelId="{B04C6C68-8822-4D71-AA74-827BA2FE9EF4}" type="presParOf" srcId="{858EE138-906F-442B-8847-15A26149AD7B}" destId="{063CB792-ABA6-42CB-B2A8-B6E06107C5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1E2D6-1091-437A-A66F-4FBA1A7E708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A251221-90D6-4DE4-A322-BA427ABD796F}">
      <dgm:prSet phldrT="[Text]" custT="1"/>
      <dgm:spPr>
        <a:solidFill>
          <a:srgbClr val="FFC000">
            <a:tint val="66000"/>
            <a:satMod val="160000"/>
          </a:srgbClr>
        </a:solidFill>
        <a:ln>
          <a:solidFill>
            <a:schemeClr val="bg1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3000" b="1" dirty="0">
              <a:solidFill>
                <a:schemeClr val="tx1"/>
              </a:solidFill>
            </a:rPr>
            <a:t>Types of User Defined View</a:t>
          </a:r>
        </a:p>
      </dgm:t>
    </dgm:pt>
    <dgm:pt modelId="{B4A61A7E-250B-41F7-8396-31DB42590C0F}" type="parTrans" cxnId="{73413F61-4AF8-43AC-8CAF-953AD7E564BE}">
      <dgm:prSet/>
      <dgm:spPr/>
      <dgm:t>
        <a:bodyPr/>
        <a:lstStyle/>
        <a:p>
          <a:endParaRPr lang="en-IN"/>
        </a:p>
      </dgm:t>
    </dgm:pt>
    <dgm:pt modelId="{DB27894A-B233-45F1-BA3E-35C6518BA657}" type="sibTrans" cxnId="{73413F61-4AF8-43AC-8CAF-953AD7E564BE}">
      <dgm:prSet/>
      <dgm:spPr/>
      <dgm:t>
        <a:bodyPr/>
        <a:lstStyle/>
        <a:p>
          <a:endParaRPr lang="en-IN"/>
        </a:p>
      </dgm:t>
    </dgm:pt>
    <dgm:pt modelId="{490EA97F-F5B8-43E6-8002-70331AEF89A7}">
      <dgm:prSet phldrT="[Text]" custT="1"/>
      <dgm:spPr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Simple View</a:t>
          </a:r>
        </a:p>
      </dgm:t>
    </dgm:pt>
    <dgm:pt modelId="{7F5E2583-6528-47C0-971D-A1AAC22A00E5}" type="parTrans" cxnId="{BC3F291F-2CBE-4919-93D8-EBCBE113C666}">
      <dgm:prSet/>
      <dgm:spPr/>
      <dgm:t>
        <a:bodyPr/>
        <a:lstStyle/>
        <a:p>
          <a:endParaRPr lang="en-IN"/>
        </a:p>
      </dgm:t>
    </dgm:pt>
    <dgm:pt modelId="{2B504919-7C31-493C-B80E-191B1B5B73E5}" type="sibTrans" cxnId="{BC3F291F-2CBE-4919-93D8-EBCBE113C666}">
      <dgm:prSet/>
      <dgm:spPr/>
      <dgm:t>
        <a:bodyPr/>
        <a:lstStyle/>
        <a:p>
          <a:endParaRPr lang="en-IN"/>
        </a:p>
      </dgm:t>
    </dgm:pt>
    <dgm:pt modelId="{63518181-F231-4616-A90A-188A14E94DD5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IN" sz="2400" b="1" dirty="0">
              <a:solidFill>
                <a:schemeClr val="tx1"/>
              </a:solidFill>
            </a:rPr>
            <a:t>Complex View</a:t>
          </a:r>
        </a:p>
      </dgm:t>
    </dgm:pt>
    <dgm:pt modelId="{AC2768C4-40C3-4719-8E07-FB0DA4204649}" type="parTrans" cxnId="{9AE195D5-0E82-4914-9E7F-57209C61598C}">
      <dgm:prSet/>
      <dgm:spPr/>
      <dgm:t>
        <a:bodyPr/>
        <a:lstStyle/>
        <a:p>
          <a:endParaRPr lang="en-IN"/>
        </a:p>
      </dgm:t>
    </dgm:pt>
    <dgm:pt modelId="{796EADD8-C751-4632-89B3-E907B1A95853}" type="sibTrans" cxnId="{9AE195D5-0E82-4914-9E7F-57209C61598C}">
      <dgm:prSet/>
      <dgm:spPr/>
      <dgm:t>
        <a:bodyPr/>
        <a:lstStyle/>
        <a:p>
          <a:endParaRPr lang="en-IN"/>
        </a:p>
      </dgm:t>
    </dgm:pt>
    <dgm:pt modelId="{0543DF3B-C494-4FD7-971D-5E341557482F}">
      <dgm:prSet phldrT="[Text]" custT="1"/>
      <dgm:spPr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When we create a view on a single table</a:t>
          </a:r>
          <a:endParaRPr lang="en-IN" sz="2400" b="1" dirty="0">
            <a:solidFill>
              <a:schemeClr val="tx1"/>
            </a:solidFill>
          </a:endParaRPr>
        </a:p>
      </dgm:t>
    </dgm:pt>
    <dgm:pt modelId="{10800E4C-7A50-495F-8C6F-F63FCB1E2897}" type="parTrans" cxnId="{A01344B5-3575-4FEB-AE6D-660A132B484E}">
      <dgm:prSet/>
      <dgm:spPr/>
      <dgm:t>
        <a:bodyPr/>
        <a:lstStyle/>
        <a:p>
          <a:endParaRPr lang="en-IN"/>
        </a:p>
      </dgm:t>
    </dgm:pt>
    <dgm:pt modelId="{2A9D7DD3-8120-438D-A60F-3B28591E969B}" type="sibTrans" cxnId="{A01344B5-3575-4FEB-AE6D-660A132B484E}">
      <dgm:prSet/>
      <dgm:spPr/>
      <dgm:t>
        <a:bodyPr/>
        <a:lstStyle/>
        <a:p>
          <a:endParaRPr lang="en-IN"/>
        </a:p>
      </dgm:t>
    </dgm:pt>
    <dgm:pt modelId="{8CC767B8-34E2-4279-BC3B-C97925C5861B}">
      <dgm:prSet phldrT="[Text]" custT="1"/>
      <dgm:spPr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effectLst>
          <a:outerShdw blurRad="50800" dist="38100" dir="8100000" algn="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When we create a view on more than one table</a:t>
          </a:r>
          <a:endParaRPr lang="en-IN" sz="2400" b="1" dirty="0">
            <a:solidFill>
              <a:schemeClr val="tx1"/>
            </a:solidFill>
          </a:endParaRPr>
        </a:p>
      </dgm:t>
    </dgm:pt>
    <dgm:pt modelId="{57EFF7D7-9537-40E8-8B21-80F85749E313}" type="parTrans" cxnId="{5977FED6-B5B8-4390-9CA7-A5B8DA27DD51}">
      <dgm:prSet/>
      <dgm:spPr/>
      <dgm:t>
        <a:bodyPr/>
        <a:lstStyle/>
        <a:p>
          <a:endParaRPr lang="en-IN"/>
        </a:p>
      </dgm:t>
    </dgm:pt>
    <dgm:pt modelId="{BEF16382-A55C-4C7B-8373-3B397310015E}" type="sibTrans" cxnId="{5977FED6-B5B8-4390-9CA7-A5B8DA27DD51}">
      <dgm:prSet/>
      <dgm:spPr/>
      <dgm:t>
        <a:bodyPr/>
        <a:lstStyle/>
        <a:p>
          <a:endParaRPr lang="en-IN"/>
        </a:p>
      </dgm:t>
    </dgm:pt>
    <dgm:pt modelId="{F0969720-AC97-493F-9495-108C59B0BF9C}" type="pres">
      <dgm:prSet presAssocID="{7251E2D6-1091-437A-A66F-4FBA1A7E70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58EE138-906F-442B-8847-15A26149AD7B}" type="pres">
      <dgm:prSet presAssocID="{AA251221-90D6-4DE4-A322-BA427ABD796F}" presName="hierRoot1" presStyleCnt="0">
        <dgm:presLayoutVars>
          <dgm:hierBranch val="init"/>
        </dgm:presLayoutVars>
      </dgm:prSet>
      <dgm:spPr/>
    </dgm:pt>
    <dgm:pt modelId="{01FAA89C-BBA3-4CA4-99FB-293C6C955B3D}" type="pres">
      <dgm:prSet presAssocID="{AA251221-90D6-4DE4-A322-BA427ABD796F}" presName="rootComposite1" presStyleCnt="0"/>
      <dgm:spPr/>
    </dgm:pt>
    <dgm:pt modelId="{762112FA-3544-4E18-881A-43940169BBFE}" type="pres">
      <dgm:prSet presAssocID="{AA251221-90D6-4DE4-A322-BA427ABD796F}" presName="rootText1" presStyleLbl="node0" presStyleIdx="0" presStyleCnt="1" custScaleX="154182" custScaleY="49805" custLinFactNeighborY="-11581">
        <dgm:presLayoutVars>
          <dgm:chPref val="3"/>
        </dgm:presLayoutVars>
      </dgm:prSet>
      <dgm:spPr>
        <a:prstGeom prst="roundRect">
          <a:avLst/>
        </a:prstGeom>
      </dgm:spPr>
    </dgm:pt>
    <dgm:pt modelId="{1EC4C9B0-7052-43B3-BC71-6D8F210ADE6E}" type="pres">
      <dgm:prSet presAssocID="{AA251221-90D6-4DE4-A322-BA427ABD796F}" presName="rootConnector1" presStyleLbl="node1" presStyleIdx="0" presStyleCnt="0"/>
      <dgm:spPr/>
    </dgm:pt>
    <dgm:pt modelId="{8DB6B970-C185-42D4-8D02-9CE7658A35BD}" type="pres">
      <dgm:prSet presAssocID="{AA251221-90D6-4DE4-A322-BA427ABD796F}" presName="hierChild2" presStyleCnt="0"/>
      <dgm:spPr/>
    </dgm:pt>
    <dgm:pt modelId="{0457B6FA-E94E-4D80-937C-97ADB335433E}" type="pres">
      <dgm:prSet presAssocID="{7F5E2583-6528-47C0-971D-A1AAC22A00E5}" presName="Name37" presStyleLbl="parChTrans1D2" presStyleIdx="0" presStyleCnt="2"/>
      <dgm:spPr/>
    </dgm:pt>
    <dgm:pt modelId="{2B0E94D6-800D-4257-9393-338440ED4A90}" type="pres">
      <dgm:prSet presAssocID="{490EA97F-F5B8-43E6-8002-70331AEF89A7}" presName="hierRoot2" presStyleCnt="0">
        <dgm:presLayoutVars>
          <dgm:hierBranch val="init"/>
        </dgm:presLayoutVars>
      </dgm:prSet>
      <dgm:spPr/>
    </dgm:pt>
    <dgm:pt modelId="{530E69A8-4724-4525-9E0A-24BAAC6E8827}" type="pres">
      <dgm:prSet presAssocID="{490EA97F-F5B8-43E6-8002-70331AEF89A7}" presName="rootComposite" presStyleCnt="0"/>
      <dgm:spPr/>
    </dgm:pt>
    <dgm:pt modelId="{617E6604-B513-4442-B2F0-63BC68434378}" type="pres">
      <dgm:prSet presAssocID="{490EA97F-F5B8-43E6-8002-70331AEF89A7}" presName="rootText" presStyleLbl="node2" presStyleIdx="0" presStyleCnt="2" custScaleX="70104" custScaleY="46645" custLinFactNeighborY="15145">
        <dgm:presLayoutVars>
          <dgm:chPref val="3"/>
        </dgm:presLayoutVars>
      </dgm:prSet>
      <dgm:spPr>
        <a:prstGeom prst="roundRect">
          <a:avLst/>
        </a:prstGeom>
      </dgm:spPr>
    </dgm:pt>
    <dgm:pt modelId="{F4E1FA14-4F1D-4B7D-AFDA-B9D2002C5C76}" type="pres">
      <dgm:prSet presAssocID="{490EA97F-F5B8-43E6-8002-70331AEF89A7}" presName="rootConnector" presStyleLbl="node2" presStyleIdx="0" presStyleCnt="2"/>
      <dgm:spPr/>
    </dgm:pt>
    <dgm:pt modelId="{26F10C87-9700-4516-8525-36B2A6193678}" type="pres">
      <dgm:prSet presAssocID="{490EA97F-F5B8-43E6-8002-70331AEF89A7}" presName="hierChild4" presStyleCnt="0"/>
      <dgm:spPr/>
    </dgm:pt>
    <dgm:pt modelId="{058CD38F-DC56-4E72-9DC9-DEC3DDEDBFEE}" type="pres">
      <dgm:prSet presAssocID="{10800E4C-7A50-495F-8C6F-F63FCB1E2897}" presName="Name37" presStyleLbl="parChTrans1D3" presStyleIdx="0" presStyleCnt="2"/>
      <dgm:spPr/>
    </dgm:pt>
    <dgm:pt modelId="{541766DC-70F1-4875-BD96-B32505A39416}" type="pres">
      <dgm:prSet presAssocID="{0543DF3B-C494-4FD7-971D-5E341557482F}" presName="hierRoot2" presStyleCnt="0">
        <dgm:presLayoutVars>
          <dgm:hierBranch val="init"/>
        </dgm:presLayoutVars>
      </dgm:prSet>
      <dgm:spPr/>
    </dgm:pt>
    <dgm:pt modelId="{7FCE4F42-FA42-4BDD-9563-107949E5CE5B}" type="pres">
      <dgm:prSet presAssocID="{0543DF3B-C494-4FD7-971D-5E341557482F}" presName="rootComposite" presStyleCnt="0"/>
      <dgm:spPr/>
    </dgm:pt>
    <dgm:pt modelId="{4576060A-407E-40FC-8BC3-A41127178143}" type="pres">
      <dgm:prSet presAssocID="{0543DF3B-C494-4FD7-971D-5E341557482F}" presName="rootText" presStyleLbl="node3" presStyleIdx="0" presStyleCnt="2">
        <dgm:presLayoutVars>
          <dgm:chPref val="3"/>
        </dgm:presLayoutVars>
      </dgm:prSet>
      <dgm:spPr/>
    </dgm:pt>
    <dgm:pt modelId="{07654F1F-C53D-4C53-933C-E2A6684332AE}" type="pres">
      <dgm:prSet presAssocID="{0543DF3B-C494-4FD7-971D-5E341557482F}" presName="rootConnector" presStyleLbl="node3" presStyleIdx="0" presStyleCnt="2"/>
      <dgm:spPr/>
    </dgm:pt>
    <dgm:pt modelId="{D66E843B-8AFC-4A43-A36C-25B8F01D93E4}" type="pres">
      <dgm:prSet presAssocID="{0543DF3B-C494-4FD7-971D-5E341557482F}" presName="hierChild4" presStyleCnt="0"/>
      <dgm:spPr/>
    </dgm:pt>
    <dgm:pt modelId="{040C0563-9C83-43BD-A3BC-B0B3810F3DC2}" type="pres">
      <dgm:prSet presAssocID="{0543DF3B-C494-4FD7-971D-5E341557482F}" presName="hierChild5" presStyleCnt="0"/>
      <dgm:spPr/>
    </dgm:pt>
    <dgm:pt modelId="{7871AEB2-BF33-4883-B42E-0F6C5371DD32}" type="pres">
      <dgm:prSet presAssocID="{490EA97F-F5B8-43E6-8002-70331AEF89A7}" presName="hierChild5" presStyleCnt="0"/>
      <dgm:spPr/>
    </dgm:pt>
    <dgm:pt modelId="{F06D4703-C44F-4AE8-834E-8060974A29A7}" type="pres">
      <dgm:prSet presAssocID="{AC2768C4-40C3-4719-8E07-FB0DA4204649}" presName="Name37" presStyleLbl="parChTrans1D2" presStyleIdx="1" presStyleCnt="2"/>
      <dgm:spPr/>
    </dgm:pt>
    <dgm:pt modelId="{DB386062-66D1-41DB-AAB2-FAD6E56E7562}" type="pres">
      <dgm:prSet presAssocID="{63518181-F231-4616-A90A-188A14E94DD5}" presName="hierRoot2" presStyleCnt="0">
        <dgm:presLayoutVars>
          <dgm:hierBranch val="init"/>
        </dgm:presLayoutVars>
      </dgm:prSet>
      <dgm:spPr/>
    </dgm:pt>
    <dgm:pt modelId="{0238A48E-DC96-48B8-B395-7118A6A6F3DB}" type="pres">
      <dgm:prSet presAssocID="{63518181-F231-4616-A90A-188A14E94DD5}" presName="rootComposite" presStyleCnt="0"/>
      <dgm:spPr/>
    </dgm:pt>
    <dgm:pt modelId="{92C5E824-6655-4AEA-8248-6C1B23117B2C}" type="pres">
      <dgm:prSet presAssocID="{63518181-F231-4616-A90A-188A14E94DD5}" presName="rootText" presStyleLbl="node2" presStyleIdx="1" presStyleCnt="2" custScaleX="70104" custScaleY="46645" custLinFactNeighborY="15145">
        <dgm:presLayoutVars>
          <dgm:chPref val="3"/>
        </dgm:presLayoutVars>
      </dgm:prSet>
      <dgm:spPr>
        <a:prstGeom prst="roundRect">
          <a:avLst/>
        </a:prstGeom>
      </dgm:spPr>
    </dgm:pt>
    <dgm:pt modelId="{CE66D798-6781-4044-B673-1742C9938A33}" type="pres">
      <dgm:prSet presAssocID="{63518181-F231-4616-A90A-188A14E94DD5}" presName="rootConnector" presStyleLbl="node2" presStyleIdx="1" presStyleCnt="2"/>
      <dgm:spPr/>
    </dgm:pt>
    <dgm:pt modelId="{B2F12D5D-041C-4D36-A8D8-09CA08490F1D}" type="pres">
      <dgm:prSet presAssocID="{63518181-F231-4616-A90A-188A14E94DD5}" presName="hierChild4" presStyleCnt="0"/>
      <dgm:spPr/>
    </dgm:pt>
    <dgm:pt modelId="{39DB0BBA-5ACF-46B9-BF6C-2CA4062A5BD9}" type="pres">
      <dgm:prSet presAssocID="{57EFF7D7-9537-40E8-8B21-80F85749E313}" presName="Name37" presStyleLbl="parChTrans1D3" presStyleIdx="1" presStyleCnt="2"/>
      <dgm:spPr/>
    </dgm:pt>
    <dgm:pt modelId="{659AD9EA-A002-48AB-A85C-907D1FE01211}" type="pres">
      <dgm:prSet presAssocID="{8CC767B8-34E2-4279-BC3B-C97925C5861B}" presName="hierRoot2" presStyleCnt="0">
        <dgm:presLayoutVars>
          <dgm:hierBranch val="init"/>
        </dgm:presLayoutVars>
      </dgm:prSet>
      <dgm:spPr/>
    </dgm:pt>
    <dgm:pt modelId="{1F03AB53-44C9-47FF-9B14-73BC2714B6DE}" type="pres">
      <dgm:prSet presAssocID="{8CC767B8-34E2-4279-BC3B-C97925C5861B}" presName="rootComposite" presStyleCnt="0"/>
      <dgm:spPr/>
    </dgm:pt>
    <dgm:pt modelId="{EF1D2301-23F0-41CC-B64A-71595EFECDDA}" type="pres">
      <dgm:prSet presAssocID="{8CC767B8-34E2-4279-BC3B-C97925C5861B}" presName="rootText" presStyleLbl="node3" presStyleIdx="1" presStyleCnt="2">
        <dgm:presLayoutVars>
          <dgm:chPref val="3"/>
        </dgm:presLayoutVars>
      </dgm:prSet>
      <dgm:spPr/>
    </dgm:pt>
    <dgm:pt modelId="{927252B8-E3C5-459A-B5ED-EE3687FFCCC6}" type="pres">
      <dgm:prSet presAssocID="{8CC767B8-34E2-4279-BC3B-C97925C5861B}" presName="rootConnector" presStyleLbl="node3" presStyleIdx="1" presStyleCnt="2"/>
      <dgm:spPr/>
    </dgm:pt>
    <dgm:pt modelId="{56FF594B-1DAD-4CD3-B9B0-65C5FB609D65}" type="pres">
      <dgm:prSet presAssocID="{8CC767B8-34E2-4279-BC3B-C97925C5861B}" presName="hierChild4" presStyleCnt="0"/>
      <dgm:spPr/>
    </dgm:pt>
    <dgm:pt modelId="{9600DD64-7DCC-4558-A67B-5A55DB44EFBD}" type="pres">
      <dgm:prSet presAssocID="{8CC767B8-34E2-4279-BC3B-C97925C5861B}" presName="hierChild5" presStyleCnt="0"/>
      <dgm:spPr/>
    </dgm:pt>
    <dgm:pt modelId="{42664D16-3EEF-415E-9263-FC1E3CD4E991}" type="pres">
      <dgm:prSet presAssocID="{63518181-F231-4616-A90A-188A14E94DD5}" presName="hierChild5" presStyleCnt="0"/>
      <dgm:spPr/>
    </dgm:pt>
    <dgm:pt modelId="{063CB792-ABA6-42CB-B2A8-B6E06107C53D}" type="pres">
      <dgm:prSet presAssocID="{AA251221-90D6-4DE4-A322-BA427ABD796F}" presName="hierChild3" presStyleCnt="0"/>
      <dgm:spPr/>
    </dgm:pt>
  </dgm:ptLst>
  <dgm:cxnLst>
    <dgm:cxn modelId="{6F437E19-B3A3-4D5C-AF3B-AF79D5DFB9A5}" type="presOf" srcId="{63518181-F231-4616-A90A-188A14E94DD5}" destId="{CE66D798-6781-4044-B673-1742C9938A33}" srcOrd="1" destOrd="0" presId="urn:microsoft.com/office/officeart/2005/8/layout/orgChart1"/>
    <dgm:cxn modelId="{BC3F291F-2CBE-4919-93D8-EBCBE113C666}" srcId="{AA251221-90D6-4DE4-A322-BA427ABD796F}" destId="{490EA97F-F5B8-43E6-8002-70331AEF89A7}" srcOrd="0" destOrd="0" parTransId="{7F5E2583-6528-47C0-971D-A1AAC22A00E5}" sibTransId="{2B504919-7C31-493C-B80E-191B1B5B73E5}"/>
    <dgm:cxn modelId="{5529CA23-34AB-4F17-89EB-4C568784DC86}" type="presOf" srcId="{0543DF3B-C494-4FD7-971D-5E341557482F}" destId="{07654F1F-C53D-4C53-933C-E2A6684332AE}" srcOrd="1" destOrd="0" presId="urn:microsoft.com/office/officeart/2005/8/layout/orgChart1"/>
    <dgm:cxn modelId="{9E25D628-13CC-4CE0-B541-4804C54D0191}" type="presOf" srcId="{AC2768C4-40C3-4719-8E07-FB0DA4204649}" destId="{F06D4703-C44F-4AE8-834E-8060974A29A7}" srcOrd="0" destOrd="0" presId="urn:microsoft.com/office/officeart/2005/8/layout/orgChart1"/>
    <dgm:cxn modelId="{73413F61-4AF8-43AC-8CAF-953AD7E564BE}" srcId="{7251E2D6-1091-437A-A66F-4FBA1A7E708E}" destId="{AA251221-90D6-4DE4-A322-BA427ABD796F}" srcOrd="0" destOrd="0" parTransId="{B4A61A7E-250B-41F7-8396-31DB42590C0F}" sibTransId="{DB27894A-B233-45F1-BA3E-35C6518BA657}"/>
    <dgm:cxn modelId="{3D4DC945-9BCC-462B-84A7-426CA9272790}" type="presOf" srcId="{10800E4C-7A50-495F-8C6F-F63FCB1E2897}" destId="{058CD38F-DC56-4E72-9DC9-DEC3DDEDBFEE}" srcOrd="0" destOrd="0" presId="urn:microsoft.com/office/officeart/2005/8/layout/orgChart1"/>
    <dgm:cxn modelId="{FFE03E6C-C13F-421E-89FE-4FB22C18E026}" type="presOf" srcId="{63518181-F231-4616-A90A-188A14E94DD5}" destId="{92C5E824-6655-4AEA-8248-6C1B23117B2C}" srcOrd="0" destOrd="0" presId="urn:microsoft.com/office/officeart/2005/8/layout/orgChart1"/>
    <dgm:cxn modelId="{58F83C71-7D6D-4347-BBEF-EA7AFB86CBD9}" type="presOf" srcId="{7F5E2583-6528-47C0-971D-A1AAC22A00E5}" destId="{0457B6FA-E94E-4D80-937C-97ADB335433E}" srcOrd="0" destOrd="0" presId="urn:microsoft.com/office/officeart/2005/8/layout/orgChart1"/>
    <dgm:cxn modelId="{61E78376-4750-4A8B-B6DF-D89AA6E8B82F}" type="presOf" srcId="{8CC767B8-34E2-4279-BC3B-C97925C5861B}" destId="{927252B8-E3C5-459A-B5ED-EE3687FFCCC6}" srcOrd="1" destOrd="0" presId="urn:microsoft.com/office/officeart/2005/8/layout/orgChart1"/>
    <dgm:cxn modelId="{1B361777-4FAB-44C7-A4B2-6B5A6CE5E7FA}" type="presOf" srcId="{7251E2D6-1091-437A-A66F-4FBA1A7E708E}" destId="{F0969720-AC97-493F-9495-108C59B0BF9C}" srcOrd="0" destOrd="0" presId="urn:microsoft.com/office/officeart/2005/8/layout/orgChart1"/>
    <dgm:cxn modelId="{EAF74A57-EE4A-42B1-8D44-C8DA554CE4C5}" type="presOf" srcId="{57EFF7D7-9537-40E8-8B21-80F85749E313}" destId="{39DB0BBA-5ACF-46B9-BF6C-2CA4062A5BD9}" srcOrd="0" destOrd="0" presId="urn:microsoft.com/office/officeart/2005/8/layout/orgChart1"/>
    <dgm:cxn modelId="{6ABA139D-D727-4BE0-BE4D-F6AAD6A7068F}" type="presOf" srcId="{490EA97F-F5B8-43E6-8002-70331AEF89A7}" destId="{F4E1FA14-4F1D-4B7D-AFDA-B9D2002C5C76}" srcOrd="1" destOrd="0" presId="urn:microsoft.com/office/officeart/2005/8/layout/orgChart1"/>
    <dgm:cxn modelId="{E6E1FFAE-5EBC-4C9D-8295-4C2D28027586}" type="presOf" srcId="{0543DF3B-C494-4FD7-971D-5E341557482F}" destId="{4576060A-407E-40FC-8BC3-A41127178143}" srcOrd="0" destOrd="0" presId="urn:microsoft.com/office/officeart/2005/8/layout/orgChart1"/>
    <dgm:cxn modelId="{A01344B5-3575-4FEB-AE6D-660A132B484E}" srcId="{490EA97F-F5B8-43E6-8002-70331AEF89A7}" destId="{0543DF3B-C494-4FD7-971D-5E341557482F}" srcOrd="0" destOrd="0" parTransId="{10800E4C-7A50-495F-8C6F-F63FCB1E2897}" sibTransId="{2A9D7DD3-8120-438D-A60F-3B28591E969B}"/>
    <dgm:cxn modelId="{AE9B37BA-2495-4AB6-8F75-6E8C3ACA07E4}" type="presOf" srcId="{490EA97F-F5B8-43E6-8002-70331AEF89A7}" destId="{617E6604-B513-4442-B2F0-63BC68434378}" srcOrd="0" destOrd="0" presId="urn:microsoft.com/office/officeart/2005/8/layout/orgChart1"/>
    <dgm:cxn modelId="{1286BCC3-62A3-45F8-8EE2-07065554ABAE}" type="presOf" srcId="{AA251221-90D6-4DE4-A322-BA427ABD796F}" destId="{762112FA-3544-4E18-881A-43940169BBFE}" srcOrd="0" destOrd="0" presId="urn:microsoft.com/office/officeart/2005/8/layout/orgChart1"/>
    <dgm:cxn modelId="{F28B7FD2-EB44-41FE-825E-301F0531E77A}" type="presOf" srcId="{AA251221-90D6-4DE4-A322-BA427ABD796F}" destId="{1EC4C9B0-7052-43B3-BC71-6D8F210ADE6E}" srcOrd="1" destOrd="0" presId="urn:microsoft.com/office/officeart/2005/8/layout/orgChart1"/>
    <dgm:cxn modelId="{9AE195D5-0E82-4914-9E7F-57209C61598C}" srcId="{AA251221-90D6-4DE4-A322-BA427ABD796F}" destId="{63518181-F231-4616-A90A-188A14E94DD5}" srcOrd="1" destOrd="0" parTransId="{AC2768C4-40C3-4719-8E07-FB0DA4204649}" sibTransId="{796EADD8-C751-4632-89B3-E907B1A95853}"/>
    <dgm:cxn modelId="{5977FED6-B5B8-4390-9CA7-A5B8DA27DD51}" srcId="{63518181-F231-4616-A90A-188A14E94DD5}" destId="{8CC767B8-34E2-4279-BC3B-C97925C5861B}" srcOrd="0" destOrd="0" parTransId="{57EFF7D7-9537-40E8-8B21-80F85749E313}" sibTransId="{BEF16382-A55C-4C7B-8373-3B397310015E}"/>
    <dgm:cxn modelId="{25B48CE9-8666-417E-B104-EA4629BF7D47}" type="presOf" srcId="{8CC767B8-34E2-4279-BC3B-C97925C5861B}" destId="{EF1D2301-23F0-41CC-B64A-71595EFECDDA}" srcOrd="0" destOrd="0" presId="urn:microsoft.com/office/officeart/2005/8/layout/orgChart1"/>
    <dgm:cxn modelId="{B324BB6F-3FCD-4A4B-8A6B-1A8B6F85E756}" type="presParOf" srcId="{F0969720-AC97-493F-9495-108C59B0BF9C}" destId="{858EE138-906F-442B-8847-15A26149AD7B}" srcOrd="0" destOrd="0" presId="urn:microsoft.com/office/officeart/2005/8/layout/orgChart1"/>
    <dgm:cxn modelId="{B75BF815-7F21-4506-AA5C-F82363F6CA8D}" type="presParOf" srcId="{858EE138-906F-442B-8847-15A26149AD7B}" destId="{01FAA89C-BBA3-4CA4-99FB-293C6C955B3D}" srcOrd="0" destOrd="0" presId="urn:microsoft.com/office/officeart/2005/8/layout/orgChart1"/>
    <dgm:cxn modelId="{4EAE5BDD-B203-4062-A23C-49295189CF1C}" type="presParOf" srcId="{01FAA89C-BBA3-4CA4-99FB-293C6C955B3D}" destId="{762112FA-3544-4E18-881A-43940169BBFE}" srcOrd="0" destOrd="0" presId="urn:microsoft.com/office/officeart/2005/8/layout/orgChart1"/>
    <dgm:cxn modelId="{F866ED24-F4DE-4C49-871A-43B59CC8E1A6}" type="presParOf" srcId="{01FAA89C-BBA3-4CA4-99FB-293C6C955B3D}" destId="{1EC4C9B0-7052-43B3-BC71-6D8F210ADE6E}" srcOrd="1" destOrd="0" presId="urn:microsoft.com/office/officeart/2005/8/layout/orgChart1"/>
    <dgm:cxn modelId="{D8ECB1AD-3210-479D-AC48-576E19D5F252}" type="presParOf" srcId="{858EE138-906F-442B-8847-15A26149AD7B}" destId="{8DB6B970-C185-42D4-8D02-9CE7658A35BD}" srcOrd="1" destOrd="0" presId="urn:microsoft.com/office/officeart/2005/8/layout/orgChart1"/>
    <dgm:cxn modelId="{3620F717-2266-42D5-84B1-908987B6B07B}" type="presParOf" srcId="{8DB6B970-C185-42D4-8D02-9CE7658A35BD}" destId="{0457B6FA-E94E-4D80-937C-97ADB335433E}" srcOrd="0" destOrd="0" presId="urn:microsoft.com/office/officeart/2005/8/layout/orgChart1"/>
    <dgm:cxn modelId="{C5FF7305-9A9D-49A2-8F7E-7238469C94BC}" type="presParOf" srcId="{8DB6B970-C185-42D4-8D02-9CE7658A35BD}" destId="{2B0E94D6-800D-4257-9393-338440ED4A90}" srcOrd="1" destOrd="0" presId="urn:microsoft.com/office/officeart/2005/8/layout/orgChart1"/>
    <dgm:cxn modelId="{494A3861-8C7E-4694-AB48-CFDF93080609}" type="presParOf" srcId="{2B0E94D6-800D-4257-9393-338440ED4A90}" destId="{530E69A8-4724-4525-9E0A-24BAAC6E8827}" srcOrd="0" destOrd="0" presId="urn:microsoft.com/office/officeart/2005/8/layout/orgChart1"/>
    <dgm:cxn modelId="{40BD47A1-4206-476F-A6EB-A3D7FC59F6EC}" type="presParOf" srcId="{530E69A8-4724-4525-9E0A-24BAAC6E8827}" destId="{617E6604-B513-4442-B2F0-63BC68434378}" srcOrd="0" destOrd="0" presId="urn:microsoft.com/office/officeart/2005/8/layout/orgChart1"/>
    <dgm:cxn modelId="{2D7843B1-3285-4E04-AC6A-F0EC1B05308A}" type="presParOf" srcId="{530E69A8-4724-4525-9E0A-24BAAC6E8827}" destId="{F4E1FA14-4F1D-4B7D-AFDA-B9D2002C5C76}" srcOrd="1" destOrd="0" presId="urn:microsoft.com/office/officeart/2005/8/layout/orgChart1"/>
    <dgm:cxn modelId="{590957E2-71EF-4CD4-B7FD-AC130C7139BC}" type="presParOf" srcId="{2B0E94D6-800D-4257-9393-338440ED4A90}" destId="{26F10C87-9700-4516-8525-36B2A6193678}" srcOrd="1" destOrd="0" presId="urn:microsoft.com/office/officeart/2005/8/layout/orgChart1"/>
    <dgm:cxn modelId="{B30AD475-334E-4B2E-9B99-482ABB9BB34C}" type="presParOf" srcId="{26F10C87-9700-4516-8525-36B2A6193678}" destId="{058CD38F-DC56-4E72-9DC9-DEC3DDEDBFEE}" srcOrd="0" destOrd="0" presId="urn:microsoft.com/office/officeart/2005/8/layout/orgChart1"/>
    <dgm:cxn modelId="{82B85487-5043-453E-8791-984EB9E05E88}" type="presParOf" srcId="{26F10C87-9700-4516-8525-36B2A6193678}" destId="{541766DC-70F1-4875-BD96-B32505A39416}" srcOrd="1" destOrd="0" presId="urn:microsoft.com/office/officeart/2005/8/layout/orgChart1"/>
    <dgm:cxn modelId="{64E011F4-6411-4BB3-AE68-AE4E3CA93544}" type="presParOf" srcId="{541766DC-70F1-4875-BD96-B32505A39416}" destId="{7FCE4F42-FA42-4BDD-9563-107949E5CE5B}" srcOrd="0" destOrd="0" presId="urn:microsoft.com/office/officeart/2005/8/layout/orgChart1"/>
    <dgm:cxn modelId="{3ED12DAF-D057-40AA-AF95-F2A47D7883A6}" type="presParOf" srcId="{7FCE4F42-FA42-4BDD-9563-107949E5CE5B}" destId="{4576060A-407E-40FC-8BC3-A41127178143}" srcOrd="0" destOrd="0" presId="urn:microsoft.com/office/officeart/2005/8/layout/orgChart1"/>
    <dgm:cxn modelId="{E6D2B04F-FDA3-4B4F-B49B-362CECA6F44F}" type="presParOf" srcId="{7FCE4F42-FA42-4BDD-9563-107949E5CE5B}" destId="{07654F1F-C53D-4C53-933C-E2A6684332AE}" srcOrd="1" destOrd="0" presId="urn:microsoft.com/office/officeart/2005/8/layout/orgChart1"/>
    <dgm:cxn modelId="{27F49C5F-899F-4F3F-82A6-AD629B66E358}" type="presParOf" srcId="{541766DC-70F1-4875-BD96-B32505A39416}" destId="{D66E843B-8AFC-4A43-A36C-25B8F01D93E4}" srcOrd="1" destOrd="0" presId="urn:microsoft.com/office/officeart/2005/8/layout/orgChart1"/>
    <dgm:cxn modelId="{F73AB84F-0E5D-457C-9158-36C1C34C9C5A}" type="presParOf" srcId="{541766DC-70F1-4875-BD96-B32505A39416}" destId="{040C0563-9C83-43BD-A3BC-B0B3810F3DC2}" srcOrd="2" destOrd="0" presId="urn:microsoft.com/office/officeart/2005/8/layout/orgChart1"/>
    <dgm:cxn modelId="{F0D31260-3B1C-4644-AA70-5D1537FEEF2C}" type="presParOf" srcId="{2B0E94D6-800D-4257-9393-338440ED4A90}" destId="{7871AEB2-BF33-4883-B42E-0F6C5371DD32}" srcOrd="2" destOrd="0" presId="urn:microsoft.com/office/officeart/2005/8/layout/orgChart1"/>
    <dgm:cxn modelId="{75E8113A-D891-4CF5-BB31-E8A601FFFC2E}" type="presParOf" srcId="{8DB6B970-C185-42D4-8D02-9CE7658A35BD}" destId="{F06D4703-C44F-4AE8-834E-8060974A29A7}" srcOrd="2" destOrd="0" presId="urn:microsoft.com/office/officeart/2005/8/layout/orgChart1"/>
    <dgm:cxn modelId="{B18B0881-CAD8-49A2-9009-CD2413682F39}" type="presParOf" srcId="{8DB6B970-C185-42D4-8D02-9CE7658A35BD}" destId="{DB386062-66D1-41DB-AAB2-FAD6E56E7562}" srcOrd="3" destOrd="0" presId="urn:microsoft.com/office/officeart/2005/8/layout/orgChart1"/>
    <dgm:cxn modelId="{73E49FAE-8C40-444D-988E-E87910FCE30A}" type="presParOf" srcId="{DB386062-66D1-41DB-AAB2-FAD6E56E7562}" destId="{0238A48E-DC96-48B8-B395-7118A6A6F3DB}" srcOrd="0" destOrd="0" presId="urn:microsoft.com/office/officeart/2005/8/layout/orgChart1"/>
    <dgm:cxn modelId="{D3A2F3FB-D61C-4D66-8FD9-986C5B5BBFEA}" type="presParOf" srcId="{0238A48E-DC96-48B8-B395-7118A6A6F3DB}" destId="{92C5E824-6655-4AEA-8248-6C1B23117B2C}" srcOrd="0" destOrd="0" presId="urn:microsoft.com/office/officeart/2005/8/layout/orgChart1"/>
    <dgm:cxn modelId="{6E0F24C5-3387-41C1-A58F-B87AD864583A}" type="presParOf" srcId="{0238A48E-DC96-48B8-B395-7118A6A6F3DB}" destId="{CE66D798-6781-4044-B673-1742C9938A33}" srcOrd="1" destOrd="0" presId="urn:microsoft.com/office/officeart/2005/8/layout/orgChart1"/>
    <dgm:cxn modelId="{A0643D42-80EE-4495-8605-226BFA51FA95}" type="presParOf" srcId="{DB386062-66D1-41DB-AAB2-FAD6E56E7562}" destId="{B2F12D5D-041C-4D36-A8D8-09CA08490F1D}" srcOrd="1" destOrd="0" presId="urn:microsoft.com/office/officeart/2005/8/layout/orgChart1"/>
    <dgm:cxn modelId="{0399B94C-E607-4FB6-979F-6BCD8255BC34}" type="presParOf" srcId="{B2F12D5D-041C-4D36-A8D8-09CA08490F1D}" destId="{39DB0BBA-5ACF-46B9-BF6C-2CA4062A5BD9}" srcOrd="0" destOrd="0" presId="urn:microsoft.com/office/officeart/2005/8/layout/orgChart1"/>
    <dgm:cxn modelId="{6403B7B8-FE09-4731-90B7-A56190903227}" type="presParOf" srcId="{B2F12D5D-041C-4D36-A8D8-09CA08490F1D}" destId="{659AD9EA-A002-48AB-A85C-907D1FE01211}" srcOrd="1" destOrd="0" presId="urn:microsoft.com/office/officeart/2005/8/layout/orgChart1"/>
    <dgm:cxn modelId="{118789E3-B82A-4744-8DDB-EC99CE4214F0}" type="presParOf" srcId="{659AD9EA-A002-48AB-A85C-907D1FE01211}" destId="{1F03AB53-44C9-47FF-9B14-73BC2714B6DE}" srcOrd="0" destOrd="0" presId="urn:microsoft.com/office/officeart/2005/8/layout/orgChart1"/>
    <dgm:cxn modelId="{04A70173-839B-407A-9A28-66302BC8DF85}" type="presParOf" srcId="{1F03AB53-44C9-47FF-9B14-73BC2714B6DE}" destId="{EF1D2301-23F0-41CC-B64A-71595EFECDDA}" srcOrd="0" destOrd="0" presId="urn:microsoft.com/office/officeart/2005/8/layout/orgChart1"/>
    <dgm:cxn modelId="{E32124FF-7DAF-4B9C-86A4-6B795FED9C99}" type="presParOf" srcId="{1F03AB53-44C9-47FF-9B14-73BC2714B6DE}" destId="{927252B8-E3C5-459A-B5ED-EE3687FFCCC6}" srcOrd="1" destOrd="0" presId="urn:microsoft.com/office/officeart/2005/8/layout/orgChart1"/>
    <dgm:cxn modelId="{1D6BC964-E9E4-4349-81F4-CB07A9DBA94F}" type="presParOf" srcId="{659AD9EA-A002-48AB-A85C-907D1FE01211}" destId="{56FF594B-1DAD-4CD3-B9B0-65C5FB609D65}" srcOrd="1" destOrd="0" presId="urn:microsoft.com/office/officeart/2005/8/layout/orgChart1"/>
    <dgm:cxn modelId="{3B275C3D-8A39-4949-BF93-96F4F7B2F7F4}" type="presParOf" srcId="{659AD9EA-A002-48AB-A85C-907D1FE01211}" destId="{9600DD64-7DCC-4558-A67B-5A55DB44EFBD}" srcOrd="2" destOrd="0" presId="urn:microsoft.com/office/officeart/2005/8/layout/orgChart1"/>
    <dgm:cxn modelId="{A1FAA8ED-F6E1-47E9-9D25-423FA0C24572}" type="presParOf" srcId="{DB386062-66D1-41DB-AAB2-FAD6E56E7562}" destId="{42664D16-3EEF-415E-9263-FC1E3CD4E991}" srcOrd="2" destOrd="0" presId="urn:microsoft.com/office/officeart/2005/8/layout/orgChart1"/>
    <dgm:cxn modelId="{B04C6C68-8822-4D71-AA74-827BA2FE9EF4}" type="presParOf" srcId="{858EE138-906F-442B-8847-15A26149AD7B}" destId="{063CB792-ABA6-42CB-B2A8-B6E06107C53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D4703-C44F-4AE8-834E-8060974A29A7}">
      <dsp:nvSpPr>
        <dsp:cNvPr id="0" name=""/>
        <dsp:cNvSpPr/>
      </dsp:nvSpPr>
      <dsp:spPr>
        <a:xfrm>
          <a:off x="3179666" y="1012457"/>
          <a:ext cx="1818034" cy="12294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8152"/>
              </a:lnTo>
              <a:lnTo>
                <a:pt x="1818034" y="768152"/>
              </a:lnTo>
              <a:lnTo>
                <a:pt x="1818034" y="12294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7B6FA-E94E-4D80-937C-97ADB335433E}">
      <dsp:nvSpPr>
        <dsp:cNvPr id="0" name=""/>
        <dsp:cNvSpPr/>
      </dsp:nvSpPr>
      <dsp:spPr>
        <a:xfrm>
          <a:off x="1361631" y="1012457"/>
          <a:ext cx="1818034" cy="1229498"/>
        </a:xfrm>
        <a:custGeom>
          <a:avLst/>
          <a:gdLst/>
          <a:ahLst/>
          <a:cxnLst/>
          <a:rect l="0" t="0" r="0" b="0"/>
          <a:pathLst>
            <a:path>
              <a:moveTo>
                <a:pt x="1818034" y="0"/>
              </a:moveTo>
              <a:lnTo>
                <a:pt x="1818034" y="768152"/>
              </a:lnTo>
              <a:lnTo>
                <a:pt x="0" y="768152"/>
              </a:lnTo>
              <a:lnTo>
                <a:pt x="0" y="12294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112FA-3544-4E18-881A-43940169BBFE}">
      <dsp:nvSpPr>
        <dsp:cNvPr id="0" name=""/>
        <dsp:cNvSpPr/>
      </dsp:nvSpPr>
      <dsp:spPr>
        <a:xfrm>
          <a:off x="1526573" y="0"/>
          <a:ext cx="3306185" cy="1012457"/>
        </a:xfrm>
        <a:prstGeom prst="roundRect">
          <a:avLst/>
        </a:prstGeom>
        <a:solidFill>
          <a:srgbClr val="FFC000">
            <a:tint val="66000"/>
            <a:satMod val="16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>
              <a:solidFill>
                <a:schemeClr val="tx1"/>
              </a:solidFill>
            </a:rPr>
            <a:t>Types of View</a:t>
          </a:r>
        </a:p>
      </dsp:txBody>
      <dsp:txXfrm>
        <a:off x="1575997" y="49424"/>
        <a:ext cx="3207337" cy="913609"/>
      </dsp:txXfrm>
    </dsp:sp>
    <dsp:sp modelId="{617E6604-B513-4442-B2F0-63BC68434378}">
      <dsp:nvSpPr>
        <dsp:cNvPr id="0" name=""/>
        <dsp:cNvSpPr/>
      </dsp:nvSpPr>
      <dsp:spPr>
        <a:xfrm>
          <a:off x="4942" y="2241956"/>
          <a:ext cx="2713376" cy="839299"/>
        </a:xfrm>
        <a:prstGeom prst="round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System Defined View</a:t>
          </a:r>
        </a:p>
      </dsp:txBody>
      <dsp:txXfrm>
        <a:off x="45913" y="2282927"/>
        <a:ext cx="2631434" cy="757357"/>
      </dsp:txXfrm>
    </dsp:sp>
    <dsp:sp modelId="{92C5E824-6655-4AEA-8248-6C1B23117B2C}">
      <dsp:nvSpPr>
        <dsp:cNvPr id="0" name=""/>
        <dsp:cNvSpPr/>
      </dsp:nvSpPr>
      <dsp:spPr>
        <a:xfrm>
          <a:off x="3641012" y="2241956"/>
          <a:ext cx="2713376" cy="839299"/>
        </a:xfrm>
        <a:prstGeom prst="roundRect">
          <a:avLst/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User Defined View</a:t>
          </a:r>
        </a:p>
      </dsp:txBody>
      <dsp:txXfrm>
        <a:off x="3681983" y="2282927"/>
        <a:ext cx="2631434" cy="7573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B0BBA-5ACF-46B9-BF6C-2CA4062A5BD9}">
      <dsp:nvSpPr>
        <dsp:cNvPr id="0" name=""/>
        <dsp:cNvSpPr/>
      </dsp:nvSpPr>
      <dsp:spPr>
        <a:xfrm>
          <a:off x="4033453" y="2502125"/>
          <a:ext cx="330936" cy="1209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350"/>
              </a:lnTo>
              <a:lnTo>
                <a:pt x="330936" y="1209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6D4703-C44F-4AE8-834E-8060974A29A7}">
      <dsp:nvSpPr>
        <dsp:cNvPr id="0" name=""/>
        <dsp:cNvSpPr/>
      </dsp:nvSpPr>
      <dsp:spPr>
        <a:xfrm>
          <a:off x="3011956" y="783705"/>
          <a:ext cx="1903992" cy="9844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3993"/>
              </a:lnTo>
              <a:lnTo>
                <a:pt x="1903992" y="653993"/>
              </a:lnTo>
              <a:lnTo>
                <a:pt x="1903992" y="98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CD38F-DC56-4E72-9DC9-DEC3DDEDBFEE}">
      <dsp:nvSpPr>
        <dsp:cNvPr id="0" name=""/>
        <dsp:cNvSpPr/>
      </dsp:nvSpPr>
      <dsp:spPr>
        <a:xfrm>
          <a:off x="225467" y="2502125"/>
          <a:ext cx="330936" cy="12093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350"/>
              </a:lnTo>
              <a:lnTo>
                <a:pt x="330936" y="1209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57B6FA-E94E-4D80-937C-97ADB335433E}">
      <dsp:nvSpPr>
        <dsp:cNvPr id="0" name=""/>
        <dsp:cNvSpPr/>
      </dsp:nvSpPr>
      <dsp:spPr>
        <a:xfrm>
          <a:off x="1107963" y="783705"/>
          <a:ext cx="1903992" cy="984438"/>
        </a:xfrm>
        <a:custGeom>
          <a:avLst/>
          <a:gdLst/>
          <a:ahLst/>
          <a:cxnLst/>
          <a:rect l="0" t="0" r="0" b="0"/>
          <a:pathLst>
            <a:path>
              <a:moveTo>
                <a:pt x="1903992" y="0"/>
              </a:moveTo>
              <a:lnTo>
                <a:pt x="1903992" y="653993"/>
              </a:lnTo>
              <a:lnTo>
                <a:pt x="0" y="653993"/>
              </a:lnTo>
              <a:lnTo>
                <a:pt x="0" y="9844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2112FA-3544-4E18-881A-43940169BBFE}">
      <dsp:nvSpPr>
        <dsp:cNvPr id="0" name=""/>
        <dsp:cNvSpPr/>
      </dsp:nvSpPr>
      <dsp:spPr>
        <a:xfrm>
          <a:off x="585829" y="0"/>
          <a:ext cx="4852255" cy="783705"/>
        </a:xfrm>
        <a:prstGeom prst="roundRect">
          <a:avLst/>
        </a:prstGeom>
        <a:solidFill>
          <a:srgbClr val="FFC000">
            <a:tint val="66000"/>
            <a:satMod val="160000"/>
          </a:srgbClr>
        </a:solidFill>
        <a:ln w="12700" cap="flat" cmpd="sng" algn="ctr">
          <a:solidFill>
            <a:schemeClr val="bg1"/>
          </a:solidFill>
          <a:prstDash val="solid"/>
          <a:miter lim="800000"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b="1" kern="1200" dirty="0">
              <a:solidFill>
                <a:schemeClr val="tx1"/>
              </a:solidFill>
            </a:rPr>
            <a:t>Types of User Defined View</a:t>
          </a:r>
        </a:p>
      </dsp:txBody>
      <dsp:txXfrm>
        <a:off x="624086" y="38257"/>
        <a:ext cx="4775741" cy="707191"/>
      </dsp:txXfrm>
    </dsp:sp>
    <dsp:sp modelId="{617E6604-B513-4442-B2F0-63BC68434378}">
      <dsp:nvSpPr>
        <dsp:cNvPr id="0" name=""/>
        <dsp:cNvSpPr/>
      </dsp:nvSpPr>
      <dsp:spPr>
        <a:xfrm>
          <a:off x="4843" y="1768143"/>
          <a:ext cx="2206240" cy="733981"/>
        </a:xfrm>
        <a:prstGeom prst="round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Simple View</a:t>
          </a:r>
        </a:p>
      </dsp:txBody>
      <dsp:txXfrm>
        <a:off x="40673" y="1803973"/>
        <a:ext cx="2134580" cy="662321"/>
      </dsp:txXfrm>
    </dsp:sp>
    <dsp:sp modelId="{4576060A-407E-40FC-8BC3-A41127178143}">
      <dsp:nvSpPr>
        <dsp:cNvPr id="0" name=""/>
        <dsp:cNvSpPr/>
      </dsp:nvSpPr>
      <dsp:spPr>
        <a:xfrm>
          <a:off x="556403" y="2924701"/>
          <a:ext cx="3147095" cy="1573547"/>
        </a:xfrm>
        <a:prstGeom prst="rect">
          <a:avLst/>
        </a:prstGeom>
        <a:gradFill flip="none" rotWithShape="0">
          <a:gsLst>
            <a:gs pos="0">
              <a:schemeClr val="tx2">
                <a:lumMod val="60000"/>
                <a:lumOff val="40000"/>
                <a:tint val="66000"/>
                <a:satMod val="160000"/>
              </a:schemeClr>
            </a:gs>
            <a:gs pos="50000">
              <a:schemeClr val="tx2">
                <a:lumMod val="60000"/>
                <a:lumOff val="40000"/>
                <a:tint val="44500"/>
                <a:satMod val="160000"/>
              </a:schemeClr>
            </a:gs>
            <a:gs pos="100000">
              <a:schemeClr val="tx2">
                <a:lumMod val="60000"/>
                <a:lumOff val="40000"/>
                <a:tint val="23500"/>
                <a:satMod val="160000"/>
              </a:scheme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When we create a view on a single table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556403" y="2924701"/>
        <a:ext cx="3147095" cy="1573547"/>
      </dsp:txXfrm>
    </dsp:sp>
    <dsp:sp modelId="{92C5E824-6655-4AEA-8248-6C1B23117B2C}">
      <dsp:nvSpPr>
        <dsp:cNvPr id="0" name=""/>
        <dsp:cNvSpPr/>
      </dsp:nvSpPr>
      <dsp:spPr>
        <a:xfrm>
          <a:off x="3812829" y="1768143"/>
          <a:ext cx="2206240" cy="733981"/>
        </a:xfrm>
        <a:prstGeom prst="roundRect">
          <a:avLst/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solidFill>
                <a:schemeClr val="tx1"/>
              </a:solidFill>
            </a:rPr>
            <a:t>Complex View</a:t>
          </a:r>
        </a:p>
      </dsp:txBody>
      <dsp:txXfrm>
        <a:off x="3848659" y="1803973"/>
        <a:ext cx="2134580" cy="662321"/>
      </dsp:txXfrm>
    </dsp:sp>
    <dsp:sp modelId="{EF1D2301-23F0-41CC-B64A-71595EFECDDA}">
      <dsp:nvSpPr>
        <dsp:cNvPr id="0" name=""/>
        <dsp:cNvSpPr/>
      </dsp:nvSpPr>
      <dsp:spPr>
        <a:xfrm>
          <a:off x="4364389" y="2924701"/>
          <a:ext cx="3147095" cy="1573547"/>
        </a:xfrm>
        <a:prstGeom prst="rect">
          <a:avLst/>
        </a:prstGeom>
        <a:gradFill flip="none" rotWithShape="0">
          <a:gsLst>
            <a:gs pos="0">
              <a:srgbClr val="C00000">
                <a:tint val="66000"/>
                <a:satMod val="160000"/>
              </a:srgbClr>
            </a:gs>
            <a:gs pos="50000">
              <a:srgbClr val="C00000">
                <a:tint val="44500"/>
                <a:satMod val="160000"/>
              </a:srgbClr>
            </a:gs>
            <a:gs pos="100000">
              <a:srgbClr val="C00000">
                <a:tint val="23500"/>
                <a:satMod val="160000"/>
              </a:srgbClr>
            </a:gs>
          </a:gsLst>
          <a:lin ang="2700000" scaled="1"/>
          <a:tileRect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8100000" algn="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When we create a view on more than one table</a:t>
          </a:r>
          <a:endParaRPr lang="en-IN" sz="2400" b="1" kern="1200" dirty="0">
            <a:solidFill>
              <a:schemeClr val="tx1"/>
            </a:solidFill>
          </a:endParaRPr>
        </a:p>
      </dsp:txBody>
      <dsp:txXfrm>
        <a:off x="4364389" y="2924701"/>
        <a:ext cx="3147095" cy="1573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4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07803" y="2089594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4" descr="https://cdn5.vectorstock.com/i/1000x1000/21/59/dbms-database-management-system-computer-data-vector-82121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4" t="9689" r="5315" b="18089"/>
          <a:stretch/>
        </p:blipFill>
        <p:spPr bwMode="auto">
          <a:xfrm>
            <a:off x="8453395" y="1794986"/>
            <a:ext cx="2880000" cy="267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5631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US" dirty="0"/>
              <a:t>Views, Functions &amp; Procedures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779" y="759436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B0CED83-538B-19AE-09B8-B5DBD0E75CBB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AB6BE5-B534-884E-BF7C-37CB8AB95B0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9C8BD6-06BA-60AC-D518-954411EC2136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35750" y="20384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8" name="Hexagon 37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5BA2D-9CF9-0F3B-FBB4-1F7DF0025AD4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3774" y="239994"/>
            <a:ext cx="2602838" cy="79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Hemang R Chath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246984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2304CS422 (DBMS-II)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</a:t>
            </a:r>
            <a:r>
              <a:rPr lang="en-US" dirty="0"/>
              <a:t>Views, Functions &amp; Procedures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Firoz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A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Sherasiya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76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21CS05101(DBMS)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9 – PL/SQL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Concepts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Jay R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Dhamsaniya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ql-insert-statement/" TargetMode="External"/><Relationship Id="rId2" Type="http://schemas.openxmlformats.org/officeDocument/2006/relationships/hyperlink" Target="https://www.geeksforgeeks.org/sql-query-using-count-and-having-clause/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verage" TargetMode="External"/><Relationship Id="rId2" Type="http://schemas.openxmlformats.org/officeDocument/2006/relationships/hyperlink" Target="https://en.wikipedia.org/wiki/Summation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eb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F305CB-DBE2-45D5-8D0B-92106F27C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992436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Unit-2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Views, Functions &amp; Procedures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Computer Science &amp;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4883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93A8279-1D74-9BB9-8436-DFBF0B8C1B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Placeholder 8">
            <a:extLst>
              <a:ext uri="{FF2B5EF4-FFF2-40B4-BE49-F238E27FC236}">
                <a16:creationId xmlns:a16="http://schemas.microsoft.com/office/drawing/2014/main" id="{BFA2A1A8-99D3-3DB8-CABE-9EE342CEE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083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849626-2F37-80B0-2E89-292C9692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Create a simple View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553C941-113B-54B5-21F8-E13E37ECB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52789" cy="559056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Create a view </a:t>
            </a:r>
            <a:r>
              <a:rPr lang="en-US" b="1" dirty="0" err="1"/>
              <a:t>Student_Details</a:t>
            </a:r>
            <a:r>
              <a:rPr lang="en-US" b="1" dirty="0"/>
              <a:t> having columns </a:t>
            </a:r>
            <a:r>
              <a:rPr lang="en-US" b="1" dirty="0">
                <a:solidFill>
                  <a:srgbClr val="C00000"/>
                </a:solidFill>
              </a:rPr>
              <a:t>Name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Branch</a:t>
            </a:r>
            <a:r>
              <a:rPr lang="en-US" b="1" dirty="0"/>
              <a:t> &amp; </a:t>
            </a:r>
            <a:r>
              <a:rPr lang="en-US" b="1" dirty="0">
                <a:solidFill>
                  <a:srgbClr val="C00000"/>
                </a:solidFill>
              </a:rPr>
              <a:t>SPI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3005A1-09A2-B421-5A6C-D27F8CC3CFBA}"/>
              </a:ext>
            </a:extLst>
          </p:cNvPr>
          <p:cNvSpPr/>
          <p:nvPr/>
        </p:nvSpPr>
        <p:spPr>
          <a:xfrm>
            <a:off x="523875" y="1219200"/>
            <a:ext cx="7858124" cy="1846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301BC-506B-CFFA-23C5-CAACD76C0325}"/>
              </a:ext>
            </a:extLst>
          </p:cNvPr>
          <p:cNvSpPr txBox="1"/>
          <p:nvPr/>
        </p:nvSpPr>
        <p:spPr>
          <a:xfrm>
            <a:off x="190498" y="757535"/>
            <a:ext cx="3998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Syntax to create a simple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DA3D9F-4CB8-7929-0675-B5A663170516}"/>
              </a:ext>
            </a:extLst>
          </p:cNvPr>
          <p:cNvSpPr/>
          <p:nvPr/>
        </p:nvSpPr>
        <p:spPr>
          <a:xfrm>
            <a:off x="749210" y="1358763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4DCE58-E95C-771F-0637-84A196516C68}"/>
              </a:ext>
            </a:extLst>
          </p:cNvPr>
          <p:cNvSpPr/>
          <p:nvPr/>
        </p:nvSpPr>
        <p:spPr>
          <a:xfrm>
            <a:off x="3347380" y="1358763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6AE9B-8511-E82F-8794-CE146455BB6D}"/>
              </a:ext>
            </a:extLst>
          </p:cNvPr>
          <p:cNvSpPr/>
          <p:nvPr/>
        </p:nvSpPr>
        <p:spPr>
          <a:xfrm>
            <a:off x="4352731" y="1366700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17F9F6-CA23-0478-FE0F-716DE47ED7C0}"/>
              </a:ext>
            </a:extLst>
          </p:cNvPr>
          <p:cNvSpPr/>
          <p:nvPr/>
        </p:nvSpPr>
        <p:spPr>
          <a:xfrm>
            <a:off x="7625462" y="245942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69E99-C67B-6131-9D89-8CE5A3F8972B}"/>
              </a:ext>
            </a:extLst>
          </p:cNvPr>
          <p:cNvSpPr/>
          <p:nvPr/>
        </p:nvSpPr>
        <p:spPr>
          <a:xfrm>
            <a:off x="762000" y="1905000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67AA70-0859-B8D1-2838-CDE29864B8D5}"/>
              </a:ext>
            </a:extLst>
          </p:cNvPr>
          <p:cNvSpPr/>
          <p:nvPr/>
        </p:nvSpPr>
        <p:spPr>
          <a:xfrm>
            <a:off x="762001" y="2449588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811149-8598-AB32-18FC-65317D9B8C6E}"/>
              </a:ext>
            </a:extLst>
          </p:cNvPr>
          <p:cNvSpPr/>
          <p:nvPr/>
        </p:nvSpPr>
        <p:spPr>
          <a:xfrm>
            <a:off x="2920309" y="2455484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BD67D-6B3D-0A7B-0892-1D21181701F5}"/>
              </a:ext>
            </a:extLst>
          </p:cNvPr>
          <p:cNvSpPr/>
          <p:nvPr/>
        </p:nvSpPr>
        <p:spPr>
          <a:xfrm>
            <a:off x="4021443" y="2459421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Table_name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28F87C-1AF6-DC32-B698-E3EB397F8906}"/>
              </a:ext>
            </a:extLst>
          </p:cNvPr>
          <p:cNvSpPr/>
          <p:nvPr/>
        </p:nvSpPr>
        <p:spPr>
          <a:xfrm>
            <a:off x="1816009" y="2455484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951B94-ECD6-3BFF-A510-50762F78EF12}"/>
              </a:ext>
            </a:extLst>
          </p:cNvPr>
          <p:cNvSpPr/>
          <p:nvPr/>
        </p:nvSpPr>
        <p:spPr>
          <a:xfrm>
            <a:off x="5427151" y="2459421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FDB781-8481-4953-E008-8C2E0851B1EF}"/>
              </a:ext>
            </a:extLst>
          </p:cNvPr>
          <p:cNvSpPr/>
          <p:nvPr/>
        </p:nvSpPr>
        <p:spPr>
          <a:xfrm>
            <a:off x="6406262" y="2459421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8DDE96-3129-086F-CD1D-F04B21D11B68}"/>
              </a:ext>
            </a:extLst>
          </p:cNvPr>
          <p:cNvSpPr/>
          <p:nvPr/>
        </p:nvSpPr>
        <p:spPr>
          <a:xfrm>
            <a:off x="1813300" y="1358763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[OR </a:t>
            </a:r>
            <a:r>
              <a:rPr lang="en-US" dirty="0">
                <a:solidFill>
                  <a:srgbClr val="0000FF"/>
                </a:solidFill>
              </a:rPr>
              <a:t>ALTER</a:t>
            </a:r>
            <a:r>
              <a:rPr lang="en-US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47F93A-26AC-5ADC-ACA5-2DDA4E9838AD}"/>
              </a:ext>
            </a:extLst>
          </p:cNvPr>
          <p:cNvSpPr txBox="1"/>
          <p:nvPr/>
        </p:nvSpPr>
        <p:spPr>
          <a:xfrm>
            <a:off x="131180" y="3097773"/>
            <a:ext cx="185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Example-1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51A3F9-95D4-51D5-1395-EB1E93ADC1A3}"/>
              </a:ext>
            </a:extLst>
          </p:cNvPr>
          <p:cNvSpPr/>
          <p:nvPr/>
        </p:nvSpPr>
        <p:spPr>
          <a:xfrm>
            <a:off x="523875" y="4247890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AE4C1-1FFD-8095-393C-C6FCD15F0D09}"/>
              </a:ext>
            </a:extLst>
          </p:cNvPr>
          <p:cNvSpPr/>
          <p:nvPr/>
        </p:nvSpPr>
        <p:spPr>
          <a:xfrm>
            <a:off x="742080" y="4425570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864818-ADFF-9ECB-0522-4D18CCE96549}"/>
              </a:ext>
            </a:extLst>
          </p:cNvPr>
          <p:cNvSpPr/>
          <p:nvPr/>
        </p:nvSpPr>
        <p:spPr>
          <a:xfrm>
            <a:off x="1808880" y="4425570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F7E5C-A349-63CF-B3C7-363F3A6621D0}"/>
              </a:ext>
            </a:extLst>
          </p:cNvPr>
          <p:cNvSpPr/>
          <p:nvPr/>
        </p:nvSpPr>
        <p:spPr>
          <a:xfrm>
            <a:off x="2814231" y="4433507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6DAC4A-798B-5DED-518A-FF5A5A147547}"/>
              </a:ext>
            </a:extLst>
          </p:cNvPr>
          <p:cNvSpPr/>
          <p:nvPr/>
        </p:nvSpPr>
        <p:spPr>
          <a:xfrm>
            <a:off x="7010400" y="5534192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4E4E93-BF56-5104-908D-C82F088FA631}"/>
              </a:ext>
            </a:extLst>
          </p:cNvPr>
          <p:cNvSpPr/>
          <p:nvPr/>
        </p:nvSpPr>
        <p:spPr>
          <a:xfrm>
            <a:off x="754870" y="4971807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F634D2-1DEA-0270-245B-03E7438B6DD7}"/>
              </a:ext>
            </a:extLst>
          </p:cNvPr>
          <p:cNvSpPr/>
          <p:nvPr/>
        </p:nvSpPr>
        <p:spPr>
          <a:xfrm>
            <a:off x="754871" y="5516395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09CE43-4FDA-0C6C-9A32-BE9D31CF802A}"/>
              </a:ext>
            </a:extLst>
          </p:cNvPr>
          <p:cNvSpPr/>
          <p:nvPr/>
        </p:nvSpPr>
        <p:spPr>
          <a:xfrm>
            <a:off x="4998543" y="5545224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73A5C9-7B24-26D3-939D-15B594284A70}"/>
              </a:ext>
            </a:extLst>
          </p:cNvPr>
          <p:cNvSpPr/>
          <p:nvPr/>
        </p:nvSpPr>
        <p:spPr>
          <a:xfrm>
            <a:off x="5798322" y="554008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BB4747-DBDA-49B7-0DDB-71EBB54FB19A}"/>
              </a:ext>
            </a:extLst>
          </p:cNvPr>
          <p:cNvSpPr/>
          <p:nvPr/>
        </p:nvSpPr>
        <p:spPr>
          <a:xfrm>
            <a:off x="1808879" y="5522291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Name,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90EC5F-34A2-A42B-0E96-3423037FC3B6}"/>
              </a:ext>
            </a:extLst>
          </p:cNvPr>
          <p:cNvSpPr/>
          <p:nvPr/>
        </p:nvSpPr>
        <p:spPr>
          <a:xfrm>
            <a:off x="2803862" y="5533429"/>
            <a:ext cx="90390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Branch,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0A63458-7FA8-E538-68AB-D4D0248022A0}"/>
              </a:ext>
            </a:extLst>
          </p:cNvPr>
          <p:cNvSpPr/>
          <p:nvPr/>
        </p:nvSpPr>
        <p:spPr>
          <a:xfrm>
            <a:off x="3876344" y="5533649"/>
            <a:ext cx="10170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SPI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71D55EB-2159-4B0E-224A-784408C69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777" y="1687837"/>
            <a:ext cx="2940084" cy="1722378"/>
          </a:xfrm>
          <a:prstGeom prst="rect">
            <a:avLst/>
          </a:prstGeom>
        </p:spPr>
      </p:pic>
      <p:graphicFrame>
        <p:nvGraphicFramePr>
          <p:cNvPr id="41" name="Content Placeholder 4">
            <a:extLst>
              <a:ext uri="{FF2B5EF4-FFF2-40B4-BE49-F238E27FC236}">
                <a16:creationId xmlns:a16="http://schemas.microsoft.com/office/drawing/2014/main" id="{98E98A41-014E-2C79-F433-EB8773D12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8796247"/>
              </p:ext>
            </p:extLst>
          </p:nvPr>
        </p:nvGraphicFramePr>
        <p:xfrm>
          <a:off x="8760110" y="1219200"/>
          <a:ext cx="1315034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1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97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" name="Rectangle 41">
            <a:extLst>
              <a:ext uri="{FF2B5EF4-FFF2-40B4-BE49-F238E27FC236}">
                <a16:creationId xmlns:a16="http://schemas.microsoft.com/office/drawing/2014/main" id="{F17D080E-71E6-498B-9DEE-9B87B3DC77A5}"/>
              </a:ext>
            </a:extLst>
          </p:cNvPr>
          <p:cNvSpPr/>
          <p:nvPr/>
        </p:nvSpPr>
        <p:spPr>
          <a:xfrm>
            <a:off x="8760110" y="1687837"/>
            <a:ext cx="2952751" cy="17308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27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1415-54D1-50EF-F280-8513FFF6E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246BA6E-0566-B019-21E7-545E57994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Display Simple View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2FCCD3-E689-A7D9-C8F2-424038C6D894}"/>
              </a:ext>
            </a:extLst>
          </p:cNvPr>
          <p:cNvSpPr/>
          <p:nvPr/>
        </p:nvSpPr>
        <p:spPr>
          <a:xfrm>
            <a:off x="609600" y="1304125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46EE27-223C-BA6E-84E7-D378E88CBF3F}"/>
              </a:ext>
            </a:extLst>
          </p:cNvPr>
          <p:cNvSpPr/>
          <p:nvPr/>
        </p:nvSpPr>
        <p:spPr>
          <a:xfrm>
            <a:off x="575388" y="2672433"/>
            <a:ext cx="7586889" cy="760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142AB-30A8-4693-FC6B-D3D7C7F37054}"/>
              </a:ext>
            </a:extLst>
          </p:cNvPr>
          <p:cNvSpPr/>
          <p:nvPr/>
        </p:nvSpPr>
        <p:spPr>
          <a:xfrm>
            <a:off x="7625462" y="14576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6AB2AA-2AE7-6E8B-3EDF-9008166FE43F}"/>
              </a:ext>
            </a:extLst>
          </p:cNvPr>
          <p:cNvSpPr/>
          <p:nvPr/>
        </p:nvSpPr>
        <p:spPr>
          <a:xfrm>
            <a:off x="762001" y="1447800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5BE29-34A4-546E-D2AF-844F12C6E40D}"/>
              </a:ext>
            </a:extLst>
          </p:cNvPr>
          <p:cNvSpPr/>
          <p:nvPr/>
        </p:nvSpPr>
        <p:spPr>
          <a:xfrm>
            <a:off x="2920309" y="1453696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7E3490-A76A-32C6-23F2-F925997B0FAF}"/>
              </a:ext>
            </a:extLst>
          </p:cNvPr>
          <p:cNvSpPr/>
          <p:nvPr/>
        </p:nvSpPr>
        <p:spPr>
          <a:xfrm>
            <a:off x="4021443" y="1457633"/>
            <a:ext cx="132404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View_name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AA43B6E-4E9F-E05B-4CBE-14A009732F69}"/>
              </a:ext>
            </a:extLst>
          </p:cNvPr>
          <p:cNvSpPr/>
          <p:nvPr/>
        </p:nvSpPr>
        <p:spPr>
          <a:xfrm>
            <a:off x="1816009" y="1453696"/>
            <a:ext cx="102732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B46BB2-FE86-0CB3-107E-81592B2CFD8E}"/>
              </a:ext>
            </a:extLst>
          </p:cNvPr>
          <p:cNvSpPr/>
          <p:nvPr/>
        </p:nvSpPr>
        <p:spPr>
          <a:xfrm>
            <a:off x="5427151" y="1457633"/>
            <a:ext cx="89744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47F8686-8DB4-0C37-510E-DC0E49A060F5}"/>
              </a:ext>
            </a:extLst>
          </p:cNvPr>
          <p:cNvSpPr/>
          <p:nvPr/>
        </p:nvSpPr>
        <p:spPr>
          <a:xfrm>
            <a:off x="6406262" y="1457633"/>
            <a:ext cx="11375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F05243-5BEE-EF1F-D55D-C6679B7FE732}"/>
              </a:ext>
            </a:extLst>
          </p:cNvPr>
          <p:cNvSpPr txBox="1"/>
          <p:nvPr/>
        </p:nvSpPr>
        <p:spPr>
          <a:xfrm>
            <a:off x="304799" y="789665"/>
            <a:ext cx="2951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Syntax to Display view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E88292-F076-7C0E-42C8-00C20DABF535}"/>
              </a:ext>
            </a:extLst>
          </p:cNvPr>
          <p:cNvSpPr txBox="1"/>
          <p:nvPr/>
        </p:nvSpPr>
        <p:spPr>
          <a:xfrm>
            <a:off x="304799" y="2145268"/>
            <a:ext cx="4348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To display </a:t>
            </a:r>
            <a:r>
              <a:rPr lang="en-IN" sz="2400" b="1" u="sng" dirty="0" err="1"/>
              <a:t>Student_Details</a:t>
            </a:r>
            <a:r>
              <a:rPr lang="en-US" sz="2400" b="1" u="sng" dirty="0"/>
              <a:t> view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9BFF955-05FB-A57D-CDC9-5D68A908F86A}"/>
              </a:ext>
            </a:extLst>
          </p:cNvPr>
          <p:cNvSpPr/>
          <p:nvPr/>
        </p:nvSpPr>
        <p:spPr>
          <a:xfrm>
            <a:off x="5240911" y="277798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4D4B38-8375-71F2-58CE-D25C5A688E5F}"/>
              </a:ext>
            </a:extLst>
          </p:cNvPr>
          <p:cNvSpPr/>
          <p:nvPr/>
        </p:nvSpPr>
        <p:spPr>
          <a:xfrm>
            <a:off x="727788" y="2768150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6F0C707-F3E8-748A-1561-F82D777F740F}"/>
              </a:ext>
            </a:extLst>
          </p:cNvPr>
          <p:cNvSpPr/>
          <p:nvPr/>
        </p:nvSpPr>
        <p:spPr>
          <a:xfrm>
            <a:off x="2353296" y="2774046"/>
            <a:ext cx="1019505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BBFAC7-8379-7D2F-D75A-8ACABA98BF30}"/>
              </a:ext>
            </a:extLst>
          </p:cNvPr>
          <p:cNvSpPr/>
          <p:nvPr/>
        </p:nvSpPr>
        <p:spPr>
          <a:xfrm>
            <a:off x="3454430" y="2777983"/>
            <a:ext cx="1696816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0386E4B-2E55-E6C4-8A7C-B9DCEDCB519A}"/>
              </a:ext>
            </a:extLst>
          </p:cNvPr>
          <p:cNvSpPr/>
          <p:nvPr/>
        </p:nvSpPr>
        <p:spPr>
          <a:xfrm>
            <a:off x="1781796" y="2774046"/>
            <a:ext cx="49296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543F41-D677-C1E0-14C7-3F90DE32F74E}"/>
              </a:ext>
            </a:extLst>
          </p:cNvPr>
          <p:cNvSpPr txBox="1"/>
          <p:nvPr/>
        </p:nvSpPr>
        <p:spPr>
          <a:xfrm>
            <a:off x="304799" y="3521900"/>
            <a:ext cx="200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(View)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5F4873-FAF5-178E-D98A-57E677124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75" y="4581268"/>
            <a:ext cx="2373086" cy="1646072"/>
          </a:xfrm>
          <a:prstGeom prst="rect">
            <a:avLst/>
          </a:prstGeom>
        </p:spPr>
      </p:pic>
      <p:graphicFrame>
        <p:nvGraphicFramePr>
          <p:cNvPr id="54" name="Content Placeholder 4">
            <a:extLst>
              <a:ext uri="{FF2B5EF4-FFF2-40B4-BE49-F238E27FC236}">
                <a16:creationId xmlns:a16="http://schemas.microsoft.com/office/drawing/2014/main" id="{EF7467E5-B956-356C-0EFE-03A3674DF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3839105"/>
              </p:ext>
            </p:extLst>
          </p:nvPr>
        </p:nvGraphicFramePr>
        <p:xfrm>
          <a:off x="388775" y="4107548"/>
          <a:ext cx="2373086" cy="468186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8186">
                <a:tc>
                  <a:txBody>
                    <a:bodyPr/>
                    <a:lstStyle/>
                    <a:p>
                      <a:pPr algn="l"/>
                      <a:r>
                        <a:rPr lang="en-IN" sz="2400" dirty="0" err="1">
                          <a:solidFill>
                            <a:schemeClr val="tx1"/>
                          </a:solidFill>
                        </a:rPr>
                        <a:t>Student_Details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42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8CC55-7A07-479C-4535-B10A4BE1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7ED2DEA-8B36-4788-C352-642E9FA84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Simple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48BDF0-E890-E084-A7AC-5F0533606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IN" dirty="0"/>
          </a:p>
          <a:p>
            <a:r>
              <a:rPr lang="en-US" b="1" dirty="0"/>
              <a:t>Create a view STUDENT_BKLOG having all columns but students whose backlog more than 2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</a:rPr>
              <a:t>SELECT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808080"/>
                </a:solidFill>
              </a:rPr>
              <a:t>*</a:t>
            </a:r>
            <a:r>
              <a:rPr lang="en-IN" sz="1800" dirty="0">
                <a:solidFill>
                  <a:srgbClr val="000000"/>
                </a:solidFill>
              </a:rPr>
              <a:t> </a:t>
            </a:r>
            <a:r>
              <a:rPr lang="en-IN" sz="1800" dirty="0">
                <a:solidFill>
                  <a:srgbClr val="0000FF"/>
                </a:solidFill>
              </a:rPr>
              <a:t>FROM</a:t>
            </a:r>
            <a:r>
              <a:rPr lang="en-IN" sz="1800" dirty="0">
                <a:solidFill>
                  <a:srgbClr val="000000"/>
                </a:solidFill>
              </a:rPr>
              <a:t> STUDENT_BKLOG</a:t>
            </a:r>
            <a:r>
              <a:rPr lang="en-IN" sz="1800" dirty="0">
                <a:solidFill>
                  <a:srgbClr val="808080"/>
                </a:solidFill>
              </a:rPr>
              <a:t>;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98C14-5820-9095-F456-8382E90C409D}"/>
              </a:ext>
            </a:extLst>
          </p:cNvPr>
          <p:cNvSpPr txBox="1"/>
          <p:nvPr/>
        </p:nvSpPr>
        <p:spPr>
          <a:xfrm>
            <a:off x="159004" y="833897"/>
            <a:ext cx="185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Example-2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2C1AB-B6AA-CFCF-6402-194782653860}"/>
              </a:ext>
            </a:extLst>
          </p:cNvPr>
          <p:cNvSpPr/>
          <p:nvPr/>
        </p:nvSpPr>
        <p:spPr>
          <a:xfrm>
            <a:off x="732219" y="1839139"/>
            <a:ext cx="7858124" cy="1902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C26B2-DA2E-8E33-5819-4CBCAC43FE7E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CREATE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C9AA00-08DF-C3CC-2A25-D68EBC9580F6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8641D9-F003-23CE-9AD8-CDA083246AB0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STUDENT_BKLOG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AD11EE-484B-CBF9-0D33-509207E1577F}"/>
              </a:ext>
            </a:extLst>
          </p:cNvPr>
          <p:cNvSpPr/>
          <p:nvPr/>
        </p:nvSpPr>
        <p:spPr>
          <a:xfrm>
            <a:off x="7500602" y="3131130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24844-ECB2-92A9-BFB3-C9C986381417}"/>
              </a:ext>
            </a:extLst>
          </p:cNvPr>
          <p:cNvSpPr/>
          <p:nvPr/>
        </p:nvSpPr>
        <p:spPr>
          <a:xfrm>
            <a:off x="963214" y="2589951"/>
            <a:ext cx="48251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83462A-ED5D-0508-CD3A-42E0241AAC6D}"/>
              </a:ext>
            </a:extLst>
          </p:cNvPr>
          <p:cNvSpPr/>
          <p:nvPr/>
        </p:nvSpPr>
        <p:spPr>
          <a:xfrm>
            <a:off x="963215" y="3134539"/>
            <a:ext cx="975477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SELECT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180AE-14DB-23FD-8235-56940E422FBF}"/>
              </a:ext>
            </a:extLst>
          </p:cNvPr>
          <p:cNvSpPr/>
          <p:nvPr/>
        </p:nvSpPr>
        <p:spPr>
          <a:xfrm>
            <a:off x="2944414" y="3140435"/>
            <a:ext cx="724501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FROM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873426-0E69-A28A-4EBD-EBF59CB216FC}"/>
              </a:ext>
            </a:extLst>
          </p:cNvPr>
          <p:cNvSpPr/>
          <p:nvPr/>
        </p:nvSpPr>
        <p:spPr>
          <a:xfrm>
            <a:off x="3744193" y="3135299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904C18-9ECD-5414-AF15-6CCAF99CD477}"/>
              </a:ext>
            </a:extLst>
          </p:cNvPr>
          <p:cNvSpPr/>
          <p:nvPr/>
        </p:nvSpPr>
        <p:spPr>
          <a:xfrm>
            <a:off x="2017223" y="3140435"/>
            <a:ext cx="803259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718A08-7C5B-5DD1-1398-497FD43303C8}"/>
              </a:ext>
            </a:extLst>
          </p:cNvPr>
          <p:cNvSpPr/>
          <p:nvPr/>
        </p:nvSpPr>
        <p:spPr>
          <a:xfrm>
            <a:off x="4975964" y="3125868"/>
            <a:ext cx="118311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20A9E-7463-6D15-C32C-18377C93CEC8}"/>
              </a:ext>
            </a:extLst>
          </p:cNvPr>
          <p:cNvSpPr/>
          <p:nvPr/>
        </p:nvSpPr>
        <p:spPr>
          <a:xfrm>
            <a:off x="6253315" y="3125868"/>
            <a:ext cx="1137538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BKLOG</a:t>
            </a:r>
            <a:r>
              <a:rPr lang="en-US" dirty="0">
                <a:solidFill>
                  <a:srgbClr val="808080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2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30E1974-5E09-9F33-438E-A38797D15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9" y="4887899"/>
            <a:ext cx="2812905" cy="10454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CC33ABC-71E3-DE1E-81DD-F3074DB321A7}"/>
              </a:ext>
            </a:extLst>
          </p:cNvPr>
          <p:cNvSpPr txBox="1"/>
          <p:nvPr/>
        </p:nvSpPr>
        <p:spPr>
          <a:xfrm>
            <a:off x="194676" y="3913604"/>
            <a:ext cx="213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(VIEW)</a:t>
            </a:r>
          </a:p>
        </p:txBody>
      </p:sp>
    </p:spTree>
    <p:extLst>
      <p:ext uri="{BB962C8B-B14F-4D97-AF65-F5344CB8AC3E}">
        <p14:creationId xmlns:p14="http://schemas.microsoft.com/office/powerpoint/2010/main" val="8109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E74C-6FE6-42DD-AE13-638E2BF7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7A1857-C7CB-73E8-DB05-466965F4C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Simple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4B8C7-0A6E-8EB6-F3EA-4E7BD3B38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endParaRPr lang="en-IN" dirty="0"/>
          </a:p>
          <a:p>
            <a:r>
              <a:rPr lang="en-US" b="1" dirty="0"/>
              <a:t>Insert a new record to VIEW </a:t>
            </a:r>
            <a:r>
              <a:rPr lang="en-US" b="1" dirty="0" err="1"/>
              <a:t>Student_Details</a:t>
            </a:r>
            <a:r>
              <a:rPr lang="en-US" b="1" dirty="0"/>
              <a:t> . </a:t>
            </a:r>
            <a:r>
              <a:rPr lang="en-US" b="1" dirty="0">
                <a:solidFill>
                  <a:srgbClr val="C00000"/>
                </a:solidFill>
              </a:rPr>
              <a:t>(Meet, ME, 9)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/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78664-AEC7-D2E2-F7E9-7353381A87EE}"/>
              </a:ext>
            </a:extLst>
          </p:cNvPr>
          <p:cNvSpPr txBox="1"/>
          <p:nvPr/>
        </p:nvSpPr>
        <p:spPr>
          <a:xfrm>
            <a:off x="159004" y="827848"/>
            <a:ext cx="1858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Example-3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719AA7-8A6E-7A8D-FC0E-C0BE3324BA78}"/>
              </a:ext>
            </a:extLst>
          </p:cNvPr>
          <p:cNvSpPr/>
          <p:nvPr/>
        </p:nvSpPr>
        <p:spPr>
          <a:xfrm>
            <a:off x="732219" y="1839140"/>
            <a:ext cx="5761178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6485B2-AC91-8248-BA5E-D05557B781D8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INSERT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7B2B66-AB15-FEF8-98E9-35C9E0C787D2}"/>
              </a:ext>
            </a:extLst>
          </p:cNvPr>
          <p:cNvSpPr/>
          <p:nvPr/>
        </p:nvSpPr>
        <p:spPr>
          <a:xfrm>
            <a:off x="2017224" y="2043714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INTO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DB8CC6-6EDD-F9E0-BD14-F91CBD8287CC}"/>
              </a:ext>
            </a:extLst>
          </p:cNvPr>
          <p:cNvSpPr/>
          <p:nvPr/>
        </p:nvSpPr>
        <p:spPr>
          <a:xfrm>
            <a:off x="3022575" y="2051651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4E714F-5D34-81AC-E81E-8E975079E1B2}"/>
              </a:ext>
            </a:extLst>
          </p:cNvPr>
          <p:cNvSpPr/>
          <p:nvPr/>
        </p:nvSpPr>
        <p:spPr>
          <a:xfrm>
            <a:off x="5054497" y="2589951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171154-65F5-8D36-59FE-545CB8BE5E4C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VALUES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9E33BF-FA8A-1204-0E70-048F2D5F88C5}"/>
              </a:ext>
            </a:extLst>
          </p:cNvPr>
          <p:cNvSpPr/>
          <p:nvPr/>
        </p:nvSpPr>
        <p:spPr>
          <a:xfrm>
            <a:off x="2017223" y="2589951"/>
            <a:ext cx="2958741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808080"/>
                </a:solidFill>
              </a:rPr>
              <a:t>(</a:t>
            </a:r>
            <a:r>
              <a:rPr lang="en-IN" dirty="0">
                <a:solidFill>
                  <a:srgbClr val="FF0000"/>
                </a:solidFill>
              </a:rPr>
              <a:t>'MEET'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r>
              <a:rPr lang="en-IN" dirty="0">
                <a:solidFill>
                  <a:srgbClr val="808080"/>
                </a:solidFill>
              </a:rPr>
              <a:t>,</a:t>
            </a:r>
            <a:r>
              <a:rPr lang="en-IN" dirty="0">
                <a:solidFill>
                  <a:srgbClr val="000000"/>
                </a:solidFill>
              </a:rPr>
              <a:t>9</a:t>
            </a:r>
            <a:r>
              <a:rPr lang="en-IN" dirty="0">
                <a:solidFill>
                  <a:srgbClr val="808080"/>
                </a:solidFill>
              </a:rPr>
              <a:t>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2B7071-C0D3-5ED0-1EBB-1D0BE416D466}"/>
              </a:ext>
            </a:extLst>
          </p:cNvPr>
          <p:cNvSpPr txBox="1"/>
          <p:nvPr/>
        </p:nvSpPr>
        <p:spPr>
          <a:xfrm>
            <a:off x="159004" y="3483804"/>
            <a:ext cx="211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(VIEW)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D63B7F1-176F-4944-72F4-3D132408D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24" y="4594477"/>
            <a:ext cx="2313637" cy="16024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94B17A-7A78-CC46-289D-675B71097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816" y="4594476"/>
            <a:ext cx="3397886" cy="160244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F8CAAD6-FC2A-A026-F0D4-7C4701975AC7}"/>
              </a:ext>
            </a:extLst>
          </p:cNvPr>
          <p:cNvSpPr txBox="1"/>
          <p:nvPr/>
        </p:nvSpPr>
        <p:spPr>
          <a:xfrm>
            <a:off x="5569066" y="3529971"/>
            <a:ext cx="3201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(Base Table)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4224B6-67E2-206E-60A4-80DEA9FD7145}"/>
              </a:ext>
            </a:extLst>
          </p:cNvPr>
          <p:cNvSpPr/>
          <p:nvPr/>
        </p:nvSpPr>
        <p:spPr>
          <a:xfrm>
            <a:off x="5514057" y="39045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3FA3A6-D78D-950F-72E6-4976487DA428}"/>
              </a:ext>
            </a:extLst>
          </p:cNvPr>
          <p:cNvSpPr/>
          <p:nvPr/>
        </p:nvSpPr>
        <p:spPr>
          <a:xfrm>
            <a:off x="5660020" y="5509549"/>
            <a:ext cx="3472405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090079-6B9F-0AEF-1D68-3A5E163576CC}"/>
              </a:ext>
            </a:extLst>
          </p:cNvPr>
          <p:cNvSpPr/>
          <p:nvPr/>
        </p:nvSpPr>
        <p:spPr>
          <a:xfrm>
            <a:off x="950424" y="5576752"/>
            <a:ext cx="2313637" cy="1967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53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3" grpId="0"/>
      <p:bldP spid="34" grpId="0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When we create a </a:t>
            </a:r>
            <a:r>
              <a:rPr lang="en-US" sz="2400" dirty="0">
                <a:solidFill>
                  <a:srgbClr val="C00000"/>
                </a:solidFill>
              </a:rPr>
              <a:t>view</a:t>
            </a:r>
            <a:r>
              <a:rPr lang="en-US" sz="2400" dirty="0"/>
              <a:t> on </a:t>
            </a:r>
            <a:r>
              <a:rPr lang="en-US" sz="2400" dirty="0">
                <a:solidFill>
                  <a:srgbClr val="C00000"/>
                </a:solidFill>
              </a:rPr>
              <a:t>more than one table</a:t>
            </a:r>
            <a:r>
              <a:rPr lang="en-US" sz="2400" dirty="0"/>
              <a:t>, it is called </a:t>
            </a:r>
            <a:r>
              <a:rPr lang="en-US" sz="2400" dirty="0">
                <a:solidFill>
                  <a:srgbClr val="C00000"/>
                </a:solidFill>
              </a:rPr>
              <a:t>complex view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We can </a:t>
            </a:r>
            <a:r>
              <a:rPr lang="en-US" sz="2400" dirty="0">
                <a:solidFill>
                  <a:srgbClr val="C00000"/>
                </a:solidFill>
              </a:rPr>
              <a:t>only update data </a:t>
            </a:r>
            <a:r>
              <a:rPr lang="en-US" sz="2400" dirty="0"/>
              <a:t>in complex view.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You </a:t>
            </a:r>
            <a:r>
              <a:rPr lang="en-US" sz="2400" dirty="0">
                <a:solidFill>
                  <a:srgbClr val="C00000"/>
                </a:solidFill>
              </a:rPr>
              <a:t>can't insert data </a:t>
            </a:r>
            <a:r>
              <a:rPr lang="en-US" sz="2400" dirty="0"/>
              <a:t>in complex view. </a:t>
            </a:r>
            <a:endParaRPr lang="en-IN" dirty="0"/>
          </a:p>
          <a:p>
            <a:pPr>
              <a:lnSpc>
                <a:spcPct val="100000"/>
              </a:lnSpc>
            </a:pPr>
            <a:r>
              <a:rPr lang="en-US" sz="2400" dirty="0"/>
              <a:t>In particular, complex views can contain: </a:t>
            </a:r>
            <a:r>
              <a:rPr lang="en-US" sz="2400" dirty="0">
                <a:solidFill>
                  <a:srgbClr val="C00000"/>
                </a:solidFill>
              </a:rPr>
              <a:t>join conditions,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C00000"/>
                </a:solidFill>
              </a:rPr>
              <a:t>group by clause, </a:t>
            </a:r>
            <a:r>
              <a:rPr lang="en-US" sz="2400" dirty="0"/>
              <a:t>an</a:t>
            </a:r>
            <a:r>
              <a:rPr lang="en-US" sz="2400" dirty="0">
                <a:solidFill>
                  <a:srgbClr val="C00000"/>
                </a:solidFill>
              </a:rPr>
              <a:t> order by clause </a:t>
            </a:r>
            <a:r>
              <a:rPr lang="en-US" sz="2400" dirty="0"/>
              <a:t>etc.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028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Example-1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676824"/>
            <a:ext cx="11929641" cy="5854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the following table Branch and Faculty having the following records.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a view that contain </a:t>
            </a:r>
            <a:r>
              <a:rPr lang="en-US" dirty="0">
                <a:solidFill>
                  <a:srgbClr val="C62827"/>
                </a:solidFill>
              </a:rPr>
              <a:t>branch id</a:t>
            </a:r>
            <a:r>
              <a:rPr lang="en-US" dirty="0"/>
              <a:t>,</a:t>
            </a:r>
            <a:r>
              <a:rPr lang="en-US" dirty="0">
                <a:solidFill>
                  <a:srgbClr val="C62827"/>
                </a:solidFill>
              </a:rPr>
              <a:t> branch name</a:t>
            </a:r>
            <a:r>
              <a:rPr lang="en-US" dirty="0"/>
              <a:t>,</a:t>
            </a:r>
            <a:r>
              <a:rPr lang="en-US" dirty="0">
                <a:solidFill>
                  <a:srgbClr val="C62827"/>
                </a:solidFill>
              </a:rPr>
              <a:t> HOD</a:t>
            </a:r>
            <a:r>
              <a:rPr lang="en-US" dirty="0"/>
              <a:t>,</a:t>
            </a:r>
            <a:r>
              <a:rPr lang="en-US" dirty="0">
                <a:solidFill>
                  <a:srgbClr val="C62827"/>
                </a:solidFill>
              </a:rPr>
              <a:t> faculty id </a:t>
            </a:r>
            <a:r>
              <a:rPr lang="en-US" dirty="0"/>
              <a:t>and</a:t>
            </a:r>
            <a:r>
              <a:rPr lang="en-US" dirty="0">
                <a:solidFill>
                  <a:srgbClr val="C62827"/>
                </a:solidFill>
              </a:rPr>
              <a:t> faculty name </a:t>
            </a:r>
            <a:r>
              <a:rPr lang="en-US" dirty="0"/>
              <a:t>from Branch and Faculty table:</a:t>
            </a:r>
          </a:p>
          <a:p>
            <a:r>
              <a:rPr lang="en-US" dirty="0"/>
              <a:t>Now, you can query </a:t>
            </a:r>
            <a:r>
              <a:rPr lang="en-US" dirty="0" err="1">
                <a:solidFill>
                  <a:srgbClr val="C00000"/>
                </a:solidFill>
              </a:rPr>
              <a:t>Faculty_Info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similar way as you query an actual table. </a:t>
            </a:r>
          </a:p>
          <a:p>
            <a:r>
              <a:rPr lang="en-US" dirty="0"/>
              <a:t>Following is the example:  </a:t>
            </a:r>
            <a:r>
              <a:rPr lang="en-US" b="1" dirty="0">
                <a:solidFill>
                  <a:srgbClr val="C62827"/>
                </a:solidFill>
              </a:rPr>
              <a:t>SELECT * FROM </a:t>
            </a:r>
            <a:r>
              <a:rPr lang="en-US" b="1" dirty="0" err="1">
                <a:solidFill>
                  <a:srgbClr val="C62827"/>
                </a:solidFill>
              </a:rPr>
              <a:t>Faculty_Info</a:t>
            </a:r>
            <a:r>
              <a:rPr lang="en-US" b="1" dirty="0">
                <a:solidFill>
                  <a:srgbClr val="C62827"/>
                </a:solidFill>
              </a:rPr>
              <a:t>;</a:t>
            </a:r>
            <a:endParaRPr lang="en-US" sz="2800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E301956-6023-ED34-BE2C-86F70B78684F}"/>
              </a:ext>
            </a:extLst>
          </p:cNvPr>
          <p:cNvGraphicFramePr>
            <a:graphicFrameLocks/>
          </p:cNvGraphicFramePr>
          <p:nvPr/>
        </p:nvGraphicFramePr>
        <p:xfrm>
          <a:off x="514066" y="1724960"/>
          <a:ext cx="2345691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Patel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E5475D-5EC1-B542-C6DE-61AFA03DFA82}"/>
              </a:ext>
            </a:extLst>
          </p:cNvPr>
          <p:cNvGraphicFramePr>
            <a:graphicFrameLocks/>
          </p:cNvGraphicFramePr>
          <p:nvPr/>
        </p:nvGraphicFramePr>
        <p:xfrm>
          <a:off x="514066" y="1361347"/>
          <a:ext cx="87820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08CB247-EBD3-DFE0-041F-A75F65E6643D}"/>
              </a:ext>
            </a:extLst>
          </p:cNvPr>
          <p:cNvGraphicFramePr>
            <a:graphicFrameLocks/>
          </p:cNvGraphicFramePr>
          <p:nvPr/>
        </p:nvGraphicFramePr>
        <p:xfrm>
          <a:off x="2930085" y="1733920"/>
          <a:ext cx="1992588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Meet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44C7214-BB98-4B0D-48DD-E34A86355EF0}"/>
              </a:ext>
            </a:extLst>
          </p:cNvPr>
          <p:cNvGraphicFramePr>
            <a:graphicFrameLocks/>
          </p:cNvGraphicFramePr>
          <p:nvPr/>
        </p:nvGraphicFramePr>
        <p:xfrm>
          <a:off x="2930085" y="1370307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Faculty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8F35CD6-B6B4-3A8E-E782-8682237F6731}"/>
              </a:ext>
            </a:extLst>
          </p:cNvPr>
          <p:cNvGraphicFramePr>
            <a:graphicFrameLocks/>
          </p:cNvGraphicFramePr>
          <p:nvPr/>
        </p:nvGraphicFramePr>
        <p:xfrm>
          <a:off x="496533" y="3426853"/>
          <a:ext cx="3488083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21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BID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Bname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Meet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E42699DE-D12B-44AF-4398-7A26A46E965D}"/>
              </a:ext>
            </a:extLst>
          </p:cNvPr>
          <p:cNvGraphicFramePr>
            <a:graphicFrameLocks/>
          </p:cNvGraphicFramePr>
          <p:nvPr/>
        </p:nvGraphicFramePr>
        <p:xfrm>
          <a:off x="496533" y="3063240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EB25C1A-E041-791B-749F-5BD84751AB90}"/>
              </a:ext>
            </a:extLst>
          </p:cNvPr>
          <p:cNvSpPr txBox="1">
            <a:spLocks/>
          </p:cNvSpPr>
          <p:nvPr/>
        </p:nvSpPr>
        <p:spPr>
          <a:xfrm>
            <a:off x="5368593" y="1349958"/>
            <a:ext cx="6508122" cy="272508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Example:-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dirty="0"/>
              <a:t> </a:t>
            </a:r>
            <a:r>
              <a:rPr lang="en-US" dirty="0" err="1"/>
              <a:t>Faculty_Info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AS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/>
              <a:t> B.BID, B.BNAME, B.HOD, F.FID, F.FNAME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FROM </a:t>
            </a:r>
            <a:r>
              <a:rPr lang="en-US" dirty="0"/>
              <a:t> Branch B </a:t>
            </a:r>
            <a:r>
              <a:rPr lang="en-US" b="1" dirty="0">
                <a:solidFill>
                  <a:srgbClr val="C00000"/>
                </a:solidFill>
              </a:rPr>
              <a:t>Inner Join </a:t>
            </a:r>
            <a:r>
              <a:rPr lang="en-US" dirty="0"/>
              <a:t>Faculty F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ON</a:t>
            </a:r>
            <a:r>
              <a:rPr lang="en-US" dirty="0"/>
              <a:t> B.BID = F.BID;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3467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Examples-2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676824"/>
            <a:ext cx="11929641" cy="5854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the following table Student and Result having the following records.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E301956-6023-ED34-BE2C-86F70B78684F}"/>
              </a:ext>
            </a:extLst>
          </p:cNvPr>
          <p:cNvGraphicFramePr>
            <a:graphicFrameLocks/>
          </p:cNvGraphicFramePr>
          <p:nvPr/>
        </p:nvGraphicFramePr>
        <p:xfrm>
          <a:off x="514066" y="1818270"/>
          <a:ext cx="2345691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Raju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79457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Neha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58529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E5475D-5EC1-B542-C6DE-61AFA03DFA82}"/>
              </a:ext>
            </a:extLst>
          </p:cNvPr>
          <p:cNvGraphicFramePr>
            <a:graphicFrameLocks/>
          </p:cNvGraphicFramePr>
          <p:nvPr/>
        </p:nvGraphicFramePr>
        <p:xfrm>
          <a:off x="514066" y="1454657"/>
          <a:ext cx="969501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08CB247-EBD3-DFE0-041F-A75F65E6643D}"/>
              </a:ext>
            </a:extLst>
          </p:cNvPr>
          <p:cNvGraphicFramePr>
            <a:graphicFrameLocks/>
          </p:cNvGraphicFramePr>
          <p:nvPr/>
        </p:nvGraphicFramePr>
        <p:xfrm>
          <a:off x="2930085" y="1817291"/>
          <a:ext cx="144367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4731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5024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44C7214-BB98-4B0D-48DD-E34A86355EF0}"/>
              </a:ext>
            </a:extLst>
          </p:cNvPr>
          <p:cNvGraphicFramePr>
            <a:graphicFrameLocks/>
          </p:cNvGraphicFramePr>
          <p:nvPr/>
        </p:nvGraphicFramePr>
        <p:xfrm>
          <a:off x="2930085" y="1453678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8F35CD6-B6B4-3A8E-E782-8682237F6731}"/>
              </a:ext>
            </a:extLst>
          </p:cNvPr>
          <p:cNvGraphicFramePr>
            <a:graphicFrameLocks/>
          </p:cNvGraphicFramePr>
          <p:nvPr/>
        </p:nvGraphicFramePr>
        <p:xfrm>
          <a:off x="4997040" y="5089208"/>
          <a:ext cx="1926274" cy="1234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Branch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Avg_Spi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E42699DE-D12B-44AF-4398-7A26A46E965D}"/>
              </a:ext>
            </a:extLst>
          </p:cNvPr>
          <p:cNvGraphicFramePr>
            <a:graphicFrameLocks/>
          </p:cNvGraphicFramePr>
          <p:nvPr/>
        </p:nvGraphicFramePr>
        <p:xfrm>
          <a:off x="4997040" y="4725595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91335CB-1DF1-FD29-4DCD-A2BEF954D8C0}"/>
              </a:ext>
            </a:extLst>
          </p:cNvPr>
          <p:cNvSpPr txBox="1">
            <a:spLocks/>
          </p:cNvSpPr>
          <p:nvPr/>
        </p:nvSpPr>
        <p:spPr>
          <a:xfrm>
            <a:off x="499830" y="4064381"/>
            <a:ext cx="3890567" cy="12344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view that displays </a:t>
            </a:r>
            <a:r>
              <a:rPr lang="en-US" dirty="0">
                <a:solidFill>
                  <a:srgbClr val="C00000"/>
                </a:solidFill>
              </a:rPr>
              <a:t>average result </a:t>
            </a:r>
            <a:r>
              <a:rPr lang="en-US" dirty="0"/>
              <a:t>of each branch.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67C900B-857E-816E-82ED-2F9B15EA3A37}"/>
              </a:ext>
            </a:extLst>
          </p:cNvPr>
          <p:cNvSpPr txBox="1">
            <a:spLocks/>
          </p:cNvSpPr>
          <p:nvPr/>
        </p:nvSpPr>
        <p:spPr>
          <a:xfrm>
            <a:off x="4917295" y="1339209"/>
            <a:ext cx="5801898" cy="3121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Example:-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dirty="0"/>
              <a:t> </a:t>
            </a:r>
            <a:r>
              <a:rPr lang="en-US" dirty="0" err="1"/>
              <a:t>Avg_Result</a:t>
            </a: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C00000"/>
                </a:solidFill>
              </a:rPr>
              <a:t>    AS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/>
              <a:t> </a:t>
            </a:r>
            <a:r>
              <a:rPr lang="en-GB" dirty="0" err="1"/>
              <a:t>S.Branch</a:t>
            </a:r>
            <a:r>
              <a:rPr lang="en-GB" dirty="0"/>
              <a:t>, AVG(R.SPI) As </a:t>
            </a:r>
            <a:r>
              <a:rPr lang="en-GB" dirty="0" err="1"/>
              <a:t>Avg_Spi</a:t>
            </a: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FROM </a:t>
            </a:r>
            <a:r>
              <a:rPr lang="en-GB" dirty="0"/>
              <a:t>Student S</a:t>
            </a:r>
            <a:r>
              <a:rPr lang="en-IN" dirty="0"/>
              <a:t>  </a:t>
            </a:r>
            <a:r>
              <a:rPr lang="en-GB" b="1" dirty="0">
                <a:solidFill>
                  <a:srgbClr val="C00000"/>
                </a:solidFill>
              </a:rPr>
              <a:t>INNER JOIN </a:t>
            </a:r>
            <a:r>
              <a:rPr lang="en-GB" dirty="0"/>
              <a:t>Result R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C00000"/>
                </a:solidFill>
              </a:rPr>
              <a:t>    ON</a:t>
            </a:r>
            <a:r>
              <a:rPr lang="en-US" dirty="0"/>
              <a:t> </a:t>
            </a:r>
            <a:r>
              <a:rPr lang="en-GB" dirty="0" err="1"/>
              <a:t>S.Rno</a:t>
            </a:r>
            <a:r>
              <a:rPr lang="en-GB" dirty="0"/>
              <a:t> = </a:t>
            </a:r>
            <a:r>
              <a:rPr lang="en-GB" dirty="0" err="1"/>
              <a:t>R.Rno</a:t>
            </a:r>
            <a:endParaRPr lang="en-GB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b="1" dirty="0">
                <a:solidFill>
                  <a:srgbClr val="C00000"/>
                </a:solidFill>
              </a:rPr>
              <a:t>    GROUP BY </a:t>
            </a:r>
            <a:r>
              <a:rPr lang="en-GB" dirty="0" err="1"/>
              <a:t>S.Branch</a:t>
            </a:r>
            <a:r>
              <a:rPr lang="en-GB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6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Example-3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676824"/>
            <a:ext cx="11929641" cy="58546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Consider the following table Student and Result having the following records.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8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AE301956-6023-ED34-BE2C-86F70B78684F}"/>
              </a:ext>
            </a:extLst>
          </p:cNvPr>
          <p:cNvGraphicFramePr>
            <a:graphicFrameLocks/>
          </p:cNvGraphicFramePr>
          <p:nvPr/>
        </p:nvGraphicFramePr>
        <p:xfrm>
          <a:off x="514066" y="1724960"/>
          <a:ext cx="2345691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616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8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Mina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379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4E5475D-5EC1-B542-C6DE-61AFA03DFA82}"/>
              </a:ext>
            </a:extLst>
          </p:cNvPr>
          <p:cNvGraphicFramePr>
            <a:graphicFrameLocks/>
          </p:cNvGraphicFramePr>
          <p:nvPr/>
        </p:nvGraphicFramePr>
        <p:xfrm>
          <a:off x="514066" y="1361347"/>
          <a:ext cx="969501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9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08CB247-EBD3-DFE0-041F-A75F65E6643D}"/>
              </a:ext>
            </a:extLst>
          </p:cNvPr>
          <p:cNvGraphicFramePr>
            <a:graphicFrameLocks/>
          </p:cNvGraphicFramePr>
          <p:nvPr/>
        </p:nvGraphicFramePr>
        <p:xfrm>
          <a:off x="2930085" y="1723981"/>
          <a:ext cx="1443673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73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8.8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47315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44C7214-BB98-4B0D-48DD-E34A86355EF0}"/>
              </a:ext>
            </a:extLst>
          </p:cNvPr>
          <p:cNvGraphicFramePr>
            <a:graphicFrameLocks/>
          </p:cNvGraphicFramePr>
          <p:nvPr/>
        </p:nvGraphicFramePr>
        <p:xfrm>
          <a:off x="2930085" y="1360368"/>
          <a:ext cx="897255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7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A8F35CD6-B6B4-3A8E-E782-8682237F6731}"/>
              </a:ext>
            </a:extLst>
          </p:cNvPr>
          <p:cNvGraphicFramePr>
            <a:graphicFrameLocks/>
          </p:cNvGraphicFramePr>
          <p:nvPr/>
        </p:nvGraphicFramePr>
        <p:xfrm>
          <a:off x="4787519" y="4827053"/>
          <a:ext cx="3441284" cy="1645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042">
                  <a:extLst>
                    <a:ext uri="{9D8B030D-6E8A-4147-A177-3AD203B41FA5}">
                      <a16:colId xmlns:a16="http://schemas.microsoft.com/office/drawing/2014/main" val="3536515847"/>
                    </a:ext>
                  </a:extLst>
                </a:gridCol>
                <a:gridCol w="844826">
                  <a:extLst>
                    <a:ext uri="{9D8B030D-6E8A-4147-A177-3AD203B41FA5}">
                      <a16:colId xmlns:a16="http://schemas.microsoft.com/office/drawing/2014/main" val="3347883737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RNO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Branch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SPI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Amit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Mina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8.8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64556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E42699DE-D12B-44AF-4398-7A26A46E965D}"/>
              </a:ext>
            </a:extLst>
          </p:cNvPr>
          <p:cNvGraphicFramePr>
            <a:graphicFrameLocks/>
          </p:cNvGraphicFramePr>
          <p:nvPr/>
        </p:nvGraphicFramePr>
        <p:xfrm>
          <a:off x="4787521" y="4463440"/>
          <a:ext cx="91440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A91335CB-1DF1-FD29-4DCD-A2BEF954D8C0}"/>
              </a:ext>
            </a:extLst>
          </p:cNvPr>
          <p:cNvSpPr txBox="1">
            <a:spLocks/>
          </p:cNvSpPr>
          <p:nvPr/>
        </p:nvSpPr>
        <p:spPr>
          <a:xfrm>
            <a:off x="483191" y="4463440"/>
            <a:ext cx="3890567" cy="164204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Create a view that displays </a:t>
            </a:r>
            <a:r>
              <a:rPr lang="en-US" dirty="0">
                <a:solidFill>
                  <a:srgbClr val="C00000"/>
                </a:solidFill>
              </a:rPr>
              <a:t>student information </a:t>
            </a:r>
            <a:r>
              <a:rPr lang="en-US" dirty="0"/>
              <a:t>with result </a:t>
            </a:r>
            <a:r>
              <a:rPr lang="en-US" dirty="0">
                <a:solidFill>
                  <a:srgbClr val="C00000"/>
                </a:solidFill>
              </a:rPr>
              <a:t>order by </a:t>
            </a:r>
            <a:r>
              <a:rPr lang="en-US" dirty="0"/>
              <a:t>customer name.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E67C900B-857E-816E-82ED-2F9B15EA3A37}"/>
              </a:ext>
            </a:extLst>
          </p:cNvPr>
          <p:cNvSpPr txBox="1">
            <a:spLocks/>
          </p:cNvSpPr>
          <p:nvPr/>
        </p:nvSpPr>
        <p:spPr>
          <a:xfrm>
            <a:off x="4542182" y="1209205"/>
            <a:ext cx="7649817" cy="312199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Example:-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CREATE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VIEW</a:t>
            </a:r>
            <a:r>
              <a:rPr lang="en-US" dirty="0"/>
              <a:t> </a:t>
            </a:r>
            <a:r>
              <a:rPr lang="en-US" dirty="0" err="1"/>
              <a:t>StuResult_Order</a:t>
            </a:r>
            <a:r>
              <a:rPr lang="en-US" b="1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C00000"/>
                </a:solidFill>
              </a:rPr>
              <a:t>    AS</a:t>
            </a:r>
          </a:p>
          <a:p>
            <a:pPr marL="0" indent="0" algn="l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SELECT</a:t>
            </a:r>
            <a:r>
              <a:rPr lang="en-US" dirty="0"/>
              <a:t> </a:t>
            </a:r>
            <a:r>
              <a:rPr lang="en-US" b="1" dirty="0">
                <a:solidFill>
                  <a:srgbClr val="1D0CF8"/>
                </a:solidFill>
              </a:rPr>
              <a:t>TOP</a:t>
            </a:r>
            <a:r>
              <a:rPr lang="en-US" dirty="0"/>
              <a:t> 100 </a:t>
            </a:r>
            <a:r>
              <a:rPr lang="en-US" b="1" dirty="0">
                <a:solidFill>
                  <a:srgbClr val="1D0CF8"/>
                </a:solidFill>
              </a:rPr>
              <a:t>PERCENT</a:t>
            </a:r>
            <a:r>
              <a:rPr lang="en-US" dirty="0"/>
              <a:t> </a:t>
            </a:r>
            <a:r>
              <a:rPr lang="en-US" dirty="0" err="1"/>
              <a:t>S.Rno</a:t>
            </a:r>
            <a:r>
              <a:rPr lang="en-US" dirty="0"/>
              <a:t>, </a:t>
            </a:r>
            <a:r>
              <a:rPr lang="en-US" dirty="0" err="1"/>
              <a:t>S.Name</a:t>
            </a:r>
            <a:r>
              <a:rPr lang="en-US" dirty="0"/>
              <a:t>, </a:t>
            </a:r>
            <a:r>
              <a:rPr lang="en-GB" dirty="0" err="1"/>
              <a:t>S.Branch</a:t>
            </a:r>
            <a:r>
              <a:rPr lang="en-GB" dirty="0"/>
              <a:t>, R.SPI</a:t>
            </a: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dirty="0"/>
              <a:t>    </a:t>
            </a:r>
            <a:r>
              <a:rPr lang="en-US" b="1" dirty="0">
                <a:solidFill>
                  <a:srgbClr val="C00000"/>
                </a:solidFill>
              </a:rPr>
              <a:t>FROM </a:t>
            </a:r>
            <a:r>
              <a:rPr lang="en-GB" dirty="0"/>
              <a:t>Student S</a:t>
            </a:r>
            <a:r>
              <a:rPr lang="en-IN" dirty="0"/>
              <a:t>  </a:t>
            </a:r>
            <a:r>
              <a:rPr lang="en-GB" b="1" dirty="0">
                <a:solidFill>
                  <a:srgbClr val="C00000"/>
                </a:solidFill>
              </a:rPr>
              <a:t>INNER JOIN </a:t>
            </a:r>
            <a:r>
              <a:rPr lang="en-GB" dirty="0"/>
              <a:t>Result R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b="1" dirty="0">
                <a:solidFill>
                  <a:srgbClr val="C00000"/>
                </a:solidFill>
              </a:rPr>
              <a:t>    ON</a:t>
            </a:r>
            <a:r>
              <a:rPr lang="en-US" dirty="0"/>
              <a:t> </a:t>
            </a:r>
            <a:r>
              <a:rPr lang="en-GB" dirty="0" err="1"/>
              <a:t>S.Rno</a:t>
            </a:r>
            <a:r>
              <a:rPr lang="en-GB" dirty="0"/>
              <a:t> = </a:t>
            </a:r>
            <a:r>
              <a:rPr lang="en-GB" dirty="0" err="1"/>
              <a:t>R.Rno</a:t>
            </a:r>
            <a:endParaRPr lang="en-GB" dirty="0"/>
          </a:p>
          <a:p>
            <a:pPr marL="0" indent="0">
              <a:buFont typeface="Wingdings 3" panose="05040102010807070707" pitchFamily="18" charset="2"/>
              <a:buNone/>
            </a:pPr>
            <a:r>
              <a:rPr lang="en-GB" b="1" dirty="0">
                <a:solidFill>
                  <a:srgbClr val="C00000"/>
                </a:solidFill>
              </a:rPr>
              <a:t>    ORDER BY </a:t>
            </a:r>
            <a:r>
              <a:rPr lang="en-GB" dirty="0" err="1"/>
              <a:t>S.Name</a:t>
            </a:r>
            <a:r>
              <a:rPr lang="en-GB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01F2-ADAB-05A9-046C-145FA068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438B7F-7726-2637-FDA0-D06D0CC7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Updating, Deleting, Renaming and Dropping Views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A055A-1C98-A35B-2DAB-1C327EF38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173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F7CAB-67F6-887B-8CB0-5A5E4921A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BEA8F7-ECA5-97C8-1781-A5472FFC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Updating a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027971-3223-706B-DFAC-85163A397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view </a:t>
            </a:r>
            <a:r>
              <a:rPr lang="en-US" dirty="0"/>
              <a:t>can  be update using </a:t>
            </a:r>
            <a:r>
              <a:rPr lang="en-US" dirty="0">
                <a:solidFill>
                  <a:srgbClr val="C00000"/>
                </a:solidFill>
              </a:rPr>
              <a:t>UPDATE command </a:t>
            </a:r>
            <a:r>
              <a:rPr lang="en-US" dirty="0"/>
              <a:t>as we updated the normal table.</a:t>
            </a:r>
            <a:endParaRPr lang="en-US" b="1" dirty="0"/>
          </a:p>
          <a:p>
            <a:r>
              <a:rPr lang="en-US" b="1" dirty="0"/>
              <a:t>Update the branch of Amit from CE to ME in </a:t>
            </a:r>
            <a:r>
              <a:rPr lang="en-US" b="1" dirty="0" err="1"/>
              <a:t>Student_Details</a:t>
            </a:r>
            <a:r>
              <a:rPr lang="en-US" b="1" dirty="0"/>
              <a:t> view.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8714A6-69CE-D952-EAD1-63B13B40462A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33DB4B-2EB7-9DBA-30D7-17861665575D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FF00FF"/>
                </a:solidFill>
              </a:rPr>
              <a:t>UPDATE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681147-AC95-1A9A-4205-AF1447E39EF2}"/>
              </a:ext>
            </a:extLst>
          </p:cNvPr>
          <p:cNvSpPr/>
          <p:nvPr/>
        </p:nvSpPr>
        <p:spPr>
          <a:xfrm>
            <a:off x="2017223" y="2043714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6DC022-D013-8C39-E47C-1912FA9A4818}"/>
              </a:ext>
            </a:extLst>
          </p:cNvPr>
          <p:cNvSpPr/>
          <p:nvPr/>
        </p:nvSpPr>
        <p:spPr>
          <a:xfrm>
            <a:off x="6669962" y="2595740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F1F6D6-5219-B6D1-E047-A58DBAD1767E}"/>
              </a:ext>
            </a:extLst>
          </p:cNvPr>
          <p:cNvSpPr/>
          <p:nvPr/>
        </p:nvSpPr>
        <p:spPr>
          <a:xfrm>
            <a:off x="963214" y="2589951"/>
            <a:ext cx="975476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SET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660C-3E8A-B185-875F-0273B8EC3554}"/>
              </a:ext>
            </a:extLst>
          </p:cNvPr>
          <p:cNvSpPr/>
          <p:nvPr/>
        </p:nvSpPr>
        <p:spPr>
          <a:xfrm>
            <a:off x="2017224" y="2589951"/>
            <a:ext cx="17142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00"/>
                </a:solidFill>
              </a:rPr>
              <a:t>BRANCH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'ME'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548676-7054-4A94-1D39-89F95E3D71AE}"/>
              </a:ext>
            </a:extLst>
          </p:cNvPr>
          <p:cNvSpPr txBox="1"/>
          <p:nvPr/>
        </p:nvSpPr>
        <p:spPr>
          <a:xfrm>
            <a:off x="159004" y="3490522"/>
            <a:ext cx="215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(VIEW)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776603-929F-8A50-BD26-1825546FCD33}"/>
              </a:ext>
            </a:extLst>
          </p:cNvPr>
          <p:cNvSpPr txBox="1"/>
          <p:nvPr/>
        </p:nvSpPr>
        <p:spPr>
          <a:xfrm>
            <a:off x="5560006" y="3499380"/>
            <a:ext cx="2772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(Base Table)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EDB5DA-3C85-020A-8600-5DCB6634DAE9}"/>
              </a:ext>
            </a:extLst>
          </p:cNvPr>
          <p:cNvSpPr/>
          <p:nvPr/>
        </p:nvSpPr>
        <p:spPr>
          <a:xfrm>
            <a:off x="5560006" y="3939147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</a:rPr>
              <a:t>SELECT </a:t>
            </a:r>
            <a:r>
              <a:rPr lang="en-IN" sz="2400" dirty="0">
                <a:solidFill>
                  <a:srgbClr val="808080"/>
                </a:solidFill>
              </a:rPr>
              <a:t>*</a:t>
            </a:r>
            <a:r>
              <a:rPr lang="en-IN" sz="2400" dirty="0">
                <a:solidFill>
                  <a:srgbClr val="0000FF"/>
                </a:solidFill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B3E7A4D-6100-3054-27F5-383587A0FA1E}"/>
              </a:ext>
            </a:extLst>
          </p:cNvPr>
          <p:cNvSpPr/>
          <p:nvPr/>
        </p:nvSpPr>
        <p:spPr>
          <a:xfrm>
            <a:off x="3810026" y="2589951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B6C096-AA23-9A01-5CB3-7E95A7A23FCD}"/>
              </a:ext>
            </a:extLst>
          </p:cNvPr>
          <p:cNvSpPr/>
          <p:nvPr/>
        </p:nvSpPr>
        <p:spPr>
          <a:xfrm>
            <a:off x="4802070" y="2589951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'AMIT'</a:t>
            </a:r>
            <a:endParaRPr lang="en-US" dirty="0">
              <a:solidFill>
                <a:srgbClr val="0000FF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21DF86A-8521-5251-5E6D-94BB761C2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64" y="4624448"/>
            <a:ext cx="2150772" cy="130510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B0B9FD1-61F2-E40B-63EC-78423F00EE62}"/>
              </a:ext>
            </a:extLst>
          </p:cNvPr>
          <p:cNvSpPr/>
          <p:nvPr/>
        </p:nvSpPr>
        <p:spPr>
          <a:xfrm>
            <a:off x="1833770" y="5000545"/>
            <a:ext cx="2023685" cy="1671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EA55563-57F1-6321-4B4C-58993D37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05" y="4572577"/>
            <a:ext cx="2859550" cy="154427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8740B5E-F56A-7409-3BD6-973A17D590A1}"/>
              </a:ext>
            </a:extLst>
          </p:cNvPr>
          <p:cNvSpPr/>
          <p:nvPr/>
        </p:nvSpPr>
        <p:spPr>
          <a:xfrm>
            <a:off x="5739505" y="5019017"/>
            <a:ext cx="2785659" cy="245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1F078C-63AD-EAE0-8ED7-C9F953FE6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0786" y="1850577"/>
            <a:ext cx="2940084" cy="1722378"/>
          </a:xfrm>
          <a:prstGeom prst="rect">
            <a:avLst/>
          </a:prstGeom>
        </p:spPr>
      </p:pic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1873EA58-1306-1FC1-06D3-23EB3B1C0C65}"/>
              </a:ext>
            </a:extLst>
          </p:cNvPr>
          <p:cNvGraphicFramePr>
            <a:graphicFrameLocks/>
          </p:cNvGraphicFramePr>
          <p:nvPr/>
        </p:nvGraphicFramePr>
        <p:xfrm>
          <a:off x="8738119" y="1381940"/>
          <a:ext cx="1315034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1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97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75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1" grpId="0" animBg="1"/>
      <p:bldP spid="33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1692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1" y="675720"/>
            <a:ext cx="727208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/>
              <a:t>Outline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Views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Types of View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Updating, Deleting, Renaming &amp; Dropping Views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Advantages and Disadvantages of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Table Vs 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 to PL/SQL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Advantages of PL/SQL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Stored Procedures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 Defined Functions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 Vs Procedure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1CC4D-8FBE-130A-2379-4E933CDEB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AF0573-990A-4782-B6F1-8577BB4E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Deleting a View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</a:t>
            </a:r>
            <a:r>
              <a:rPr lang="en-US" dirty="0"/>
              <a:t>]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08D0B3-8C32-A4C6-1213-420BEB80F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view </a:t>
            </a:r>
            <a:r>
              <a:rPr lang="en-US" dirty="0"/>
              <a:t>can  be delete with </a:t>
            </a:r>
            <a:r>
              <a:rPr lang="en-US" dirty="0">
                <a:solidFill>
                  <a:srgbClr val="C00000"/>
                </a:solidFill>
              </a:rPr>
              <a:t>DELETE command </a:t>
            </a:r>
            <a:r>
              <a:rPr lang="en-US" dirty="0"/>
              <a:t>as we deleted the normal table.</a:t>
            </a:r>
            <a:endParaRPr lang="en-IN" dirty="0"/>
          </a:p>
          <a:p>
            <a:r>
              <a:rPr lang="en-US" b="1" dirty="0"/>
              <a:t>Delete from </a:t>
            </a:r>
            <a:r>
              <a:rPr lang="en-US" b="1" dirty="0" err="1"/>
              <a:t>Student_Details</a:t>
            </a:r>
            <a:r>
              <a:rPr lang="en-US" b="1" dirty="0"/>
              <a:t> view whose name is ‘Raju’.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>
                <a:solidFill>
                  <a:srgbClr val="0000FF"/>
                </a:solidFill>
                <a:latin typeface="+mj-lt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FROM</a:t>
            </a:r>
            <a:r>
              <a:rPr lang="en-IN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IN" dirty="0" err="1"/>
              <a:t>Student_Details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	</a:t>
            </a:r>
            <a:r>
              <a:rPr lang="en-IN" dirty="0">
                <a:solidFill>
                  <a:srgbClr val="0000FF"/>
                </a:solidFill>
                <a:latin typeface="+mj-lt"/>
              </a:rPr>
              <a:t>	</a:t>
            </a:r>
            <a:endParaRPr lang="en-US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5A3FDC-A8EF-4960-E8A4-51A3AD1422F7}"/>
              </a:ext>
            </a:extLst>
          </p:cNvPr>
          <p:cNvSpPr/>
          <p:nvPr/>
        </p:nvSpPr>
        <p:spPr>
          <a:xfrm>
            <a:off x="732219" y="1839140"/>
            <a:ext cx="6250472" cy="15385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E0C35-C989-DD1A-F862-504B9C7BCF93}"/>
              </a:ext>
            </a:extLst>
          </p:cNvPr>
          <p:cNvSpPr/>
          <p:nvPr/>
        </p:nvSpPr>
        <p:spPr>
          <a:xfrm>
            <a:off x="950424" y="2043714"/>
            <a:ext cx="9906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DELETE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6DC646-CA44-1CD9-8F01-DC7B3FA1F524}"/>
              </a:ext>
            </a:extLst>
          </p:cNvPr>
          <p:cNvSpPr/>
          <p:nvPr/>
        </p:nvSpPr>
        <p:spPr>
          <a:xfrm>
            <a:off x="2017223" y="2043714"/>
            <a:ext cx="122597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0000FF"/>
                </a:solidFill>
              </a:rPr>
              <a:t>FROM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9D4584-93A7-2F60-D622-F3CE91CADA78}"/>
              </a:ext>
            </a:extLst>
          </p:cNvPr>
          <p:cNvSpPr/>
          <p:nvPr/>
        </p:nvSpPr>
        <p:spPr>
          <a:xfrm>
            <a:off x="3663491" y="2565172"/>
            <a:ext cx="193964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8330FE-B6C3-4342-1D13-D0AE29DB0FF9}"/>
              </a:ext>
            </a:extLst>
          </p:cNvPr>
          <p:cNvSpPr txBox="1"/>
          <p:nvPr/>
        </p:nvSpPr>
        <p:spPr>
          <a:xfrm>
            <a:off x="131179" y="3519583"/>
            <a:ext cx="2147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(VIEW)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868F7-5B35-8681-7BCB-68F3C061E0AE}"/>
              </a:ext>
            </a:extLst>
          </p:cNvPr>
          <p:cNvSpPr txBox="1"/>
          <p:nvPr/>
        </p:nvSpPr>
        <p:spPr>
          <a:xfrm>
            <a:off x="5535926" y="3513260"/>
            <a:ext cx="2893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Output (Base Table)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1ADF77-2AB3-3B85-9514-5129545DCE0B}"/>
              </a:ext>
            </a:extLst>
          </p:cNvPr>
          <p:cNvSpPr/>
          <p:nvPr/>
        </p:nvSpPr>
        <p:spPr>
          <a:xfrm>
            <a:off x="5560006" y="3984092"/>
            <a:ext cx="4353795" cy="5925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0000FF"/>
                </a:solidFill>
                <a:latin typeface="+mj-lt"/>
              </a:rPr>
              <a:t>SELECT </a:t>
            </a:r>
            <a:r>
              <a:rPr lang="en-IN" sz="2400" dirty="0">
                <a:solidFill>
                  <a:srgbClr val="808080"/>
                </a:solidFill>
                <a:latin typeface="+mj-lt"/>
              </a:rPr>
              <a:t>*</a:t>
            </a:r>
            <a:r>
              <a:rPr lang="en-IN" sz="2400" dirty="0">
                <a:solidFill>
                  <a:srgbClr val="0000FF"/>
                </a:solidFill>
                <a:latin typeface="+mj-lt"/>
              </a:rPr>
              <a:t> FROM </a:t>
            </a:r>
            <a:r>
              <a:rPr lang="en-IN" sz="2400" dirty="0">
                <a:solidFill>
                  <a:schemeClr val="tx1"/>
                </a:solidFill>
              </a:rPr>
              <a:t>STUDENT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06BD22-C11A-1323-58DE-821C1B991954}"/>
              </a:ext>
            </a:extLst>
          </p:cNvPr>
          <p:cNvSpPr/>
          <p:nvPr/>
        </p:nvSpPr>
        <p:spPr>
          <a:xfrm>
            <a:off x="950424" y="2570629"/>
            <a:ext cx="85433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WHERE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B29BFC-3524-2C7B-EB3B-A43ADB436DB8}"/>
              </a:ext>
            </a:extLst>
          </p:cNvPr>
          <p:cNvSpPr/>
          <p:nvPr/>
        </p:nvSpPr>
        <p:spPr>
          <a:xfrm>
            <a:off x="1866893" y="2570629"/>
            <a:ext cx="17159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NAME</a:t>
            </a:r>
            <a:r>
              <a:rPr lang="en-IN" dirty="0">
                <a:solidFill>
                  <a:srgbClr val="808080"/>
                </a:solidFill>
              </a:rPr>
              <a:t>=</a:t>
            </a:r>
            <a:r>
              <a:rPr lang="en-IN" dirty="0">
                <a:solidFill>
                  <a:srgbClr val="FF0000"/>
                </a:solidFill>
              </a:rPr>
              <a:t>‘Raju'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2651C5-9913-5AB7-A02F-94120F63CD69}"/>
              </a:ext>
            </a:extLst>
          </p:cNvPr>
          <p:cNvSpPr/>
          <p:nvPr/>
        </p:nvSpPr>
        <p:spPr>
          <a:xfrm>
            <a:off x="3319395" y="2040239"/>
            <a:ext cx="1966113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Student_Details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5BD8BCB-22D8-F60F-5467-86256526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219" y="4584769"/>
            <a:ext cx="2042996" cy="140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9C27E7-07D1-E934-EFE8-7E4B6F54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571" y="4606556"/>
            <a:ext cx="3066283" cy="1409786"/>
          </a:xfrm>
          <a:prstGeom prst="rect">
            <a:avLst/>
          </a:prstGeom>
        </p:spPr>
      </p:pic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84E4FDD5-E6B4-62AB-E218-4033371B4B1F}"/>
              </a:ext>
            </a:extLst>
          </p:cNvPr>
          <p:cNvGraphicFramePr>
            <a:graphicFrameLocks/>
          </p:cNvGraphicFramePr>
          <p:nvPr/>
        </p:nvGraphicFramePr>
        <p:xfrm>
          <a:off x="8361062" y="1418450"/>
          <a:ext cx="1315034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15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1979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" name="Picture 36">
            <a:extLst>
              <a:ext uri="{FF2B5EF4-FFF2-40B4-BE49-F238E27FC236}">
                <a16:creationId xmlns:a16="http://schemas.microsoft.com/office/drawing/2014/main" id="{0F7FD806-A11C-6F3D-F8A1-3A478528BD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062" y="1884817"/>
            <a:ext cx="2859550" cy="1544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0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a View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391430F-9133-755C-11B8-B5B273D4D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There isn't a query in SQL Server that can rename a view directly.</a:t>
            </a:r>
          </a:p>
          <a:p>
            <a:r>
              <a:rPr lang="en-US" dirty="0"/>
              <a:t>The </a:t>
            </a:r>
            <a:r>
              <a:rPr lang="en-US" b="1" dirty="0" err="1">
                <a:solidFill>
                  <a:srgbClr val="C00000"/>
                </a:solidFill>
              </a:rPr>
              <a:t>sp_rename</a:t>
            </a:r>
            <a:r>
              <a:rPr lang="en-US" b="1" dirty="0">
                <a:solidFill>
                  <a:srgbClr val="C00000"/>
                </a:solidFill>
              </a:rPr>
              <a:t> </a:t>
            </a:r>
            <a:r>
              <a:rPr lang="en-US" dirty="0"/>
              <a:t>is a system stored procedure in SQL that can be used to rename view.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0C4C5-D7CB-1B8C-2DBE-2E3324AF31AE}"/>
              </a:ext>
            </a:extLst>
          </p:cNvPr>
          <p:cNvSpPr/>
          <p:nvPr/>
        </p:nvSpPr>
        <p:spPr>
          <a:xfrm>
            <a:off x="616238" y="2161310"/>
            <a:ext cx="7253143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D0FC-7683-7EAB-0353-B931E20C0F7C}"/>
              </a:ext>
            </a:extLst>
          </p:cNvPr>
          <p:cNvSpPr txBox="1"/>
          <p:nvPr/>
        </p:nvSpPr>
        <p:spPr>
          <a:xfrm>
            <a:off x="400850" y="1708771"/>
            <a:ext cx="3113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Syntax to rename 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FC36D4-30B6-C9B6-8E5C-D52B3393BDA3}"/>
              </a:ext>
            </a:extLst>
          </p:cNvPr>
          <p:cNvSpPr/>
          <p:nvPr/>
        </p:nvSpPr>
        <p:spPr>
          <a:xfrm>
            <a:off x="1856658" y="2300115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BAF9F-3567-9AB6-5D97-AC8D5B85E4E0}"/>
              </a:ext>
            </a:extLst>
          </p:cNvPr>
          <p:cNvSpPr/>
          <p:nvPr/>
        </p:nvSpPr>
        <p:spPr>
          <a:xfrm>
            <a:off x="7366451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790007-08D6-3663-E476-267BEC5D43F9}"/>
              </a:ext>
            </a:extLst>
          </p:cNvPr>
          <p:cNvSpPr/>
          <p:nvPr/>
        </p:nvSpPr>
        <p:spPr>
          <a:xfrm>
            <a:off x="3395963" y="2300115"/>
            <a:ext cx="167271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old_view_name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AD96CA-F8AF-2785-5D6D-1AF2B7250BD1}"/>
              </a:ext>
            </a:extLst>
          </p:cNvPr>
          <p:cNvSpPr/>
          <p:nvPr/>
        </p:nvSpPr>
        <p:spPr>
          <a:xfrm>
            <a:off x="5373775" y="2306011"/>
            <a:ext cx="1922952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'</a:t>
            </a:r>
            <a:r>
              <a:rPr lang="en-IN" dirty="0" err="1"/>
              <a:t>new_view_name</a:t>
            </a:r>
            <a:r>
              <a:rPr lang="en-IN" dirty="0"/>
              <a:t>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984673-C3D0-302E-A6A7-7F91C49F4A59}"/>
              </a:ext>
            </a:extLst>
          </p:cNvPr>
          <p:cNvSpPr/>
          <p:nvPr/>
        </p:nvSpPr>
        <p:spPr>
          <a:xfrm>
            <a:off x="854364" y="2300872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FEFE8D-7D2A-8785-5EC0-E5A633EE1302}"/>
              </a:ext>
            </a:extLst>
          </p:cNvPr>
          <p:cNvSpPr/>
          <p:nvPr/>
        </p:nvSpPr>
        <p:spPr>
          <a:xfrm>
            <a:off x="5125975" y="230011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8F40D-0A68-D909-E228-8CD0F4BAE933}"/>
              </a:ext>
            </a:extLst>
          </p:cNvPr>
          <p:cNvSpPr/>
          <p:nvPr/>
        </p:nvSpPr>
        <p:spPr>
          <a:xfrm>
            <a:off x="594095" y="3658726"/>
            <a:ext cx="7853124" cy="794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AAFF0-D725-1B4B-83F3-A304094B04E7}"/>
              </a:ext>
            </a:extLst>
          </p:cNvPr>
          <p:cNvSpPr txBox="1"/>
          <p:nvPr/>
        </p:nvSpPr>
        <p:spPr>
          <a:xfrm>
            <a:off x="400850" y="3197061"/>
            <a:ext cx="26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Example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38324D-83A2-6A61-3554-C20C0AD65DDF}"/>
              </a:ext>
            </a:extLst>
          </p:cNvPr>
          <p:cNvSpPr/>
          <p:nvPr/>
        </p:nvSpPr>
        <p:spPr>
          <a:xfrm>
            <a:off x="1856658" y="3782647"/>
            <a:ext cx="14702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rgbClr val="800000"/>
                </a:solidFill>
              </a:rPr>
              <a:t>sp_rename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383B1C-9B70-0B8F-458D-BD930C37202C}"/>
              </a:ext>
            </a:extLst>
          </p:cNvPr>
          <p:cNvSpPr/>
          <p:nvPr/>
        </p:nvSpPr>
        <p:spPr>
          <a:xfrm>
            <a:off x="8041044" y="3780433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234E53-7886-7019-D155-9972BDB03537}"/>
              </a:ext>
            </a:extLst>
          </p:cNvPr>
          <p:cNvSpPr/>
          <p:nvPr/>
        </p:nvSpPr>
        <p:spPr>
          <a:xfrm>
            <a:off x="3395963" y="3782647"/>
            <a:ext cx="2114868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‘CUSTOMERS_VIEW'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BFDF2C-9B92-98C7-25E0-2D160D8DC8ED}"/>
              </a:ext>
            </a:extLst>
          </p:cNvPr>
          <p:cNvSpPr/>
          <p:nvPr/>
        </p:nvSpPr>
        <p:spPr>
          <a:xfrm>
            <a:off x="5837223" y="3788543"/>
            <a:ext cx="2114867" cy="45130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‘VIEW_ CUSTOMERS '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F1880F-3652-273B-1421-7E29BF7ECDC2}"/>
              </a:ext>
            </a:extLst>
          </p:cNvPr>
          <p:cNvSpPr/>
          <p:nvPr/>
        </p:nvSpPr>
        <p:spPr>
          <a:xfrm>
            <a:off x="854364" y="3783404"/>
            <a:ext cx="93207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EXEC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A3E1EF-08A7-8410-BBEF-856A01835E7D}"/>
              </a:ext>
            </a:extLst>
          </p:cNvPr>
          <p:cNvSpPr/>
          <p:nvPr/>
        </p:nvSpPr>
        <p:spPr>
          <a:xfrm>
            <a:off x="5576272" y="3789669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72561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482C7C8D-A255-18B1-5802-CF496A33789A}"/>
              </a:ext>
            </a:extLst>
          </p:cNvPr>
          <p:cNvSpPr txBox="1"/>
          <p:nvPr/>
        </p:nvSpPr>
        <p:spPr>
          <a:xfrm>
            <a:off x="320422" y="3869994"/>
            <a:ext cx="4609387" cy="6310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3295E-5C2A-982E-301B-8FFD58BAACD5}"/>
              </a:ext>
            </a:extLst>
          </p:cNvPr>
          <p:cNvSpPr txBox="1"/>
          <p:nvPr/>
        </p:nvSpPr>
        <p:spPr>
          <a:xfrm>
            <a:off x="308219" y="2502456"/>
            <a:ext cx="4449023" cy="5369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Dropping a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43566"/>
            <a:ext cx="11929641" cy="5590565"/>
          </a:xfrm>
        </p:spPr>
        <p:txBody>
          <a:bodyPr/>
          <a:lstStyle/>
          <a:p>
            <a:r>
              <a:rPr lang="en-US" dirty="0"/>
              <a:t>A view is drop by using the </a:t>
            </a:r>
            <a:r>
              <a:rPr lang="en-US" b="1" dirty="0">
                <a:solidFill>
                  <a:schemeClr val="accent6"/>
                </a:solidFill>
              </a:rPr>
              <a:t>DROP VIEW </a:t>
            </a:r>
            <a:r>
              <a:rPr lang="en-US" dirty="0"/>
              <a:t>statement.</a:t>
            </a:r>
          </a:p>
          <a:p>
            <a:r>
              <a:rPr lang="en-US" dirty="0"/>
              <a:t>The base table will not be affected if a view is destroyed.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200" dirty="0"/>
          </a:p>
          <a:p>
            <a:r>
              <a:rPr lang="en-US" dirty="0"/>
              <a:t>After Successfully drop the view if we try to access the view it will throw an error.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377792" y="1915831"/>
            <a:ext cx="3377334" cy="37892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Syntax to drop a view :</a:t>
            </a:r>
          </a:p>
          <a:p>
            <a:pPr marL="0" indent="0">
              <a:buNone/>
            </a:pPr>
            <a:r>
              <a:rPr lang="en-US" b="1" dirty="0"/>
              <a:t>	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A46A896-DB05-F14B-4FDD-3A71A2101E83}"/>
              </a:ext>
            </a:extLst>
          </p:cNvPr>
          <p:cNvSpPr txBox="1">
            <a:spLocks/>
          </p:cNvSpPr>
          <p:nvPr/>
        </p:nvSpPr>
        <p:spPr>
          <a:xfrm>
            <a:off x="377792" y="3256335"/>
            <a:ext cx="1366317" cy="4254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Example: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C893F-8841-EF9A-2522-9EEC1C8F99AC}"/>
              </a:ext>
            </a:extLst>
          </p:cNvPr>
          <p:cNvSpPr txBox="1">
            <a:spLocks/>
          </p:cNvSpPr>
          <p:nvPr/>
        </p:nvSpPr>
        <p:spPr>
          <a:xfrm>
            <a:off x="5171635" y="3256335"/>
            <a:ext cx="1237108" cy="4254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Output:</a:t>
            </a:r>
            <a:endParaRPr lang="en-US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420C3-8E02-1AEB-29A6-5C30D1CB7296}"/>
              </a:ext>
            </a:extLst>
          </p:cNvPr>
          <p:cNvSpPr/>
          <p:nvPr/>
        </p:nvSpPr>
        <p:spPr>
          <a:xfrm>
            <a:off x="1906028" y="2532576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8978C-47AE-AAF7-3F47-885C82124B10}"/>
              </a:ext>
            </a:extLst>
          </p:cNvPr>
          <p:cNvSpPr/>
          <p:nvPr/>
        </p:nvSpPr>
        <p:spPr>
          <a:xfrm>
            <a:off x="2900864" y="2540284"/>
            <a:ext cx="1514669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View_name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07A8B-6973-DBCA-77EF-D724345936FF}"/>
              </a:ext>
            </a:extLst>
          </p:cNvPr>
          <p:cNvSpPr/>
          <p:nvPr/>
        </p:nvSpPr>
        <p:spPr>
          <a:xfrm>
            <a:off x="4483179" y="2537312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AD0A0-AB30-9518-0EB1-BE92156E87E4}"/>
              </a:ext>
            </a:extLst>
          </p:cNvPr>
          <p:cNvSpPr/>
          <p:nvPr/>
        </p:nvSpPr>
        <p:spPr>
          <a:xfrm>
            <a:off x="377792" y="2532576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762E09-D3EA-1F81-CA89-0AC09A6FE471}"/>
              </a:ext>
            </a:extLst>
          </p:cNvPr>
          <p:cNvSpPr/>
          <p:nvPr/>
        </p:nvSpPr>
        <p:spPr>
          <a:xfrm>
            <a:off x="1906028" y="3940035"/>
            <a:ext cx="9271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EE4BA7-45BE-2FE3-CC8B-23B4A2F693C2}"/>
              </a:ext>
            </a:extLst>
          </p:cNvPr>
          <p:cNvSpPr/>
          <p:nvPr/>
        </p:nvSpPr>
        <p:spPr>
          <a:xfrm>
            <a:off x="2900864" y="3940035"/>
            <a:ext cx="1683162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Student_Details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72A565-5AC8-A11D-39F2-008029CC849D}"/>
              </a:ext>
            </a:extLst>
          </p:cNvPr>
          <p:cNvSpPr/>
          <p:nvPr/>
        </p:nvSpPr>
        <p:spPr>
          <a:xfrm>
            <a:off x="4636315" y="3940035"/>
            <a:ext cx="19050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808080"/>
                </a:solidFill>
              </a:rPr>
              <a:t>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DAD9C3-E6E0-D1D7-ED24-EC16710EC0C9}"/>
              </a:ext>
            </a:extLst>
          </p:cNvPr>
          <p:cNvSpPr/>
          <p:nvPr/>
        </p:nvSpPr>
        <p:spPr>
          <a:xfrm>
            <a:off x="377792" y="3932855"/>
            <a:ext cx="1460590" cy="457200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DROP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803A64-9BD8-9232-56B6-B21151CCFD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9" b="10449"/>
          <a:stretch/>
        </p:blipFill>
        <p:spPr>
          <a:xfrm>
            <a:off x="5171635" y="3935129"/>
            <a:ext cx="4439270" cy="6310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F850F-1E66-8A15-A3E9-02D68BB0E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644" y="5257970"/>
            <a:ext cx="5344038" cy="1176161"/>
          </a:xfrm>
          <a:prstGeom prst="rect">
            <a:avLst/>
          </a:prstGeom>
        </p:spPr>
      </p:pic>
      <p:sp>
        <p:nvSpPr>
          <p:cNvPr id="22" name="Speech Bubble: Oval 8">
            <a:extLst>
              <a:ext uri="{FF2B5EF4-FFF2-40B4-BE49-F238E27FC236}">
                <a16:creationId xmlns:a16="http://schemas.microsoft.com/office/drawing/2014/main" id="{9FDC3253-7E98-DD19-14D2-3EBC41E9D122}"/>
              </a:ext>
            </a:extLst>
          </p:cNvPr>
          <p:cNvSpPr/>
          <p:nvPr/>
        </p:nvSpPr>
        <p:spPr>
          <a:xfrm>
            <a:off x="7192768" y="5515661"/>
            <a:ext cx="1532584" cy="594753"/>
          </a:xfrm>
          <a:prstGeom prst="wedgeEllipseCallout">
            <a:avLst>
              <a:gd name="adj1" fmla="val -79621"/>
              <a:gd name="adj2" fmla="val 32343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ERROR !!!</a:t>
            </a:r>
          </a:p>
        </p:txBody>
      </p:sp>
    </p:spTree>
    <p:extLst>
      <p:ext uri="{BB962C8B-B14F-4D97-AF65-F5344CB8AC3E}">
        <p14:creationId xmlns:p14="http://schemas.microsoft.com/office/powerpoint/2010/main" val="39012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7" presetClass="emph" presetSubtype="0" repeatCount="indefinite" fill="remove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77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9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6" grpId="0" animBg="1"/>
      <p:bldP spid="4" grpId="0" animBg="1"/>
      <p:bldP spid="5" grpId="0" animBg="1"/>
      <p:bldP spid="7" grpId="0" animBg="1"/>
      <p:bldP spid="8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E78466A-D4FA-D2B6-D10E-DC73EF5F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Simple View Vs Complex View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5F08EEB6-65DA-D168-B205-10981354A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204250"/>
              </p:ext>
            </p:extLst>
          </p:nvPr>
        </p:nvGraphicFramePr>
        <p:xfrm>
          <a:off x="341433" y="1139022"/>
          <a:ext cx="11406618" cy="1188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541"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dirty="0" err="1">
                          <a:solidFill>
                            <a:schemeClr val="tx1"/>
                          </a:solidFill>
                        </a:rPr>
                        <a:t>Sr.No</a:t>
                      </a:r>
                      <a:r>
                        <a:rPr lang="en-US" sz="22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>
                          <a:solidFill>
                            <a:schemeClr val="tx1"/>
                          </a:solidFill>
                        </a:rPr>
                        <a:t>Simple View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 View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contains only one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base table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is created from only one table. </a:t>
                      </a:r>
                      <a:endParaRPr lang="en-IN" sz="2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than one base table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 is created from more than one table.</a:t>
                      </a:r>
                      <a:endParaRPr lang="en-IN" sz="2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D5051680-390D-82BB-7C34-A63A3678A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588939"/>
              </p:ext>
            </p:extLst>
          </p:nvPr>
        </p:nvGraphicFramePr>
        <p:xfrm>
          <a:off x="341433" y="2334067"/>
          <a:ext cx="11406618" cy="76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Simple View, We cannot use group functions like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MAX(), </a:t>
                      </a:r>
                      <a:r>
                        <a:rPr lang="en-US" sz="2200" b="0" i="0" u="sng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COUNT()</a:t>
                      </a:r>
                      <a:r>
                        <a:rPr lang="en-US" sz="2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, </a:t>
                      </a:r>
                      <a:r>
                        <a:rPr lang="en-US" sz="2200" b="0" i="0" u="sng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etc.</a:t>
                      </a: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Complex View We can use various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functions.</a:t>
                      </a:r>
                      <a:endParaRPr lang="en-IN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15C3F457-80EE-D3FF-5D5D-9A46BEF38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9317754"/>
              </p:ext>
            </p:extLst>
          </p:nvPr>
        </p:nvGraphicFramePr>
        <p:xfrm>
          <a:off x="341314" y="3981276"/>
          <a:ext cx="11406618" cy="121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mentioned in above point due to DML operations </a:t>
                      </a:r>
                      <a:r>
                        <a:rPr lang="en-US" sz="2200" b="0" u="sng" dirty="0">
                          <a:solidFill>
                            <a:srgbClr val="C00000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INSERT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</a:rPr>
                        <a:t>, </a:t>
                      </a:r>
                      <a:r>
                        <a:rPr lang="en-US" sz="2200" b="0" u="sng" dirty="0">
                          <a:solidFill>
                            <a:srgbClr val="C00000"/>
                          </a:solidFill>
                          <a:effectLst/>
                        </a:rPr>
                        <a:t>DELETE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and </a:t>
                      </a:r>
                      <a:r>
                        <a:rPr lang="en-US" sz="2200" b="0" u="sng" dirty="0">
                          <a:solidFill>
                            <a:srgbClr val="C00000"/>
                          </a:solidFill>
                          <a:effectLst/>
                        </a:rPr>
                        <a:t>UPDATE</a:t>
                      </a:r>
                      <a:r>
                        <a:rPr lang="en-US" sz="2200" b="0" u="sng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  <a:effectLst/>
                        </a:rPr>
                        <a:t>are directly possible on a simple view. </a:t>
                      </a:r>
                    </a:p>
                  </a:txBody>
                  <a:tcPr marL="76200" marR="76200" marT="106680" marB="10668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view, we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cannot apply INSERT, DELETE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directly.</a:t>
                      </a:r>
                      <a:endParaRPr lang="en-IN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24139625-3763-D898-1E75-8440887E44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7870033"/>
              </p:ext>
            </p:extLst>
          </p:nvPr>
        </p:nvGraphicFramePr>
        <p:xfrm>
          <a:off x="341433" y="3099539"/>
          <a:ext cx="11406618" cy="883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5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5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Simple View,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DML operations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easily be performed.</a:t>
                      </a:r>
                      <a:endParaRPr lang="en-US" sz="2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6200" marR="76200" marT="106680" marB="10668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In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view, 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DML operations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could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always be performed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67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Customer table having the following fields and solve given queries: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Emp_Pattern</a:t>
            </a:r>
            <a:r>
              <a:rPr lang="en-US" sz="2400" dirty="0"/>
              <a:t>’ that contain employee id, name and salary of all the employees whose first name is start with ‘a’ and end with ’k’ from Customer table.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Emp_Dept</a:t>
            </a:r>
            <a:r>
              <a:rPr lang="en-US" sz="2400" dirty="0"/>
              <a:t>’ that displays all the information of employee works in ‘HR’ department.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Emp_Age</a:t>
            </a:r>
            <a:r>
              <a:rPr lang="en-US" sz="2400" dirty="0"/>
              <a:t>’ that retrieves employees with an age between 25 to 35.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Delete data from a ‘</a:t>
            </a:r>
            <a:r>
              <a:rPr lang="en-US" sz="2400" dirty="0" err="1"/>
              <a:t>Emp_Age</a:t>
            </a:r>
            <a:r>
              <a:rPr lang="en-US" sz="2400" dirty="0"/>
              <a:t>’ view whose age is greater than 29.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Update department ‘HR’ to ‘Human Resource’ in ‘</a:t>
            </a:r>
            <a:r>
              <a:rPr lang="en-US" sz="2400" dirty="0" err="1"/>
              <a:t>Emp_Dept</a:t>
            </a:r>
            <a:r>
              <a:rPr lang="en-US" sz="2400" dirty="0"/>
              <a:t>’ view. 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Destroy ‘</a:t>
            </a:r>
            <a:r>
              <a:rPr lang="en-US" sz="2400" dirty="0" err="1"/>
              <a:t>Emp_Age</a:t>
            </a:r>
            <a:r>
              <a:rPr lang="en-US" sz="2400" dirty="0"/>
              <a:t>’ view from the database.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Rename view ‘</a:t>
            </a:r>
            <a:r>
              <a:rPr lang="en-US" sz="2400" dirty="0" err="1"/>
              <a:t>Emp_Pattern</a:t>
            </a:r>
            <a:r>
              <a:rPr lang="en-US" sz="2400" dirty="0"/>
              <a:t>’ to ‘</a:t>
            </a:r>
            <a:r>
              <a:rPr lang="en-US" sz="2400" dirty="0" err="1"/>
              <a:t>Emp_Like</a:t>
            </a:r>
            <a:r>
              <a:rPr lang="en-US" sz="2400" dirty="0"/>
              <a:t>’.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endParaRPr lang="en-US" sz="2400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550151" y="1899436"/>
          <a:ext cx="6297911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4221">
                  <a:extLst>
                    <a:ext uri="{9D8B030D-6E8A-4147-A177-3AD203B41FA5}">
                      <a16:colId xmlns:a16="http://schemas.microsoft.com/office/drawing/2014/main" val="294033100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EID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FirstName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LastName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Salary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550152" y="1535823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1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View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[Exercise]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Customer and Order table having the following fields and solve given queries: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500" dirty="0"/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that displays all the customer information along with their order from Customer and Order tables.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that displays all the information of customers who place their order after 25</a:t>
            </a:r>
            <a:r>
              <a:rPr lang="en-US" sz="2400" baseline="30000" dirty="0"/>
              <a:t>th</a:t>
            </a:r>
            <a:r>
              <a:rPr lang="en-US" sz="2400" dirty="0"/>
              <a:t> of August, 2021.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Cust_Order</a:t>
            </a:r>
            <a:r>
              <a:rPr lang="en-US" sz="2400" dirty="0"/>
              <a:t>’ that retrieves customers whose order id between 103 to 108 and order amount exceeds 25000.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Cust_TotalOrder</a:t>
            </a:r>
            <a:r>
              <a:rPr lang="en-US" sz="2400" dirty="0"/>
              <a:t>’ that displays total number of orders for each customers.</a:t>
            </a:r>
          </a:p>
          <a:p>
            <a:pPr marL="1001712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Create a view ‘</a:t>
            </a:r>
            <a:r>
              <a:rPr lang="en-US" sz="2400" dirty="0" err="1"/>
              <a:t>Cust_OrderByName</a:t>
            </a:r>
            <a:r>
              <a:rPr lang="en-US" sz="2400" dirty="0"/>
              <a:t>’ that displays customer information with its order amount in ascending order by customer name.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1321017"/>
              </p:ext>
            </p:extLst>
          </p:nvPr>
        </p:nvGraphicFramePr>
        <p:xfrm>
          <a:off x="550151" y="1899436"/>
          <a:ext cx="3183786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27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5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CustID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 err="1">
                          <a:solidFill>
                            <a:schemeClr val="tx1"/>
                          </a:solidFill>
                        </a:rPr>
                        <a:t>CustName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581430"/>
              </p:ext>
            </p:extLst>
          </p:nvPr>
        </p:nvGraphicFramePr>
        <p:xfrm>
          <a:off x="550152" y="1535823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C06C458C-597D-E62F-D18F-1AD1521A9A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3812819"/>
              </p:ext>
            </p:extLst>
          </p:nvPr>
        </p:nvGraphicFramePr>
        <p:xfrm>
          <a:off x="4612076" y="1899436"/>
          <a:ext cx="4625230" cy="411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01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1559">
                  <a:extLst>
                    <a:ext uri="{9D8B030D-6E8A-4147-A177-3AD203B41FA5}">
                      <a16:colId xmlns:a16="http://schemas.microsoft.com/office/drawing/2014/main" val="6512023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sng" dirty="0" err="1">
                          <a:solidFill>
                            <a:schemeClr val="tx1"/>
                          </a:solidFill>
                        </a:rPr>
                        <a:t>OrderID</a:t>
                      </a:r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CustID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OrderDate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OrderAmount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9CDDE3A-B469-2FB5-3AB0-0CF31E510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0477141"/>
              </p:ext>
            </p:extLst>
          </p:nvPr>
        </p:nvGraphicFramePr>
        <p:xfrm>
          <a:off x="4612079" y="1535823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Order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78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Advantages and Disadvantages of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44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374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We are getting the following </a:t>
            </a:r>
            <a:r>
              <a:rPr lang="en-US" b="1" dirty="0">
                <a:solidFill>
                  <a:srgbClr val="C00000"/>
                </a:solidFill>
              </a:rPr>
              <a:t>advantages</a:t>
            </a:r>
            <a:r>
              <a:rPr lang="en-US" dirty="0"/>
              <a:t> of using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in </a:t>
            </a:r>
            <a:r>
              <a:rPr lang="en-US" b="1" dirty="0">
                <a:solidFill>
                  <a:srgbClr val="C00000"/>
                </a:solidFill>
              </a:rPr>
              <a:t>SQL Server</a:t>
            </a:r>
            <a:r>
              <a:rPr lang="en-US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400" u="sng" dirty="0">
                <a:solidFill>
                  <a:srgbClr val="C00000"/>
                </a:solidFill>
              </a:rPr>
              <a:t>Hiding the complexity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In SQL Server, we can use the Views to reduce the complexity of the database schema for non-IT users. View hides the complexity of SQL Server Joins. Now, the Non-IT users find this view easy to query rather than writing the complex joins.</a:t>
            </a:r>
          </a:p>
          <a:p>
            <a:pPr lvl="1">
              <a:lnSpc>
                <a:spcPct val="100000"/>
              </a:lnSpc>
            </a:pPr>
            <a:r>
              <a:rPr lang="en-IN" sz="2400" u="sng" dirty="0">
                <a:solidFill>
                  <a:srgbClr val="C00000"/>
                </a:solidFill>
              </a:rPr>
              <a:t>Query Simplicity</a:t>
            </a:r>
            <a:r>
              <a:rPr lang="en-IN" sz="2400" dirty="0"/>
              <a:t>: </a:t>
            </a:r>
            <a:r>
              <a:rPr lang="en-US" sz="2400" dirty="0"/>
              <a:t>A view can draw data from several different tables and present it as a single table, turning multi-table queries into single-table queries.</a:t>
            </a:r>
          </a:p>
          <a:p>
            <a:pPr lvl="1">
              <a:lnSpc>
                <a:spcPct val="100000"/>
              </a:lnSpc>
            </a:pPr>
            <a:r>
              <a:rPr lang="en-US" sz="2400" u="sng" dirty="0">
                <a:solidFill>
                  <a:srgbClr val="C00000"/>
                </a:solidFill>
              </a:rPr>
              <a:t>Security</a:t>
            </a:r>
            <a:r>
              <a:rPr lang="en-US" sz="2400" dirty="0"/>
              <a:t>: Each user can be given permission to access the database only through a small set of views that contain the specific data the user is authorized to see, thus restricting the user's access to stored all data.</a:t>
            </a:r>
          </a:p>
          <a:p>
            <a:pPr lvl="1">
              <a:lnSpc>
                <a:spcPct val="100000"/>
              </a:lnSpc>
            </a:pPr>
            <a:r>
              <a:rPr lang="en-US" sz="2400" u="sng" dirty="0">
                <a:solidFill>
                  <a:srgbClr val="C00000"/>
                </a:solidFill>
                <a:latin typeface="Roboto Condensed (Body)"/>
              </a:rPr>
              <a:t>Presenting the Aggregated data by Hiding Detailed data</a:t>
            </a:r>
            <a:r>
              <a:rPr lang="en-US" sz="2400" dirty="0">
                <a:latin typeface="Roboto Condensed (Body)"/>
              </a:rPr>
              <a:t>: 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(Body)"/>
              </a:rPr>
              <a:t>Views can act as aggregated tables, where the database engine aggregates data (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(Body)"/>
                <a:hlinkClick r:id="rId2" tooltip="Summ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(Body)"/>
              </a:rPr>
              <a:t>, 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(Body)"/>
                <a:hlinkClick r:id="rId3" tooltip="Averag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average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(Body)"/>
              </a:rPr>
              <a:t>, etc.) and presents the calculated results as part of the data.</a:t>
            </a:r>
          </a:p>
          <a:p>
            <a:pPr lvl="1">
              <a:lnSpc>
                <a:spcPct val="100000"/>
              </a:lnSpc>
            </a:pPr>
            <a:r>
              <a:rPr lang="en-US" sz="2400" u="sng" dirty="0">
                <a:solidFill>
                  <a:srgbClr val="C00000"/>
                </a:solidFill>
              </a:rPr>
              <a:t>Views take very little space to store</a:t>
            </a:r>
            <a:r>
              <a:rPr lang="en-US" sz="2400" dirty="0">
                <a:solidFill>
                  <a:schemeClr val="tx1">
                    <a:lumMod val="90000"/>
                    <a:lumOff val="10000"/>
                  </a:schemeClr>
                </a:solidFill>
              </a:rPr>
              <a:t>: </a:t>
            </a:r>
            <a:r>
              <a:rPr lang="en-US" sz="2400" dirty="0"/>
              <a:t>The database contains only the definition of a view, not a copy of all the data that it presents.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View / Limitation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1374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222222"/>
                </a:solidFill>
                <a:effectLst/>
                <a:latin typeface="Roboto Condensed (Body)"/>
              </a:rPr>
              <a:t>Views provide an abstraction layer to underlying data, simplifying data access. However there are certain limitations for SQL Server views. These limitations include:</a:t>
            </a:r>
          </a:p>
          <a:p>
            <a:pPr lvl="1" algn="l">
              <a:lnSpc>
                <a:spcPct val="100000"/>
              </a:lnSpc>
              <a:buFont typeface="Wingdings 3" panose="05040102010807070707" pitchFamily="18" charset="2"/>
              <a:buChar char="Ê"/>
            </a:pPr>
            <a:r>
              <a:rPr lang="en-US" sz="240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oboto Condensed (Body)"/>
              </a:rPr>
              <a:t>You </a:t>
            </a:r>
            <a:r>
              <a:rPr lang="en-US" sz="2400" i="0" dirty="0">
                <a:solidFill>
                  <a:srgbClr val="C00000"/>
                </a:solidFill>
                <a:effectLst/>
                <a:latin typeface="Roboto Condensed (Body)"/>
              </a:rPr>
              <a:t>cannot pass parameters </a:t>
            </a:r>
            <a:r>
              <a:rPr lang="en-US" sz="240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oboto Condensed (Body)"/>
              </a:rPr>
              <a:t>to SQL Server views</a:t>
            </a:r>
          </a:p>
          <a:p>
            <a:pPr lvl="1" algn="l">
              <a:lnSpc>
                <a:spcPct val="100000"/>
              </a:lnSpc>
              <a:buFont typeface="Wingdings 3" panose="05040102010807070707" pitchFamily="18" charset="2"/>
              <a:buChar char="Ê"/>
            </a:pPr>
            <a:r>
              <a:rPr lang="en-US" sz="2400" i="0" dirty="0">
                <a:solidFill>
                  <a:srgbClr val="C00000"/>
                </a:solidFill>
                <a:effectLst/>
                <a:latin typeface="Roboto Condensed (Body)"/>
              </a:rPr>
              <a:t>Cannot use an Order By clause </a:t>
            </a:r>
            <a:r>
              <a:rPr lang="en-US" sz="240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oboto Condensed (Body)"/>
              </a:rPr>
              <a:t>with views </a:t>
            </a:r>
            <a:r>
              <a:rPr lang="en-US" sz="2400" i="0" dirty="0">
                <a:solidFill>
                  <a:srgbClr val="C00000"/>
                </a:solidFill>
                <a:effectLst/>
                <a:latin typeface="Roboto Condensed (Body)"/>
              </a:rPr>
              <a:t>without specifying TOP, OFFSET </a:t>
            </a:r>
            <a:r>
              <a:rPr lang="en-US" sz="2400" i="0" dirty="0">
                <a:effectLst/>
                <a:latin typeface="Roboto Condensed (Body)"/>
              </a:rPr>
              <a:t>or</a:t>
            </a:r>
            <a:r>
              <a:rPr lang="en-US" sz="2400" i="0" dirty="0">
                <a:solidFill>
                  <a:srgbClr val="C00000"/>
                </a:solidFill>
                <a:effectLst/>
                <a:latin typeface="Roboto Condensed (Body)"/>
              </a:rPr>
              <a:t> FOR XML</a:t>
            </a:r>
          </a:p>
          <a:p>
            <a:pPr lvl="1" algn="l">
              <a:lnSpc>
                <a:spcPct val="100000"/>
              </a:lnSpc>
              <a:buFont typeface="Wingdings 3" panose="05040102010807070707" pitchFamily="18" charset="2"/>
              <a:buChar char="Ê"/>
            </a:pPr>
            <a:r>
              <a:rPr lang="en-US" sz="2400" i="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Roboto Condensed (Body)"/>
              </a:rPr>
              <a:t>Views </a:t>
            </a:r>
            <a:r>
              <a:rPr lang="en-US" sz="2400" i="0" dirty="0">
                <a:solidFill>
                  <a:srgbClr val="C00000"/>
                </a:solidFill>
                <a:effectLst/>
                <a:latin typeface="Roboto Condensed (Body)"/>
              </a:rPr>
              <a:t>cannot be created on Temporary Tables</a:t>
            </a:r>
          </a:p>
          <a:p>
            <a:pPr lvl="1"/>
            <a:endParaRPr lang="en-US" sz="2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F8536-B539-5B72-8768-0C8066B70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CA72-1EDC-997B-CDB5-95203D3A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View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C00000"/>
                </a:solidFill>
              </a:rPr>
              <a:t>Point To Keep in Mind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FA9219-5BEA-E9D2-0412-B0F76E455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If the user insert/update/delete any record/s in view, it will also </a:t>
            </a:r>
            <a:r>
              <a:rPr lang="en-US" b="1" dirty="0"/>
              <a:t>affect its base table</a:t>
            </a:r>
            <a:r>
              <a:rPr lang="en-US" dirty="0"/>
              <a:t>. </a:t>
            </a:r>
          </a:p>
          <a:p>
            <a:r>
              <a:rPr lang="en-US" dirty="0"/>
              <a:t>If a user tries to </a:t>
            </a:r>
            <a:r>
              <a:rPr lang="en-US" b="1" dirty="0"/>
              <a:t>insert any record </a:t>
            </a:r>
            <a:r>
              <a:rPr lang="en-US" dirty="0"/>
              <a:t>in view then at that time, the base table’s </a:t>
            </a:r>
            <a:r>
              <a:rPr lang="en-US" b="1" dirty="0"/>
              <a:t>PRIMARY KEY column and NOT NULL column </a:t>
            </a:r>
            <a:r>
              <a:rPr lang="en-US" dirty="0"/>
              <a:t>constraints must be fulfil. </a:t>
            </a:r>
          </a:p>
          <a:p>
            <a:r>
              <a:rPr lang="en-IN" dirty="0"/>
              <a:t>We </a:t>
            </a:r>
            <a:r>
              <a:rPr lang="en-IN" b="1" dirty="0"/>
              <a:t>only modify </a:t>
            </a:r>
            <a:r>
              <a:rPr lang="en-IN" dirty="0"/>
              <a:t>data using view if </a:t>
            </a:r>
            <a:r>
              <a:rPr lang="en-IN" b="1" dirty="0"/>
              <a:t>it affects only one base table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C00000"/>
                </a:solidFill>
              </a:rPr>
              <a:t>Common Restriction on Updatable View</a:t>
            </a:r>
          </a:p>
          <a:p>
            <a:r>
              <a:rPr lang="en-US" dirty="0"/>
              <a:t>It can not include:</a:t>
            </a:r>
          </a:p>
          <a:p>
            <a:pPr lvl="1"/>
            <a:r>
              <a:rPr lang="en-US" dirty="0"/>
              <a:t>Aggregate functions</a:t>
            </a:r>
          </a:p>
          <a:p>
            <a:pPr lvl="1"/>
            <a:r>
              <a:rPr lang="en-US" dirty="0"/>
              <a:t>DISTINCT, GROUP BY or HAVING clause</a:t>
            </a:r>
          </a:p>
          <a:p>
            <a:pPr lvl="1"/>
            <a:r>
              <a:rPr lang="en-US" dirty="0"/>
              <a:t>Sub queries</a:t>
            </a:r>
          </a:p>
          <a:p>
            <a:pPr lvl="1"/>
            <a:r>
              <a:rPr lang="en-US" dirty="0"/>
              <a:t>UNION, INTERSECTION or MINUS clause</a:t>
            </a:r>
          </a:p>
          <a:p>
            <a:pPr marL="0" indent="0">
              <a:buNone/>
            </a:pPr>
            <a:endParaRPr lang="en-US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3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Views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19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Table vs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75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E78466A-D4FA-D2B6-D10E-DC73EF5F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Table Vs View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5F08EEB6-65DA-D168-B205-10981354A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1217369"/>
              </p:ext>
            </p:extLst>
          </p:nvPr>
        </p:nvGraphicFramePr>
        <p:xfrm>
          <a:off x="341433" y="960120"/>
          <a:ext cx="11406618" cy="152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541"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dirty="0" err="1">
                          <a:solidFill>
                            <a:schemeClr val="tx1"/>
                          </a:solidFill>
                        </a:rPr>
                        <a:t>Sr.No</a:t>
                      </a:r>
                      <a:endParaRPr lang="en-US" sz="22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IN" sz="2200" b="0" dirty="0"/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table consists of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rows and columns 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organize data to store and display records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a structured format.</a:t>
                      </a:r>
                      <a:endParaRPr lang="en-IN" sz="2200" b="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view is a 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/ logical table 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used to view or manipulate parts of the table.</a:t>
                      </a:r>
                      <a:endParaRPr lang="en-IN" sz="22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Content Placeholder 4">
            <a:extLst>
              <a:ext uri="{FF2B5EF4-FFF2-40B4-BE49-F238E27FC236}">
                <a16:creationId xmlns:a16="http://schemas.microsoft.com/office/drawing/2014/main" id="{D5051680-390D-82BB-7C34-A63A3678A6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9540247"/>
              </p:ext>
            </p:extLst>
          </p:nvPr>
        </p:nvGraphicFramePr>
        <p:xfrm>
          <a:off x="341433" y="2481145"/>
          <a:ext cx="11406618" cy="1432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 three things to create a table: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 name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Columns / Fields name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Datatypes / definitions for each field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can create the columns of the view from one or more tables. Its content is based on 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tables.</a:t>
                      </a:r>
                      <a:endParaRPr lang="en-IN" sz="2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" name="Content Placeholder 4">
            <a:extLst>
              <a:ext uri="{FF2B5EF4-FFF2-40B4-BE49-F238E27FC236}">
                <a16:creationId xmlns:a16="http://schemas.microsoft.com/office/drawing/2014/main" id="{15C3F457-80EE-D3FF-5D5D-9A46BEF382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5647145"/>
              </p:ext>
            </p:extLst>
          </p:nvPr>
        </p:nvGraphicFramePr>
        <p:xfrm>
          <a:off x="341433" y="3914090"/>
          <a:ext cx="11406618" cy="76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table is an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independent database object.</a:t>
                      </a:r>
                      <a:endParaRPr lang="en-IN" sz="2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Views are usually 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depending on the table.</a:t>
                      </a:r>
                      <a:endParaRPr lang="en-IN" sz="22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C479864D-81E0-C8DB-4D00-929E7D09D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0376263"/>
              </p:ext>
            </p:extLst>
          </p:nvPr>
        </p:nvGraphicFramePr>
        <p:xfrm>
          <a:off x="341433" y="4678369"/>
          <a:ext cx="11406618" cy="762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31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table is an 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or real table 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exists in physical locations.</a:t>
                      </a:r>
                      <a:endParaRPr lang="en-IN" sz="22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Views are the </a:t>
                      </a:r>
                      <a:r>
                        <a:rPr lang="en-US" sz="2200" b="0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virtual or logical table </a:t>
                      </a:r>
                      <a:r>
                        <a:rPr lang="en-US" sz="2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that does not exist in any physical location.</a:t>
                      </a:r>
                      <a:endParaRPr lang="en-IN" sz="2200" b="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7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E78466A-D4FA-D2B6-D10E-DC73EF5F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Table Vs View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5F08EEB6-65DA-D168-B205-10981354AA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56718"/>
              </p:ext>
            </p:extLst>
          </p:nvPr>
        </p:nvGraphicFramePr>
        <p:xfrm>
          <a:off x="341433" y="960120"/>
          <a:ext cx="11406618" cy="121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541">
                <a:tc>
                  <a:txBody>
                    <a:bodyPr/>
                    <a:lstStyle/>
                    <a:p>
                      <a:pPr algn="l"/>
                      <a:r>
                        <a:rPr lang="en-US" sz="2200" b="1" u="none" dirty="0" err="1">
                          <a:solidFill>
                            <a:schemeClr val="tx1"/>
                          </a:solidFill>
                        </a:rPr>
                        <a:t>Sr.No</a:t>
                      </a:r>
                      <a:r>
                        <a:rPr lang="en-US" sz="22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Table is a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" panose="02000000000000000000" pitchFamily="2" charset="0"/>
                          <a:ea typeface="Roboto Condensed" panose="02000000000000000000" pitchFamily="2" charset="0"/>
                        </a:rPr>
                        <a:t>physical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 entity 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that means data is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actually stored 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in the table.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The view is a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virtual entity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, which means data is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not actually stored 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in the table.</a:t>
                      </a:r>
                    </a:p>
                  </a:txBody>
                  <a:tcPr marL="60960" marR="60960" marT="60960" marB="6096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40DDAEB-B032-1B6C-DF7C-8BB73FD09D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607310"/>
              </p:ext>
            </p:extLst>
          </p:nvPr>
        </p:nvGraphicFramePr>
        <p:xfrm>
          <a:off x="341433" y="2180977"/>
          <a:ext cx="11406618" cy="457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Table is used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stored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 the data.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View is used to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extract 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data from the table.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01407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0E738BC0-DE87-814A-096B-5AEFFF2119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350198"/>
              </p:ext>
            </p:extLst>
          </p:nvPr>
        </p:nvGraphicFramePr>
        <p:xfrm>
          <a:off x="341433" y="2638177"/>
          <a:ext cx="11406618" cy="1127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9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52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It generates a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fast result.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>
                        <a:lnSpc>
                          <a:spcPct val="100000"/>
                        </a:lnSpc>
                      </a:pP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The view generates a </a:t>
                      </a:r>
                      <a:r>
                        <a:rPr lang="en-US" sz="2200" b="0" dirty="0">
                          <a:solidFill>
                            <a:srgbClr val="C00000"/>
                          </a:solidFill>
                          <a:effectLst/>
                          <a:latin typeface="Roboto Condensed (Body)"/>
                        </a:rPr>
                        <a:t>slow result </a:t>
                      </a:r>
                      <a:r>
                        <a:rPr lang="en-US" sz="2200" b="0" dirty="0">
                          <a:solidFill>
                            <a:srgbClr val="333333"/>
                          </a:solidFill>
                          <a:effectLst/>
                          <a:latin typeface="Roboto Condensed (Body)"/>
                        </a:rPr>
                        <a:t>because it renders the information from the base table every time we query it.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07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91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Introduction to PL/SQL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3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B71B1C"/>
                </a:solidFill>
              </a:rPr>
              <a:t>PL/SQL </a:t>
            </a:r>
            <a:r>
              <a:rPr lang="en-US" dirty="0"/>
              <a:t>is a procedural language </a:t>
            </a:r>
            <a:r>
              <a:rPr lang="en-US" dirty="0">
                <a:solidFill>
                  <a:srgbClr val="B71B1C"/>
                </a:solidFill>
              </a:rPr>
              <a:t>extension</a:t>
            </a:r>
            <a:r>
              <a:rPr lang="en-US" dirty="0"/>
              <a:t> to </a:t>
            </a:r>
            <a:r>
              <a:rPr lang="en-US" dirty="0">
                <a:solidFill>
                  <a:srgbClr val="B71B1C"/>
                </a:solidFill>
              </a:rPr>
              <a:t>Structured Query Language </a:t>
            </a:r>
            <a:r>
              <a:rPr lang="en-US" dirty="0"/>
              <a:t>(SQL). The purpose of PL/SQL is to combine database language and procedural programming language.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2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Advantages of PL/SQL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065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structure: </a:t>
            </a:r>
          </a:p>
          <a:p>
            <a:pPr lvl="1"/>
            <a:r>
              <a:rPr lang="en-US" dirty="0"/>
              <a:t>PL/SQL consist of </a:t>
            </a:r>
            <a:r>
              <a:rPr lang="en-US" dirty="0">
                <a:solidFill>
                  <a:schemeClr val="accent6"/>
                </a:solidFill>
              </a:rPr>
              <a:t>block of code, which can be nested </a:t>
            </a:r>
            <a:r>
              <a:rPr lang="en-US" dirty="0"/>
              <a:t>within each other. </a:t>
            </a:r>
          </a:p>
          <a:p>
            <a:pPr lvl="1"/>
            <a:r>
              <a:rPr lang="en-US" dirty="0"/>
              <a:t>Each block forms a unit of a task or a logical module. </a:t>
            </a:r>
          </a:p>
          <a:p>
            <a:pPr lvl="1"/>
            <a:r>
              <a:rPr lang="en-US" dirty="0"/>
              <a:t>PL/SQL blocks can be stored in the database and reused.</a:t>
            </a:r>
          </a:p>
          <a:p>
            <a:r>
              <a:rPr lang="en-US" dirty="0"/>
              <a:t>Procedural language capability: </a:t>
            </a:r>
          </a:p>
          <a:p>
            <a:pPr lvl="1"/>
            <a:r>
              <a:rPr lang="en-US" dirty="0"/>
              <a:t>PL/SQL </a:t>
            </a:r>
            <a:r>
              <a:rPr lang="en-US" dirty="0">
                <a:solidFill>
                  <a:schemeClr val="accent6"/>
                </a:solidFill>
              </a:rPr>
              <a:t>consist of procedural constructs </a:t>
            </a:r>
            <a:r>
              <a:rPr lang="en-US" dirty="0"/>
              <a:t>such as </a:t>
            </a:r>
            <a:r>
              <a:rPr lang="en-US" dirty="0">
                <a:solidFill>
                  <a:schemeClr val="accent6"/>
                </a:solidFill>
              </a:rPr>
              <a:t>conditional statements </a:t>
            </a:r>
            <a:r>
              <a:rPr lang="en-US" dirty="0"/>
              <a:t>(if, if else, nested if, else if ladder) and </a:t>
            </a:r>
            <a:r>
              <a:rPr lang="en-US" dirty="0">
                <a:solidFill>
                  <a:schemeClr val="accent6"/>
                </a:solidFill>
              </a:rPr>
              <a:t>loops</a:t>
            </a:r>
            <a:r>
              <a:rPr lang="en-US" dirty="0"/>
              <a:t> (for, while, do while).</a:t>
            </a:r>
          </a:p>
          <a:p>
            <a:r>
              <a:rPr lang="en-US" dirty="0"/>
              <a:t>Better performance: </a:t>
            </a:r>
          </a:p>
          <a:p>
            <a:pPr lvl="1"/>
            <a:r>
              <a:rPr lang="en-US" dirty="0"/>
              <a:t>PL/SQL engine </a:t>
            </a:r>
            <a:r>
              <a:rPr lang="en-US" dirty="0">
                <a:solidFill>
                  <a:schemeClr val="accent6"/>
                </a:solidFill>
              </a:rPr>
              <a:t>processes multiple SQL statements </a:t>
            </a:r>
            <a:r>
              <a:rPr lang="en-US" dirty="0"/>
              <a:t>simultaneously as a single block, thereby reducing network traffic.</a:t>
            </a:r>
          </a:p>
          <a:p>
            <a:r>
              <a:rPr lang="en-US" dirty="0"/>
              <a:t>Error handling: </a:t>
            </a:r>
          </a:p>
          <a:p>
            <a:pPr lvl="1"/>
            <a:r>
              <a:rPr lang="en-US" dirty="0"/>
              <a:t>PL/SQL </a:t>
            </a:r>
            <a:r>
              <a:rPr lang="en-US" dirty="0">
                <a:solidFill>
                  <a:schemeClr val="accent6"/>
                </a:solidFill>
              </a:rPr>
              <a:t>handles errors or exceptions </a:t>
            </a:r>
            <a:r>
              <a:rPr lang="en-US" dirty="0"/>
              <a:t>effectively during the execution of PL/SQL program. </a:t>
            </a:r>
          </a:p>
          <a:p>
            <a:pPr lvl="1"/>
            <a:r>
              <a:rPr lang="en-US" dirty="0"/>
              <a:t>Once an exception is caught, specific action can be taken depending upon the type of the exception or it can be displayed to the user with message.</a:t>
            </a:r>
          </a:p>
        </p:txBody>
      </p:sp>
    </p:spTree>
    <p:extLst>
      <p:ext uri="{BB962C8B-B14F-4D97-AF65-F5344CB8AC3E}">
        <p14:creationId xmlns:p14="http://schemas.microsoft.com/office/powerpoint/2010/main" val="2063409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Stored procedure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8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 (SP)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is a </a:t>
            </a:r>
            <a:r>
              <a:rPr lang="en-US" dirty="0">
                <a:solidFill>
                  <a:schemeClr val="accent6"/>
                </a:solidFill>
              </a:rPr>
              <a:t>prepared SQL code that you can save</a:t>
            </a:r>
            <a:r>
              <a:rPr lang="en-US" dirty="0"/>
              <a:t>, so the </a:t>
            </a:r>
            <a:r>
              <a:rPr lang="en-US" dirty="0">
                <a:solidFill>
                  <a:schemeClr val="accent6"/>
                </a:solidFill>
              </a:rPr>
              <a:t>code can be reused </a:t>
            </a:r>
            <a:r>
              <a:rPr lang="en-US" dirty="0"/>
              <a:t>again whenever needed.</a:t>
            </a:r>
          </a:p>
          <a:p>
            <a:r>
              <a:rPr lang="en-US" dirty="0"/>
              <a:t>A procedure has two parts, </a:t>
            </a:r>
            <a:r>
              <a:rPr lang="en-US" dirty="0">
                <a:solidFill>
                  <a:schemeClr val="accent6"/>
                </a:solidFill>
              </a:rPr>
              <a:t>header and body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header consists </a:t>
            </a:r>
            <a:r>
              <a:rPr lang="en-US" dirty="0"/>
              <a:t>of the </a:t>
            </a:r>
            <a:r>
              <a:rPr lang="en-US" dirty="0">
                <a:solidFill>
                  <a:schemeClr val="accent6"/>
                </a:solidFill>
              </a:rPr>
              <a:t>name of the procedure </a:t>
            </a:r>
            <a:r>
              <a:rPr lang="en-US" dirty="0"/>
              <a:t>and the </a:t>
            </a:r>
            <a:r>
              <a:rPr lang="en-US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passed to the procedure.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body consists </a:t>
            </a:r>
            <a:r>
              <a:rPr lang="en-US" dirty="0"/>
              <a:t>of </a:t>
            </a:r>
            <a:r>
              <a:rPr lang="en-US" dirty="0">
                <a:solidFill>
                  <a:schemeClr val="accent6"/>
                </a:solidFill>
              </a:rPr>
              <a:t>declaration section, execution section </a:t>
            </a:r>
            <a:r>
              <a:rPr lang="en-US" dirty="0"/>
              <a:t>and </a:t>
            </a:r>
            <a:r>
              <a:rPr lang="en-US" dirty="0">
                <a:solidFill>
                  <a:schemeClr val="accent6"/>
                </a:solidFill>
              </a:rPr>
              <a:t>exception section</a:t>
            </a:r>
            <a:r>
              <a:rPr lang="en-US" dirty="0"/>
              <a:t>.</a:t>
            </a:r>
          </a:p>
          <a:p>
            <a:r>
              <a:rPr lang="en-US" dirty="0"/>
              <a:t>A procedure </a:t>
            </a:r>
            <a:r>
              <a:rPr lang="en-US" dirty="0">
                <a:solidFill>
                  <a:schemeClr val="accent6"/>
                </a:solidFill>
              </a:rPr>
              <a:t>may or may not return any value</a:t>
            </a:r>
            <a:r>
              <a:rPr lang="en-US" dirty="0"/>
              <a:t>. A procedure </a:t>
            </a:r>
            <a:r>
              <a:rPr lang="en-US" dirty="0">
                <a:solidFill>
                  <a:schemeClr val="accent6"/>
                </a:solidFill>
              </a:rPr>
              <a:t>may return more than one value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467C7-2BA4-D97A-530A-C05F779C7503}"/>
              </a:ext>
            </a:extLst>
          </p:cNvPr>
          <p:cNvSpPr/>
          <p:nvPr/>
        </p:nvSpPr>
        <p:spPr>
          <a:xfrm>
            <a:off x="993544" y="4150432"/>
            <a:ext cx="6004415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Procedure_Name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	-- List of Parameters with datatype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>
                <a:solidFill>
                  <a:srgbClr val="008000"/>
                </a:solidFill>
                <a:latin typeface="Consolas" panose="020B0609020204030204" pitchFamily="49" charset="0"/>
              </a:rPr>
              <a:t>-- SQL statements OR Body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243227-6123-3A25-F346-70206E2423D4}"/>
              </a:ext>
            </a:extLst>
          </p:cNvPr>
          <p:cNvSpPr/>
          <p:nvPr/>
        </p:nvSpPr>
        <p:spPr>
          <a:xfrm>
            <a:off x="429758" y="4150432"/>
            <a:ext cx="57951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2D6544B-8156-69E1-66D2-14EEB618260E}"/>
              </a:ext>
            </a:extLst>
          </p:cNvPr>
          <p:cNvSpPr/>
          <p:nvPr/>
        </p:nvSpPr>
        <p:spPr>
          <a:xfrm>
            <a:off x="429757" y="3821248"/>
            <a:ext cx="328382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r>
              <a:rPr lang="en-US" sz="1600" dirty="0">
                <a:solidFill>
                  <a:schemeClr val="bg1"/>
                </a:solidFill>
              </a:rPr>
              <a:t>Syntax of Creating a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65667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 of Syntax of Stored procedure (SP)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B71B1C"/>
                </a:solidFill>
              </a:rPr>
              <a:t>Create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:-It will create a procedure.</a:t>
            </a:r>
          </a:p>
          <a:p>
            <a:r>
              <a:rPr lang="en-US" dirty="0">
                <a:solidFill>
                  <a:srgbClr val="B71B1C"/>
                </a:solidFill>
              </a:rPr>
              <a:t>Alter</a:t>
            </a:r>
            <a:r>
              <a:rPr lang="en-US" dirty="0"/>
              <a:t> :- It will re-create a procedure if it already exists.</a:t>
            </a:r>
          </a:p>
          <a:p>
            <a:r>
              <a:rPr lang="en-US" dirty="0"/>
              <a:t>We can pass </a:t>
            </a:r>
            <a:r>
              <a:rPr lang="en-US" dirty="0">
                <a:solidFill>
                  <a:srgbClr val="B71B1C"/>
                </a:solidFill>
              </a:rPr>
              <a:t>parameters</a:t>
            </a:r>
            <a:r>
              <a:rPr lang="en-US" dirty="0"/>
              <a:t> to the procedures in three ways. </a:t>
            </a:r>
          </a:p>
          <a:p>
            <a:pPr lvl="1"/>
            <a:r>
              <a:rPr lang="en-US" dirty="0">
                <a:solidFill>
                  <a:srgbClr val="B71B1C"/>
                </a:solidFill>
              </a:rPr>
              <a:t>IN</a:t>
            </a:r>
            <a:r>
              <a:rPr lang="en-US" dirty="0"/>
              <a:t>-parameters :- These types of parameters are used to send values to stored procedures.</a:t>
            </a:r>
          </a:p>
          <a:p>
            <a:pPr lvl="1"/>
            <a:r>
              <a:rPr lang="en-US" dirty="0">
                <a:solidFill>
                  <a:srgbClr val="B71B1C"/>
                </a:solidFill>
              </a:rPr>
              <a:t>OUT</a:t>
            </a:r>
            <a:r>
              <a:rPr lang="en-US" dirty="0"/>
              <a:t>-parameters :- These types of parameters are used to get values from stored procedures. This is similar to a return type in functions but procedure can return values for more than one parameters. </a:t>
            </a:r>
          </a:p>
          <a:p>
            <a:pPr lvl="1"/>
            <a:r>
              <a:rPr lang="en-US" dirty="0">
                <a:solidFill>
                  <a:srgbClr val="B71B1C"/>
                </a:solidFill>
              </a:rPr>
              <a:t>IN OUT</a:t>
            </a:r>
            <a:r>
              <a:rPr lang="en-US" dirty="0"/>
              <a:t>-parameters :- This type of parameter allows us to pass values into a procedure and get output values from the procedure.</a:t>
            </a:r>
          </a:p>
          <a:p>
            <a:r>
              <a:rPr lang="en-US" dirty="0">
                <a:solidFill>
                  <a:srgbClr val="B71B1C"/>
                </a:solidFill>
              </a:rPr>
              <a:t>AS</a:t>
            </a:r>
            <a:r>
              <a:rPr lang="en-US" dirty="0"/>
              <a:t> indicates the beginning of the body of the procedure.</a:t>
            </a:r>
          </a:p>
          <a:p>
            <a:r>
              <a:rPr lang="en-US" dirty="0" err="1">
                <a:solidFill>
                  <a:srgbClr val="B71B1C"/>
                </a:solidFill>
              </a:rPr>
              <a:t>sql_statement</a:t>
            </a:r>
            <a:r>
              <a:rPr lang="en-US" dirty="0">
                <a:solidFill>
                  <a:srgbClr val="B71B1C"/>
                </a:solidFill>
              </a:rPr>
              <a:t> </a:t>
            </a:r>
            <a:r>
              <a:rPr lang="en-US" dirty="0"/>
              <a:t>contains the SQL query. (select, insert, update or delete)</a:t>
            </a:r>
          </a:p>
          <a:p>
            <a:r>
              <a:rPr lang="en-US" dirty="0"/>
              <a:t>By using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ALTER </a:t>
            </a:r>
            <a:r>
              <a:rPr lang="en-US" dirty="0"/>
              <a:t>together the procedure is created if it does not exist and if it exists then it is replaced with the current code.</a:t>
            </a:r>
          </a:p>
        </p:txBody>
      </p:sp>
    </p:spTree>
    <p:extLst>
      <p:ext uri="{BB962C8B-B14F-4D97-AF65-F5344CB8AC3E}">
        <p14:creationId xmlns:p14="http://schemas.microsoft.com/office/powerpoint/2010/main" val="4258811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CA14-139D-5F9C-E1A5-EC3C88EA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5D4F-6ACB-4407-E479-357A62E34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Views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53D6A2-3BE3-3323-022D-05D09F531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754034"/>
            <a:ext cx="7174783" cy="5590565"/>
          </a:xfrm>
        </p:spPr>
        <p:txBody>
          <a:bodyPr/>
          <a:lstStyle/>
          <a:p>
            <a:r>
              <a:rPr lang="en-US" sz="2300" dirty="0"/>
              <a:t>Every column and row of table should not be visible to everyone.</a:t>
            </a:r>
          </a:p>
          <a:p>
            <a:r>
              <a:rPr lang="en-US" sz="2300" b="1" dirty="0">
                <a:solidFill>
                  <a:srgbClr val="C00000"/>
                </a:solidFill>
              </a:rPr>
              <a:t>View</a:t>
            </a:r>
            <a:r>
              <a:rPr lang="en-US" sz="2300" dirty="0"/>
              <a:t> is a </a:t>
            </a:r>
            <a:r>
              <a:rPr lang="en-US" sz="2300" b="1" dirty="0">
                <a:solidFill>
                  <a:srgbClr val="C00000"/>
                </a:solidFill>
              </a:rPr>
              <a:t>virtual </a:t>
            </a:r>
            <a:r>
              <a:rPr lang="en-US" sz="2300" dirty="0"/>
              <a:t>or</a:t>
            </a:r>
            <a:r>
              <a:rPr lang="en-US" sz="2300" b="1" dirty="0">
                <a:solidFill>
                  <a:srgbClr val="C00000"/>
                </a:solidFill>
              </a:rPr>
              <a:t> logical table </a:t>
            </a:r>
            <a:r>
              <a:rPr lang="en-US" sz="2300" dirty="0"/>
              <a:t>that allows to view the </a:t>
            </a:r>
            <a:r>
              <a:rPr lang="en-US" sz="2300" dirty="0">
                <a:solidFill>
                  <a:srgbClr val="C00000"/>
                </a:solidFill>
              </a:rPr>
              <a:t>parts of the table</a:t>
            </a:r>
            <a:r>
              <a:rPr lang="en-US" sz="2300" dirty="0"/>
              <a:t>. </a:t>
            </a:r>
          </a:p>
          <a:p>
            <a:r>
              <a:rPr lang="en-US" sz="2300" dirty="0"/>
              <a:t>Views are virtual tables that are</a:t>
            </a:r>
            <a:r>
              <a:rPr lang="en-US" sz="2300" dirty="0">
                <a:solidFill>
                  <a:srgbClr val="C00000"/>
                </a:solidFill>
              </a:rPr>
              <a:t> compiled at runtime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derived from one or more than one table, those tables are known as </a:t>
            </a:r>
            <a:r>
              <a:rPr lang="en-US" sz="2300" b="1" dirty="0">
                <a:solidFill>
                  <a:srgbClr val="C00000"/>
                </a:solidFill>
              </a:rPr>
              <a:t>Base Tables</a:t>
            </a:r>
            <a:r>
              <a:rPr lang="en-US" sz="2300" dirty="0"/>
              <a:t>.</a:t>
            </a:r>
          </a:p>
          <a:p>
            <a:r>
              <a:rPr lang="en-US" sz="2300" dirty="0"/>
              <a:t>View is the result set of a stored query.</a:t>
            </a:r>
          </a:p>
          <a:p>
            <a:r>
              <a:rPr lang="en-US" sz="2300" dirty="0"/>
              <a:t>The data associated with views are </a:t>
            </a:r>
            <a:r>
              <a:rPr lang="en-US" sz="2300" dirty="0">
                <a:solidFill>
                  <a:srgbClr val="C00000"/>
                </a:solidFill>
              </a:rPr>
              <a:t>not physically stored </a:t>
            </a:r>
            <a:r>
              <a:rPr lang="en-US" sz="2300" dirty="0"/>
              <a:t>in the view, but it is </a:t>
            </a:r>
            <a:r>
              <a:rPr lang="en-US" sz="2300" dirty="0">
                <a:solidFill>
                  <a:srgbClr val="C00000"/>
                </a:solidFill>
              </a:rPr>
              <a:t>stored in the base tables of the view</a:t>
            </a:r>
            <a:r>
              <a:rPr lang="en-US" sz="2300" dirty="0">
                <a:solidFill>
                  <a:srgbClr val="0E47A1"/>
                </a:solidFill>
              </a:rPr>
              <a:t>. </a:t>
            </a:r>
            <a:endParaRPr lang="en-IN" sz="2300" dirty="0">
              <a:solidFill>
                <a:srgbClr val="0E47A1"/>
              </a:solidFill>
            </a:endParaRPr>
          </a:p>
          <a:p>
            <a:pPr lvl="0"/>
            <a:r>
              <a:rPr lang="en-US" sz="2300" dirty="0"/>
              <a:t>Generally, we put those columns in view that we need to retrieve again and again. </a:t>
            </a:r>
            <a:endParaRPr lang="en-IN" sz="2300" dirty="0"/>
          </a:p>
          <a:p>
            <a:pPr lvl="0"/>
            <a:r>
              <a:rPr lang="en-US" sz="2300" dirty="0"/>
              <a:t>Once you have created the view, you </a:t>
            </a:r>
            <a:r>
              <a:rPr lang="en-US" sz="2300" dirty="0">
                <a:solidFill>
                  <a:srgbClr val="C00000"/>
                </a:solidFill>
              </a:rPr>
              <a:t>can query view like as table</a:t>
            </a:r>
            <a:r>
              <a:rPr lang="en-US" sz="2300" dirty="0"/>
              <a:t>.</a:t>
            </a:r>
            <a:endParaRPr lang="en-IN" sz="2300" dirty="0"/>
          </a:p>
          <a:p>
            <a:r>
              <a:rPr lang="en-US" sz="2300" dirty="0"/>
              <a:t>View is mapped, to a </a:t>
            </a:r>
            <a:r>
              <a:rPr lang="en-US" sz="2300" b="1" dirty="0">
                <a:solidFill>
                  <a:srgbClr val="C00000"/>
                </a:solidFill>
              </a:rPr>
              <a:t>SELECT</a:t>
            </a:r>
            <a:r>
              <a:rPr lang="en-US" sz="2300" dirty="0"/>
              <a:t> sentence. </a:t>
            </a:r>
          </a:p>
          <a:p>
            <a:endParaRPr lang="en-US" sz="2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F5C9EB-3730-97FC-BBEE-683A06280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8761" y="855662"/>
            <a:ext cx="941053" cy="941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5623E2E-5C7C-532C-6CE7-BEEF986B07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26" y="2512292"/>
            <a:ext cx="4082474" cy="302952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A58757-2196-FCC9-21D5-ACF14F97411D}"/>
              </a:ext>
            </a:extLst>
          </p:cNvPr>
          <p:cNvCxnSpPr/>
          <p:nvPr/>
        </p:nvCxnSpPr>
        <p:spPr>
          <a:xfrm>
            <a:off x="7666182" y="822035"/>
            <a:ext cx="0" cy="566891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C82219E-ADBB-4EDF-D1D9-37DCB6B6A2C2}"/>
              </a:ext>
            </a:extLst>
          </p:cNvPr>
          <p:cNvSpPr/>
          <p:nvPr/>
        </p:nvSpPr>
        <p:spPr>
          <a:xfrm>
            <a:off x="8109526" y="2547017"/>
            <a:ext cx="3951292" cy="128213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BB2C85-DACE-305F-46F3-C392A3E983AE}"/>
              </a:ext>
            </a:extLst>
          </p:cNvPr>
          <p:cNvSpPr/>
          <p:nvPr/>
        </p:nvSpPr>
        <p:spPr>
          <a:xfrm>
            <a:off x="10509814" y="2028063"/>
            <a:ext cx="1551003" cy="402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Base Tables</a:t>
            </a:r>
          </a:p>
        </p:txBody>
      </p:sp>
    </p:spTree>
    <p:extLst>
      <p:ext uri="{BB962C8B-B14F-4D97-AF65-F5344CB8AC3E}">
        <p14:creationId xmlns:p14="http://schemas.microsoft.com/office/powerpoint/2010/main" val="595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execute a stored procedure?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ways to execute a procedure.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1" dirty="0">
                <a:solidFill>
                  <a:srgbClr val="B71B1C"/>
                </a:solidFill>
              </a:rPr>
              <a:t>From the SQL prompt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		Syntax: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dirty="0"/>
              <a:t> [or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] </a:t>
            </a:r>
            <a:r>
              <a:rPr lang="en-US" dirty="0" err="1"/>
              <a:t>procedure_name</a:t>
            </a:r>
            <a:r>
              <a:rPr lang="en-US" dirty="0"/>
              <a:t> (parameter); 	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b="1" dirty="0">
                <a:solidFill>
                  <a:srgbClr val="B71B1C"/>
                </a:solidFill>
              </a:rPr>
              <a:t>Within another procedure</a:t>
            </a:r>
            <a:r>
              <a:rPr lang="en-US" sz="2400" dirty="0"/>
              <a:t>: simply use the procedure name.</a:t>
            </a:r>
          </a:p>
          <a:p>
            <a:pPr marL="0" indent="0">
              <a:buNone/>
            </a:pPr>
            <a:r>
              <a:rPr lang="en-US" dirty="0"/>
              <a:t>		Syntax: </a:t>
            </a:r>
            <a:r>
              <a:rPr lang="en-US" dirty="0" err="1"/>
              <a:t>procedure_name</a:t>
            </a:r>
            <a:r>
              <a:rPr lang="en-US" dirty="0"/>
              <a:t> (parameter);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07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Stored procedure (SP) without parameter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 All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5895" y="3499993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2C29F04B-6088-3A96-F6F1-AF2965EC114E}"/>
              </a:ext>
            </a:extLst>
          </p:cNvPr>
          <p:cNvSpPr/>
          <p:nvPr/>
        </p:nvSpPr>
        <p:spPr>
          <a:xfrm>
            <a:off x="806932" y="1192628"/>
            <a:ext cx="6231401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PR_Customer_SelectAll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*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F952B-3BDD-94AE-AA0B-95B11D3363D6}"/>
              </a:ext>
            </a:extLst>
          </p:cNvPr>
          <p:cNvSpPr/>
          <p:nvPr/>
        </p:nvSpPr>
        <p:spPr>
          <a:xfrm>
            <a:off x="243146" y="1192628"/>
            <a:ext cx="579518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E5DD995-0355-29F0-293F-8B8ED36900C9}"/>
              </a:ext>
            </a:extLst>
          </p:cNvPr>
          <p:cNvSpPr/>
          <p:nvPr/>
        </p:nvSpPr>
        <p:spPr>
          <a:xfrm>
            <a:off x="243146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7BE5D2-5E52-6D0D-85F3-E3204C31A334}"/>
              </a:ext>
            </a:extLst>
          </p:cNvPr>
          <p:cNvSpPr/>
          <p:nvPr/>
        </p:nvSpPr>
        <p:spPr>
          <a:xfrm>
            <a:off x="694965" y="3449049"/>
            <a:ext cx="623140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PR_Customer_SelectAll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PR_Customer_SelectAll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AE7E78-F24C-B760-5B85-7D3A61AF9512}"/>
              </a:ext>
            </a:extLst>
          </p:cNvPr>
          <p:cNvSpPr/>
          <p:nvPr/>
        </p:nvSpPr>
        <p:spPr>
          <a:xfrm>
            <a:off x="131179" y="3449049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71DE499F-88F6-5240-8E37-39E6D21843CA}"/>
              </a:ext>
            </a:extLst>
          </p:cNvPr>
          <p:cNvSpPr/>
          <p:nvPr/>
        </p:nvSpPr>
        <p:spPr>
          <a:xfrm>
            <a:off x="131179" y="3119865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C15F3430-3351-2EC2-DBDE-949521F8F4B5}"/>
              </a:ext>
            </a:extLst>
          </p:cNvPr>
          <p:cNvGraphicFramePr>
            <a:graphicFrameLocks/>
          </p:cNvGraphicFramePr>
          <p:nvPr/>
        </p:nvGraphicFramePr>
        <p:xfrm>
          <a:off x="7551358" y="3865753"/>
          <a:ext cx="4484523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421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Stored procedure (SP) with </a:t>
            </a:r>
            <a:r>
              <a:rPr lang="en-US" dirty="0">
                <a:solidFill>
                  <a:srgbClr val="B71B1C"/>
                </a:solidFill>
              </a:rPr>
              <a:t>one parameter </a:t>
            </a:r>
            <a:r>
              <a:rPr lang="en-US" dirty="0"/>
              <a:t>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Select PK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5893" y="4859257"/>
          <a:ext cx="398343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15">
                  <a:extLst>
                    <a:ext uri="{9D8B030D-6E8A-4147-A177-3AD203B41FA5}">
                      <a16:colId xmlns:a16="http://schemas.microsoft.com/office/drawing/2014/main" val="3399823104"/>
                    </a:ext>
                  </a:extLst>
                </a:gridCol>
                <a:gridCol w="1347869">
                  <a:extLst>
                    <a:ext uri="{9D8B030D-6E8A-4147-A177-3AD203B41FA5}">
                      <a16:colId xmlns:a16="http://schemas.microsoft.com/office/drawing/2014/main" val="4137600573"/>
                    </a:ext>
                  </a:extLst>
                </a:gridCol>
                <a:gridCol w="946992">
                  <a:extLst>
                    <a:ext uri="{9D8B030D-6E8A-4147-A177-3AD203B41FA5}">
                      <a16:colId xmlns:a16="http://schemas.microsoft.com/office/drawing/2014/main" val="2840951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Ahmedabad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5894" y="44956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4E2D7F-0AEA-D69D-800B-97717C6D703C}"/>
              </a:ext>
            </a:extLst>
          </p:cNvPr>
          <p:cNvSpPr/>
          <p:nvPr/>
        </p:nvSpPr>
        <p:spPr>
          <a:xfrm>
            <a:off x="738435" y="1227057"/>
            <a:ext cx="6530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Name, </a:t>
            </a:r>
            <a:r>
              <a:rPr lang="en-GB" sz="2000" dirty="0">
                <a:latin typeface="Consolas" panose="020B0609020204030204" pitchFamily="49" charset="0"/>
              </a:rPr>
              <a:t>Age, City, Balance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FCAFE-1FB6-B509-70F1-7B26272A9C19}"/>
              </a:ext>
            </a:extLst>
          </p:cNvPr>
          <p:cNvSpPr/>
          <p:nvPr/>
        </p:nvSpPr>
        <p:spPr>
          <a:xfrm>
            <a:off x="174649" y="1227057"/>
            <a:ext cx="57951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AC8A798-8914-505E-DF5D-A80EC502B267}"/>
              </a:ext>
            </a:extLst>
          </p:cNvPr>
          <p:cNvSpPr/>
          <p:nvPr/>
        </p:nvSpPr>
        <p:spPr>
          <a:xfrm>
            <a:off x="174649" y="897873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420CC-5DF3-82B1-807B-5817770D2716}"/>
              </a:ext>
            </a:extLst>
          </p:cNvPr>
          <p:cNvSpPr/>
          <p:nvPr/>
        </p:nvSpPr>
        <p:spPr>
          <a:xfrm>
            <a:off x="694965" y="3879477"/>
            <a:ext cx="6231401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103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103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C792C-3AC7-A723-60AB-F96BFAD22604}"/>
              </a:ext>
            </a:extLst>
          </p:cNvPr>
          <p:cNvSpPr/>
          <p:nvPr/>
        </p:nvSpPr>
        <p:spPr>
          <a:xfrm>
            <a:off x="158917" y="3894028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CE14B04-3EA4-C749-A69B-4DC290465084}"/>
              </a:ext>
            </a:extLst>
          </p:cNvPr>
          <p:cNvSpPr/>
          <p:nvPr/>
        </p:nvSpPr>
        <p:spPr>
          <a:xfrm>
            <a:off x="156119" y="3558557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01293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with </a:t>
            </a:r>
            <a:r>
              <a:rPr lang="en-US" dirty="0">
                <a:solidFill>
                  <a:srgbClr val="B71B1C"/>
                </a:solidFill>
              </a:rPr>
              <a:t>multiple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5893" y="4859257"/>
          <a:ext cx="3983436" cy="8229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9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715">
                  <a:extLst>
                    <a:ext uri="{9D8B030D-6E8A-4147-A177-3AD203B41FA5}">
                      <a16:colId xmlns:a16="http://schemas.microsoft.com/office/drawing/2014/main" val="3399823104"/>
                    </a:ext>
                  </a:extLst>
                </a:gridCol>
                <a:gridCol w="1347869">
                  <a:extLst>
                    <a:ext uri="{9D8B030D-6E8A-4147-A177-3AD203B41FA5}">
                      <a16:colId xmlns:a16="http://schemas.microsoft.com/office/drawing/2014/main" val="4137600573"/>
                    </a:ext>
                  </a:extLst>
                </a:gridCol>
                <a:gridCol w="946992">
                  <a:extLst>
                    <a:ext uri="{9D8B030D-6E8A-4147-A177-3AD203B41FA5}">
                      <a16:colId xmlns:a16="http://schemas.microsoft.com/office/drawing/2014/main" val="284095106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City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5894" y="44956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014E2D7F-0AEA-D69D-800B-97717C6D703C}"/>
              </a:ext>
            </a:extLst>
          </p:cNvPr>
          <p:cNvSpPr/>
          <p:nvPr/>
        </p:nvSpPr>
        <p:spPr>
          <a:xfrm>
            <a:off x="738435" y="1227057"/>
            <a:ext cx="6530112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chemeClr val="bg2">
                    <a:lumMod val="65000"/>
                  </a:schemeClr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GB" sz="2000" dirty="0">
                <a:latin typeface="Consolas" panose="020B0609020204030204" pitchFamily="49" charset="0"/>
              </a:rPr>
              <a:t>@City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		varchar(50)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Name, </a:t>
            </a:r>
            <a:r>
              <a:rPr lang="en-GB" sz="2000" dirty="0">
                <a:latin typeface="Consolas" panose="020B0609020204030204" pitchFamily="49" charset="0"/>
              </a:rPr>
              <a:t>Age, City, Balance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@CstID </a:t>
            </a:r>
            <a:r>
              <a:rPr lang="en-IN" sz="2000" b="1" dirty="0">
                <a:solidFill>
                  <a:schemeClr val="bg2">
                    <a:lumMod val="65000"/>
                  </a:schemeClr>
                </a:solidFill>
                <a:latin typeface="Consolas" panose="020B0609020204030204" pitchFamily="49" charset="0"/>
              </a:rPr>
              <a:t>AND </a:t>
            </a:r>
            <a:r>
              <a:rPr lang="en-IN" sz="2000" dirty="0">
                <a:latin typeface="Consolas" panose="020B0609020204030204" pitchFamily="49" charset="0"/>
              </a:rPr>
              <a:t>City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2000" dirty="0">
                <a:latin typeface="Consolas" panose="020B0609020204030204" pitchFamily="49" charset="0"/>
              </a:rPr>
              <a:t> @City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2000" dirty="0">
              <a:latin typeface="Consolas" panose="020B0609020204030204" pitchFamily="49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4FCAFE-1FB6-B509-70F1-7B26272A9C19}"/>
              </a:ext>
            </a:extLst>
          </p:cNvPr>
          <p:cNvSpPr/>
          <p:nvPr/>
        </p:nvSpPr>
        <p:spPr>
          <a:xfrm>
            <a:off x="174649" y="1230224"/>
            <a:ext cx="579518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AC8A798-8914-505E-DF5D-A80EC502B267}"/>
              </a:ext>
            </a:extLst>
          </p:cNvPr>
          <p:cNvSpPr/>
          <p:nvPr/>
        </p:nvSpPr>
        <p:spPr>
          <a:xfrm>
            <a:off x="174649" y="897873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2420CC-5DF3-82B1-807B-5817770D2716}"/>
              </a:ext>
            </a:extLst>
          </p:cNvPr>
          <p:cNvSpPr/>
          <p:nvPr/>
        </p:nvSpPr>
        <p:spPr>
          <a:xfrm>
            <a:off x="714843" y="3879477"/>
            <a:ext cx="623140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104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'Rajkot'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PR_Customer_SelectByPK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104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'Rajkot'</a:t>
            </a:r>
            <a:endParaRPr lang="en-GB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1C792C-3AC7-A723-60AB-F96BFAD22604}"/>
              </a:ext>
            </a:extLst>
          </p:cNvPr>
          <p:cNvSpPr/>
          <p:nvPr/>
        </p:nvSpPr>
        <p:spPr>
          <a:xfrm>
            <a:off x="178795" y="3874987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DCE14B04-3EA4-C749-A69B-4DC290465084}"/>
              </a:ext>
            </a:extLst>
          </p:cNvPr>
          <p:cNvSpPr/>
          <p:nvPr/>
        </p:nvSpPr>
        <p:spPr>
          <a:xfrm>
            <a:off x="174649" y="3558152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27422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animBg="1"/>
      <p:bldP spid="10" grpId="0" animBg="1"/>
      <p:bldP spid="11" grpId="0" uiExpand="1" build="p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Insert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B71B1C"/>
                </a:solidFill>
              </a:rPr>
              <a:t>    </a:t>
            </a: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468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1D86E-19B0-473D-07C5-0453B9FC289C}"/>
              </a:ext>
            </a:extLst>
          </p:cNvPr>
          <p:cNvGraphicFramePr>
            <a:graphicFrameLocks noGrp="1"/>
          </p:cNvGraphicFramePr>
          <p:nvPr/>
        </p:nvGraphicFramePr>
        <p:xfrm>
          <a:off x="7551357" y="3706281"/>
          <a:ext cx="4484523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1980185520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543655134"/>
                    </a:ext>
                  </a:extLst>
                </a:gridCol>
                <a:gridCol w="646044">
                  <a:extLst>
                    <a:ext uri="{9D8B030D-6E8A-4147-A177-3AD203B41FA5}">
                      <a16:colId xmlns:a16="http://schemas.microsoft.com/office/drawing/2014/main" val="121777961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707542856"/>
                    </a:ext>
                  </a:extLst>
                </a:gridCol>
                <a:gridCol w="973629">
                  <a:extLst>
                    <a:ext uri="{9D8B030D-6E8A-4147-A177-3AD203B41FA5}">
                      <a16:colId xmlns:a16="http://schemas.microsoft.com/office/drawing/2014/main" val="1170714486"/>
                    </a:ext>
                  </a:extLst>
                </a:gridCol>
              </a:tblGrid>
              <a:tr h="346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2"/>
                          </a:solidFill>
                        </a:rPr>
                        <a:t>106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2"/>
                          </a:solidFill>
                        </a:rPr>
                        <a:t>Raj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 err="1">
                          <a:solidFill>
                            <a:schemeClr val="tx2"/>
                          </a:solidFill>
                        </a:rPr>
                        <a:t>Morbi</a:t>
                      </a:r>
                      <a:endParaRPr lang="en-IN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2"/>
                          </a:solidFill>
                        </a:rPr>
                        <a:t>20000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220915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446D5D0-4A9B-7007-4C75-3D350F35483D}"/>
              </a:ext>
            </a:extLst>
          </p:cNvPr>
          <p:cNvSpPr/>
          <p:nvPr/>
        </p:nvSpPr>
        <p:spPr>
          <a:xfrm>
            <a:off x="716185" y="1192628"/>
            <a:ext cx="653011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@Name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@Balance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INSERT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INTO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VALUES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@Age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@City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@Balance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22207E-D666-6870-C7EE-E0F69F06935A}"/>
              </a:ext>
            </a:extLst>
          </p:cNvPr>
          <p:cNvSpPr/>
          <p:nvPr/>
        </p:nvSpPr>
        <p:spPr>
          <a:xfrm>
            <a:off x="152399" y="1192628"/>
            <a:ext cx="579518" cy="31700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E9A36A3A-CB97-627E-3D14-89AE745B7971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E180F5-2ECB-DA4D-4559-D34F2FACDCB9}"/>
              </a:ext>
            </a:extLst>
          </p:cNvPr>
          <p:cNvSpPr/>
          <p:nvPr/>
        </p:nvSpPr>
        <p:spPr>
          <a:xfrm>
            <a:off x="694964" y="4813906"/>
            <a:ext cx="11497035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106, ‘Raj’, 30, ‘Morbi’, 20000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OR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Shruti" panose="020B0502040204020203" pitchFamily="34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PR_Customer_Insert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@CstID=106, @Name=‘Raj’, @Age=30, @City=‘Morbi’, @Balance=20000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E46150-37C4-706C-BE4E-8A79BD5481EE}"/>
              </a:ext>
            </a:extLst>
          </p:cNvPr>
          <p:cNvSpPr/>
          <p:nvPr/>
        </p:nvSpPr>
        <p:spPr>
          <a:xfrm>
            <a:off x="131179" y="4813906"/>
            <a:ext cx="57951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498CA363-6941-F0DE-F1FE-620EBC10E051}"/>
              </a:ext>
            </a:extLst>
          </p:cNvPr>
          <p:cNvSpPr/>
          <p:nvPr/>
        </p:nvSpPr>
        <p:spPr>
          <a:xfrm>
            <a:off x="131179" y="4484722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  <p:sp>
        <p:nvSpPr>
          <p:cNvPr id="9" name="Rectangle 8"/>
          <p:cNvSpPr/>
          <p:nvPr/>
        </p:nvSpPr>
        <p:spPr>
          <a:xfrm>
            <a:off x="7540080" y="3706281"/>
            <a:ext cx="4495800" cy="35699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5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10" grpId="0" animBg="1"/>
      <p:bldP spid="11" grpId="0" uiExpand="1" build="p" animBg="1"/>
      <p:bldP spid="12" grpId="0" animBg="1"/>
      <p:bldP spid="13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Update</a:t>
            </a:r>
            <a:r>
              <a:rPr lang="en-US" dirty="0"/>
              <a:t>]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Morbi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36357" y="3688317"/>
            <a:ext cx="4476750" cy="419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CFC1164-2278-2ACE-10D1-00DEBA618407}"/>
              </a:ext>
            </a:extLst>
          </p:cNvPr>
          <p:cNvCxnSpPr/>
          <p:nvPr/>
        </p:nvCxnSpPr>
        <p:spPr>
          <a:xfrm>
            <a:off x="9650896" y="4259660"/>
            <a:ext cx="0" cy="521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D591729-4FB1-79B0-0949-DCD80411DD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28584" y="4931705"/>
          <a:ext cx="4484523" cy="365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27938">
                  <a:extLst>
                    <a:ext uri="{9D8B030D-6E8A-4147-A177-3AD203B41FA5}">
                      <a16:colId xmlns:a16="http://schemas.microsoft.com/office/drawing/2014/main" val="1980185520"/>
                    </a:ext>
                  </a:extLst>
                </a:gridCol>
                <a:gridCol w="824947">
                  <a:extLst>
                    <a:ext uri="{9D8B030D-6E8A-4147-A177-3AD203B41FA5}">
                      <a16:colId xmlns:a16="http://schemas.microsoft.com/office/drawing/2014/main" val="543655134"/>
                    </a:ext>
                  </a:extLst>
                </a:gridCol>
                <a:gridCol w="646044">
                  <a:extLst>
                    <a:ext uri="{9D8B030D-6E8A-4147-A177-3AD203B41FA5}">
                      <a16:colId xmlns:a16="http://schemas.microsoft.com/office/drawing/2014/main" val="1217779614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707542856"/>
                    </a:ext>
                  </a:extLst>
                </a:gridCol>
                <a:gridCol w="973629">
                  <a:extLst>
                    <a:ext uri="{9D8B030D-6E8A-4147-A177-3AD203B41FA5}">
                      <a16:colId xmlns:a16="http://schemas.microsoft.com/office/drawing/2014/main" val="1170714486"/>
                    </a:ext>
                  </a:extLst>
                </a:gridCol>
              </a:tblGrid>
              <a:tr h="3461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rgbClr val="B71B1C"/>
                          </a:solidFill>
                        </a:rPr>
                        <a:t>106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B71B1C"/>
                          </a:solidFill>
                        </a:rPr>
                        <a:t>Dilip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B71B1C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B71B1C"/>
                          </a:solidFill>
                        </a:rPr>
                        <a:t>Rajkot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B71B1C"/>
                          </a:solidFill>
                        </a:rPr>
                        <a:t>15000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2209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B481A77A-26DE-FA3E-D7CF-D47268A3CEE3}"/>
              </a:ext>
            </a:extLst>
          </p:cNvPr>
          <p:cNvSpPr/>
          <p:nvPr/>
        </p:nvSpPr>
        <p:spPr>
          <a:xfrm>
            <a:off x="716185" y="1192628"/>
            <a:ext cx="6530112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PR_Customer_Update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@Name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@Age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@City 	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@Balance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FF00FF"/>
                </a:solidFill>
                <a:latin typeface="Consolas" panose="020B0609020204030204" pitchFamily="49" charset="0"/>
              </a:rPr>
              <a:t>UPDATE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Name 	 = @Name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Age 	 = @Age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City 	 = @City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Balance =@Balance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	 = @CstID</a:t>
            </a:r>
            <a:endParaRPr lang="en-GB" sz="2000" dirty="0">
              <a:solidFill>
                <a:srgbClr val="80808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DEA1FA-D114-5278-8B53-55BBC0822E77}"/>
              </a:ext>
            </a:extLst>
          </p:cNvPr>
          <p:cNvSpPr/>
          <p:nvPr/>
        </p:nvSpPr>
        <p:spPr>
          <a:xfrm>
            <a:off x="152399" y="1192628"/>
            <a:ext cx="579518" cy="4401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5CE221FA-AB24-4A51-E822-E58C38C93862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5529F-A040-2FF3-56FF-67C62DDF1A5A}"/>
              </a:ext>
            </a:extLst>
          </p:cNvPr>
          <p:cNvSpPr/>
          <p:nvPr/>
        </p:nvSpPr>
        <p:spPr>
          <a:xfrm>
            <a:off x="131179" y="5994556"/>
            <a:ext cx="73974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PR_Customer_Update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106, ‘Dilip’, 25, ‘Rajkot’, 15000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816EC4C-3EAC-0FC8-7562-DF29BDB2C8B7}"/>
              </a:ext>
            </a:extLst>
          </p:cNvPr>
          <p:cNvSpPr/>
          <p:nvPr/>
        </p:nvSpPr>
        <p:spPr>
          <a:xfrm>
            <a:off x="131179" y="5696260"/>
            <a:ext cx="1730462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39750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uiExpand="1" build="p" animBg="1"/>
      <p:bldP spid="11" grpId="0" animBg="1"/>
      <p:bldP spid="12" grpId="0" animBg="1"/>
      <p:bldP spid="13" grpId="0" uiExpand="1" build="p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Stored procedure (SP) [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Delete</a:t>
            </a:r>
            <a:r>
              <a:rPr lang="en-US" dirty="0"/>
              <a:t>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/>
        </p:nvGraphicFramePr>
        <p:xfrm>
          <a:off x="7551358" y="1227057"/>
          <a:ext cx="4484523" cy="28803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4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2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l"/>
                      <a:r>
                        <a:rPr lang="en-US" b="1" u="none" dirty="0" err="1">
                          <a:solidFill>
                            <a:schemeClr val="tx1"/>
                          </a:solidFill>
                        </a:rPr>
                        <a:t>CstID</a:t>
                      </a:r>
                      <a:endParaRPr lang="en-US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Age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City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Balance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Nilesh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Rajkot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Mayur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Jamnagar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Hardik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Ahmedabad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15000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Ajay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Surat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Nayan</a:t>
                      </a:r>
                      <a:endParaRPr lang="en-IN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106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Dilip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Rajkot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15000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B864CA-85CD-4666-B9D1-870ED08B272C}"/>
              </a:ext>
            </a:extLst>
          </p:cNvPr>
          <p:cNvGraphicFramePr>
            <a:graphicFrameLocks/>
          </p:cNvGraphicFramePr>
          <p:nvPr/>
        </p:nvGraphicFramePr>
        <p:xfrm>
          <a:off x="7551358" y="863444"/>
          <a:ext cx="1122680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22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Customer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1" y="3686175"/>
            <a:ext cx="4491038" cy="4191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F6B8E1-49FA-63C7-FD9E-785C85825E90}"/>
              </a:ext>
            </a:extLst>
          </p:cNvPr>
          <p:cNvCxnSpPr/>
          <p:nvPr/>
        </p:nvCxnSpPr>
        <p:spPr>
          <a:xfrm>
            <a:off x="7148137" y="3773856"/>
            <a:ext cx="261257" cy="303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1EE825-4A15-6A01-85D3-13013AB807AC}"/>
              </a:ext>
            </a:extLst>
          </p:cNvPr>
          <p:cNvCxnSpPr>
            <a:cxnSpLocks/>
          </p:cNvCxnSpPr>
          <p:nvPr/>
        </p:nvCxnSpPr>
        <p:spPr>
          <a:xfrm flipH="1">
            <a:off x="7148137" y="3773856"/>
            <a:ext cx="261257" cy="3034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F7CC948-2C1B-B209-3386-B18E8A9BAB79}"/>
              </a:ext>
            </a:extLst>
          </p:cNvPr>
          <p:cNvSpPr/>
          <p:nvPr/>
        </p:nvSpPr>
        <p:spPr>
          <a:xfrm>
            <a:off x="716185" y="1192628"/>
            <a:ext cx="6530112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PROCEDURE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PR_Customer_Delete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	@CstID 	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Customer </a:t>
            </a:r>
          </a:p>
          <a:p>
            <a:r>
              <a:rPr lang="en-GB" sz="2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CstID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@CstID</a:t>
            </a:r>
            <a:r>
              <a:rPr lang="en-GB" sz="2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5DCC66-722C-70AB-0DBB-EC9E13D2859C}"/>
              </a:ext>
            </a:extLst>
          </p:cNvPr>
          <p:cNvSpPr/>
          <p:nvPr/>
        </p:nvSpPr>
        <p:spPr>
          <a:xfrm>
            <a:off x="152399" y="1192628"/>
            <a:ext cx="579518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5EECA0D9-449A-2B8D-0057-4E4AB6CEEDEA}"/>
              </a:ext>
            </a:extLst>
          </p:cNvPr>
          <p:cNvSpPr/>
          <p:nvPr/>
        </p:nvSpPr>
        <p:spPr>
          <a:xfrm>
            <a:off x="152399" y="863444"/>
            <a:ext cx="161849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Create Procedure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D0CD07-6417-4CD7-61E8-CD0544C570A4}"/>
              </a:ext>
            </a:extLst>
          </p:cNvPr>
          <p:cNvSpPr/>
          <p:nvPr/>
        </p:nvSpPr>
        <p:spPr>
          <a:xfrm>
            <a:off x="716186" y="3317620"/>
            <a:ext cx="65301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EXEC</a:t>
            </a:r>
            <a:r>
              <a:rPr lang="en-US" dirty="0"/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PR_Customer_Delete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106</a:t>
            </a:r>
            <a:endParaRPr lang="en-GB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2141CF-7235-679C-E8A0-463A47228AAD}"/>
              </a:ext>
            </a:extLst>
          </p:cNvPr>
          <p:cNvSpPr/>
          <p:nvPr/>
        </p:nvSpPr>
        <p:spPr>
          <a:xfrm>
            <a:off x="152399" y="3317620"/>
            <a:ext cx="53682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78878674-1473-A231-0688-090970C7C0B1}"/>
              </a:ext>
            </a:extLst>
          </p:cNvPr>
          <p:cNvSpPr/>
          <p:nvPr/>
        </p:nvSpPr>
        <p:spPr>
          <a:xfrm>
            <a:off x="152399" y="2988436"/>
            <a:ext cx="173238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Execute Procedure</a:t>
            </a:r>
          </a:p>
        </p:txBody>
      </p:sp>
    </p:spTree>
    <p:extLst>
      <p:ext uri="{BB962C8B-B14F-4D97-AF65-F5344CB8AC3E}">
        <p14:creationId xmlns:p14="http://schemas.microsoft.com/office/powerpoint/2010/main" val="27508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uiExpand="1" build="p" animBg="1"/>
      <p:bldP spid="10" grpId="0" animBg="1"/>
      <p:bldP spid="11" grpId="0" animBg="1"/>
      <p:bldP spid="12" grpId="0" uiExpand="1" build="p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5CF515C-90C3-3212-A530-F513C498E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Stored Procedure Important Error Messages [Remember]</a:t>
            </a:r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B515D6-44F2-92E6-5008-E0ED1741D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If you try to create the stored procedure and it already exists you will get an error message.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When Parameter Is Not Passed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try to supply other datatype for the parameter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6BA58-C50C-EAC2-7C55-CD2E199140E2}"/>
              </a:ext>
            </a:extLst>
          </p:cNvPr>
          <p:cNvSpPr/>
          <p:nvPr/>
        </p:nvSpPr>
        <p:spPr>
          <a:xfrm>
            <a:off x="452369" y="1304595"/>
            <a:ext cx="114814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2714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3,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1</a:t>
            </a:r>
          </a:p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There is already an object named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in the database.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81A395-09A1-A06B-C712-79AC76F9CAC3}"/>
              </a:ext>
            </a:extLst>
          </p:cNvPr>
          <p:cNvSpPr/>
          <p:nvPr/>
        </p:nvSpPr>
        <p:spPr>
          <a:xfrm>
            <a:off x="452369" y="2721114"/>
            <a:ext cx="11481484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201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4,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dbo.PR_Person_SelectPersonID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0 Procedure or function '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 expects parameter '@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WorkerID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', which was not supplied.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D7936-CD87-EFB7-30D8-6AC2C29A988F}"/>
              </a:ext>
            </a:extLst>
          </p:cNvPr>
          <p:cNvSpPr/>
          <p:nvPr/>
        </p:nvSpPr>
        <p:spPr>
          <a:xfrm>
            <a:off x="452369" y="4537742"/>
            <a:ext cx="11481484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Msg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8114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Level 16, State 5, Procedure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dbo.PR_Person_SelectPersonID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, Line 0 Error converting data type varchar to int.</a:t>
            </a:r>
            <a:endParaRPr lang="en-GB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10" grpId="0" uiExpand="1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52589-D229-E053-D3FD-FDEE276D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B71B1C"/>
                </a:solidFill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: - We can improve security by giving rights to selected persons only.</a:t>
            </a:r>
            <a:endParaRPr lang="en-IN" dirty="0">
              <a:latin typeface="Roboto Condensed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B71B1C"/>
                </a:solidFill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Faster Execution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: - It is precompiled so compilation of procedure is not required every time you call it.</a:t>
            </a:r>
            <a:endParaRPr lang="en-IN" dirty="0">
              <a:latin typeface="Roboto Condensed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B71B1C"/>
                </a:solidFill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Sharing of code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: -</a:t>
            </a:r>
            <a:r>
              <a:rPr lang="en-US" i="1" dirty="0">
                <a:solidFill>
                  <a:srgbClr val="000000"/>
                </a:solidFill>
                <a:effectLst/>
                <a:latin typeface="Roboto Condensed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Once procedure is created and stored, it can be used by more than one user. </a:t>
            </a:r>
            <a:endParaRPr lang="en-IN" dirty="0">
              <a:latin typeface="Roboto Condensed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B71B1C"/>
                </a:solidFill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Productivity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: -</a:t>
            </a:r>
            <a:r>
              <a:rPr lang="en-US" i="1" dirty="0">
                <a:solidFill>
                  <a:srgbClr val="000000"/>
                </a:solidFill>
                <a:effectLst/>
                <a:latin typeface="Roboto Condensed (Body)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Roboto Condensed (Body)"/>
                <a:ea typeface="Calibri" panose="020F0502020204030204" pitchFamily="34" charset="0"/>
                <a:cs typeface="Times New Roman" panose="02020603050405020304" pitchFamily="18" charset="0"/>
              </a:rPr>
              <a:t>Code written in procedure is shared by all programmers. This eliminates redundant coding by multiple programmers so overall improvement in productivity.</a:t>
            </a:r>
            <a:endParaRPr lang="en-IN" dirty="0">
              <a:effectLst/>
              <a:latin typeface="Roboto Condensed (Body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F22A4-7CB6-A1BB-79F8-68E5C81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78810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User Defined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9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Types of 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984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5F8-87CB-4B5B-8EC7-5F4CE648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User 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A428D-8F15-4206-B337-FA27C005F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64819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UDF is a programming construct that accepts parameters, does actions and returns the result of that action.</a:t>
            </a:r>
          </a:p>
          <a:p>
            <a:pPr>
              <a:lnSpc>
                <a:spcPct val="100000"/>
              </a:lnSpc>
            </a:pPr>
            <a:r>
              <a:rPr lang="en-US" dirty="0"/>
              <a:t>The result either is a scalar value or result set. </a:t>
            </a:r>
          </a:p>
          <a:p>
            <a:pPr>
              <a:lnSpc>
                <a:spcPct val="100000"/>
              </a:lnSpc>
            </a:pPr>
            <a:r>
              <a:rPr lang="en-US" dirty="0"/>
              <a:t>UDFs can be used in scripts, Stored Procedures, triggers and other UDFs within a database.</a:t>
            </a:r>
          </a:p>
          <a:p>
            <a:pPr>
              <a:lnSpc>
                <a:spcPct val="150000"/>
              </a:lnSpc>
            </a:pPr>
            <a:r>
              <a:rPr lang="en-US" b="1" u="sng" dirty="0"/>
              <a:t>Benefits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UDFs support modular programming.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Once you create a UDF and store it in a database then you can call it any number of times.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can modify the UDF independent of the source code.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0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AD697-8CE2-29E6-03FD-5F0797964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0D2B-5529-4101-7E05-0114B61A9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function?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7" y="1192628"/>
            <a:ext cx="4884740" cy="40318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 </a:t>
            </a:r>
            <a:r>
              <a:rPr lang="en-GB" sz="1600" dirty="0">
                <a:solidFill>
                  <a:schemeClr val="accent1"/>
                </a:solidFill>
                <a:latin typeface="Consolas" panose="020B0609020204030204" pitchFamily="49" charset="0"/>
              </a:rPr>
              <a:t>OR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ALTER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function_name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@parameter1 datatype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@parameter2 datatype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	.,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	@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parametern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datatype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return_datatype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[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declaration_section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[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executable_section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return_value</a:t>
            </a: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40318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 : User-defined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FF3D11-D760-1536-4DFB-3F9B3E6BF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75" y="863443"/>
            <a:ext cx="4271963" cy="544095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43E1DE-D336-27E2-6E73-0D010F2AF74E}"/>
              </a:ext>
            </a:extLst>
          </p:cNvPr>
          <p:cNvSpPr/>
          <p:nvPr/>
        </p:nvSpPr>
        <p:spPr>
          <a:xfrm>
            <a:off x="7239001" y="2724150"/>
            <a:ext cx="2057400" cy="279082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5325035"/>
            <a:ext cx="5448527" cy="979359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 can find all functions, go to your</a:t>
            </a:r>
          </a:p>
          <a:p>
            <a:pPr algn="ctr"/>
            <a:r>
              <a:rPr lang="en-US" dirty="0"/>
              <a:t>Database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Programmability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Functions </a:t>
            </a:r>
          </a:p>
          <a:p>
            <a:pPr algn="ctr"/>
            <a:r>
              <a:rPr lang="en-US" dirty="0"/>
              <a:t>in SQL Server</a:t>
            </a:r>
            <a:endParaRPr lang="en-GB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0A8696B3-C7C3-43DD-0940-820E303B2436}"/>
              </a:ext>
            </a:extLst>
          </p:cNvPr>
          <p:cNvSpPr/>
          <p:nvPr/>
        </p:nvSpPr>
        <p:spPr>
          <a:xfrm>
            <a:off x="9509760" y="4031874"/>
            <a:ext cx="484632" cy="311526"/>
          </a:xfrm>
          <a:prstGeom prst="leftArrow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5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1A45-CEAA-B763-CF64-8E77CD0C8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B0C58E1-0C06-0EC9-7C0C-FE61C11528D4}"/>
              </a:ext>
            </a:extLst>
          </p:cNvPr>
          <p:cNvSpPr/>
          <p:nvPr/>
        </p:nvSpPr>
        <p:spPr>
          <a:xfrm>
            <a:off x="120805" y="859466"/>
            <a:ext cx="11278586" cy="5008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468000" rIns="108000" bIns="108000" rtlCol="0" anchor="ctr"/>
          <a:lstStyle/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</a:rPr>
              <a:t>F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unction </a:t>
            </a:r>
            <a:r>
              <a:rPr lang="en-US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must have a name 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and a function name can </a:t>
            </a:r>
            <a:r>
              <a:rPr lang="en-US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never start 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with a </a:t>
            </a:r>
            <a:r>
              <a:rPr lang="en-US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special character such as @, $, #, and so on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Functions </a:t>
            </a:r>
            <a:r>
              <a:rPr lang="en-US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compile every time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Functions </a:t>
            </a:r>
            <a:r>
              <a:rPr lang="en-US" sz="2200" b="1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must return a value or result</a:t>
            </a:r>
            <a:r>
              <a:rPr lang="en-US" sz="22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GB" sz="2200" dirty="0">
                <a:solidFill>
                  <a:schemeClr val="dk1"/>
                </a:solidFill>
              </a:rPr>
              <a:t>Functions </a:t>
            </a:r>
            <a:r>
              <a:rPr lang="en-GB" sz="2200" b="1" dirty="0">
                <a:solidFill>
                  <a:schemeClr val="dk1"/>
                </a:solidFill>
              </a:rPr>
              <a:t>only work with input parameters</a:t>
            </a:r>
            <a:r>
              <a:rPr lang="en-GB" sz="2200" dirty="0">
                <a:solidFill>
                  <a:schemeClr val="dk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</a:rPr>
              <a:t>Function is </a:t>
            </a:r>
            <a:r>
              <a:rPr lang="en-US" sz="2200" b="1" dirty="0">
                <a:solidFill>
                  <a:schemeClr val="dk1"/>
                </a:solidFill>
              </a:rPr>
              <a:t>not used to Insert, Update, Delete data in a database table(s)</a:t>
            </a:r>
            <a:r>
              <a:rPr lang="en-US" sz="2200" dirty="0">
                <a:solidFill>
                  <a:schemeClr val="dk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dk1"/>
                </a:solidFill>
              </a:rPr>
              <a:t>User Defined Function </a:t>
            </a:r>
            <a:r>
              <a:rPr lang="en-US" sz="2200" b="1" dirty="0">
                <a:solidFill>
                  <a:schemeClr val="dk1"/>
                </a:solidFill>
              </a:rPr>
              <a:t>can't return XML Data Type</a:t>
            </a:r>
            <a:r>
              <a:rPr lang="en-US" sz="2200" dirty="0">
                <a:solidFill>
                  <a:schemeClr val="dk1"/>
                </a:solidFill>
              </a:rPr>
              <a:t>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FF0000"/>
                </a:solidFill>
              </a:rPr>
              <a:t>User Defined Function </a:t>
            </a:r>
            <a:r>
              <a:rPr lang="en-US" sz="2200" b="1" dirty="0">
                <a:solidFill>
                  <a:srgbClr val="FF0000"/>
                </a:solidFill>
              </a:rPr>
              <a:t>doesn't support exception handling</a:t>
            </a:r>
            <a:r>
              <a:rPr lang="en-US" sz="2200" dirty="0">
                <a:solidFill>
                  <a:srgbClr val="FF0000"/>
                </a:solidFill>
              </a:rPr>
              <a:t>, try and catch statements are not used in functions.</a:t>
            </a:r>
          </a:p>
          <a:p>
            <a:pPr marL="342900" indent="-342900" algn="just">
              <a:lnSpc>
                <a:spcPct val="150000"/>
              </a:lnSpc>
              <a:buClr>
                <a:schemeClr val="accent6"/>
              </a:buClr>
              <a:buFont typeface="Wingdings" panose="05000000000000000000" pitchFamily="2" charset="2"/>
              <a:buChar char="ü"/>
            </a:pPr>
            <a:endParaRPr lang="en-US" sz="2200" b="1" dirty="0"/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ü"/>
            </a:pPr>
            <a:endParaRPr lang="gu-IN" sz="2200" dirty="0">
              <a:solidFill>
                <a:schemeClr val="tx1"/>
              </a:solidFill>
              <a:latin typeface="Lohit Gujarati" panose="020B0600000000000000" pitchFamily="34" charset="0"/>
              <a:cs typeface="Lohit Gujarati" panose="020B0600000000000000" pitchFamily="34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9157AF9-187E-A293-F659-56C70175E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Important note for UDF !</a:t>
            </a:r>
          </a:p>
        </p:txBody>
      </p:sp>
    </p:spTree>
    <p:extLst>
      <p:ext uri="{BB962C8B-B14F-4D97-AF65-F5344CB8AC3E}">
        <p14:creationId xmlns:p14="http://schemas.microsoft.com/office/powerpoint/2010/main" val="10934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6247010" cy="24314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--Scalar Valued function (always returns single value)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fun_AddNumber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@num1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@num2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@num1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@num2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  <a:p>
            <a:pPr>
              <a:spcAft>
                <a:spcPts val="800"/>
              </a:spcAft>
            </a:pP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Scalar Valued Function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3937549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fun_AddNumber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AEBBC2-B3BC-086F-8DDC-EE11B8DFCC29}"/>
              </a:ext>
            </a:extLst>
          </p:cNvPr>
          <p:cNvSpPr/>
          <p:nvPr/>
        </p:nvSpPr>
        <p:spPr>
          <a:xfrm>
            <a:off x="131180" y="4655486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--Answer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45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5527021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fun_JoinPersonInfo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@FirstName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150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@LastName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 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500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500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@FirstName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Concat</a:t>
            </a:r>
            <a:r>
              <a:rPr lang="en-US" sz="1600" dirty="0">
                <a:solidFill>
                  <a:schemeClr val="bg1"/>
                </a:solidFill>
              </a:rPr>
              <a:t> Two Strings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3624863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dbo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fun_JoinPersonInfo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Merged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C838DB-9DE1-ED47-3F2B-CD434302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4666121"/>
            <a:ext cx="2827850" cy="1408107"/>
          </a:xfrm>
          <a:prstGeom prst="rect">
            <a:avLst/>
          </a:prstGeom>
        </p:spPr>
      </p:pic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47943EF-B9EE-0B0C-C634-2C071DA0DA45}"/>
              </a:ext>
            </a:extLst>
          </p:cNvPr>
          <p:cNvSpPr/>
          <p:nvPr/>
        </p:nvSpPr>
        <p:spPr>
          <a:xfrm>
            <a:off x="131180" y="4336937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6672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F1AA-B384-4B3C-AA64-26D31B98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A6F3DF-2EB8-43CF-3795-79063F5A0067}"/>
              </a:ext>
            </a:extLst>
          </p:cNvPr>
          <p:cNvSpPr/>
          <p:nvPr/>
        </p:nvSpPr>
        <p:spPr>
          <a:xfrm>
            <a:off x="694966" y="1192628"/>
            <a:ext cx="5527021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Fun_PersonInformation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sz="16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  <a:r>
              <a:rPr lang="en-GB" sz="16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D2700A-D7EE-717D-0B33-EF7EACCD7F5A}"/>
              </a:ext>
            </a:extLst>
          </p:cNvPr>
          <p:cNvSpPr/>
          <p:nvPr/>
        </p:nvSpPr>
        <p:spPr>
          <a:xfrm>
            <a:off x="131180" y="1192628"/>
            <a:ext cx="579518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2A86601-7B9C-F9F6-5604-2455DAE19E61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Table Valued Function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A1189A-7AFE-CCC8-8A9C-0C401FF3B55B}"/>
              </a:ext>
            </a:extLst>
          </p:cNvPr>
          <p:cNvSpPr/>
          <p:nvPr/>
        </p:nvSpPr>
        <p:spPr>
          <a:xfrm>
            <a:off x="131180" y="2501667"/>
            <a:ext cx="1169070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Fun_PersonInformation</a:t>
            </a:r>
            <a:r>
              <a:rPr lang="en-GB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endParaRPr lang="en-GB" dirty="0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447943EF-B9EE-0B0C-C634-2C071DA0DA45}"/>
              </a:ext>
            </a:extLst>
          </p:cNvPr>
          <p:cNvSpPr/>
          <p:nvPr/>
        </p:nvSpPr>
        <p:spPr>
          <a:xfrm>
            <a:off x="131180" y="3286738"/>
            <a:ext cx="885857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8C1EC5-B3EA-A25A-4EBB-A7C18DC12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0" y="3610836"/>
            <a:ext cx="6633514" cy="172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6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3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88B8D3-D7FC-E696-5E34-5EB7A3A4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Example : UDF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840DA-BC33-4FF5-DC28-9E5C1BE7AA9E}"/>
              </a:ext>
            </a:extLst>
          </p:cNvPr>
          <p:cNvSpPr/>
          <p:nvPr/>
        </p:nvSpPr>
        <p:spPr>
          <a:xfrm>
            <a:off x="694966" y="1192628"/>
            <a:ext cx="9897588" cy="45305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--Create a table-valued function that returns a list of products including product name, model year and the price for a specific model year.</a:t>
            </a: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udfProductInYear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	@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Consolas" panose="020B0609020204030204" pitchFamily="49" charset="0"/>
              </a:rPr>
              <a:t>TABLE</a:t>
            </a: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ProductName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ModelYear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Price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Products</a:t>
            </a: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5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endParaRPr lang="en-US" sz="16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ModelYear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650" dirty="0">
                <a:solidFill>
                  <a:srgbClr val="000000"/>
                </a:solidFill>
                <a:latin typeface="Consolas" panose="020B0609020204030204" pitchFamily="49" charset="0"/>
              </a:rPr>
              <a:t> @</a:t>
            </a:r>
            <a:r>
              <a:rPr lang="en-US" sz="1650" dirty="0" err="1">
                <a:solidFill>
                  <a:srgbClr val="000000"/>
                </a:solidFill>
                <a:latin typeface="Consolas" panose="020B0609020204030204" pitchFamily="49" charset="0"/>
              </a:rPr>
              <a:t>model_year</a:t>
            </a:r>
            <a:r>
              <a:rPr lang="en-US" sz="165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GB" sz="1650" dirty="0">
              <a:latin typeface="Calibri" panose="020F0502020204030204" pitchFamily="34" charset="0"/>
              <a:ea typeface="Calibri" panose="020F0502020204030204" pitchFamily="34" charset="0"/>
              <a:cs typeface="Shrut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5026F-4AAF-CF3A-772D-6290DA1B7D2F}"/>
              </a:ext>
            </a:extLst>
          </p:cNvPr>
          <p:cNvSpPr/>
          <p:nvPr/>
        </p:nvSpPr>
        <p:spPr>
          <a:xfrm>
            <a:off x="131180" y="1192628"/>
            <a:ext cx="579518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CDE5DB6C-D0F5-628A-499D-4AAAA71ABD46}"/>
              </a:ext>
            </a:extLst>
          </p:cNvPr>
          <p:cNvSpPr/>
          <p:nvPr/>
        </p:nvSpPr>
        <p:spPr>
          <a:xfrm>
            <a:off x="131180" y="863444"/>
            <a:ext cx="2721748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Table Valued Function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CA3218-78B3-C745-8BE8-AEFECAC9D31C}"/>
              </a:ext>
            </a:extLst>
          </p:cNvPr>
          <p:cNvSpPr/>
          <p:nvPr/>
        </p:nvSpPr>
        <p:spPr>
          <a:xfrm>
            <a:off x="131180" y="5769502"/>
            <a:ext cx="6810796" cy="553250"/>
          </a:xfrm>
          <a:prstGeom prst="round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--To execute the function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udfProductInYear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2017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03307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452589-D229-E053-D3FD-FDEE276D7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The SQL Server User defined functions prevent us from writing the same logic multiple times.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Within the Database, you can create the method once and call it n number of times.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They reduce the compilation time of queries by catching the execution plan and reusing them.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This UDF can help us to separate the complex calculations from the regular query so that we can understand and debug the query quicker and better.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It reduces the network traffic because of its cache plan.</a:t>
            </a:r>
          </a:p>
          <a:p>
            <a:pPr lvl="0">
              <a:lnSpc>
                <a:spcPct val="100000"/>
              </a:lnSpc>
            </a:pPr>
            <a:r>
              <a:rPr lang="en-IN" dirty="0"/>
              <a:t>They are also used in the WHERE Clause as well. By this, we can limit the number of rows sent to the client.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F22A4-7CB6-A1BB-79F8-68E5C819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User 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3669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EA6BF-50D7-7CF8-7202-56EAC279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9770B3-01EC-1CE1-CF9C-5D11066C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Function v/s Procedure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7FBE5-E4C1-58E7-6496-589AC629D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– 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2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C19ADF-D530-0C8F-C957-FCADECD7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Function v/s Procedure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F9E9598-E38E-02CA-14C3-854E4FD192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836273"/>
              </p:ext>
            </p:extLst>
          </p:nvPr>
        </p:nvGraphicFramePr>
        <p:xfrm>
          <a:off x="317150" y="1281848"/>
          <a:ext cx="11635363" cy="111807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Functions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Procedures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Basics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Functions calculate the results of a program on the basis of the given input.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Procedures perform certain tasks in a particular order on the basis of the given inputs.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EA544FF9-E63B-F7E7-8BE5-F20F06DDDBCA}"/>
              </a:ext>
            </a:extLst>
          </p:cNvPr>
          <p:cNvGraphicFramePr>
            <a:graphicFrameLocks/>
          </p:cNvGraphicFramePr>
          <p:nvPr/>
        </p:nvGraphicFramePr>
        <p:xfrm>
          <a:off x="317151" y="910615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C56ABE2-371E-D96D-CE4E-B60C04F13A09}"/>
              </a:ext>
            </a:extLst>
          </p:cNvPr>
          <p:cNvGraphicFramePr>
            <a:graphicFrameLocks/>
          </p:cNvGraphicFramePr>
          <p:nvPr/>
        </p:nvGraphicFramePr>
        <p:xfrm>
          <a:off x="317150" y="2399922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Try-Catch Blocks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Functions do not provide support for the try-catch Blocks.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Procedures provide support for the try-catch Blocks.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3F589D9-4318-5739-09D5-29007B12F335}"/>
              </a:ext>
            </a:extLst>
          </p:cNvPr>
          <p:cNvGraphicFramePr>
            <a:graphicFrameLocks/>
          </p:cNvGraphicFramePr>
          <p:nvPr/>
        </p:nvGraphicFramePr>
        <p:xfrm>
          <a:off x="317150" y="3517996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SELECT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The SELECT statements can have function calls.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The SELECT statements can never have procedure calls.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042E1247-8166-1FEF-396E-C3840AFF0FE6}"/>
              </a:ext>
            </a:extLst>
          </p:cNvPr>
          <p:cNvGraphicFramePr>
            <a:graphicFrameLocks/>
          </p:cNvGraphicFramePr>
          <p:nvPr/>
        </p:nvGraphicFramePr>
        <p:xfrm>
          <a:off x="317150" y="3070482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SQL Query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We can call a function in a SQL Query.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We cannot call a procedure in a SQL Query.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B1C7F18E-FB99-B8FC-AD28-DAF77988DC0F}"/>
              </a:ext>
            </a:extLst>
          </p:cNvPr>
          <p:cNvGraphicFramePr>
            <a:graphicFrameLocks/>
          </p:cNvGraphicFramePr>
          <p:nvPr/>
        </p:nvGraphicFramePr>
        <p:xfrm>
          <a:off x="317150" y="4188556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Return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A function would return the returning value/control to the code or calling function.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A procedure, on the other hand, would return the control, but would not return any value to the calling function or the code.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Content Placeholder 4">
            <a:extLst>
              <a:ext uri="{FF2B5EF4-FFF2-40B4-BE49-F238E27FC236}">
                <a16:creationId xmlns:a16="http://schemas.microsoft.com/office/drawing/2014/main" id="{DED405B4-6BBB-3759-DD89-81A1F31409C3}"/>
              </a:ext>
            </a:extLst>
          </p:cNvPr>
          <p:cNvGraphicFramePr>
            <a:graphicFrameLocks/>
          </p:cNvGraphicFramePr>
          <p:nvPr/>
        </p:nvGraphicFramePr>
        <p:xfrm>
          <a:off x="317149" y="5133436"/>
          <a:ext cx="11635363" cy="670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DML Statements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We cannot use the DML statements in a function, (functions such as Update, Delete, and Insert).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We can always use the DML statements in the case of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E207-ECED-6D7E-B007-894A1747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67C04-2001-C1F0-0950-022F924E2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View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E3896AA-674C-70B3-2D5F-541983582D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4531812"/>
              </p:ext>
            </p:extLst>
          </p:nvPr>
        </p:nvGraphicFramePr>
        <p:xfrm>
          <a:off x="2010227" y="1117520"/>
          <a:ext cx="6359332" cy="3081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642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762112FA-3544-4E18-881A-43940169B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457B6FA-E94E-4D80-937C-97ADB3354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17E6604-B513-4442-B2F0-63BC6843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06D4703-C44F-4AE8-834E-8060974A2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2C5E824-6655-4AEA-8248-6C1B23117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lvlOne"/>
        </p:bldSub>
      </p:bldGraphic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DF946C-9DFA-16D8-5A74-0B93E79E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11200"/>
          </a:xfrm>
        </p:spPr>
        <p:txBody>
          <a:bodyPr/>
          <a:lstStyle/>
          <a:p>
            <a:r>
              <a:rPr lang="en-US" dirty="0"/>
              <a:t>Function v/s Procedure (Cont..)</a:t>
            </a:r>
            <a:endParaRPr lang="en-GB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CFCCB9-31DC-8836-2A59-7A1543B940F3}"/>
              </a:ext>
            </a:extLst>
          </p:cNvPr>
          <p:cNvGraphicFramePr>
            <a:graphicFrameLocks/>
          </p:cNvGraphicFramePr>
          <p:nvPr/>
        </p:nvGraphicFramePr>
        <p:xfrm>
          <a:off x="317150" y="1281848"/>
          <a:ext cx="11635363" cy="89502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>
                          <a:solidFill>
                            <a:schemeClr val="tx1"/>
                          </a:solidFill>
                          <a:effectLst/>
                        </a:rPr>
                        <a:t>Parameters</a:t>
                      </a:r>
                      <a:endParaRPr lang="en-GB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Function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chemeClr val="tx1"/>
                          </a:solidFill>
                          <a:effectLst/>
                        </a:rPr>
                        <a:t>Procedure</a:t>
                      </a:r>
                      <a:endParaRPr lang="en-GB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Call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>
                          <a:effectLst/>
                        </a:rPr>
                        <a:t>A function can be called using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effectLst/>
                        </a:rPr>
                        <a:t>A procedure cannot be called using any function.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684B6480-3457-2C07-7A48-6164DAED43F0}"/>
              </a:ext>
            </a:extLst>
          </p:cNvPr>
          <p:cNvGraphicFramePr>
            <a:graphicFrameLocks/>
          </p:cNvGraphicFramePr>
          <p:nvPr/>
        </p:nvGraphicFramePr>
        <p:xfrm>
          <a:off x="317151" y="910615"/>
          <a:ext cx="1166416" cy="3657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16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488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Difference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AB16F1B9-051D-3261-DD34-EA9992D89B2C}"/>
              </a:ext>
            </a:extLst>
          </p:cNvPr>
          <p:cNvGraphicFramePr>
            <a:graphicFrameLocks/>
          </p:cNvGraphicFramePr>
          <p:nvPr/>
        </p:nvGraphicFramePr>
        <p:xfrm>
          <a:off x="317150" y="2137924"/>
          <a:ext cx="11635363" cy="1219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Compilation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The compilation of a function occurs when we call them in a program.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The compilation of the procedures needs to occur once, and in case it is necessary, these can be called repeatedly, and we don’t have to compile them every single time.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AFF1540D-B677-3E5E-3AEE-08F9DE3216D1}"/>
              </a:ext>
            </a:extLst>
          </p:cNvPr>
          <p:cNvGraphicFramePr>
            <a:graphicFrameLocks/>
          </p:cNvGraphicFramePr>
          <p:nvPr/>
        </p:nvGraphicFramePr>
        <p:xfrm>
          <a:off x="317149" y="3357124"/>
          <a:ext cx="11635363" cy="44751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Expression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A function must deal with expressions.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A procedure need not deal with expressions.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2B995E5-C6E3-6E73-F01D-59C53B7355B2}"/>
              </a:ext>
            </a:extLst>
          </p:cNvPr>
          <p:cNvGraphicFramePr>
            <a:graphicFrameLocks/>
          </p:cNvGraphicFramePr>
          <p:nvPr/>
        </p:nvGraphicFramePr>
        <p:xfrm>
          <a:off x="317149" y="3804638"/>
          <a:ext cx="11635363" cy="944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88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9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6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514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solidFill>
                            <a:srgbClr val="B71B1C"/>
                          </a:solidFill>
                          <a:effectLst/>
                        </a:rPr>
                        <a:t>Explicit Transaction Handling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Functions cannot have explicit transaction handling.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</a:rPr>
                        <a:t>Explicit transaction handling exists in the case of a procedure.</a:t>
                      </a:r>
                    </a:p>
                  </a:txBody>
                  <a:tcPr marL="60960" marR="60960" marT="60960" marB="6096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53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645DA2-9B80-CDA8-186B-8F6FC013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3364E4-F436-6B6C-21B1-6977F61BD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Define View. Describe types of view in brief.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create a simple view? Explain with suitable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create a complex view? Explain with suitable example.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Simple View Vs Complex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Updating, Deleting, Renaming and Dropping a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Compare Table and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out the advantages and disadvantages of view.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List and explain advantages of PL/SQL.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short note on Stored Procedures.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how to update, drop and rename stored procedures.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Discuss advantages of stored procedures.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What is User Defined Function? Explain types of UDF in brief.</a:t>
            </a:r>
          </a:p>
        </p:txBody>
      </p:sp>
    </p:spTree>
    <p:extLst>
      <p:ext uri="{BB962C8B-B14F-4D97-AF65-F5344CB8AC3E}">
        <p14:creationId xmlns:p14="http://schemas.microsoft.com/office/powerpoint/2010/main" val="402530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92332-4F64-AABE-A6AB-3B2241F1A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B979481-9792-EE84-1581-6CC16CDA4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Frequently asked Questions in Exam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A1DAB3-0BF0-AA78-DB4E-DF26DDF41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pPr marL="457200" indent="-457200">
              <a:buFont typeface="+mj-lt"/>
              <a:buAutoNum type="arabicPeriod" startAt="13"/>
            </a:pPr>
            <a:r>
              <a:rPr lang="en-US" dirty="0"/>
              <a:t>Discuss Scalar Valued Function with suitable example.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Discuss Table Valued Function with suitable example.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Discuss how to update, drop and rename user defined functions.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Discuss advantages of user defined functions.</a:t>
            </a:r>
          </a:p>
          <a:p>
            <a:pPr marL="457200" indent="-457200">
              <a:buFont typeface="+mj-lt"/>
              <a:buAutoNum type="arabicPeriod" startAt="13"/>
            </a:pPr>
            <a:r>
              <a:rPr lang="en-US" dirty="0"/>
              <a:t>List out advantages of User Defined Functions and Stored Procedures.</a:t>
            </a:r>
          </a:p>
        </p:txBody>
      </p:sp>
    </p:spTree>
    <p:extLst>
      <p:ext uri="{BB962C8B-B14F-4D97-AF65-F5344CB8AC3E}">
        <p14:creationId xmlns:p14="http://schemas.microsoft.com/office/powerpoint/2010/main" val="164909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E2AD8B6E-51EA-4A15-8752-4F221E5E02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4883" y="20384"/>
            <a:ext cx="4646358" cy="734653"/>
          </a:xfrm>
        </p:spPr>
        <p:txBody>
          <a:bodyPr/>
          <a:lstStyle/>
          <a:p>
            <a:r>
              <a:rPr lang="en-US" b="1" dirty="0"/>
              <a:t>Database Management Systems-II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(DBMS-II)</a:t>
            </a:r>
          </a:p>
          <a:p>
            <a:r>
              <a:rPr lang="en-US" dirty="0"/>
              <a:t>DU # 2304CS422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4F27F027-AAC9-4C88-B3AF-3C4A20BDDD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80943" y="6175935"/>
            <a:ext cx="3735998" cy="290081"/>
          </a:xfrm>
        </p:spPr>
        <p:txBody>
          <a:bodyPr/>
          <a:lstStyle/>
          <a:p>
            <a:r>
              <a:rPr lang="en-US" dirty="0"/>
              <a:t>hemang.chath@darshan.ac.in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59B646FF-BD32-4C5A-94AF-AC4347EADA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83874" y="6460218"/>
            <a:ext cx="3735998" cy="290081"/>
          </a:xfrm>
        </p:spPr>
        <p:txBody>
          <a:bodyPr/>
          <a:lstStyle/>
          <a:p>
            <a:r>
              <a:rPr lang="en-US" dirty="0"/>
              <a:t>8200834776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915CF252-06A8-43C0-BB69-DA7109EA62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37768"/>
            <a:ext cx="3780000" cy="29008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600" dirty="0"/>
              <a:t>Computer Science &amp; Engineering Department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89F5B5F8-350F-4941-B9DE-36BF8B014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/>
          <a:lstStyle/>
          <a:p>
            <a:r>
              <a:rPr lang="en-US" dirty="0"/>
              <a:t>Prof. Hemang R Chath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2ABCC-AB17-B851-BA00-AFBE563985B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Placeholder 8">
            <a:extLst>
              <a:ext uri="{FF2B5EF4-FFF2-40B4-BE49-F238E27FC236}">
                <a16:creationId xmlns:a16="http://schemas.microsoft.com/office/drawing/2014/main" id="{0270E141-1EF9-6E40-29A9-DE6F478C90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" t="-79" r="608" b="11610"/>
          <a:stretch/>
        </p:blipFill>
        <p:spPr>
          <a:xfrm>
            <a:off x="342900" y="5081155"/>
            <a:ext cx="1392382" cy="147550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341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Defined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70134"/>
            <a:ext cx="11929641" cy="588259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/>
              <a:t>The System Defined Views are predefined views that </a:t>
            </a:r>
            <a:r>
              <a:rPr lang="en-US" sz="2400" dirty="0">
                <a:solidFill>
                  <a:srgbClr val="C00000"/>
                </a:solidFill>
              </a:rPr>
              <a:t>already exist in the SQL Server </a:t>
            </a:r>
            <a:r>
              <a:rPr lang="en-US" sz="2400" dirty="0"/>
              <a:t>database, such as </a:t>
            </a:r>
            <a:r>
              <a:rPr lang="en-US" sz="2400" b="1" dirty="0" err="1">
                <a:solidFill>
                  <a:srgbClr val="C00000"/>
                </a:solidFill>
              </a:rPr>
              <a:t>Tempdb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C00000"/>
                </a:solidFill>
              </a:rPr>
              <a:t>Master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C00000"/>
                </a:solidFill>
              </a:rPr>
              <a:t>temp</a:t>
            </a:r>
            <a:r>
              <a:rPr lang="en-US" sz="24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System Defined Views will be automatically attached to all User Defined databases.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4183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View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9CA0912-4810-6BB1-43C1-C00F7F3F60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5846385"/>
              </p:ext>
            </p:extLst>
          </p:nvPr>
        </p:nvGraphicFramePr>
        <p:xfrm>
          <a:off x="2010225" y="1117520"/>
          <a:ext cx="7516329" cy="4583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652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62112FA-3544-4E18-881A-43940169BB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457B6FA-E94E-4D80-937C-97ADB3354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17E6604-B513-4442-B2F0-63BC6843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06D4703-C44F-4AE8-834E-8060974A29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2C5E824-6655-4AEA-8248-6C1B23117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58CD38F-DC56-4E72-9DC9-DEC3DDEDBF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576060A-407E-40FC-8BC3-A41127178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9DB0BBA-5ACF-46B9-BF6C-2CA4062A5B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1D2301-23F0-41CC-B64A-71595EFECD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lvl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723479"/>
            <a:ext cx="11929641" cy="55905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62827"/>
                </a:solidFill>
              </a:rPr>
              <a:t>Simple views </a:t>
            </a:r>
            <a:r>
              <a:rPr lang="en-US" sz="2400" dirty="0"/>
              <a:t>can only contain a </a:t>
            </a:r>
            <a:r>
              <a:rPr lang="en-US" sz="2400" dirty="0">
                <a:solidFill>
                  <a:srgbClr val="C62827"/>
                </a:solidFill>
              </a:rPr>
              <a:t>single table </a:t>
            </a:r>
            <a:r>
              <a:rPr lang="en-US" sz="2400" dirty="0"/>
              <a:t>or can be </a:t>
            </a:r>
            <a:r>
              <a:rPr lang="en-US" sz="2400" dirty="0">
                <a:solidFill>
                  <a:srgbClr val="C62827"/>
                </a:solidFill>
              </a:rPr>
              <a:t>created only from one table</a:t>
            </a:r>
            <a:r>
              <a:rPr lang="en-US" sz="2400" dirty="0"/>
              <a:t>. Group functions such as </a:t>
            </a:r>
            <a:r>
              <a:rPr lang="en-US" sz="2400" dirty="0">
                <a:solidFill>
                  <a:srgbClr val="C62827"/>
                </a:solidFill>
              </a:rPr>
              <a:t>MAX(), COUNT(), </a:t>
            </a:r>
            <a:r>
              <a:rPr lang="en-US" sz="2400" dirty="0"/>
              <a:t>etc., cannot be used here, and it does not contain groups of data.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 Simple View, </a:t>
            </a:r>
            <a:r>
              <a:rPr lang="en-US" sz="2400" dirty="0">
                <a:solidFill>
                  <a:srgbClr val="C62827"/>
                </a:solidFill>
              </a:rPr>
              <a:t>DML operations </a:t>
            </a:r>
            <a:r>
              <a:rPr lang="en-US" sz="2400" dirty="0"/>
              <a:t>can be performed. </a:t>
            </a:r>
            <a:r>
              <a:rPr lang="en-US" sz="2400" dirty="0">
                <a:solidFill>
                  <a:srgbClr val="C62827"/>
                </a:solidFill>
              </a:rPr>
              <a:t>Insert, delete, </a:t>
            </a:r>
            <a:r>
              <a:rPr lang="en-US" sz="2400" dirty="0"/>
              <a:t>and</a:t>
            </a:r>
            <a:r>
              <a:rPr lang="en-US" sz="2400" dirty="0">
                <a:solidFill>
                  <a:srgbClr val="C62827"/>
                </a:solidFill>
              </a:rPr>
              <a:t> update </a:t>
            </a:r>
            <a:r>
              <a:rPr lang="en-US" sz="2400" dirty="0"/>
              <a:t>are directly possible, but Simple View does not contain </a:t>
            </a:r>
            <a:r>
              <a:rPr lang="en-US" sz="2400" dirty="0">
                <a:solidFill>
                  <a:srgbClr val="C00000"/>
                </a:solidFill>
              </a:rPr>
              <a:t>group by </a:t>
            </a:r>
            <a:r>
              <a:rPr lang="en-US" sz="2400" dirty="0"/>
              <a:t>clause.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C62827"/>
                </a:solidFill>
              </a:rPr>
              <a:t>Insert </a:t>
            </a:r>
            <a:r>
              <a:rPr lang="en-US" sz="2400" dirty="0"/>
              <a:t>operation are perform on </a:t>
            </a:r>
            <a:r>
              <a:rPr lang="en-US" sz="2400" dirty="0">
                <a:solidFill>
                  <a:srgbClr val="C62827"/>
                </a:solidFill>
              </a:rPr>
              <a:t>simple view </a:t>
            </a:r>
            <a:r>
              <a:rPr lang="en-US" sz="2400" dirty="0"/>
              <a:t>only </a:t>
            </a:r>
            <a:r>
              <a:rPr lang="en-US" sz="2400" dirty="0">
                <a:solidFill>
                  <a:srgbClr val="C62827"/>
                </a:solidFill>
              </a:rPr>
              <a:t>if we have primary key and all not null fields in the view</a:t>
            </a:r>
            <a:r>
              <a:rPr lang="en-US" sz="2400" dirty="0"/>
              <a:t>.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74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18791</TotalTime>
  <Words>5172</Words>
  <Application>Microsoft Office PowerPoint</Application>
  <PresentationFormat>Widescreen</PresentationFormat>
  <Paragraphs>1191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4" baseType="lpstr">
      <vt:lpstr>Arial</vt:lpstr>
      <vt:lpstr>Calibri</vt:lpstr>
      <vt:lpstr>Roboto Condensed</vt:lpstr>
      <vt:lpstr>Lohit Gujarati</vt:lpstr>
      <vt:lpstr>Wingdings 2</vt:lpstr>
      <vt:lpstr>Wingdings</vt:lpstr>
      <vt:lpstr>Roboto Condensed Light</vt:lpstr>
      <vt:lpstr>Consolas</vt:lpstr>
      <vt:lpstr>Roboto Condensed (Body)</vt:lpstr>
      <vt:lpstr>Wingdings 3</vt:lpstr>
      <vt:lpstr>Office Theme</vt:lpstr>
      <vt:lpstr>Unit-2  Views, Functions &amp; Procedures</vt:lpstr>
      <vt:lpstr>PowerPoint Presentation</vt:lpstr>
      <vt:lpstr>Introduction to Views</vt:lpstr>
      <vt:lpstr>Introduction to Views</vt:lpstr>
      <vt:lpstr>Types of View</vt:lpstr>
      <vt:lpstr>Types of View</vt:lpstr>
      <vt:lpstr>System Defined View</vt:lpstr>
      <vt:lpstr>User Defined View</vt:lpstr>
      <vt:lpstr>Simple View</vt:lpstr>
      <vt:lpstr>Create a simple View</vt:lpstr>
      <vt:lpstr>Display Simple View</vt:lpstr>
      <vt:lpstr>Simple View [Examples]</vt:lpstr>
      <vt:lpstr>Simple View [Examples]</vt:lpstr>
      <vt:lpstr>Complex View</vt:lpstr>
      <vt:lpstr>Complex View [Example-1]</vt:lpstr>
      <vt:lpstr>Complex View [Examples-2]</vt:lpstr>
      <vt:lpstr>Complex View [Example-3]</vt:lpstr>
      <vt:lpstr>Updating, Deleting, Renaming and Dropping Views</vt:lpstr>
      <vt:lpstr>Updating a View [Examples]</vt:lpstr>
      <vt:lpstr>Deleting a View [Examples]</vt:lpstr>
      <vt:lpstr>Renaming a View </vt:lpstr>
      <vt:lpstr>Dropping a view</vt:lpstr>
      <vt:lpstr>Simple View Vs Complex View</vt:lpstr>
      <vt:lpstr>Simple View [Exercise]</vt:lpstr>
      <vt:lpstr>Complex View [Exercise]</vt:lpstr>
      <vt:lpstr>Advantages and Disadvantages of View</vt:lpstr>
      <vt:lpstr>Advantages of View </vt:lpstr>
      <vt:lpstr>Disadvantages of View / Limitation</vt:lpstr>
      <vt:lpstr>Update View (Point To Keep in Mind)</vt:lpstr>
      <vt:lpstr>Table vs View</vt:lpstr>
      <vt:lpstr>Table Vs View</vt:lpstr>
      <vt:lpstr>Table Vs View</vt:lpstr>
      <vt:lpstr>Introduction to PL/SQL</vt:lpstr>
      <vt:lpstr>Introduction to PL/SQL</vt:lpstr>
      <vt:lpstr>Advantages of PL/SQL</vt:lpstr>
      <vt:lpstr>Advantages of PL/SQL</vt:lpstr>
      <vt:lpstr>Stored procedure</vt:lpstr>
      <vt:lpstr>Stored procedure (SP)</vt:lpstr>
      <vt:lpstr>Explanation of Syntax of Stored procedure (SP)</vt:lpstr>
      <vt:lpstr>How to execute a stored procedure?</vt:lpstr>
      <vt:lpstr>Example of Stored procedure (SP) without parameter [Select All]</vt:lpstr>
      <vt:lpstr>Example of Stored procedure (SP) with one parameter [Select PK]</vt:lpstr>
      <vt:lpstr>Example of Stored procedure (SP) with multiple parameters</vt:lpstr>
      <vt:lpstr>Example of Stored procedure (SP) [Insert]</vt:lpstr>
      <vt:lpstr>Example of Stored procedure (SP) [Update]</vt:lpstr>
      <vt:lpstr>Example of Stored procedure (SP) [Delete]</vt:lpstr>
      <vt:lpstr>Stored Procedure Important Error Messages [Remember]</vt:lpstr>
      <vt:lpstr>Advantages of Stored Procedures</vt:lpstr>
      <vt:lpstr>User Defined Functions</vt:lpstr>
      <vt:lpstr>Introduction to User Defined Functions</vt:lpstr>
      <vt:lpstr>How to create function?</vt:lpstr>
      <vt:lpstr>Important note for UDF !</vt:lpstr>
      <vt:lpstr>Example : UDF</vt:lpstr>
      <vt:lpstr>Example : UDF</vt:lpstr>
      <vt:lpstr>Example : UDF</vt:lpstr>
      <vt:lpstr>Example : UDF</vt:lpstr>
      <vt:lpstr>Advantages of User Defined Functions</vt:lpstr>
      <vt:lpstr>Function v/s Procedure</vt:lpstr>
      <vt:lpstr>Function v/s Procedure</vt:lpstr>
      <vt:lpstr>Function v/s Procedure (Cont..)</vt:lpstr>
      <vt:lpstr>Frequently asked Questions in Exam</vt:lpstr>
      <vt:lpstr>Frequently asked Questions in Exam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Hemang Chath</cp:lastModifiedBy>
  <cp:revision>1898</cp:revision>
  <dcterms:created xsi:type="dcterms:W3CDTF">2020-05-01T05:09:15Z</dcterms:created>
  <dcterms:modified xsi:type="dcterms:W3CDTF">2024-12-31T03:10:34Z</dcterms:modified>
</cp:coreProperties>
</file>