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309" r:id="rId2"/>
    <p:sldId id="292" r:id="rId3"/>
    <p:sldId id="646" r:id="rId4"/>
    <p:sldId id="745" r:id="rId5"/>
    <p:sldId id="746" r:id="rId6"/>
    <p:sldId id="747" r:id="rId7"/>
    <p:sldId id="748" r:id="rId8"/>
    <p:sldId id="749" r:id="rId9"/>
    <p:sldId id="750" r:id="rId10"/>
    <p:sldId id="810" r:id="rId11"/>
    <p:sldId id="751" r:id="rId12"/>
    <p:sldId id="752" r:id="rId13"/>
    <p:sldId id="753" r:id="rId14"/>
    <p:sldId id="754" r:id="rId15"/>
    <p:sldId id="755" r:id="rId16"/>
    <p:sldId id="756" r:id="rId17"/>
    <p:sldId id="757" r:id="rId18"/>
    <p:sldId id="758" r:id="rId19"/>
    <p:sldId id="744" r:id="rId20"/>
    <p:sldId id="734" r:id="rId21"/>
    <p:sldId id="735" r:id="rId22"/>
    <p:sldId id="736" r:id="rId23"/>
    <p:sldId id="737" r:id="rId24"/>
    <p:sldId id="738" r:id="rId25"/>
    <p:sldId id="739" r:id="rId26"/>
    <p:sldId id="740" r:id="rId27"/>
    <p:sldId id="741" r:id="rId28"/>
    <p:sldId id="742" r:id="rId29"/>
    <p:sldId id="809" r:id="rId30"/>
    <p:sldId id="812" r:id="rId31"/>
    <p:sldId id="759" r:id="rId32"/>
    <p:sldId id="801" r:id="rId33"/>
    <p:sldId id="803" r:id="rId34"/>
    <p:sldId id="804" r:id="rId35"/>
    <p:sldId id="805" r:id="rId36"/>
    <p:sldId id="806" r:id="rId37"/>
    <p:sldId id="807" r:id="rId38"/>
    <p:sldId id="808" r:id="rId39"/>
    <p:sldId id="811" r:id="rId40"/>
    <p:sldId id="813" r:id="rId41"/>
    <p:sldId id="680" r:id="rId42"/>
    <p:sldId id="722" r:id="rId43"/>
    <p:sldId id="387" r:id="rId44"/>
  </p:sldIdLst>
  <p:sldSz cx="12192000" cy="6858000"/>
  <p:notesSz cx="6858000" cy="9144000"/>
  <p:embeddedFontLst>
    <p:embeddedFont>
      <p:font typeface="Consolas" panose="020B0609020204030204" pitchFamily="49" charset="0"/>
      <p:regular r:id="rId46"/>
      <p:bold r:id="rId47"/>
      <p:italic r:id="rId48"/>
      <p:boldItalic r:id="rId49"/>
    </p:embeddedFont>
    <p:embeddedFont>
      <p:font typeface="Roboto Condensed" panose="02000000000000000000" pitchFamily="2" charset="0"/>
      <p:regular r:id="rId50"/>
      <p:bold r:id="rId51"/>
      <p:italic r:id="rId52"/>
      <p:boldItalic r:id="rId53"/>
    </p:embeddedFont>
    <p:embeddedFont>
      <p:font typeface="Roboto Condensed Light" panose="02000000000000000000" pitchFamily="2" charset="0"/>
      <p:regular r:id="rId54"/>
      <p:italic r:id="rId55"/>
    </p:embeddedFont>
    <p:embeddedFont>
      <p:font typeface="Wingdings 2" panose="05020102010507070707" pitchFamily="18" charset="2"/>
      <p:regular r:id="rId56"/>
    </p:embeddedFont>
    <p:embeddedFont>
      <p:font typeface="Wingdings 3" panose="05040102010807070707" pitchFamily="18" charset="2"/>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NMsehi07pi+2RdnfqmXqA==" hashData="+t/Brn1hSPWlGvvtLb6KXM7/P62tLIqdotxLa4TEuHW06kRDZLuxUaXPdDR+ewS6TVP6TZxi2EAwoChg5Wx/Lg=="/>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g Chath" initials="HC" lastIdx="1" clrIdx="0">
    <p:extLst>
      <p:ext uri="{19B8F6BF-5375-455C-9EA6-DF929625EA0E}">
        <p15:presenceInfo xmlns:p15="http://schemas.microsoft.com/office/powerpoint/2012/main" userId="843f6e9c48e3ac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0CF8"/>
    <a:srgbClr val="060240"/>
    <a:srgbClr val="C62827"/>
    <a:srgbClr val="301B92"/>
    <a:srgbClr val="673BB7"/>
    <a:srgbClr val="607D8B"/>
    <a:srgbClr val="ED524F"/>
    <a:srgbClr val="B71B1C"/>
    <a:srgbClr val="F54337"/>
    <a:srgbClr val="D81A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58" autoAdjust="0"/>
    <p:restoredTop sz="94660"/>
  </p:normalViewPr>
  <p:slideViewPr>
    <p:cSldViewPr snapToGrid="0">
      <p:cViewPr varScale="1">
        <p:scale>
          <a:sx n="78" d="100"/>
          <a:sy n="78" d="100"/>
        </p:scale>
        <p:origin x="82" y="149"/>
      </p:cViewPr>
      <p:guideLst/>
    </p:cSldViewPr>
  </p:slideViewPr>
  <p:notesTextViewPr>
    <p:cViewPr>
      <p:scale>
        <a:sx n="1" d="1"/>
        <a:sy n="1" d="1"/>
      </p:scale>
      <p:origin x="0" y="0"/>
    </p:cViewPr>
  </p:notesTextViewPr>
  <p:sorterViewPr>
    <p:cViewPr>
      <p:scale>
        <a:sx n="100" d="100"/>
        <a:sy n="100" d="100"/>
      </p:scale>
      <p:origin x="0" y="-15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Hemang R Chath</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5631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2304CS422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a:t>
            </a:r>
            <a:r>
              <a:rPr lang="en-US" dirty="0"/>
              <a:t>Views, Functions &amp; Procedures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61779" y="759436"/>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B0CED83-538B-19AE-09B8-B5DBD0E75CBB}"/>
              </a:ext>
            </a:extLst>
          </p:cNvPr>
          <p:cNvGrpSpPr/>
          <p:nvPr userDrawn="1"/>
        </p:nvGrpSpPr>
        <p:grpSpPr>
          <a:xfrm>
            <a:off x="10357991" y="5976558"/>
            <a:ext cx="1649043" cy="501287"/>
            <a:chOff x="10721798" y="852808"/>
            <a:chExt cx="1339023" cy="407045"/>
          </a:xfrm>
        </p:grpSpPr>
        <p:pic>
          <p:nvPicPr>
            <p:cNvPr id="7" name="Picture 6">
              <a:extLst>
                <a:ext uri="{FF2B5EF4-FFF2-40B4-BE49-F238E27FC236}">
                  <a16:creationId xmlns:a16="http://schemas.microsoft.com/office/drawing/2014/main" id="{98AB6BE5-B534-884E-BF7C-37CB8AB95B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8" name="Rectangle 7">
              <a:extLst>
                <a:ext uri="{FF2B5EF4-FFF2-40B4-BE49-F238E27FC236}">
                  <a16:creationId xmlns:a16="http://schemas.microsoft.com/office/drawing/2014/main" id="{499C8BD6-06BA-60AC-D518-954411EC2136}"/>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35750" y="20384"/>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95BA2D-9CF9-0F3B-FBB4-1F7DF0025AD4}"/>
              </a:ext>
            </a:extLst>
          </p:cNvPr>
          <p:cNvPicPr>
            <a:picLocks noChangeAspect="1"/>
          </p:cNvPicPr>
          <p:nvPr userDrawn="1"/>
        </p:nvPicPr>
        <p:blipFill>
          <a:blip r:embed="rId9">
            <a:extLst>
              <a:ext uri="{28A0092B-C50C-407E-A947-70E740481C1C}">
                <a14:useLocalDpi xmlns:a14="http://schemas.microsoft.com/office/drawing/2010/main" val="0"/>
              </a:ext>
            </a:extLst>
          </a:blip>
          <a:srcRect/>
          <a:stretch/>
        </p:blipFill>
        <p:spPr>
          <a:xfrm>
            <a:off x="9323774" y="239994"/>
            <a:ext cx="2602838" cy="791366"/>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Hemang R Chath</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46984"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2304CS422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a:t>
            </a:r>
            <a:r>
              <a:rPr lang="en-IN" dirty="0"/>
              <a:t>Cursor, Trigger &amp; Indexes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26" name="Picture 25">
              <a:extLst>
                <a:ext uri="{FF2B5EF4-FFF2-40B4-BE49-F238E27FC236}">
                  <a16:creationId xmlns:a16="http://schemas.microsoft.com/office/drawing/2014/main" id="{538C9597-8AB6-41B2-8903-FB3D0B47AD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7" name="Rectangle 26">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21CS05101(DBMS)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9 – PL/SQL</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Concepts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2/24/2025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a:latin typeface="Roboto Condensed Light" panose="02000000000000000000" pitchFamily="2" charset="0"/>
                <a:ea typeface="Roboto Condensed Light" panose="02000000000000000000" pitchFamily="2" charset="0"/>
              </a:rPr>
              <a:t>Unit-3</a:t>
            </a:r>
            <a:r>
              <a:rPr lang="en-US" dirty="0"/>
              <a:t> </a:t>
            </a:r>
            <a:br>
              <a:rPr lang="en-US" dirty="0"/>
            </a:br>
            <a:r>
              <a:rPr lang="en-IN" dirty="0"/>
              <a:t>Cursor, Trigger &amp; Indexes</a:t>
            </a:r>
            <a:endParaRPr lang="en-US" dirty="0"/>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hemang.chath@darshan.ac.in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8200834776</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pPr>
              <a:spcAft>
                <a:spcPts val="600"/>
              </a:spcAft>
            </a:pPr>
            <a:r>
              <a:rPr lang="en-US" sz="1600"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Hemang R Chath</a:t>
            </a: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704883" y="20384"/>
            <a:ext cx="4646358" cy="734653"/>
          </a:xfrm>
        </p:spPr>
        <p:txBody>
          <a:bodyPr/>
          <a:lstStyle/>
          <a:p>
            <a:r>
              <a:rPr lang="en-US" b="1" dirty="0"/>
              <a:t>Database Management Systems-II </a:t>
            </a:r>
            <a:r>
              <a:rPr lang="en-US" dirty="0">
                <a:latin typeface="Roboto Condensed Light" panose="02000000000000000000" pitchFamily="2" charset="0"/>
                <a:ea typeface="Roboto Condensed Light" panose="02000000000000000000" pitchFamily="2" charset="0"/>
              </a:rPr>
              <a:t>(DBMS-II)</a:t>
            </a:r>
          </a:p>
          <a:p>
            <a:r>
              <a:rPr lang="en-US" dirty="0"/>
              <a:t>DU # 2304CS422</a:t>
            </a:r>
          </a:p>
        </p:txBody>
      </p:sp>
      <p:sp>
        <p:nvSpPr>
          <p:cNvPr id="4" name="Picture Placeholder 3">
            <a:extLst>
              <a:ext uri="{FF2B5EF4-FFF2-40B4-BE49-F238E27FC236}">
                <a16:creationId xmlns:a16="http://schemas.microsoft.com/office/drawing/2014/main" id="{F93A8279-1D74-9BB9-8436-DFBF0B8C1B82}"/>
              </a:ext>
            </a:extLst>
          </p:cNvPr>
          <p:cNvSpPr>
            <a:spLocks noGrp="1"/>
          </p:cNvSpPr>
          <p:nvPr>
            <p:ph type="pic" sz="quarter" idx="10"/>
          </p:nvPr>
        </p:nvSpPr>
        <p:spPr/>
        <p:txBody>
          <a:bodyPr/>
          <a:lstStyle/>
          <a:p>
            <a:endParaRPr lang="en-IN"/>
          </a:p>
        </p:txBody>
      </p:sp>
      <p:pic>
        <p:nvPicPr>
          <p:cNvPr id="15" name="Picture Placeholder 8">
            <a:extLst>
              <a:ext uri="{FF2B5EF4-FFF2-40B4-BE49-F238E27FC236}">
                <a16:creationId xmlns:a16="http://schemas.microsoft.com/office/drawing/2014/main" id="{BFA2A1A8-99D3-3DB8-CABE-9EE342CEE9A8}"/>
              </a:ext>
            </a:extLst>
          </p:cNvPr>
          <p:cNvPicPr>
            <a:picLocks noChangeAspect="1"/>
          </p:cNvPicPr>
          <p:nvPr/>
        </p:nvPicPr>
        <p:blipFill rotWithShape="1">
          <a:blip r:embed="rId2">
            <a:extLst>
              <a:ext uri="{28A0092B-C50C-407E-A947-70E740481C1C}">
                <a14:useLocalDpi xmlns:a14="http://schemas.microsoft.com/office/drawing/2010/main" val="0"/>
              </a:ext>
            </a:extLst>
          </a:blip>
          <a:srcRect l="529" t="-79" r="608" b="11610"/>
          <a:stretch/>
        </p:blipFill>
        <p:spPr>
          <a:xfrm>
            <a:off x="342900" y="5081155"/>
            <a:ext cx="1392382" cy="147550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9ED97F-C15D-7650-BB2D-9642D9907505}"/>
              </a:ext>
            </a:extLst>
          </p:cNvPr>
          <p:cNvSpPr>
            <a:spLocks noGrp="1"/>
          </p:cNvSpPr>
          <p:nvPr>
            <p:ph type="title"/>
          </p:nvPr>
        </p:nvSpPr>
        <p:spPr>
          <a:xfrm>
            <a:off x="0" y="1"/>
            <a:ext cx="12192000" cy="711200"/>
          </a:xfrm>
        </p:spPr>
        <p:txBody>
          <a:bodyPr/>
          <a:lstStyle/>
          <a:p>
            <a:r>
              <a:rPr lang="en-US" dirty="0"/>
              <a:t>Inserted and Deleted table in Trigger</a:t>
            </a:r>
          </a:p>
        </p:txBody>
      </p:sp>
      <p:sp>
        <p:nvSpPr>
          <p:cNvPr id="5" name="Content Placeholder 2">
            <a:extLst>
              <a:ext uri="{FF2B5EF4-FFF2-40B4-BE49-F238E27FC236}">
                <a16:creationId xmlns:a16="http://schemas.microsoft.com/office/drawing/2014/main" id="{60813C07-88CE-2C2C-FC86-85B386F20C9F}"/>
              </a:ext>
            </a:extLst>
          </p:cNvPr>
          <p:cNvSpPr>
            <a:spLocks noGrp="1"/>
          </p:cNvSpPr>
          <p:nvPr>
            <p:ph idx="1"/>
          </p:nvPr>
        </p:nvSpPr>
        <p:spPr>
          <a:xfrm>
            <a:off x="131180" y="863444"/>
            <a:ext cx="11929641" cy="5590565"/>
          </a:xfrm>
        </p:spPr>
        <p:txBody>
          <a:bodyPr/>
          <a:lstStyle/>
          <a:p>
            <a:pPr>
              <a:lnSpc>
                <a:spcPct val="100000"/>
              </a:lnSpc>
            </a:pPr>
            <a:r>
              <a:rPr lang="en-US" dirty="0"/>
              <a:t>In SQL Server, the </a:t>
            </a:r>
            <a:r>
              <a:rPr lang="en-US" b="1" dirty="0">
                <a:solidFill>
                  <a:schemeClr val="accent6"/>
                </a:solidFill>
              </a:rPr>
              <a:t>INSERTED</a:t>
            </a:r>
            <a:r>
              <a:rPr lang="en-US" dirty="0"/>
              <a:t> and </a:t>
            </a:r>
            <a:r>
              <a:rPr lang="en-US" b="1" dirty="0">
                <a:solidFill>
                  <a:schemeClr val="accent6"/>
                </a:solidFill>
              </a:rPr>
              <a:t>DELETED</a:t>
            </a:r>
            <a:r>
              <a:rPr lang="en-US" dirty="0"/>
              <a:t> tables are special </a:t>
            </a:r>
            <a:r>
              <a:rPr lang="en-US" b="1" dirty="0">
                <a:solidFill>
                  <a:schemeClr val="accent6"/>
                </a:solidFill>
              </a:rPr>
              <a:t>virtual tables </a:t>
            </a:r>
            <a:r>
              <a:rPr lang="en-US" dirty="0"/>
              <a:t>available within triggers. They store the </a:t>
            </a:r>
            <a:r>
              <a:rPr lang="en-US" b="1" dirty="0">
                <a:solidFill>
                  <a:schemeClr val="accent6"/>
                </a:solidFill>
              </a:rPr>
              <a:t>new</a:t>
            </a:r>
            <a:r>
              <a:rPr lang="en-US" dirty="0"/>
              <a:t> and </a:t>
            </a:r>
            <a:r>
              <a:rPr lang="en-US" b="1" dirty="0">
                <a:solidFill>
                  <a:schemeClr val="accent6"/>
                </a:solidFill>
              </a:rPr>
              <a:t>old</a:t>
            </a:r>
            <a:r>
              <a:rPr lang="en-US" dirty="0"/>
              <a:t> versions of the rows affected by INSERT, UPDATE, or DELETE operations.</a:t>
            </a:r>
          </a:p>
          <a:p>
            <a:pPr>
              <a:lnSpc>
                <a:spcPct val="100000"/>
              </a:lnSpc>
            </a:pPr>
            <a:r>
              <a:rPr lang="en-US" b="1" dirty="0">
                <a:solidFill>
                  <a:schemeClr val="accent6"/>
                </a:solidFill>
              </a:rPr>
              <a:t>INSERTED Table</a:t>
            </a:r>
            <a:r>
              <a:rPr lang="en-US" dirty="0"/>
              <a:t>: Holds the new rows that are being inserted or updated.</a:t>
            </a:r>
          </a:p>
          <a:p>
            <a:pPr>
              <a:lnSpc>
                <a:spcPct val="100000"/>
              </a:lnSpc>
            </a:pPr>
            <a:r>
              <a:rPr lang="en-US" b="1" dirty="0">
                <a:solidFill>
                  <a:schemeClr val="accent6"/>
                </a:solidFill>
              </a:rPr>
              <a:t>DELETED Table</a:t>
            </a:r>
            <a:r>
              <a:rPr lang="en-US" dirty="0"/>
              <a:t>: Holds the old rows that are being deleted or updated.</a:t>
            </a:r>
          </a:p>
          <a:p>
            <a:endParaRPr lang="en-US" dirty="0"/>
          </a:p>
          <a:p>
            <a:pPr marL="457200" lvl="1" indent="0">
              <a:buNone/>
            </a:pPr>
            <a:endParaRPr lang="en-US" dirty="0"/>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52261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a:t>
            </a:r>
            <a:r>
              <a:rPr lang="en-US" dirty="0">
                <a:solidFill>
                  <a:schemeClr val="bg1">
                    <a:lumMod val="50000"/>
                  </a:schemeClr>
                </a:solidFill>
              </a:rPr>
              <a:t>Insert</a:t>
            </a:r>
            <a:r>
              <a:rPr lang="en-US" dirty="0"/>
              <a:t>]</a:t>
            </a:r>
          </a:p>
        </p:txBody>
      </p:sp>
      <p:sp>
        <p:nvSpPr>
          <p:cNvPr id="3" name="Content Placeholder 2"/>
          <p:cNvSpPr>
            <a:spLocks noGrp="1"/>
          </p:cNvSpPr>
          <p:nvPr>
            <p:ph idx="1"/>
          </p:nvPr>
        </p:nvSpPr>
        <p:spPr/>
        <p:txBody>
          <a:bodyPr/>
          <a:lstStyle/>
          <a:p>
            <a:pPr lvl="0"/>
            <a:r>
              <a:rPr lang="en-US" dirty="0"/>
              <a:t>Create a trigger on department table for insert statement to insert description like (record with </a:t>
            </a:r>
            <a:r>
              <a:rPr lang="en-US" dirty="0" err="1"/>
              <a:t>deptid</a:t>
            </a:r>
            <a:r>
              <a:rPr lang="en-US" dirty="0"/>
              <a:t>=[103] is inserted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2885405"/>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INSERTED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Insert Trigger</a:t>
            </a:r>
          </a:p>
        </p:txBody>
      </p:sp>
    </p:spTree>
    <p:extLst>
      <p:ext uri="{BB962C8B-B14F-4D97-AF65-F5344CB8AC3E}">
        <p14:creationId xmlns:p14="http://schemas.microsoft.com/office/powerpoint/2010/main" val="359239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a:t>
            </a:r>
            <a:r>
              <a:rPr lang="en-US" dirty="0">
                <a:solidFill>
                  <a:schemeClr val="bg1">
                    <a:lumMod val="50000"/>
                  </a:schemeClr>
                </a:solidFill>
              </a:rPr>
              <a:t>Update</a:t>
            </a:r>
            <a:r>
              <a:rPr lang="en-US" dirty="0"/>
              <a:t>]</a:t>
            </a:r>
          </a:p>
        </p:txBody>
      </p:sp>
      <p:sp>
        <p:nvSpPr>
          <p:cNvPr id="3" name="Content Placeholder 2"/>
          <p:cNvSpPr>
            <a:spLocks noGrp="1"/>
          </p:cNvSpPr>
          <p:nvPr>
            <p:ph idx="1"/>
          </p:nvPr>
        </p:nvSpPr>
        <p:spPr/>
        <p:txBody>
          <a:bodyPr/>
          <a:lstStyle/>
          <a:p>
            <a:pPr lvl="0"/>
            <a:r>
              <a:rPr lang="en-US" dirty="0"/>
              <a:t>Create a trigger on department table for update statement to insert description like (record with </a:t>
            </a:r>
            <a:r>
              <a:rPr lang="en-US" dirty="0" err="1"/>
              <a:t>deptid</a:t>
            </a:r>
            <a:r>
              <a:rPr lang="en-US" dirty="0"/>
              <a:t>=[103] is updated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2885405"/>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UPDATED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192349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a:t>
            </a:r>
            <a:r>
              <a:rPr lang="en-US" dirty="0">
                <a:solidFill>
                  <a:schemeClr val="bg1">
                    <a:lumMod val="50000"/>
                  </a:schemeClr>
                </a:solidFill>
              </a:rPr>
              <a:t>Delete</a:t>
            </a:r>
            <a:r>
              <a:rPr lang="en-US" dirty="0"/>
              <a:t>]</a:t>
            </a:r>
          </a:p>
        </p:txBody>
      </p:sp>
      <p:sp>
        <p:nvSpPr>
          <p:cNvPr id="3" name="Content Placeholder 2"/>
          <p:cNvSpPr>
            <a:spLocks noGrp="1"/>
          </p:cNvSpPr>
          <p:nvPr>
            <p:ph idx="1"/>
          </p:nvPr>
        </p:nvSpPr>
        <p:spPr/>
        <p:txBody>
          <a:bodyPr/>
          <a:lstStyle/>
          <a:p>
            <a:pPr lvl="0"/>
            <a:r>
              <a:rPr lang="en-US" dirty="0"/>
              <a:t>Create a trigger on department table for delete statement to insert description like (record with </a:t>
            </a:r>
            <a:r>
              <a:rPr lang="en-US" dirty="0" err="1"/>
              <a:t>deptid</a:t>
            </a:r>
            <a:r>
              <a:rPr lang="en-US" dirty="0"/>
              <a:t>=[103] is deleted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2885405"/>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DELETED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DELETED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Delete Trigger</a:t>
            </a:r>
          </a:p>
        </p:txBody>
      </p:sp>
    </p:spTree>
    <p:extLst>
      <p:ext uri="{BB962C8B-B14F-4D97-AF65-F5344CB8AC3E}">
        <p14:creationId xmlns:p14="http://schemas.microsoft.com/office/powerpoint/2010/main" val="39405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a:t>
            </a:r>
            <a:r>
              <a:rPr lang="en-US" dirty="0">
                <a:solidFill>
                  <a:schemeClr val="bg1">
                    <a:lumMod val="50000"/>
                  </a:schemeClr>
                </a:solidFill>
              </a:rPr>
              <a:t>Custom</a:t>
            </a:r>
            <a:r>
              <a:rPr lang="en-US" dirty="0"/>
              <a:t>] </a:t>
            </a:r>
          </a:p>
        </p:txBody>
      </p:sp>
      <p:sp>
        <p:nvSpPr>
          <p:cNvPr id="3" name="Content Placeholder 2"/>
          <p:cNvSpPr>
            <a:spLocks noGrp="1"/>
          </p:cNvSpPr>
          <p:nvPr>
            <p:ph idx="1"/>
          </p:nvPr>
        </p:nvSpPr>
        <p:spPr>
          <a:xfrm>
            <a:off x="131180" y="835451"/>
            <a:ext cx="11929641" cy="5590565"/>
          </a:xfrm>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2090310"/>
            <a:ext cx="9323552" cy="412523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SUB1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SUB2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SUB3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id="{1191F4B8-5355-C9CF-D9C4-BA0D8824382C}"/>
              </a:ext>
            </a:extLst>
          </p:cNvPr>
          <p:cNvSpPr/>
          <p:nvPr/>
        </p:nvSpPr>
        <p:spPr>
          <a:xfrm>
            <a:off x="432319" y="2090310"/>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bg1"/>
                </a:solidFill>
              </a:rPr>
              <a:t>Update Trigger</a:t>
            </a:r>
          </a:p>
        </p:txBody>
      </p:sp>
    </p:spTree>
    <p:extLst>
      <p:ext uri="{BB962C8B-B14F-4D97-AF65-F5344CB8AC3E}">
        <p14:creationId xmlns:p14="http://schemas.microsoft.com/office/powerpoint/2010/main" val="267872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a:t>
            </a:r>
            <a:r>
              <a:rPr lang="en-US" dirty="0">
                <a:solidFill>
                  <a:schemeClr val="bg1">
                    <a:lumMod val="50000"/>
                  </a:schemeClr>
                </a:solidFill>
              </a:rPr>
              <a:t>Custom</a:t>
            </a:r>
            <a:r>
              <a:rPr lang="en-US" dirty="0"/>
              <a:t>] </a:t>
            </a:r>
          </a:p>
        </p:txBody>
      </p:sp>
      <p:sp>
        <p:nvSpPr>
          <p:cNvPr id="3" name="Content Placeholder 2"/>
          <p:cNvSpPr>
            <a:spLocks noGrp="1"/>
          </p:cNvSpPr>
          <p:nvPr>
            <p:ph idx="1"/>
          </p:nvPr>
        </p:nvSpPr>
        <p:spPr>
          <a:xfrm>
            <a:off x="131180" y="844782"/>
            <a:ext cx="11929641" cy="5590565"/>
          </a:xfrm>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2090310"/>
            <a:ext cx="10129096" cy="3832588"/>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a:t>
            </a:r>
            <a:r>
              <a:rPr lang="en-GB" sz="1650" dirty="0">
                <a:solidFill>
                  <a:srgbClr val="0000FF"/>
                </a:solidFill>
                <a:latin typeface="Consolas" panose="020B0609020204030204" pitchFamily="49" charset="0"/>
              </a:rPr>
              <a:t>SELECT </a:t>
            </a:r>
            <a:r>
              <a:rPr lang="en-US" sz="1650" dirty="0">
                <a:solidFill>
                  <a:srgbClr val="FF0000"/>
                </a:solidFill>
                <a:latin typeface="Consolas" panose="020B0609020204030204" pitchFamily="49" charset="0"/>
              </a:rPr>
              <a:t>@S1=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SUB1, @S2=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SUB2, @S3=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SUB3 </a:t>
            </a:r>
          </a:p>
          <a:p>
            <a:pPr marL="544512" lvl="1" algn="just">
              <a:lnSpc>
                <a:spcPct val="90000"/>
              </a:lnSpc>
              <a:spcBef>
                <a:spcPts val="500"/>
              </a:spcBef>
              <a:buClr>
                <a:srgbClr val="1D6FA9"/>
              </a:buClr>
            </a:pPr>
            <a:r>
              <a:rPr lang="en-US" sz="1650" dirty="0">
                <a:solidFill>
                  <a:srgbClr val="FF0000"/>
                </a:solidFill>
                <a:latin typeface="Consolas" panose="020B0609020204030204" pitchFamily="49" charset="0"/>
              </a:rPr>
              <a:t>   </a:t>
            </a:r>
            <a:r>
              <a:rPr lang="en-GB" sz="1650" dirty="0">
                <a:solidFill>
                  <a:srgbClr val="0000FF"/>
                </a:solidFill>
                <a:latin typeface="Consolas" panose="020B0609020204030204" pitchFamily="49" charset="0"/>
              </a:rPr>
              <a:t>FROM</a:t>
            </a:r>
            <a:r>
              <a:rPr lang="en-US" sz="1650" dirty="0">
                <a:solidFill>
                  <a:srgbClr val="FF0000"/>
                </a:solidFill>
                <a:latin typeface="Consolas" panose="020B0609020204030204" pitchFamily="49" charset="0"/>
              </a:rPr>
              <a:t> </a:t>
            </a:r>
            <a:r>
              <a:rPr lang="en-US" sz="1650" b="1" dirty="0">
                <a:solidFill>
                  <a:srgbClr val="FF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id="{1191F4B8-5355-C9CF-D9C4-BA0D8824382C}"/>
              </a:ext>
            </a:extLst>
          </p:cNvPr>
          <p:cNvSpPr/>
          <p:nvPr/>
        </p:nvSpPr>
        <p:spPr>
          <a:xfrm>
            <a:off x="432319" y="2090310"/>
            <a:ext cx="579518" cy="390106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151778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Trigger [</a:t>
            </a:r>
            <a:r>
              <a:rPr lang="en-US" dirty="0">
                <a:solidFill>
                  <a:schemeClr val="bg1">
                    <a:lumMod val="50000"/>
                  </a:schemeClr>
                </a:solidFill>
              </a:rPr>
              <a:t>Practice</a:t>
            </a:r>
            <a:r>
              <a:rPr lang="en-US" dirty="0"/>
              <a:t>]</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extLst>
              <p:ext uri="{D42A27DB-BD31-4B8C-83A1-F6EECF244321}">
                <p14:modId xmlns:p14="http://schemas.microsoft.com/office/powerpoint/2010/main" val="1376811288"/>
              </p:ext>
            </p:extLst>
          </p:nvPr>
        </p:nvGraphicFramePr>
        <p:xfrm>
          <a:off x="7826137" y="1541960"/>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extLst>
              <p:ext uri="{D42A27DB-BD31-4B8C-83A1-F6EECF244321}">
                <p14:modId xmlns:p14="http://schemas.microsoft.com/office/powerpoint/2010/main" val="1268633978"/>
              </p:ext>
            </p:extLst>
          </p:nvPr>
        </p:nvGraphicFramePr>
        <p:xfrm>
          <a:off x="7826137" y="1170727"/>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pSp>
        <p:nvGrpSpPr>
          <p:cNvPr id="6" name="Group 5">
            <a:extLst>
              <a:ext uri="{FF2B5EF4-FFF2-40B4-BE49-F238E27FC236}">
                <a16:creationId xmlns:a16="http://schemas.microsoft.com/office/drawing/2014/main" id="{32CFF17C-2F7C-1CB3-F439-E587C6FEAB8F}"/>
              </a:ext>
            </a:extLst>
          </p:cNvPr>
          <p:cNvGrpSpPr/>
          <p:nvPr/>
        </p:nvGrpSpPr>
        <p:grpSpPr>
          <a:xfrm>
            <a:off x="222488" y="863597"/>
            <a:ext cx="7428614" cy="5630504"/>
            <a:chOff x="428231" y="2718637"/>
            <a:chExt cx="11148255" cy="1542727"/>
          </a:xfrm>
        </p:grpSpPr>
        <p:sp>
          <p:nvSpPr>
            <p:cNvPr id="7" name="Rectangle 6">
              <a:extLst>
                <a:ext uri="{FF2B5EF4-FFF2-40B4-BE49-F238E27FC236}">
                  <a16:creationId xmlns:a16="http://schemas.microsoft.com/office/drawing/2014/main" id="{C96FEA9C-1534-7353-A8FE-09F22C92D913}"/>
                </a:ext>
              </a:extLst>
            </p:cNvPr>
            <p:cNvSpPr/>
            <p:nvPr/>
          </p:nvSpPr>
          <p:spPr>
            <a:xfrm>
              <a:off x="428231" y="2796446"/>
              <a:ext cx="11148255" cy="146491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that fires on INSERT, UPDATE and DELETE operation on given table. For that, create a new table </a:t>
              </a:r>
              <a:r>
                <a:rPr lang="en-US" sz="2200" dirty="0" err="1">
                  <a:solidFill>
                    <a:schemeClr val="tx1"/>
                  </a:solidFill>
                  <a:latin typeface="+mj-lt"/>
                  <a:cs typeface="Lohit Gujarati" panose="020B0600000000000000" pitchFamily="34" charset="0"/>
                </a:rPr>
                <a:t>studentLog</a:t>
              </a:r>
              <a:r>
                <a:rPr lang="en-US" sz="2200" dirty="0">
                  <a:solidFill>
                    <a:schemeClr val="tx1"/>
                  </a:solidFill>
                  <a:latin typeface="+mj-lt"/>
                  <a:cs typeface="Lohit Gujarati" panose="020B0600000000000000" pitchFamily="34" charset="0"/>
                </a:rPr>
                <a:t> to enter all operations performed on the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a Trigger on given table that enters message in another table with name when any record is Inserted.</a:t>
              </a:r>
            </a:p>
            <a:p>
              <a:pPr algn="just">
                <a:lnSpc>
                  <a:spcPct val="150000"/>
                </a:lnSpc>
              </a:pPr>
              <a:r>
                <a:rPr lang="en-US" sz="2200" dirty="0">
                  <a:solidFill>
                    <a:schemeClr val="tx1"/>
                  </a:solidFill>
                  <a:latin typeface="+mj-lt"/>
                  <a:cs typeface="Lohit Gujarati" panose="020B0600000000000000" pitchFamily="34" charset="0"/>
                </a:rPr>
                <a:t>	i.e. Anita is inserted a record on [</a:t>
              </a:r>
              <a:r>
                <a:rPr lang="en-US" sz="2200" dirty="0" err="1">
                  <a:solidFill>
                    <a:schemeClr val="tx1"/>
                  </a:solidFill>
                  <a:latin typeface="+mj-lt"/>
                  <a:cs typeface="Lohit Gujarati" panose="020B0600000000000000" pitchFamily="34" charset="0"/>
                </a:rPr>
                <a:t>current_date</a:t>
              </a:r>
              <a:r>
                <a:rPr lang="en-US" sz="2200" dirty="0">
                  <a:solidFill>
                    <a:schemeClr val="tx1"/>
                  </a:solidFill>
                  <a:latin typeface="+mj-lt"/>
                  <a:cs typeface="Lohit Gujarati" panose="020B0600000000000000" pitchFamily="34" charset="0"/>
                </a:rPr>
                <a:t>]</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with </a:t>
              </a:r>
              <a:r>
                <a:rPr lang="en-US" sz="2200" dirty="0" err="1">
                  <a:solidFill>
                    <a:schemeClr val="tx1"/>
                  </a:solidFill>
                  <a:latin typeface="+mj-lt"/>
                  <a:cs typeface="Lohit Gujarati" panose="020B0600000000000000" pitchFamily="34" charset="0"/>
                </a:rPr>
                <a:t>Rno</a:t>
              </a:r>
              <a:r>
                <a:rPr lang="en-US" sz="2200" dirty="0">
                  <a:solidFill>
                    <a:schemeClr val="tx1"/>
                  </a:solidFill>
                  <a:latin typeface="+mj-lt"/>
                  <a:cs typeface="Lohit Gujarati" panose="020B0600000000000000" pitchFamily="34" charset="0"/>
                </a:rPr>
                <a:t> in another log table when any record is deleted.</a:t>
              </a:r>
            </a:p>
            <a:p>
              <a:pPr algn="just">
                <a:lnSpc>
                  <a:spcPct val="150000"/>
                </a:lnSpc>
              </a:pPr>
              <a:r>
                <a:rPr lang="en-US" sz="2200" dirty="0">
                  <a:solidFill>
                    <a:schemeClr val="tx1"/>
                  </a:solidFill>
                  <a:latin typeface="+mj-lt"/>
                  <a:cs typeface="Lohit Gujarati" panose="020B0600000000000000" pitchFamily="34" charset="0"/>
                </a:rPr>
                <a:t>	</a:t>
              </a:r>
              <a:r>
                <a:rPr lang="en-US" sz="2200" dirty="0" err="1">
                  <a:solidFill>
                    <a:schemeClr val="tx1"/>
                  </a:solidFill>
                  <a:latin typeface="+mj-lt"/>
                  <a:cs typeface="Lohit Gujarati" panose="020B0600000000000000" pitchFamily="34" charset="0"/>
                </a:rPr>
                <a:t>i.e</a:t>
              </a:r>
              <a:r>
                <a:rPr lang="en-US" sz="2200" dirty="0">
                  <a:solidFill>
                    <a:schemeClr val="tx1"/>
                  </a:solidFill>
                  <a:latin typeface="+mj-lt"/>
                  <a:cs typeface="Lohit Gujarati" panose="020B0600000000000000" pitchFamily="34" charset="0"/>
                </a:rPr>
                <a:t> Roll number [104</a:t>
              </a:r>
              <a:r>
                <a:rPr lang="en-US" sz="2200">
                  <a:solidFill>
                    <a:schemeClr val="tx1"/>
                  </a:solidFill>
                  <a:latin typeface="+mj-lt"/>
                  <a:cs typeface="Lohit Gujarati" panose="020B0600000000000000" pitchFamily="34" charset="0"/>
                </a:rPr>
                <a:t>] is deleted </a:t>
              </a:r>
              <a:r>
                <a:rPr lang="en-US" sz="2200" dirty="0">
                  <a:solidFill>
                    <a:schemeClr val="tx1"/>
                  </a:solidFill>
                  <a:latin typeface="+mj-lt"/>
                  <a:cs typeface="Lohit Gujarati" panose="020B0600000000000000" pitchFamily="34" charset="0"/>
                </a:rPr>
                <a:t>record on [</a:t>
              </a:r>
              <a:r>
                <a:rPr lang="en-US" sz="2200" dirty="0" err="1">
                  <a:solidFill>
                    <a:schemeClr val="tx1"/>
                  </a:solidFill>
                  <a:latin typeface="+mj-lt"/>
                  <a:cs typeface="Lohit Gujarati" panose="020B0600000000000000" pitchFamily="34" charset="0"/>
                </a:rPr>
                <a:t>current_date</a:t>
              </a:r>
              <a:r>
                <a:rPr lang="en-US" sz="2200" dirty="0">
                  <a:solidFill>
                    <a:schemeClr val="tx1"/>
                  </a:solidFill>
                  <a:latin typeface="+mj-lt"/>
                  <a:cs typeface="Lohit Gujarati" panose="020B0600000000000000" pitchFamily="34" charset="0"/>
                </a:rPr>
                <a:t>]</a:t>
              </a:r>
            </a:p>
          </p:txBody>
        </p:sp>
        <p:sp>
          <p:nvSpPr>
            <p:cNvPr id="8" name="Rounded Rectangle 5">
              <a:extLst>
                <a:ext uri="{FF2B5EF4-FFF2-40B4-BE49-F238E27FC236}">
                  <a16:creationId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187127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824B-33CE-3ABA-2889-6D0895CE5AB2}"/>
              </a:ext>
            </a:extLst>
          </p:cNvPr>
          <p:cNvSpPr>
            <a:spLocks noGrp="1"/>
          </p:cNvSpPr>
          <p:nvPr>
            <p:ph type="title"/>
          </p:nvPr>
        </p:nvSpPr>
        <p:spPr/>
        <p:txBody>
          <a:bodyPr/>
          <a:lstStyle/>
          <a:p>
            <a:r>
              <a:rPr lang="en-US" dirty="0"/>
              <a:t>Advantages of SQL Server Triggers</a:t>
            </a:r>
            <a:endParaRPr lang="en-GB" dirty="0"/>
          </a:p>
        </p:txBody>
      </p:sp>
      <p:sp>
        <p:nvSpPr>
          <p:cNvPr id="3" name="Content Placeholder 2">
            <a:extLst>
              <a:ext uri="{FF2B5EF4-FFF2-40B4-BE49-F238E27FC236}">
                <a16:creationId xmlns:a16="http://schemas.microsoft.com/office/drawing/2014/main" id="{919BA281-C2D9-7590-C55F-D55442ECDCB1}"/>
              </a:ext>
            </a:extLst>
          </p:cNvPr>
          <p:cNvSpPr>
            <a:spLocks noGrp="1"/>
          </p:cNvSpPr>
          <p:nvPr>
            <p:ph idx="1"/>
          </p:nvPr>
        </p:nvSpPr>
        <p:spPr/>
        <p:txBody>
          <a:bodyPr/>
          <a:lstStyle/>
          <a:p>
            <a:r>
              <a:rPr lang="en-US" dirty="0"/>
              <a:t>Triggers are </a:t>
            </a:r>
            <a:r>
              <a:rPr lang="en-US" b="1" dirty="0">
                <a:solidFill>
                  <a:schemeClr val="accent6"/>
                </a:solidFill>
              </a:rPr>
              <a:t>easy to code</a:t>
            </a:r>
            <a:r>
              <a:rPr lang="en-US" dirty="0"/>
              <a:t>.</a:t>
            </a:r>
          </a:p>
          <a:p>
            <a:r>
              <a:rPr lang="en-US" dirty="0"/>
              <a:t>You can </a:t>
            </a:r>
            <a:r>
              <a:rPr lang="en-US" b="1" dirty="0">
                <a:solidFill>
                  <a:schemeClr val="accent6"/>
                </a:solidFill>
              </a:rPr>
              <a:t>call stored procedures </a:t>
            </a:r>
            <a:r>
              <a:rPr lang="en-US" dirty="0"/>
              <a:t>and </a:t>
            </a:r>
            <a:r>
              <a:rPr lang="en-US" b="1" dirty="0">
                <a:solidFill>
                  <a:schemeClr val="accent6"/>
                </a:solidFill>
              </a:rPr>
              <a:t>functions</a:t>
            </a:r>
            <a:r>
              <a:rPr lang="en-US" dirty="0"/>
              <a:t> from inside a trigger.</a:t>
            </a:r>
          </a:p>
          <a:p>
            <a:r>
              <a:rPr lang="en-US" dirty="0"/>
              <a:t>Triggers are useful when you need to </a:t>
            </a:r>
            <a:r>
              <a:rPr lang="en-US" b="1" dirty="0">
                <a:solidFill>
                  <a:schemeClr val="accent6"/>
                </a:solidFill>
              </a:rPr>
              <a:t>validate inserted </a:t>
            </a:r>
            <a:r>
              <a:rPr lang="en-US" dirty="0"/>
              <a:t>or </a:t>
            </a:r>
            <a:r>
              <a:rPr lang="en-US" b="1" dirty="0">
                <a:solidFill>
                  <a:schemeClr val="accent6"/>
                </a:solidFill>
              </a:rPr>
              <a:t>updated</a:t>
            </a:r>
            <a:r>
              <a:rPr lang="en-US" dirty="0"/>
              <a:t> data in batches instead of row by row.</a:t>
            </a:r>
          </a:p>
          <a:p>
            <a:r>
              <a:rPr lang="en-US" dirty="0"/>
              <a:t>Triggers are useful if you need to be sure that certain events always happen when data is inserted, updated or deleted. This is the case when you have to deal with complex default values of columns, or modify the data of other tables.</a:t>
            </a:r>
          </a:p>
          <a:p>
            <a:r>
              <a:rPr lang="en-US" dirty="0"/>
              <a:t>Triggers allow </a:t>
            </a:r>
            <a:r>
              <a:rPr lang="en-US" b="1" dirty="0">
                <a:solidFill>
                  <a:schemeClr val="accent6"/>
                </a:solidFill>
              </a:rPr>
              <a:t>recursion</a:t>
            </a:r>
            <a:r>
              <a:rPr lang="en-US" dirty="0"/>
              <a:t>, It is recursive when a trigger on a table performs an action on the base table that causes another instance of the trigger to fire.</a:t>
            </a:r>
          </a:p>
          <a:p>
            <a:endParaRPr lang="en-US" dirty="0"/>
          </a:p>
          <a:p>
            <a:endParaRPr lang="en-US" dirty="0"/>
          </a:p>
          <a:p>
            <a:endParaRPr lang="en-GB" dirty="0"/>
          </a:p>
        </p:txBody>
      </p:sp>
    </p:spTree>
    <p:extLst>
      <p:ext uri="{BB962C8B-B14F-4D97-AF65-F5344CB8AC3E}">
        <p14:creationId xmlns:p14="http://schemas.microsoft.com/office/powerpoint/2010/main" val="240497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824B-33CE-3ABA-2889-6D0895CE5AB2}"/>
              </a:ext>
            </a:extLst>
          </p:cNvPr>
          <p:cNvSpPr>
            <a:spLocks noGrp="1"/>
          </p:cNvSpPr>
          <p:nvPr>
            <p:ph type="title"/>
          </p:nvPr>
        </p:nvSpPr>
        <p:spPr/>
        <p:txBody>
          <a:bodyPr/>
          <a:lstStyle/>
          <a:p>
            <a:r>
              <a:rPr lang="en-US" dirty="0"/>
              <a:t>Disadvantages of SQL Server Triggers</a:t>
            </a:r>
            <a:endParaRPr lang="en-GB" dirty="0"/>
          </a:p>
        </p:txBody>
      </p:sp>
      <p:sp>
        <p:nvSpPr>
          <p:cNvPr id="3" name="Content Placeholder 2">
            <a:extLst>
              <a:ext uri="{FF2B5EF4-FFF2-40B4-BE49-F238E27FC236}">
                <a16:creationId xmlns:a16="http://schemas.microsoft.com/office/drawing/2014/main" id="{919BA281-C2D9-7590-C55F-D55442ECDCB1}"/>
              </a:ext>
            </a:extLst>
          </p:cNvPr>
          <p:cNvSpPr>
            <a:spLocks noGrp="1"/>
          </p:cNvSpPr>
          <p:nvPr>
            <p:ph idx="1"/>
          </p:nvPr>
        </p:nvSpPr>
        <p:spPr/>
        <p:txBody>
          <a:bodyPr/>
          <a:lstStyle/>
          <a:p>
            <a:r>
              <a:rPr lang="en-US" dirty="0"/>
              <a:t>Triggers needs to be properly documented.</a:t>
            </a:r>
          </a:p>
          <a:p>
            <a:r>
              <a:rPr lang="en-US" dirty="0"/>
              <a:t>Triggers add </a:t>
            </a:r>
            <a:r>
              <a:rPr lang="en-US" b="1" dirty="0">
                <a:solidFill>
                  <a:schemeClr val="accent6"/>
                </a:solidFill>
              </a:rPr>
              <a:t>overhead</a:t>
            </a:r>
            <a:r>
              <a:rPr lang="en-US" dirty="0"/>
              <a:t> to DML statements.</a:t>
            </a:r>
          </a:p>
          <a:p>
            <a:r>
              <a:rPr lang="en-US" dirty="0"/>
              <a:t>If there are many nested triggers it could get very hard to debug and troubleshoot, which consumes development time and resources.</a:t>
            </a:r>
          </a:p>
          <a:p>
            <a:r>
              <a:rPr lang="en-US" dirty="0"/>
              <a:t>Recursive triggers are even </a:t>
            </a:r>
            <a:r>
              <a:rPr lang="en-US" b="1" dirty="0">
                <a:solidFill>
                  <a:schemeClr val="accent6"/>
                </a:solidFill>
              </a:rPr>
              <a:t>harder to debug </a:t>
            </a:r>
            <a:r>
              <a:rPr lang="en-US" dirty="0"/>
              <a:t>than nested triggers.</a:t>
            </a:r>
          </a:p>
          <a:p>
            <a:r>
              <a:rPr lang="en-US" dirty="0"/>
              <a:t>If you use triggers to enforce referential integrity you have to be aware that triggers can be disabled by users that have the ALTER permission on the table or view on which the trigger was created. To avoid this, you may have to review user permissions.</a:t>
            </a:r>
          </a:p>
          <a:p>
            <a:pPr marL="0" indent="0">
              <a:buNone/>
            </a:pPr>
            <a:endParaRPr lang="en-US" dirty="0"/>
          </a:p>
        </p:txBody>
      </p:sp>
    </p:spTree>
    <p:extLst>
      <p:ext uri="{BB962C8B-B14F-4D97-AF65-F5344CB8AC3E}">
        <p14:creationId xmlns:p14="http://schemas.microsoft.com/office/powerpoint/2010/main" val="203219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2453-05D6-9474-6C63-11E937BB15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1101524-971E-3E17-DBF5-78F45E93DEC7}"/>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Introduction to Cursor</a:t>
            </a:r>
          </a:p>
        </p:txBody>
      </p:sp>
      <p:sp>
        <p:nvSpPr>
          <p:cNvPr id="5" name="Text Placeholder 4">
            <a:extLst>
              <a:ext uri="{FF2B5EF4-FFF2-40B4-BE49-F238E27FC236}">
                <a16:creationId xmlns:a16="http://schemas.microsoft.com/office/drawing/2014/main" id="{70D76C07-D523-D2A4-49A8-B28310E5820E}"/>
              </a:ext>
            </a:extLst>
          </p:cNvPr>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60061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1878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1" y="675720"/>
            <a:ext cx="7272081" cy="6217087"/>
          </a:xfrm>
          <a:prstGeom prst="rect">
            <a:avLst/>
          </a:prstGeom>
          <a:noFill/>
        </p:spPr>
        <p:txBody>
          <a:bodyPr wrap="square" rtlCol="0">
            <a:spAutoFit/>
          </a:bodyPr>
          <a:lstStyle/>
          <a:p>
            <a:r>
              <a:rPr lang="en-US" sz="2600" b="1" dirty="0"/>
              <a:t>Outline</a:t>
            </a:r>
          </a:p>
          <a:p>
            <a:pPr marL="742950" lvl="1" indent="-285750">
              <a:lnSpc>
                <a:spcPct val="150000"/>
              </a:lnSpc>
              <a:buFont typeface="Arial" panose="020B0604020202020204" pitchFamily="34" charset="0"/>
              <a:buChar char="•"/>
            </a:pPr>
            <a:r>
              <a:rPr lang="en-US" sz="2400" dirty="0"/>
              <a:t>Introduction to Trigger</a:t>
            </a:r>
          </a:p>
          <a:p>
            <a:pPr marL="1257300" lvl="2" indent="-342900">
              <a:lnSpc>
                <a:spcPct val="150000"/>
              </a:lnSpc>
              <a:buFont typeface="Wingdings" panose="05000000000000000000" pitchFamily="2" charset="2"/>
              <a:buChar char="ü"/>
            </a:pPr>
            <a:r>
              <a:rPr lang="en-US" sz="2000" dirty="0"/>
              <a:t>Types of Trigger</a:t>
            </a:r>
          </a:p>
          <a:p>
            <a:pPr marL="1257300" lvl="2" indent="-342900">
              <a:lnSpc>
                <a:spcPct val="150000"/>
              </a:lnSpc>
              <a:buFont typeface="Wingdings" panose="05000000000000000000" pitchFamily="2" charset="2"/>
              <a:buChar char="ü"/>
            </a:pPr>
            <a:r>
              <a:rPr lang="en-US" sz="2000" dirty="0"/>
              <a:t>Application of Trigger</a:t>
            </a:r>
          </a:p>
          <a:p>
            <a:pPr marL="742950" lvl="1" indent="-285750">
              <a:lnSpc>
                <a:spcPct val="150000"/>
              </a:lnSpc>
              <a:buFont typeface="Arial" panose="020B0604020202020204" pitchFamily="34" charset="0"/>
              <a:buChar char="•"/>
            </a:pPr>
            <a:r>
              <a:rPr lang="en-US" sz="2400" dirty="0"/>
              <a:t>Introduction to Cursor</a:t>
            </a:r>
          </a:p>
          <a:p>
            <a:pPr marL="1257300" lvl="2" indent="-342900">
              <a:lnSpc>
                <a:spcPct val="150000"/>
              </a:lnSpc>
              <a:buFont typeface="Wingdings" panose="05000000000000000000" pitchFamily="2" charset="2"/>
              <a:buChar char="ü"/>
            </a:pPr>
            <a:r>
              <a:rPr lang="en-US" sz="2000" dirty="0"/>
              <a:t>Cursor Types</a:t>
            </a:r>
          </a:p>
          <a:p>
            <a:pPr marL="1257300" lvl="2" indent="-342900">
              <a:lnSpc>
                <a:spcPct val="150000"/>
              </a:lnSpc>
              <a:buFont typeface="Wingdings" panose="05000000000000000000" pitchFamily="2" charset="2"/>
              <a:buChar char="ü"/>
            </a:pPr>
            <a:r>
              <a:rPr lang="en-US" sz="2000" dirty="0"/>
              <a:t>Cursor Attributes</a:t>
            </a:r>
          </a:p>
          <a:p>
            <a:pPr marL="1257300" lvl="2" indent="-342900">
              <a:lnSpc>
                <a:spcPct val="150000"/>
              </a:lnSpc>
              <a:buFont typeface="Wingdings" panose="05000000000000000000" pitchFamily="2" charset="2"/>
              <a:buChar char="ü"/>
            </a:pPr>
            <a:r>
              <a:rPr lang="en-US" sz="2000" dirty="0"/>
              <a:t>Application of Cursors</a:t>
            </a:r>
            <a:r>
              <a:rPr lang="en-US" sz="2400" dirty="0"/>
              <a:t>	</a:t>
            </a:r>
          </a:p>
          <a:p>
            <a:pPr marL="742950" lvl="1" indent="-285750">
              <a:lnSpc>
                <a:spcPct val="150000"/>
              </a:lnSpc>
              <a:buFont typeface="Arial" panose="020B0604020202020204" pitchFamily="34" charset="0"/>
              <a:buChar char="•"/>
            </a:pPr>
            <a:r>
              <a:rPr lang="en-US" sz="2400" dirty="0"/>
              <a:t>Overview of Indexes</a:t>
            </a:r>
          </a:p>
          <a:p>
            <a:pPr marL="1257300" lvl="2" indent="-342900">
              <a:lnSpc>
                <a:spcPct val="150000"/>
              </a:lnSpc>
              <a:buFont typeface="Wingdings" panose="05000000000000000000" pitchFamily="2" charset="2"/>
              <a:buChar char="ü"/>
            </a:pPr>
            <a:r>
              <a:rPr lang="en-US" sz="2000" dirty="0"/>
              <a:t>Types of Indexes</a:t>
            </a:r>
          </a:p>
          <a:p>
            <a:pPr marL="1257300" lvl="2" indent="-342900">
              <a:lnSpc>
                <a:spcPct val="150000"/>
              </a:lnSpc>
              <a:buFont typeface="Wingdings" panose="05000000000000000000" pitchFamily="2" charset="2"/>
              <a:buChar char="ü"/>
            </a:pPr>
            <a:r>
              <a:rPr lang="en-US" sz="2000" dirty="0"/>
              <a:t>Advantages of Indexes</a:t>
            </a:r>
          </a:p>
          <a:p>
            <a:pPr marL="742950" lvl="1" indent="-285750">
              <a:buFont typeface="Arial" panose="020B0604020202020204" pitchFamily="34" charset="0"/>
              <a:buChar char="•"/>
            </a:pPr>
            <a:endParaRPr lang="en-US" sz="2400" dirty="0">
              <a:solidFill>
                <a:schemeClr val="tx1">
                  <a:lumMod val="90000"/>
                  <a:lumOff val="10000"/>
                </a:schemeClr>
              </a:solidFill>
            </a:endParaRPr>
          </a:p>
          <a:p>
            <a:pPr marL="742950" lvl="1" indent="-285750">
              <a:buFont typeface="Arial" panose="020B0604020202020204" pitchFamily="34" charset="0"/>
              <a:buChar char="•"/>
            </a:pPr>
            <a:endParaRPr lang="en-US" sz="2400" dirty="0">
              <a:solidFill>
                <a:schemeClr val="tx1">
                  <a:lumMod val="90000"/>
                  <a:lumOff val="1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animEffect transition="in" filter="fade">
                                      <p:cBhvr>
                                        <p:cTn id="39" dur="500"/>
                                        <p:tgtEl>
                                          <p:spTgt spid="9">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2" end="2"/>
                                            </p:txEl>
                                          </p:spTgt>
                                        </p:tgtEl>
                                        <p:attrNameLst>
                                          <p:attrName>style.visibility</p:attrName>
                                        </p:attrNameLst>
                                      </p:cBhvr>
                                      <p:to>
                                        <p:strVal val="visible"/>
                                      </p:to>
                                    </p:set>
                                    <p:animEffect transition="in" filter="fade">
                                      <p:cBhvr>
                                        <p:cTn id="44" dur="500"/>
                                        <p:tgtEl>
                                          <p:spTgt spid="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Effect transition="in" filter="fade">
                                      <p:cBhvr>
                                        <p:cTn id="49" dur="500"/>
                                        <p:tgtEl>
                                          <p:spTgt spid="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xEl>
                                              <p:pRg st="4" end="4"/>
                                            </p:txEl>
                                          </p:spTgt>
                                        </p:tgtEl>
                                        <p:attrNameLst>
                                          <p:attrName>style.visibility</p:attrName>
                                        </p:attrNameLst>
                                      </p:cBhvr>
                                      <p:to>
                                        <p:strVal val="visible"/>
                                      </p:to>
                                    </p:set>
                                    <p:animEffect transition="in" filter="fade">
                                      <p:cBhvr>
                                        <p:cTn id="54" dur="500"/>
                                        <p:tgtEl>
                                          <p:spTgt spid="9">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animEffect transition="in" filter="fade">
                                      <p:cBhvr>
                                        <p:cTn id="59" dur="500"/>
                                        <p:tgtEl>
                                          <p:spTgt spid="9">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9">
                                            <p:txEl>
                                              <p:pRg st="6" end="6"/>
                                            </p:txEl>
                                          </p:spTgt>
                                        </p:tgtEl>
                                        <p:attrNameLst>
                                          <p:attrName>style.visibility</p:attrName>
                                        </p:attrNameLst>
                                      </p:cBhvr>
                                      <p:to>
                                        <p:strVal val="visible"/>
                                      </p:to>
                                    </p:set>
                                    <p:animEffect transition="in" filter="fade">
                                      <p:cBhvr>
                                        <p:cTn id="64" dur="500"/>
                                        <p:tgtEl>
                                          <p:spTgt spid="9">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
                                            <p:txEl>
                                              <p:pRg st="7" end="7"/>
                                            </p:txEl>
                                          </p:spTgt>
                                        </p:tgtEl>
                                        <p:attrNameLst>
                                          <p:attrName>style.visibility</p:attrName>
                                        </p:attrNameLst>
                                      </p:cBhvr>
                                      <p:to>
                                        <p:strVal val="visible"/>
                                      </p:to>
                                    </p:set>
                                    <p:animEffect transition="in" filter="fade">
                                      <p:cBhvr>
                                        <p:cTn id="69" dur="500"/>
                                        <p:tgtEl>
                                          <p:spTgt spid="9">
                                            <p:txEl>
                                              <p:pRg st="7" end="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
                                            <p:txEl>
                                              <p:pRg st="8" end="8"/>
                                            </p:txEl>
                                          </p:spTgt>
                                        </p:tgtEl>
                                        <p:attrNameLst>
                                          <p:attrName>style.visibility</p:attrName>
                                        </p:attrNameLst>
                                      </p:cBhvr>
                                      <p:to>
                                        <p:strVal val="visible"/>
                                      </p:to>
                                    </p:set>
                                    <p:animEffect transition="in" filter="fade">
                                      <p:cBhvr>
                                        <p:cTn id="74" dur="500"/>
                                        <p:tgtEl>
                                          <p:spTgt spid="9">
                                            <p:txEl>
                                              <p:pRg st="8" end="8"/>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
                                            <p:txEl>
                                              <p:pRg st="9" end="9"/>
                                            </p:txEl>
                                          </p:spTgt>
                                        </p:tgtEl>
                                        <p:attrNameLst>
                                          <p:attrName>style.visibility</p:attrName>
                                        </p:attrNameLst>
                                      </p:cBhvr>
                                      <p:to>
                                        <p:strVal val="visible"/>
                                      </p:to>
                                    </p:set>
                                    <p:animEffect transition="in" filter="fade">
                                      <p:cBhvr>
                                        <p:cTn id="79" dur="500"/>
                                        <p:tgtEl>
                                          <p:spTgt spid="9">
                                            <p:txEl>
                                              <p:pRg st="9" end="9"/>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9">
                                            <p:txEl>
                                              <p:pRg st="10" end="10"/>
                                            </p:txEl>
                                          </p:spTgt>
                                        </p:tgtEl>
                                        <p:attrNameLst>
                                          <p:attrName>style.visibility</p:attrName>
                                        </p:attrNameLst>
                                      </p:cBhvr>
                                      <p:to>
                                        <p:strVal val="visible"/>
                                      </p:to>
                                    </p:set>
                                    <p:animEffect transition="in" filter="fade">
                                      <p:cBhvr>
                                        <p:cTn id="84"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Cursor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solidFill>
                  <a:schemeClr val="accent6"/>
                </a:solidFill>
              </a:rPr>
              <a:t>Cursor</a:t>
            </a:r>
            <a:r>
              <a:rPr lang="en-US" dirty="0"/>
              <a:t> is a </a:t>
            </a:r>
            <a:r>
              <a:rPr lang="en-US" b="1" dirty="0">
                <a:solidFill>
                  <a:schemeClr val="accent6"/>
                </a:solidFill>
              </a:rPr>
              <a:t>Temporary</a:t>
            </a:r>
            <a:r>
              <a:rPr lang="en-US" b="1" dirty="0"/>
              <a:t> </a:t>
            </a:r>
            <a:r>
              <a:rPr lang="en-US" b="1" dirty="0">
                <a:solidFill>
                  <a:schemeClr val="accent6"/>
                </a:solidFill>
              </a:rPr>
              <a:t>Memory</a:t>
            </a:r>
            <a:r>
              <a:rPr lang="en-US" b="1" dirty="0"/>
              <a:t> </a:t>
            </a:r>
            <a:r>
              <a:rPr lang="en-US" dirty="0"/>
              <a:t>or</a:t>
            </a:r>
            <a:r>
              <a:rPr lang="en-US" b="1" dirty="0"/>
              <a:t> </a:t>
            </a:r>
            <a:r>
              <a:rPr lang="en-US" b="1" dirty="0">
                <a:solidFill>
                  <a:schemeClr val="accent6"/>
                </a:solidFill>
              </a:rPr>
              <a:t>Temporary</a:t>
            </a:r>
            <a:r>
              <a:rPr lang="en-US" b="1" dirty="0"/>
              <a:t> </a:t>
            </a:r>
            <a:r>
              <a:rPr lang="en-US" b="1" dirty="0">
                <a:solidFill>
                  <a:schemeClr val="accent6"/>
                </a:solidFill>
              </a:rPr>
              <a:t>Work</a:t>
            </a:r>
            <a:r>
              <a:rPr lang="en-US" b="1" dirty="0"/>
              <a:t> </a:t>
            </a:r>
            <a:r>
              <a:rPr lang="en-US" b="1" dirty="0">
                <a:solidFill>
                  <a:schemeClr val="accent6"/>
                </a:solidFill>
              </a:rPr>
              <a:t>Station</a:t>
            </a:r>
            <a:r>
              <a:rPr lang="en-US" dirty="0"/>
              <a:t>.</a:t>
            </a:r>
          </a:p>
          <a:p>
            <a:r>
              <a:rPr lang="en-US" dirty="0"/>
              <a:t>It is </a:t>
            </a:r>
            <a:r>
              <a:rPr lang="en-US" b="1" dirty="0">
                <a:solidFill>
                  <a:schemeClr val="accent6"/>
                </a:solidFill>
              </a:rPr>
              <a:t>allocated</a:t>
            </a:r>
            <a:r>
              <a:rPr lang="en-US" dirty="0"/>
              <a:t> by </a:t>
            </a:r>
            <a:r>
              <a:rPr lang="en-US" b="1" dirty="0">
                <a:solidFill>
                  <a:schemeClr val="accent6"/>
                </a:solidFill>
              </a:rPr>
              <a:t>Database Server </a:t>
            </a:r>
            <a:r>
              <a:rPr lang="en-US" dirty="0"/>
              <a:t>at the time of performing </a:t>
            </a:r>
            <a:r>
              <a:rPr lang="en-US" b="1" dirty="0">
                <a:solidFill>
                  <a:schemeClr val="accent6"/>
                </a:solidFill>
              </a:rPr>
              <a:t>DML</a:t>
            </a:r>
            <a:r>
              <a:rPr lang="en-US" dirty="0"/>
              <a:t>(Data Manipulation Language) operations on table by User.</a:t>
            </a:r>
          </a:p>
          <a:p>
            <a:r>
              <a:rPr lang="en-US" dirty="0"/>
              <a:t>A SQL cursor is a database object that is used to retrieve data from a result set one row at a time.</a:t>
            </a:r>
          </a:p>
          <a:p>
            <a:r>
              <a:rPr lang="en-US" dirty="0"/>
              <a:t>Cursors are used </a:t>
            </a:r>
            <a:r>
              <a:rPr lang="en-US" b="1" dirty="0">
                <a:solidFill>
                  <a:schemeClr val="accent6"/>
                </a:solidFill>
              </a:rPr>
              <a:t>to store Database Tables</a:t>
            </a:r>
            <a:r>
              <a:rPr lang="en-US" dirty="0"/>
              <a:t>.</a:t>
            </a:r>
          </a:p>
          <a:p>
            <a:r>
              <a:rPr lang="en-US" dirty="0"/>
              <a:t>A SQL cursor is used when the data needs to be updated </a:t>
            </a:r>
            <a:r>
              <a:rPr lang="en-US" b="1" dirty="0">
                <a:solidFill>
                  <a:schemeClr val="accent6"/>
                </a:solidFill>
              </a:rPr>
              <a:t>row by row</a:t>
            </a:r>
            <a:r>
              <a:rPr lang="en-US" dirty="0"/>
              <a:t>. </a:t>
            </a:r>
          </a:p>
          <a:p>
            <a:r>
              <a:rPr lang="en-US" dirty="0"/>
              <a:t>The purpose for the cursor may be to update one row at a time or perform an administrative process such as SQL Server database </a:t>
            </a:r>
            <a:r>
              <a:rPr lang="en-US" b="1" dirty="0">
                <a:solidFill>
                  <a:schemeClr val="accent6"/>
                </a:solidFill>
              </a:rPr>
              <a:t>backups</a:t>
            </a:r>
            <a:r>
              <a:rPr lang="en-US" dirty="0"/>
              <a:t> in a sequential manner.</a:t>
            </a:r>
          </a:p>
          <a:p>
            <a:r>
              <a:rPr lang="en-US" dirty="0"/>
              <a:t>We use a cursor to iterate over a set of rows, we can change it to a </a:t>
            </a:r>
            <a:r>
              <a:rPr lang="en-US" b="1" dirty="0">
                <a:solidFill>
                  <a:schemeClr val="accent6"/>
                </a:solidFill>
              </a:rPr>
              <a:t>WHILE loop </a:t>
            </a:r>
            <a:r>
              <a:rPr lang="en-US" dirty="0"/>
              <a:t>as </a:t>
            </a:r>
            <a:r>
              <a:rPr lang="en-US" b="1" dirty="0">
                <a:solidFill>
                  <a:schemeClr val="accent6"/>
                </a:solidFill>
              </a:rPr>
              <a:t>FOR loops are not available in T-SQL</a:t>
            </a:r>
            <a:r>
              <a:rPr lang="en-US" dirty="0"/>
              <a:t>.</a:t>
            </a:r>
          </a:p>
          <a:p>
            <a:r>
              <a:rPr lang="en-US" dirty="0"/>
              <a:t>In such cases, the only challenge will be to choose a proper exit condition.</a:t>
            </a:r>
          </a:p>
          <a:p>
            <a:endParaRPr lang="en-US" dirty="0"/>
          </a:p>
          <a:p>
            <a:endParaRPr lang="en-US" dirty="0"/>
          </a:p>
        </p:txBody>
      </p:sp>
    </p:spTree>
    <p:extLst>
      <p:ext uri="{BB962C8B-B14F-4D97-AF65-F5344CB8AC3E}">
        <p14:creationId xmlns:p14="http://schemas.microsoft.com/office/powerpoint/2010/main" val="245809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Cursor </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457200" indent="-457200">
              <a:lnSpc>
                <a:spcPct val="100000"/>
              </a:lnSpc>
              <a:buFont typeface="+mj-lt"/>
              <a:buAutoNum type="arabicPeriod"/>
            </a:pPr>
            <a:r>
              <a:rPr lang="en-US" b="1" dirty="0">
                <a:solidFill>
                  <a:schemeClr val="accent6"/>
                </a:solidFill>
              </a:rPr>
              <a:t>Implicit Cursor</a:t>
            </a:r>
          </a:p>
          <a:p>
            <a:pPr marL="1001712" lvl="1" indent="-457200">
              <a:lnSpc>
                <a:spcPct val="100000"/>
              </a:lnSpc>
            </a:pPr>
            <a:r>
              <a:rPr lang="en-US" dirty="0"/>
              <a:t>Implicit cursors are </a:t>
            </a:r>
            <a:r>
              <a:rPr lang="en-US" b="1" dirty="0">
                <a:solidFill>
                  <a:schemeClr val="accent6"/>
                </a:solidFill>
              </a:rPr>
              <a:t>automatically</a:t>
            </a:r>
            <a:r>
              <a:rPr lang="en-US" dirty="0"/>
              <a:t> or </a:t>
            </a:r>
            <a:r>
              <a:rPr lang="en-US" b="1" dirty="0">
                <a:solidFill>
                  <a:schemeClr val="accent6"/>
                </a:solidFill>
              </a:rPr>
              <a:t>default</a:t>
            </a:r>
            <a:r>
              <a:rPr lang="en-US" dirty="0"/>
              <a:t> generated by the </a:t>
            </a:r>
            <a:r>
              <a:rPr lang="en-US" b="1" dirty="0">
                <a:solidFill>
                  <a:schemeClr val="accent6"/>
                </a:solidFill>
              </a:rPr>
              <a:t>SQL server</a:t>
            </a:r>
            <a:r>
              <a:rPr lang="en-US" dirty="0"/>
              <a:t>. It opens a cursor for its internal processing, it is known as </a:t>
            </a:r>
            <a:r>
              <a:rPr lang="en-US" b="1" dirty="0">
                <a:solidFill>
                  <a:schemeClr val="accent6"/>
                </a:solidFill>
              </a:rPr>
              <a:t>Implicit cursor</a:t>
            </a:r>
            <a:r>
              <a:rPr lang="en-US" dirty="0"/>
              <a:t>.</a:t>
            </a:r>
          </a:p>
          <a:p>
            <a:pPr marL="1001712" lvl="1" indent="-457200">
              <a:lnSpc>
                <a:spcPct val="100000"/>
              </a:lnSpc>
            </a:pPr>
            <a:r>
              <a:rPr lang="en-US" dirty="0"/>
              <a:t>Implicit cursors are </a:t>
            </a:r>
            <a:r>
              <a:rPr lang="en-US" b="1" dirty="0">
                <a:solidFill>
                  <a:schemeClr val="accent6"/>
                </a:solidFill>
              </a:rPr>
              <a:t>created by default </a:t>
            </a:r>
            <a:r>
              <a:rPr lang="en-US" dirty="0"/>
              <a:t>to process the statements when </a:t>
            </a:r>
            <a:r>
              <a:rPr lang="en-US" b="1" dirty="0">
                <a:solidFill>
                  <a:schemeClr val="accent6"/>
                </a:solidFill>
              </a:rPr>
              <a:t>DML</a:t>
            </a:r>
            <a:r>
              <a:rPr lang="en-US" dirty="0"/>
              <a:t> statements (INSERT, UPDATE, DELETE) are executed.</a:t>
            </a:r>
          </a:p>
          <a:p>
            <a:pPr marL="457200" indent="-457200">
              <a:lnSpc>
                <a:spcPct val="100000"/>
              </a:lnSpc>
              <a:buFont typeface="+mj-lt"/>
              <a:buAutoNum type="arabicPeriod"/>
            </a:pPr>
            <a:r>
              <a:rPr lang="en-US" b="1" dirty="0">
                <a:solidFill>
                  <a:schemeClr val="accent6"/>
                </a:solidFill>
              </a:rPr>
              <a:t>Explicit Cursor</a:t>
            </a:r>
          </a:p>
          <a:p>
            <a:pPr marL="1001712" lvl="1" indent="-457200">
              <a:lnSpc>
                <a:spcPct val="100000"/>
              </a:lnSpc>
            </a:pPr>
            <a:r>
              <a:rPr lang="en-US" dirty="0"/>
              <a:t>If a cursor is opened for processing data through a PL/SQL block as per requirement like </a:t>
            </a:r>
            <a:r>
              <a:rPr lang="en-US" b="1" dirty="0">
                <a:solidFill>
                  <a:schemeClr val="accent6"/>
                </a:solidFill>
              </a:rPr>
              <a:t>user defined cursor</a:t>
            </a:r>
            <a:r>
              <a:rPr lang="en-US" dirty="0"/>
              <a:t>, is known as an </a:t>
            </a:r>
            <a:r>
              <a:rPr lang="en-US" b="1" dirty="0">
                <a:solidFill>
                  <a:schemeClr val="accent6"/>
                </a:solidFill>
              </a:rPr>
              <a:t>Explicit cursor</a:t>
            </a:r>
            <a:r>
              <a:rPr lang="en-US" dirty="0"/>
              <a:t>.</a:t>
            </a:r>
          </a:p>
          <a:p>
            <a:pPr marL="1001712" lvl="1" indent="-457200">
              <a:lnSpc>
                <a:spcPct val="100000"/>
              </a:lnSpc>
            </a:pPr>
            <a:r>
              <a:rPr lang="en-US" dirty="0"/>
              <a:t>Explicit cursor is created while executing a SELECT statement that returns more than one row.</a:t>
            </a:r>
          </a:p>
          <a:p>
            <a:pPr marL="1001712" lvl="1" indent="-457200">
              <a:lnSpc>
                <a:spcPct val="100000"/>
              </a:lnSpc>
            </a:pPr>
            <a:r>
              <a:rPr lang="en-US" dirty="0"/>
              <a:t>These cursor should be defined in the declaration section of the PL/SQL block and created on a SELECT statement which returns more than one row.</a:t>
            </a:r>
          </a:p>
          <a:p>
            <a:endParaRPr lang="en-US" dirty="0"/>
          </a:p>
        </p:txBody>
      </p:sp>
    </p:spTree>
    <p:extLst>
      <p:ext uri="{BB962C8B-B14F-4D97-AF65-F5344CB8AC3E}">
        <p14:creationId xmlns:p14="http://schemas.microsoft.com/office/powerpoint/2010/main" val="327792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CDD7-CD84-3862-4ABF-EA723AB62441}"/>
              </a:ext>
            </a:extLst>
          </p:cNvPr>
          <p:cNvSpPr>
            <a:spLocks noGrp="1"/>
          </p:cNvSpPr>
          <p:nvPr>
            <p:ph type="title"/>
          </p:nvPr>
        </p:nvSpPr>
        <p:spPr/>
        <p:txBody>
          <a:bodyPr>
            <a:normAutofit/>
          </a:bodyPr>
          <a:lstStyle/>
          <a:p>
            <a:r>
              <a:rPr lang="en-GB" dirty="0"/>
              <a:t>SQL Cursor Life Cycle</a:t>
            </a:r>
          </a:p>
        </p:txBody>
      </p:sp>
      <p:sp>
        <p:nvSpPr>
          <p:cNvPr id="3" name="Content Placeholder 2">
            <a:extLst>
              <a:ext uri="{FF2B5EF4-FFF2-40B4-BE49-F238E27FC236}">
                <a16:creationId xmlns:a16="http://schemas.microsoft.com/office/drawing/2014/main" id="{70A31607-AC84-1927-EF5B-859F51588C32}"/>
              </a:ext>
            </a:extLst>
          </p:cNvPr>
          <p:cNvSpPr>
            <a:spLocks noGrp="1"/>
          </p:cNvSpPr>
          <p:nvPr>
            <p:ph idx="1"/>
          </p:nvPr>
        </p:nvSpPr>
        <p:spPr/>
        <p:txBody>
          <a:bodyPr>
            <a:normAutofit/>
          </a:bodyPr>
          <a:lstStyle/>
          <a:p>
            <a:pPr algn="l">
              <a:lnSpc>
                <a:spcPct val="110000"/>
              </a:lnSpc>
            </a:pPr>
            <a:r>
              <a:rPr lang="en-US" b="0" dirty="0">
                <a:solidFill>
                  <a:srgbClr val="212121"/>
                </a:solidFill>
                <a:effectLst/>
                <a:latin typeface="+mj-lt"/>
              </a:rPr>
              <a:t>The following steps are involved in a SQL cursor life cycle. </a:t>
            </a:r>
          </a:p>
          <a:p>
            <a:pPr lvl="1" algn="l">
              <a:lnSpc>
                <a:spcPct val="120000"/>
              </a:lnSpc>
              <a:buFont typeface="+mj-lt"/>
              <a:buAutoNum type="arabicPeriod"/>
            </a:pPr>
            <a:r>
              <a:rPr lang="en-US" sz="2400" b="1" dirty="0">
                <a:solidFill>
                  <a:schemeClr val="accent6"/>
                </a:solidFill>
                <a:effectLst/>
                <a:latin typeface="+mj-lt"/>
              </a:rPr>
              <a:t>Declaring Cursor</a:t>
            </a:r>
            <a:endParaRPr lang="en-US" sz="2400" dirty="0">
              <a:solidFill>
                <a:srgbClr val="212121"/>
              </a:solidFill>
              <a:latin typeface="+mj-lt"/>
            </a:endParaRPr>
          </a:p>
          <a:p>
            <a:pPr lvl="2" algn="l">
              <a:lnSpc>
                <a:spcPct val="120000"/>
              </a:lnSpc>
              <a:buFont typeface="Wingdings 3" panose="05040102010807070707" pitchFamily="18" charset="2"/>
              <a:buChar char="Ê"/>
            </a:pPr>
            <a:r>
              <a:rPr lang="en-US" b="0" dirty="0">
                <a:solidFill>
                  <a:srgbClr val="212121"/>
                </a:solidFill>
                <a:effectLst/>
                <a:latin typeface="+mj-lt"/>
              </a:rPr>
              <a:t>A cursor is declared by defining the SQL statement.</a:t>
            </a:r>
          </a:p>
          <a:p>
            <a:pPr lvl="1" algn="l">
              <a:lnSpc>
                <a:spcPct val="120000"/>
              </a:lnSpc>
              <a:buFont typeface="+mj-lt"/>
              <a:buAutoNum type="arabicPeriod"/>
            </a:pPr>
            <a:r>
              <a:rPr lang="en-US" sz="2400" b="1" dirty="0">
                <a:solidFill>
                  <a:schemeClr val="accent6"/>
                </a:solidFill>
                <a:effectLst/>
                <a:latin typeface="+mj-lt"/>
              </a:rPr>
              <a:t>Opening Cursor</a:t>
            </a:r>
          </a:p>
          <a:p>
            <a:pPr lvl="2" algn="l">
              <a:lnSpc>
                <a:spcPct val="120000"/>
              </a:lnSpc>
              <a:buFont typeface="Wingdings 3" panose="05040102010807070707" pitchFamily="18" charset="2"/>
              <a:buChar char="Ê"/>
            </a:pPr>
            <a:r>
              <a:rPr lang="en-US" b="0" dirty="0">
                <a:solidFill>
                  <a:srgbClr val="212121"/>
                </a:solidFill>
                <a:effectLst/>
                <a:latin typeface="+mj-lt"/>
              </a:rPr>
              <a:t>A cursor is opened for storing data retrieved from the result set.</a:t>
            </a:r>
          </a:p>
          <a:p>
            <a:pPr lvl="1" algn="l">
              <a:lnSpc>
                <a:spcPct val="120000"/>
              </a:lnSpc>
              <a:buFont typeface="+mj-lt"/>
              <a:buAutoNum type="arabicPeriod"/>
            </a:pPr>
            <a:r>
              <a:rPr lang="en-US" sz="2400" b="1" dirty="0">
                <a:solidFill>
                  <a:schemeClr val="accent6"/>
                </a:solidFill>
                <a:effectLst/>
                <a:latin typeface="+mj-lt"/>
              </a:rPr>
              <a:t>Fetching Cursor</a:t>
            </a:r>
          </a:p>
          <a:p>
            <a:pPr lvl="2" algn="l">
              <a:lnSpc>
                <a:spcPct val="120000"/>
              </a:lnSpc>
              <a:buFont typeface="Wingdings 3" panose="05040102010807070707" pitchFamily="18" charset="2"/>
              <a:buChar char="Ê"/>
            </a:pPr>
            <a:r>
              <a:rPr lang="en-US" b="0" dirty="0">
                <a:solidFill>
                  <a:srgbClr val="212121"/>
                </a:solidFill>
                <a:effectLst/>
                <a:latin typeface="+mj-lt"/>
              </a:rPr>
              <a:t>When a cursor is opened, rows can be fetched from the cursor one by one or in a block to do data manipulation.</a:t>
            </a:r>
          </a:p>
          <a:p>
            <a:pPr lvl="1" algn="l">
              <a:lnSpc>
                <a:spcPct val="120000"/>
              </a:lnSpc>
              <a:buFont typeface="+mj-lt"/>
              <a:buAutoNum type="arabicPeriod"/>
            </a:pPr>
            <a:r>
              <a:rPr lang="en-US" sz="2400" b="1" dirty="0">
                <a:solidFill>
                  <a:schemeClr val="accent6"/>
                </a:solidFill>
                <a:effectLst/>
                <a:latin typeface="+mj-lt"/>
              </a:rPr>
              <a:t>Closing Cursor</a:t>
            </a:r>
            <a:endParaRPr lang="en-US" sz="2400" dirty="0">
              <a:solidFill>
                <a:srgbClr val="212121"/>
              </a:solidFill>
              <a:latin typeface="+mj-lt"/>
            </a:endParaRPr>
          </a:p>
          <a:p>
            <a:pPr lvl="2" algn="l">
              <a:lnSpc>
                <a:spcPct val="120000"/>
              </a:lnSpc>
              <a:buFont typeface="Wingdings 3" panose="05040102010807070707" pitchFamily="18" charset="2"/>
              <a:buChar char="Ê"/>
            </a:pPr>
            <a:r>
              <a:rPr lang="en-US" b="0" dirty="0">
                <a:solidFill>
                  <a:srgbClr val="212121"/>
                </a:solidFill>
                <a:effectLst/>
                <a:latin typeface="+mj-lt"/>
              </a:rPr>
              <a:t>The cursor should be closed explicitly after data manipulation.</a:t>
            </a:r>
          </a:p>
          <a:p>
            <a:pPr lvl="1" algn="l">
              <a:lnSpc>
                <a:spcPct val="120000"/>
              </a:lnSpc>
              <a:buFont typeface="+mj-lt"/>
              <a:buAutoNum type="arabicPeriod"/>
            </a:pPr>
            <a:r>
              <a:rPr lang="en-US" sz="2400" b="1" dirty="0">
                <a:solidFill>
                  <a:schemeClr val="accent6"/>
                </a:solidFill>
                <a:effectLst/>
                <a:latin typeface="+mj-lt"/>
              </a:rPr>
              <a:t>Deallocating Cursor</a:t>
            </a:r>
            <a:endParaRPr lang="en-US" sz="2400" dirty="0">
              <a:solidFill>
                <a:srgbClr val="212121"/>
              </a:solidFill>
              <a:latin typeface="+mj-lt"/>
            </a:endParaRPr>
          </a:p>
          <a:p>
            <a:pPr lvl="2" algn="l">
              <a:lnSpc>
                <a:spcPct val="120000"/>
              </a:lnSpc>
              <a:buFont typeface="Wingdings 3" panose="05040102010807070707" pitchFamily="18" charset="2"/>
              <a:buChar char="Ê"/>
            </a:pPr>
            <a:r>
              <a:rPr lang="en-US" b="0" dirty="0">
                <a:solidFill>
                  <a:srgbClr val="212121"/>
                </a:solidFill>
                <a:effectLst/>
                <a:latin typeface="+mj-lt"/>
              </a:rPr>
              <a:t>Cursors should be deallocated to delete cursor definition and release all the system resources associated with the cursor.</a:t>
            </a:r>
          </a:p>
        </p:txBody>
      </p:sp>
    </p:spTree>
    <p:extLst>
      <p:ext uri="{BB962C8B-B14F-4D97-AF65-F5344CB8AC3E}">
        <p14:creationId xmlns:p14="http://schemas.microsoft.com/office/powerpoint/2010/main" val="254070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3657-AEC5-12F3-2B59-F5E9286DC601}"/>
              </a:ext>
            </a:extLst>
          </p:cNvPr>
          <p:cNvSpPr>
            <a:spLocks noGrp="1"/>
          </p:cNvSpPr>
          <p:nvPr>
            <p:ph type="title"/>
          </p:nvPr>
        </p:nvSpPr>
        <p:spPr/>
        <p:txBody>
          <a:bodyPr/>
          <a:lstStyle/>
          <a:p>
            <a:r>
              <a:rPr lang="en-GB" dirty="0"/>
              <a:t>SQL Cursor Life Cycle (Cont..)</a:t>
            </a:r>
          </a:p>
        </p:txBody>
      </p:sp>
      <p:sp>
        <p:nvSpPr>
          <p:cNvPr id="3" name="Rectangle 2">
            <a:extLst>
              <a:ext uri="{FF2B5EF4-FFF2-40B4-BE49-F238E27FC236}">
                <a16:creationId xmlns:a16="http://schemas.microsoft.com/office/drawing/2014/main" id="{5FB09DE2-049C-2417-9F46-D837C8EB5E4A}"/>
              </a:ext>
            </a:extLst>
          </p:cNvPr>
          <p:cNvSpPr/>
          <p:nvPr/>
        </p:nvSpPr>
        <p:spPr>
          <a:xfrm>
            <a:off x="489856" y="3219061"/>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4" name="Rectangle 3">
            <a:extLst>
              <a:ext uri="{FF2B5EF4-FFF2-40B4-BE49-F238E27FC236}">
                <a16:creationId xmlns:a16="http://schemas.microsoft.com/office/drawing/2014/main" id="{564B3F07-1648-8077-2007-F7F18786C0B3}"/>
              </a:ext>
            </a:extLst>
          </p:cNvPr>
          <p:cNvSpPr/>
          <p:nvPr/>
        </p:nvSpPr>
        <p:spPr>
          <a:xfrm>
            <a:off x="2471056" y="3219061"/>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6" name="Rectangle 5">
            <a:extLst>
              <a:ext uri="{FF2B5EF4-FFF2-40B4-BE49-F238E27FC236}">
                <a16:creationId xmlns:a16="http://schemas.microsoft.com/office/drawing/2014/main" id="{6E785B3F-CDBF-FD04-98F7-026A6F5D5B3C}"/>
              </a:ext>
            </a:extLst>
          </p:cNvPr>
          <p:cNvSpPr/>
          <p:nvPr/>
        </p:nvSpPr>
        <p:spPr>
          <a:xfrm>
            <a:off x="4452256" y="3219061"/>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7" name="Rectangle 6">
            <a:extLst>
              <a:ext uri="{FF2B5EF4-FFF2-40B4-BE49-F238E27FC236}">
                <a16:creationId xmlns:a16="http://schemas.microsoft.com/office/drawing/2014/main" id="{3A8EF26A-BDF9-E84D-6381-0C60E3DAF2EA}"/>
              </a:ext>
            </a:extLst>
          </p:cNvPr>
          <p:cNvSpPr/>
          <p:nvPr/>
        </p:nvSpPr>
        <p:spPr>
          <a:xfrm>
            <a:off x="8458976" y="3219061"/>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8" name="Rectangle 7">
            <a:extLst>
              <a:ext uri="{FF2B5EF4-FFF2-40B4-BE49-F238E27FC236}">
                <a16:creationId xmlns:a16="http://schemas.microsoft.com/office/drawing/2014/main" id="{B08B00BD-5940-CFB2-686F-EC107FC0A31F}"/>
              </a:ext>
            </a:extLst>
          </p:cNvPr>
          <p:cNvSpPr/>
          <p:nvPr/>
        </p:nvSpPr>
        <p:spPr>
          <a:xfrm>
            <a:off x="10339871" y="3219061"/>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sp>
        <p:nvSpPr>
          <p:cNvPr id="9" name="Flowchart: Decision 8">
            <a:extLst>
              <a:ext uri="{FF2B5EF4-FFF2-40B4-BE49-F238E27FC236}">
                <a16:creationId xmlns:a16="http://schemas.microsoft.com/office/drawing/2014/main" id="{A005F6C8-969C-E7C7-A03B-33CCE5EE1BF1}"/>
              </a:ext>
            </a:extLst>
          </p:cNvPr>
          <p:cNvSpPr/>
          <p:nvPr/>
        </p:nvSpPr>
        <p:spPr>
          <a:xfrm>
            <a:off x="6232849" y="2967135"/>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11" name="Straight Arrow Connector 10">
            <a:extLst>
              <a:ext uri="{FF2B5EF4-FFF2-40B4-BE49-F238E27FC236}">
                <a16:creationId xmlns:a16="http://schemas.microsoft.com/office/drawing/2014/main" id="{752BA31A-58C8-1F27-F14B-427F0BF7BF63}"/>
              </a:ext>
            </a:extLst>
          </p:cNvPr>
          <p:cNvCxnSpPr>
            <a:stCxn id="3" idx="3"/>
            <a:endCxn id="4" idx="1"/>
          </p:cNvCxnSpPr>
          <p:nvPr/>
        </p:nvCxnSpPr>
        <p:spPr>
          <a:xfrm>
            <a:off x="1824134" y="3489649"/>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2D2996-E929-981D-FA8D-1CB6D995A3B6}"/>
              </a:ext>
            </a:extLst>
          </p:cNvPr>
          <p:cNvCxnSpPr/>
          <p:nvPr/>
        </p:nvCxnSpPr>
        <p:spPr>
          <a:xfrm>
            <a:off x="3805334" y="3499757"/>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E8629A-C8A2-CA27-3C7F-C4F991F7E8ED}"/>
              </a:ext>
            </a:extLst>
          </p:cNvPr>
          <p:cNvCxnSpPr>
            <a:cxnSpLocks/>
            <a:endCxn id="9" idx="1"/>
          </p:cNvCxnSpPr>
          <p:nvPr/>
        </p:nvCxnSpPr>
        <p:spPr>
          <a:xfrm>
            <a:off x="5786534" y="3496647"/>
            <a:ext cx="4463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A47D72-3F1A-948C-8F71-0A01A9488219}"/>
              </a:ext>
            </a:extLst>
          </p:cNvPr>
          <p:cNvCxnSpPr>
            <a:cxnSpLocks/>
            <a:stCxn id="9" idx="3"/>
            <a:endCxn id="7" idx="1"/>
          </p:cNvCxnSpPr>
          <p:nvPr/>
        </p:nvCxnSpPr>
        <p:spPr>
          <a:xfrm flipV="1">
            <a:off x="7912359" y="3489649"/>
            <a:ext cx="546617" cy="69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22859D-AECD-5467-ABD7-E547CFAD60A3}"/>
              </a:ext>
            </a:extLst>
          </p:cNvPr>
          <p:cNvCxnSpPr>
            <a:cxnSpLocks/>
            <a:endCxn id="8" idx="1"/>
          </p:cNvCxnSpPr>
          <p:nvPr/>
        </p:nvCxnSpPr>
        <p:spPr>
          <a:xfrm>
            <a:off x="9793254" y="3489649"/>
            <a:ext cx="5466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D6F16D83-1466-4ED7-2EE6-ABBB9B4D7C50}"/>
              </a:ext>
            </a:extLst>
          </p:cNvPr>
          <p:cNvCxnSpPr>
            <a:cxnSpLocks/>
            <a:stCxn id="9" idx="0"/>
          </p:cNvCxnSpPr>
          <p:nvPr/>
        </p:nvCxnSpPr>
        <p:spPr>
          <a:xfrm rot="16200000" flipH="1" flipV="1">
            <a:off x="5970037" y="2116494"/>
            <a:ext cx="251926" cy="1953208"/>
          </a:xfrm>
          <a:prstGeom prst="bentConnector4">
            <a:avLst>
              <a:gd name="adj1" fmla="val -235186"/>
              <a:gd name="adj2" fmla="val 99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299A626-6618-AA71-6F90-813A81F128D2}"/>
              </a:ext>
            </a:extLst>
          </p:cNvPr>
          <p:cNvSpPr txBox="1"/>
          <p:nvPr/>
        </p:nvSpPr>
        <p:spPr>
          <a:xfrm>
            <a:off x="7912359" y="3149215"/>
            <a:ext cx="474307" cy="307777"/>
          </a:xfrm>
          <a:prstGeom prst="rect">
            <a:avLst/>
          </a:prstGeom>
          <a:noFill/>
        </p:spPr>
        <p:txBody>
          <a:bodyPr wrap="square" rtlCol="0">
            <a:spAutoFit/>
          </a:bodyPr>
          <a:lstStyle/>
          <a:p>
            <a:r>
              <a:rPr lang="en-US" sz="1400" dirty="0"/>
              <a:t>YES</a:t>
            </a:r>
            <a:endParaRPr lang="en-GB" sz="1400" dirty="0"/>
          </a:p>
        </p:txBody>
      </p:sp>
      <p:sp>
        <p:nvSpPr>
          <p:cNvPr id="36" name="TextBox 35">
            <a:extLst>
              <a:ext uri="{FF2B5EF4-FFF2-40B4-BE49-F238E27FC236}">
                <a16:creationId xmlns:a16="http://schemas.microsoft.com/office/drawing/2014/main" id="{86CA3B26-B96E-62DF-97A8-09D4F7B33917}"/>
              </a:ext>
            </a:extLst>
          </p:cNvPr>
          <p:cNvSpPr txBox="1"/>
          <p:nvPr/>
        </p:nvSpPr>
        <p:spPr>
          <a:xfrm>
            <a:off x="5786534" y="2103602"/>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17411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35"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a:pPr>
            <a:r>
              <a:rPr lang="en-GB" dirty="0">
                <a:solidFill>
                  <a:srgbClr val="000000"/>
                </a:solidFill>
                <a:latin typeface="+mj-lt"/>
              </a:rPr>
              <a:t>D</a:t>
            </a:r>
            <a:r>
              <a:rPr lang="en-GB" b="0" i="0" dirty="0">
                <a:solidFill>
                  <a:srgbClr val="000000"/>
                </a:solidFill>
                <a:effectLst/>
                <a:latin typeface="+mj-lt"/>
              </a:rPr>
              <a:t>eclare a cursor.</a:t>
            </a:r>
          </a:p>
          <a:p>
            <a:pPr marL="544512" lvl="1" indent="0">
              <a:buNone/>
            </a:pPr>
            <a:r>
              <a:rPr lang="en-GB" sz="2200" dirty="0">
                <a:solidFill>
                  <a:srgbClr val="0000FF"/>
                </a:solidFill>
                <a:latin typeface="Consolas" panose="020B0609020204030204" pitchFamily="49" charset="0"/>
              </a:rPr>
              <a:t>	DECLARE</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cursor_name</a:t>
            </a:r>
            <a:r>
              <a:rPr lang="en-GB" sz="2200" dirty="0">
                <a:solidFill>
                  <a:srgbClr val="000000"/>
                </a:solidFill>
                <a:latin typeface="Consolas" panose="020B0609020204030204" pitchFamily="49" charset="0"/>
              </a:rPr>
              <a:t> </a:t>
            </a:r>
            <a:r>
              <a:rPr lang="en-GB" sz="2200" dirty="0">
                <a:solidFill>
                  <a:srgbClr val="0000FF"/>
                </a:solidFill>
                <a:latin typeface="Consolas" panose="020B0609020204030204" pitchFamily="49" charset="0"/>
              </a:rPr>
              <a:t>CURSOR</a:t>
            </a:r>
            <a:endParaRPr lang="en-GB" sz="2200" dirty="0">
              <a:solidFill>
                <a:srgbClr val="000000"/>
              </a:solidFill>
              <a:latin typeface="Consolas" panose="020B0609020204030204" pitchFamily="49" charset="0"/>
            </a:endParaRPr>
          </a:p>
          <a:p>
            <a:pPr marL="544512" lvl="1" indent="0">
              <a:buNone/>
            </a:pPr>
            <a:r>
              <a:rPr lang="en-GB" sz="2200" dirty="0">
                <a:solidFill>
                  <a:srgbClr val="0000FF"/>
                </a:solidFill>
                <a:latin typeface="Consolas" panose="020B0609020204030204" pitchFamily="49" charset="0"/>
              </a:rPr>
              <a:t>	FOR</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select_statement</a:t>
            </a:r>
            <a:r>
              <a:rPr lang="en-GB" sz="2200" dirty="0">
                <a:solidFill>
                  <a:srgbClr val="808080"/>
                </a:solidFill>
                <a:latin typeface="Consolas" panose="020B0609020204030204" pitchFamily="49" charset="0"/>
              </a:rPr>
              <a:t>;</a:t>
            </a:r>
          </a:p>
          <a:p>
            <a:pPr lvl="1"/>
            <a:r>
              <a:rPr lang="en-US" b="0" i="0" dirty="0">
                <a:solidFill>
                  <a:srgbClr val="000000"/>
                </a:solidFill>
                <a:effectLst/>
                <a:latin typeface="+mj-lt"/>
              </a:rPr>
              <a:t>To declare a cursor, you specify its name after the DECLARE keyword with the CURSOR data type and provide a SELECT statement that defines the result set for the cursor.</a:t>
            </a:r>
          </a:p>
          <a:p>
            <a:pPr marL="457200" indent="-457200">
              <a:buFont typeface="+mj-lt"/>
              <a:buAutoNum type="arabicPeriod"/>
            </a:pPr>
            <a:r>
              <a:rPr lang="en-US" b="0" i="0" dirty="0">
                <a:solidFill>
                  <a:srgbClr val="000000"/>
                </a:solidFill>
                <a:effectLst/>
                <a:latin typeface="+mj-lt"/>
              </a:rPr>
              <a:t>Next, open and populate the cursor by executing the SELECT statement:</a:t>
            </a:r>
          </a:p>
          <a:p>
            <a:pPr marL="544512" lvl="1" indent="0">
              <a:buNone/>
            </a:pPr>
            <a:r>
              <a:rPr lang="en-GB" sz="2200" dirty="0">
                <a:solidFill>
                  <a:srgbClr val="0000FF"/>
                </a:solidFill>
                <a:latin typeface="Consolas" panose="020B0609020204030204" pitchFamily="49" charset="0"/>
              </a:rPr>
              <a:t>	OPEN</a:t>
            </a:r>
            <a:r>
              <a:rPr lang="en-GB" sz="2200" dirty="0">
                <a:solidFill>
                  <a:srgbClr val="000000"/>
                </a:solidFill>
                <a:latin typeface="Consolas" panose="020B0609020204030204" pitchFamily="49" charset="0"/>
              </a:rPr>
              <a:t> </a:t>
            </a:r>
            <a:r>
              <a:rPr lang="en-GB" sz="2200" dirty="0" err="1">
                <a:solidFill>
                  <a:srgbClr val="000000"/>
                </a:solidFill>
                <a:latin typeface="Consolas" panose="020B0609020204030204" pitchFamily="49" charset="0"/>
              </a:rPr>
              <a:t>cursor_name</a:t>
            </a:r>
            <a:r>
              <a:rPr lang="en-GB" sz="2200" dirty="0">
                <a:solidFill>
                  <a:srgbClr val="808080"/>
                </a:solidFill>
                <a:latin typeface="Consolas" panose="020B0609020204030204" pitchFamily="49" charset="0"/>
              </a:rPr>
              <a:t>;</a:t>
            </a:r>
          </a:p>
          <a:p>
            <a:pPr marL="457200" indent="-457200">
              <a:buFont typeface="+mj-lt"/>
              <a:buAutoNum type="arabicPeriod"/>
            </a:pPr>
            <a:r>
              <a:rPr lang="en-US" b="0" i="0" dirty="0">
                <a:solidFill>
                  <a:srgbClr val="000000"/>
                </a:solidFill>
                <a:effectLst/>
                <a:latin typeface="+mj-lt"/>
              </a:rPr>
              <a:t>Then, fetch a row from the cursor into one or more variables</a:t>
            </a:r>
          </a:p>
          <a:p>
            <a:pPr marL="457200" lvl="1" indent="0">
              <a:buNone/>
            </a:pPr>
            <a:r>
              <a:rPr lang="en-US" sz="2200" dirty="0">
                <a:solidFill>
                  <a:srgbClr val="0000FF"/>
                </a:solidFill>
                <a:latin typeface="Consolas" panose="020B0609020204030204" pitchFamily="49" charset="0"/>
              </a:rPr>
              <a:t>	FETCH</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NEXT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FROM</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cursor</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INTO</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variable_list</a:t>
            </a:r>
            <a:r>
              <a:rPr lang="en-US" sz="2200" dirty="0">
                <a:solidFill>
                  <a:srgbClr val="808080"/>
                </a:solidFill>
                <a:latin typeface="Consolas" panose="020B0609020204030204" pitchFamily="49" charset="0"/>
              </a:rPr>
              <a:t>;</a:t>
            </a: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2787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startAt="4"/>
            </a:pPr>
            <a:r>
              <a:rPr lang="en-US" b="0" i="0" dirty="0">
                <a:solidFill>
                  <a:srgbClr val="000000"/>
                </a:solidFill>
                <a:effectLst/>
                <a:latin typeface="+mj-lt"/>
              </a:rPr>
              <a:t>SQL Server provides the @@FETCHSTATUS function that returns the status of the last cursor FETCH statement executed against the cursor; </a:t>
            </a:r>
          </a:p>
          <a:p>
            <a:pPr lvl="1"/>
            <a:r>
              <a:rPr lang="en-US" b="0" i="0" dirty="0">
                <a:solidFill>
                  <a:srgbClr val="000000"/>
                </a:solidFill>
                <a:effectLst/>
                <a:latin typeface="+mj-lt"/>
              </a:rPr>
              <a:t>If @@FETCHSTATUS returns 0, meaning the FETCH statement was successful. </a:t>
            </a:r>
          </a:p>
          <a:p>
            <a:pPr lvl="1"/>
            <a:r>
              <a:rPr lang="en-US" b="0" i="0" dirty="0">
                <a:solidFill>
                  <a:srgbClr val="000000"/>
                </a:solidFill>
                <a:effectLst/>
                <a:latin typeface="+mj-lt"/>
              </a:rPr>
              <a:t>You can use the WHILE statement to fetch all rows from the cursor as shown in the following code</a:t>
            </a:r>
          </a:p>
          <a:p>
            <a:pPr marL="544512" lvl="1" indent="0">
              <a:buNone/>
            </a:pPr>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pPr marL="544512"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After that, close the cursor</a:t>
            </a:r>
            <a:endParaRPr lang="en-GB" b="0" i="0" dirty="0">
              <a:solidFill>
                <a:srgbClr val="000000"/>
              </a:solidFill>
              <a:effectLst/>
              <a:latin typeface="+mj-lt"/>
            </a:endParaRPr>
          </a:p>
          <a:p>
            <a:pPr marL="544512" lvl="1" indent="0">
              <a:buNone/>
            </a:pPr>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Finally, deallocate the cursor</a:t>
            </a:r>
          </a:p>
          <a:p>
            <a:pPr marL="544512" lvl="1" indent="0">
              <a:buNone/>
            </a:pPr>
            <a:r>
              <a:rPr lang="en-GB" dirty="0">
                <a:solidFill>
                  <a:srgbClr val="0000FF"/>
                </a:solidFill>
                <a:latin typeface="Consolas" panose="020B0609020204030204" pitchFamily="49" charset="0"/>
              </a:rPr>
              <a:t>DEALLOCATE </a:t>
            </a:r>
            <a:r>
              <a:rPr lang="en-GB" dirty="0" err="1">
                <a:latin typeface="Consolas" panose="020B0609020204030204" pitchFamily="49" charset="0"/>
              </a:rPr>
              <a:t>cursor_name</a:t>
            </a:r>
            <a:r>
              <a:rPr lang="en-GB" dirty="0">
                <a:latin typeface="Consolas" panose="020B0609020204030204" pitchFamily="49" charset="0"/>
              </a:rPr>
              <a:t>;</a:t>
            </a:r>
            <a:endParaRPr lang="en-US" dirty="0">
              <a:latin typeface="Consolas" panose="020B0609020204030204" pitchFamily="49" charset="0"/>
            </a:endParaRP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8615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0DC8-1F1B-82EB-264A-503B801A7E2B}"/>
              </a:ext>
            </a:extLst>
          </p:cNvPr>
          <p:cNvSpPr>
            <a:spLocks noGrp="1"/>
          </p:cNvSpPr>
          <p:nvPr>
            <p:ph type="title"/>
          </p:nvPr>
        </p:nvSpPr>
        <p:spPr/>
        <p:txBody>
          <a:bodyPr/>
          <a:lstStyle/>
          <a:p>
            <a:r>
              <a:rPr lang="en-GB" dirty="0"/>
              <a:t>SQL Cursor Life Cycle - Steps (Summary)</a:t>
            </a:r>
          </a:p>
        </p:txBody>
      </p:sp>
      <p:sp>
        <p:nvSpPr>
          <p:cNvPr id="4" name="Rectangle 3">
            <a:extLst>
              <a:ext uri="{FF2B5EF4-FFF2-40B4-BE49-F238E27FC236}">
                <a16:creationId xmlns:a16="http://schemas.microsoft.com/office/drawing/2014/main" id="{827E1F2A-90B9-5F6A-B1C6-6A54420D33E2}"/>
              </a:ext>
            </a:extLst>
          </p:cNvPr>
          <p:cNvSpPr/>
          <p:nvPr/>
        </p:nvSpPr>
        <p:spPr>
          <a:xfrm>
            <a:off x="699080" y="1114906"/>
            <a:ext cx="5123058" cy="60016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cursor_name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CURSOR</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select_statement</a:t>
            </a:r>
            <a:r>
              <a:rPr lang="en-GB" sz="1650" dirty="0">
                <a:solidFill>
                  <a:srgbClr val="808080"/>
                </a:solidFill>
                <a:latin typeface="Consolas" panose="020B0609020204030204" pitchFamily="49" charset="0"/>
              </a:rPr>
              <a:t>;</a:t>
            </a:r>
          </a:p>
        </p:txBody>
      </p:sp>
      <p:sp>
        <p:nvSpPr>
          <p:cNvPr id="5" name="Rectangle 4">
            <a:extLst>
              <a:ext uri="{FF2B5EF4-FFF2-40B4-BE49-F238E27FC236}">
                <a16:creationId xmlns:a16="http://schemas.microsoft.com/office/drawing/2014/main" id="{E6ED0FC2-1EF7-547B-614C-BCA9AC492B47}"/>
              </a:ext>
            </a:extLst>
          </p:cNvPr>
          <p:cNvSpPr/>
          <p:nvPr/>
        </p:nvSpPr>
        <p:spPr>
          <a:xfrm>
            <a:off x="245706" y="1114007"/>
            <a:ext cx="453374" cy="60016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p:txBody>
      </p:sp>
      <p:sp>
        <p:nvSpPr>
          <p:cNvPr id="6" name="Rectangle: Top Corners Rounded 5">
            <a:extLst>
              <a:ext uri="{FF2B5EF4-FFF2-40B4-BE49-F238E27FC236}">
                <a16:creationId xmlns:a16="http://schemas.microsoft.com/office/drawing/2014/main" id="{1B468FAA-107B-3BD9-97AE-DE030EBE4F3D}"/>
              </a:ext>
            </a:extLst>
          </p:cNvPr>
          <p:cNvSpPr/>
          <p:nvPr/>
        </p:nvSpPr>
        <p:spPr>
          <a:xfrm>
            <a:off x="245706" y="78392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- 1</a:t>
            </a:r>
          </a:p>
        </p:txBody>
      </p:sp>
      <p:sp>
        <p:nvSpPr>
          <p:cNvPr id="9" name="Rectangle 8">
            <a:extLst>
              <a:ext uri="{FF2B5EF4-FFF2-40B4-BE49-F238E27FC236}">
                <a16:creationId xmlns:a16="http://schemas.microsoft.com/office/drawing/2014/main" id="{40A551E2-A833-07A4-DFF9-6DD365899A3E}"/>
              </a:ext>
            </a:extLst>
          </p:cNvPr>
          <p:cNvSpPr/>
          <p:nvPr/>
        </p:nvSpPr>
        <p:spPr>
          <a:xfrm>
            <a:off x="699080" y="2197396"/>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0" name="Rectangle 9">
            <a:extLst>
              <a:ext uri="{FF2B5EF4-FFF2-40B4-BE49-F238E27FC236}">
                <a16:creationId xmlns:a16="http://schemas.microsoft.com/office/drawing/2014/main" id="{A206458B-78D7-372C-DC31-6B4691C809B2}"/>
              </a:ext>
            </a:extLst>
          </p:cNvPr>
          <p:cNvSpPr/>
          <p:nvPr/>
        </p:nvSpPr>
        <p:spPr>
          <a:xfrm>
            <a:off x="245706" y="2196497"/>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1" name="Rectangle: Top Corners Rounded 10">
            <a:extLst>
              <a:ext uri="{FF2B5EF4-FFF2-40B4-BE49-F238E27FC236}">
                <a16:creationId xmlns:a16="http://schemas.microsoft.com/office/drawing/2014/main" id="{F95E7CA3-3E4F-D2FB-3B55-DDCCBE908969}"/>
              </a:ext>
            </a:extLst>
          </p:cNvPr>
          <p:cNvSpPr/>
          <p:nvPr/>
        </p:nvSpPr>
        <p:spPr>
          <a:xfrm>
            <a:off x="245706" y="186641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- 2</a:t>
            </a:r>
          </a:p>
        </p:txBody>
      </p:sp>
      <p:sp>
        <p:nvSpPr>
          <p:cNvPr id="12" name="Rectangle 11">
            <a:extLst>
              <a:ext uri="{FF2B5EF4-FFF2-40B4-BE49-F238E27FC236}">
                <a16:creationId xmlns:a16="http://schemas.microsoft.com/office/drawing/2014/main" id="{6F6E076B-6F7D-773D-5F9D-3D3CC5194B71}"/>
              </a:ext>
            </a:extLst>
          </p:cNvPr>
          <p:cNvSpPr/>
          <p:nvPr/>
        </p:nvSpPr>
        <p:spPr>
          <a:xfrm>
            <a:off x="699080" y="3020074"/>
            <a:ext cx="5123058" cy="338554"/>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variable_list</a:t>
            </a:r>
            <a:r>
              <a:rPr lang="en-US" sz="1600" dirty="0">
                <a:solidFill>
                  <a:srgbClr val="808080"/>
                </a:solidFill>
                <a:latin typeface="Consolas" panose="020B0609020204030204" pitchFamily="49" charset="0"/>
              </a:rPr>
              <a:t>;</a:t>
            </a:r>
          </a:p>
        </p:txBody>
      </p:sp>
      <p:sp>
        <p:nvSpPr>
          <p:cNvPr id="13" name="Rectangle 12">
            <a:extLst>
              <a:ext uri="{FF2B5EF4-FFF2-40B4-BE49-F238E27FC236}">
                <a16:creationId xmlns:a16="http://schemas.microsoft.com/office/drawing/2014/main" id="{260551C7-55B1-BECB-C759-5E0153BC4AB1}"/>
              </a:ext>
            </a:extLst>
          </p:cNvPr>
          <p:cNvSpPr/>
          <p:nvPr/>
        </p:nvSpPr>
        <p:spPr>
          <a:xfrm>
            <a:off x="245706" y="3019175"/>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4" name="Rectangle: Top Corners Rounded 13">
            <a:extLst>
              <a:ext uri="{FF2B5EF4-FFF2-40B4-BE49-F238E27FC236}">
                <a16:creationId xmlns:a16="http://schemas.microsoft.com/office/drawing/2014/main" id="{5482F175-E62B-9C74-A507-9DF1DEBB40F7}"/>
              </a:ext>
            </a:extLst>
          </p:cNvPr>
          <p:cNvSpPr/>
          <p:nvPr/>
        </p:nvSpPr>
        <p:spPr>
          <a:xfrm>
            <a:off x="245706" y="2689092"/>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- 3</a:t>
            </a:r>
          </a:p>
        </p:txBody>
      </p:sp>
      <p:sp>
        <p:nvSpPr>
          <p:cNvPr id="15" name="Rectangle 14">
            <a:extLst>
              <a:ext uri="{FF2B5EF4-FFF2-40B4-BE49-F238E27FC236}">
                <a16:creationId xmlns:a16="http://schemas.microsoft.com/office/drawing/2014/main" id="{F1F1CFEC-D67D-B37A-A35C-711616F69A1A}"/>
              </a:ext>
            </a:extLst>
          </p:cNvPr>
          <p:cNvSpPr/>
          <p:nvPr/>
        </p:nvSpPr>
        <p:spPr>
          <a:xfrm>
            <a:off x="699080" y="3833382"/>
            <a:ext cx="5123058"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16" name="Rectangle 15">
            <a:extLst>
              <a:ext uri="{FF2B5EF4-FFF2-40B4-BE49-F238E27FC236}">
                <a16:creationId xmlns:a16="http://schemas.microsoft.com/office/drawing/2014/main" id="{31394F60-1E6C-FB9C-F626-2DDEED94D574}"/>
              </a:ext>
            </a:extLst>
          </p:cNvPr>
          <p:cNvSpPr/>
          <p:nvPr/>
        </p:nvSpPr>
        <p:spPr>
          <a:xfrm>
            <a:off x="245706" y="3832483"/>
            <a:ext cx="453374"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a:p>
            <a:pPr algn="r"/>
            <a:r>
              <a:rPr lang="en-US" sz="1650" b="1" dirty="0">
                <a:solidFill>
                  <a:schemeClr val="tx1">
                    <a:lumMod val="75000"/>
                    <a:lumOff val="25000"/>
                  </a:schemeClr>
                </a:solidFill>
                <a:latin typeface="Consolas" panose="020B0609020204030204" pitchFamily="49" charset="0"/>
              </a:rPr>
              <a:t>3</a:t>
            </a:r>
          </a:p>
          <a:p>
            <a:pPr algn="r"/>
            <a:r>
              <a:rPr lang="en-US" sz="1650" b="1" dirty="0">
                <a:solidFill>
                  <a:schemeClr val="tx1">
                    <a:lumMod val="75000"/>
                    <a:lumOff val="25000"/>
                  </a:schemeClr>
                </a:solidFill>
                <a:latin typeface="Consolas" panose="020B0609020204030204" pitchFamily="49" charset="0"/>
              </a:rPr>
              <a:t>4</a:t>
            </a:r>
          </a:p>
        </p:txBody>
      </p:sp>
      <p:sp>
        <p:nvSpPr>
          <p:cNvPr id="17" name="Rectangle: Top Corners Rounded 16">
            <a:extLst>
              <a:ext uri="{FF2B5EF4-FFF2-40B4-BE49-F238E27FC236}">
                <a16:creationId xmlns:a16="http://schemas.microsoft.com/office/drawing/2014/main" id="{79C71ADE-B7B7-8587-933B-07895451E1BA}"/>
              </a:ext>
            </a:extLst>
          </p:cNvPr>
          <p:cNvSpPr/>
          <p:nvPr/>
        </p:nvSpPr>
        <p:spPr>
          <a:xfrm>
            <a:off x="245706" y="350240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- 4</a:t>
            </a:r>
          </a:p>
        </p:txBody>
      </p:sp>
      <p:sp>
        <p:nvSpPr>
          <p:cNvPr id="18" name="Rectangle 17">
            <a:extLst>
              <a:ext uri="{FF2B5EF4-FFF2-40B4-BE49-F238E27FC236}">
                <a16:creationId xmlns:a16="http://schemas.microsoft.com/office/drawing/2014/main" id="{F1AF2B4B-D27F-5AA4-B227-BA1D54447B24}"/>
              </a:ext>
            </a:extLst>
          </p:cNvPr>
          <p:cNvSpPr/>
          <p:nvPr/>
        </p:nvSpPr>
        <p:spPr>
          <a:xfrm>
            <a:off x="699080" y="5393825"/>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9" name="Rectangle 18">
            <a:extLst>
              <a:ext uri="{FF2B5EF4-FFF2-40B4-BE49-F238E27FC236}">
                <a16:creationId xmlns:a16="http://schemas.microsoft.com/office/drawing/2014/main" id="{BCC95577-B2A2-398B-D5DE-7AE2AD8F83F5}"/>
              </a:ext>
            </a:extLst>
          </p:cNvPr>
          <p:cNvSpPr/>
          <p:nvPr/>
        </p:nvSpPr>
        <p:spPr>
          <a:xfrm>
            <a:off x="245706" y="5392926"/>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0" name="Rectangle: Top Corners Rounded 19">
            <a:extLst>
              <a:ext uri="{FF2B5EF4-FFF2-40B4-BE49-F238E27FC236}">
                <a16:creationId xmlns:a16="http://schemas.microsoft.com/office/drawing/2014/main" id="{68EEC572-D44B-283E-0568-695C10C3CC25}"/>
              </a:ext>
            </a:extLst>
          </p:cNvPr>
          <p:cNvSpPr/>
          <p:nvPr/>
        </p:nvSpPr>
        <p:spPr>
          <a:xfrm>
            <a:off x="245706" y="507217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- 5</a:t>
            </a:r>
          </a:p>
        </p:txBody>
      </p:sp>
      <p:sp>
        <p:nvSpPr>
          <p:cNvPr id="21" name="Rectangle 20">
            <a:extLst>
              <a:ext uri="{FF2B5EF4-FFF2-40B4-BE49-F238E27FC236}">
                <a16:creationId xmlns:a16="http://schemas.microsoft.com/office/drawing/2014/main" id="{CEAB52AF-E101-5B96-7F63-466E71324EDC}"/>
              </a:ext>
            </a:extLst>
          </p:cNvPr>
          <p:cNvSpPr/>
          <p:nvPr/>
        </p:nvSpPr>
        <p:spPr>
          <a:xfrm>
            <a:off x="699080" y="6208071"/>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DEALLOCATE </a:t>
            </a:r>
            <a:r>
              <a:rPr lang="en-GB" sz="1600" dirty="0" err="1">
                <a:latin typeface="Consolas" panose="020B0609020204030204" pitchFamily="49" charset="0"/>
              </a:rPr>
              <a:t>cursor_name</a:t>
            </a:r>
            <a:r>
              <a:rPr lang="en-GB" sz="1600" dirty="0">
                <a:latin typeface="Consolas" panose="020B0609020204030204" pitchFamily="49" charset="0"/>
              </a:rPr>
              <a:t>;</a:t>
            </a:r>
            <a:endParaRPr lang="en-US" sz="1600" dirty="0">
              <a:latin typeface="Consolas" panose="020B0609020204030204" pitchFamily="49" charset="0"/>
            </a:endParaRPr>
          </a:p>
        </p:txBody>
      </p:sp>
      <p:sp>
        <p:nvSpPr>
          <p:cNvPr id="22" name="Rectangle 21">
            <a:extLst>
              <a:ext uri="{FF2B5EF4-FFF2-40B4-BE49-F238E27FC236}">
                <a16:creationId xmlns:a16="http://schemas.microsoft.com/office/drawing/2014/main" id="{E9D579E0-A144-20CD-73D2-ADD0A57C43BB}"/>
              </a:ext>
            </a:extLst>
          </p:cNvPr>
          <p:cNvSpPr/>
          <p:nvPr/>
        </p:nvSpPr>
        <p:spPr>
          <a:xfrm>
            <a:off x="245706" y="6207172"/>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3" name="Rectangle: Top Corners Rounded 22">
            <a:extLst>
              <a:ext uri="{FF2B5EF4-FFF2-40B4-BE49-F238E27FC236}">
                <a16:creationId xmlns:a16="http://schemas.microsoft.com/office/drawing/2014/main" id="{FF1CE0F0-4C36-326A-9742-0ADDD4332915}"/>
              </a:ext>
            </a:extLst>
          </p:cNvPr>
          <p:cNvSpPr/>
          <p:nvPr/>
        </p:nvSpPr>
        <p:spPr>
          <a:xfrm>
            <a:off x="245706" y="588642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- 6</a:t>
            </a:r>
          </a:p>
        </p:txBody>
      </p:sp>
      <p:sp>
        <p:nvSpPr>
          <p:cNvPr id="26" name="Rectangle 25">
            <a:extLst>
              <a:ext uri="{FF2B5EF4-FFF2-40B4-BE49-F238E27FC236}">
                <a16:creationId xmlns:a16="http://schemas.microsoft.com/office/drawing/2014/main" id="{1FA720E8-5086-EB47-412D-8C64613DA9F9}"/>
              </a:ext>
            </a:extLst>
          </p:cNvPr>
          <p:cNvSpPr/>
          <p:nvPr/>
        </p:nvSpPr>
        <p:spPr>
          <a:xfrm>
            <a:off x="8355562" y="1059316"/>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27" name="Rectangle 26">
            <a:extLst>
              <a:ext uri="{FF2B5EF4-FFF2-40B4-BE49-F238E27FC236}">
                <a16:creationId xmlns:a16="http://schemas.microsoft.com/office/drawing/2014/main" id="{1E5B2D59-254B-C604-2960-057B83883511}"/>
              </a:ext>
            </a:extLst>
          </p:cNvPr>
          <p:cNvSpPr/>
          <p:nvPr/>
        </p:nvSpPr>
        <p:spPr>
          <a:xfrm>
            <a:off x="8355562" y="2003503"/>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28" name="Rectangle 27">
            <a:extLst>
              <a:ext uri="{FF2B5EF4-FFF2-40B4-BE49-F238E27FC236}">
                <a16:creationId xmlns:a16="http://schemas.microsoft.com/office/drawing/2014/main" id="{BF57A25B-98B8-7C59-3DE4-3C19D77366A2}"/>
              </a:ext>
            </a:extLst>
          </p:cNvPr>
          <p:cNvSpPr/>
          <p:nvPr/>
        </p:nvSpPr>
        <p:spPr>
          <a:xfrm>
            <a:off x="8355562" y="2852685"/>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29" name="Rectangle 28">
            <a:extLst>
              <a:ext uri="{FF2B5EF4-FFF2-40B4-BE49-F238E27FC236}">
                <a16:creationId xmlns:a16="http://schemas.microsoft.com/office/drawing/2014/main" id="{67D20D9F-75D8-FB2D-26BC-8B3748C33A4E}"/>
              </a:ext>
            </a:extLst>
          </p:cNvPr>
          <p:cNvSpPr/>
          <p:nvPr/>
        </p:nvSpPr>
        <p:spPr>
          <a:xfrm>
            <a:off x="8355562" y="5135206"/>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30" name="Flowchart: Decision 29">
            <a:extLst>
              <a:ext uri="{FF2B5EF4-FFF2-40B4-BE49-F238E27FC236}">
                <a16:creationId xmlns:a16="http://schemas.microsoft.com/office/drawing/2014/main" id="{AA7A2294-C3B1-51EF-3CAE-D32E64989EFA}"/>
              </a:ext>
            </a:extLst>
          </p:cNvPr>
          <p:cNvSpPr/>
          <p:nvPr/>
        </p:nvSpPr>
        <p:spPr>
          <a:xfrm>
            <a:off x="8178379" y="3734709"/>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31" name="Straight Arrow Connector 30">
            <a:extLst>
              <a:ext uri="{FF2B5EF4-FFF2-40B4-BE49-F238E27FC236}">
                <a16:creationId xmlns:a16="http://schemas.microsoft.com/office/drawing/2014/main" id="{95859EE9-D0D3-ABAE-EDF3-E792F474BCFB}"/>
              </a:ext>
            </a:extLst>
          </p:cNvPr>
          <p:cNvCxnSpPr>
            <a:cxnSpLocks/>
            <a:stCxn id="26" idx="2"/>
            <a:endCxn id="27" idx="0"/>
          </p:cNvCxnSpPr>
          <p:nvPr/>
        </p:nvCxnSpPr>
        <p:spPr>
          <a:xfrm>
            <a:off x="9022701" y="1600492"/>
            <a:ext cx="0" cy="4030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DED6B2-C43A-2726-1253-0CCB7E8D84AA}"/>
              </a:ext>
            </a:extLst>
          </p:cNvPr>
          <p:cNvCxnSpPr>
            <a:cxnSpLocks/>
          </p:cNvCxnSpPr>
          <p:nvPr/>
        </p:nvCxnSpPr>
        <p:spPr>
          <a:xfrm>
            <a:off x="9018134" y="2549070"/>
            <a:ext cx="0" cy="303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7822E9-7B70-152E-4058-3037D235A604}"/>
              </a:ext>
            </a:extLst>
          </p:cNvPr>
          <p:cNvCxnSpPr>
            <a:cxnSpLocks/>
          </p:cNvCxnSpPr>
          <p:nvPr/>
        </p:nvCxnSpPr>
        <p:spPr>
          <a:xfrm>
            <a:off x="9018728" y="3393861"/>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5353F86-567F-E593-44B9-131C7CBEEDC7}"/>
              </a:ext>
            </a:extLst>
          </p:cNvPr>
          <p:cNvCxnSpPr>
            <a:cxnSpLocks/>
          </p:cNvCxnSpPr>
          <p:nvPr/>
        </p:nvCxnSpPr>
        <p:spPr>
          <a:xfrm>
            <a:off x="9018134" y="4793733"/>
            <a:ext cx="0" cy="36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EBEFFA-CA53-78D1-9D1D-B5A772AF2D22}"/>
              </a:ext>
            </a:extLst>
          </p:cNvPr>
          <p:cNvCxnSpPr>
            <a:cxnSpLocks/>
            <a:stCxn id="30" idx="3"/>
            <a:endCxn id="28" idx="3"/>
          </p:cNvCxnSpPr>
          <p:nvPr/>
        </p:nvCxnSpPr>
        <p:spPr>
          <a:xfrm flipH="1" flipV="1">
            <a:off x="9689840" y="3123273"/>
            <a:ext cx="168049" cy="1140948"/>
          </a:xfrm>
          <a:prstGeom prst="bentConnector3">
            <a:avLst>
              <a:gd name="adj1" fmla="val -1360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6AA354E-E1F2-A3B2-E039-8D8065EFC481}"/>
              </a:ext>
            </a:extLst>
          </p:cNvPr>
          <p:cNvSpPr txBox="1"/>
          <p:nvPr/>
        </p:nvSpPr>
        <p:spPr>
          <a:xfrm>
            <a:off x="9042953" y="4826804"/>
            <a:ext cx="474307" cy="307777"/>
          </a:xfrm>
          <a:prstGeom prst="rect">
            <a:avLst/>
          </a:prstGeom>
          <a:noFill/>
        </p:spPr>
        <p:txBody>
          <a:bodyPr wrap="square" rtlCol="0">
            <a:spAutoFit/>
          </a:bodyPr>
          <a:lstStyle/>
          <a:p>
            <a:r>
              <a:rPr lang="en-US" sz="1400" dirty="0"/>
              <a:t>YES</a:t>
            </a:r>
            <a:endParaRPr lang="en-GB" sz="1400" dirty="0"/>
          </a:p>
        </p:txBody>
      </p:sp>
      <p:sp>
        <p:nvSpPr>
          <p:cNvPr id="54" name="Rectangle 53">
            <a:extLst>
              <a:ext uri="{FF2B5EF4-FFF2-40B4-BE49-F238E27FC236}">
                <a16:creationId xmlns:a16="http://schemas.microsoft.com/office/drawing/2014/main" id="{5882CAB6-EB7D-CF98-FB5C-4714667597CF}"/>
              </a:ext>
            </a:extLst>
          </p:cNvPr>
          <p:cNvSpPr/>
          <p:nvPr/>
        </p:nvSpPr>
        <p:spPr>
          <a:xfrm>
            <a:off x="8336936" y="6017855"/>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cxnSp>
        <p:nvCxnSpPr>
          <p:cNvPr id="55" name="Straight Arrow Connector 54">
            <a:extLst>
              <a:ext uri="{FF2B5EF4-FFF2-40B4-BE49-F238E27FC236}">
                <a16:creationId xmlns:a16="http://schemas.microsoft.com/office/drawing/2014/main" id="{E4A7FE19-386C-3949-47F8-BF9C6A9E1F31}"/>
              </a:ext>
            </a:extLst>
          </p:cNvPr>
          <p:cNvCxnSpPr>
            <a:cxnSpLocks/>
          </p:cNvCxnSpPr>
          <p:nvPr/>
        </p:nvCxnSpPr>
        <p:spPr>
          <a:xfrm>
            <a:off x="9018134" y="5672444"/>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BE26C75-C082-85CF-97DF-FFC2255EB42A}"/>
              </a:ext>
            </a:extLst>
          </p:cNvPr>
          <p:cNvSpPr txBox="1"/>
          <p:nvPr/>
        </p:nvSpPr>
        <p:spPr>
          <a:xfrm>
            <a:off x="10054693" y="3533125"/>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318426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P spid="37" grpId="0"/>
      <p:bldP spid="54" grpId="0" animBg="1"/>
      <p:bldP spid="5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id="{188AA944-04AA-97EF-DD45-9F4BAB75B2FB}"/>
              </a:ext>
            </a:extLst>
          </p:cNvPr>
          <p:cNvSpPr/>
          <p:nvPr/>
        </p:nvSpPr>
        <p:spPr>
          <a:xfrm>
            <a:off x="681912" y="771390"/>
            <a:ext cx="5123058" cy="5509200"/>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    </a:t>
            </a:r>
            <a:r>
              <a:rPr lang="en-GB" sz="1600" dirty="0">
                <a:solidFill>
                  <a:srgbClr val="0000FF"/>
                </a:solidFill>
                <a:latin typeface="Consolas" panose="020B0609020204030204" pitchFamily="49" charset="0"/>
              </a:rPr>
              <a:t>DECIMAL</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8</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cursor_person</a:t>
            </a:r>
            <a:r>
              <a:rPr lang="en-GB" sz="1600" b="1"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p>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PRINT</a:t>
            </a:r>
            <a:r>
              <a:rPr lang="en-GB" sz="1600" dirty="0">
                <a:solidFill>
                  <a:srgbClr val="000000"/>
                </a:solidFill>
                <a:latin typeface="Consolas" panose="020B0609020204030204" pitchFamily="49" charset="0"/>
              </a:rPr>
              <a:t> @FirstName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0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CAST</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@Salary </a:t>
            </a:r>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US" sz="1600" dirty="0"/>
          </a:p>
        </p:txBody>
      </p:sp>
      <p:sp>
        <p:nvSpPr>
          <p:cNvPr id="8" name="Rectangle 7">
            <a:extLst>
              <a:ext uri="{FF2B5EF4-FFF2-40B4-BE49-F238E27FC236}">
                <a16:creationId xmlns:a16="http://schemas.microsoft.com/office/drawing/2014/main" id="{232266E0-6817-FA22-AF14-3A29C7BC2D31}"/>
              </a:ext>
            </a:extLst>
          </p:cNvPr>
          <p:cNvSpPr/>
          <p:nvPr/>
        </p:nvSpPr>
        <p:spPr>
          <a:xfrm>
            <a:off x="232426" y="771390"/>
            <a:ext cx="453374" cy="542456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a:p>
            <a:pPr algn="r"/>
            <a:r>
              <a:rPr lang="en-IN" sz="1650" b="1" dirty="0">
                <a:solidFill>
                  <a:schemeClr val="tx1">
                    <a:lumMod val="75000"/>
                    <a:lumOff val="25000"/>
                  </a:schemeClr>
                </a:solidFill>
                <a:latin typeface="Consolas" panose="020B0609020204030204" pitchFamily="49" charset="0"/>
              </a:rPr>
              <a:t>20</a:t>
            </a:r>
          </a:p>
          <a:p>
            <a:pPr algn="r"/>
            <a:r>
              <a:rPr lang="en-IN" sz="1650" b="1" dirty="0">
                <a:solidFill>
                  <a:schemeClr val="tx1">
                    <a:lumMod val="75000"/>
                    <a:lumOff val="25000"/>
                  </a:schemeClr>
                </a:solidFill>
                <a:latin typeface="Consolas" panose="020B0609020204030204" pitchFamily="49" charset="0"/>
              </a:rPr>
              <a:t>21</a:t>
            </a:r>
          </a:p>
        </p:txBody>
      </p:sp>
      <p:sp>
        <p:nvSpPr>
          <p:cNvPr id="10" name="Rectangle: Top Corners Rounded 9">
            <a:extLst>
              <a:ext uri="{FF2B5EF4-FFF2-40B4-BE49-F238E27FC236}">
                <a16:creationId xmlns:a16="http://schemas.microsoft.com/office/drawing/2014/main" id="{AD90EE71-A3FA-445D-257D-C640198FAC0E}"/>
              </a:ext>
            </a:extLst>
          </p:cNvPr>
          <p:cNvSpPr/>
          <p:nvPr/>
        </p:nvSpPr>
        <p:spPr>
          <a:xfrm>
            <a:off x="6096001" y="77139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1" name="Picture 10">
            <a:extLst>
              <a:ext uri="{FF2B5EF4-FFF2-40B4-BE49-F238E27FC236}">
                <a16:creationId xmlns:a16="http://schemas.microsoft.com/office/drawing/2014/main" id="{38218A02-B623-2DD7-B528-E2D496DFE27C}"/>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110258" y="1100573"/>
            <a:ext cx="2883834" cy="1875891"/>
          </a:xfrm>
          <a:prstGeom prst="rect">
            <a:avLst/>
          </a:prstGeom>
          <a:solidFill>
            <a:srgbClr val="FFFFFF">
              <a:shade val="85000"/>
            </a:srgbClr>
          </a:solidFill>
          <a:ln w="19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12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lstStyle/>
          <a:p>
            <a:r>
              <a:rPr lang="en-US" dirty="0"/>
              <a:t>Understanding Cursor Execution</a:t>
            </a:r>
            <a:endParaRPr lang="en-GB" dirty="0"/>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pPr fontAlgn="base"/>
            <a:r>
              <a:rPr lang="en-US" dirty="0"/>
              <a:t>Cursors use variables to store values returned in each part of the loop. </a:t>
            </a:r>
          </a:p>
          <a:p>
            <a:pPr fontAlgn="base"/>
            <a:r>
              <a:rPr lang="en-US" dirty="0"/>
              <a:t>Therefore, you’ll need to </a:t>
            </a:r>
            <a:r>
              <a:rPr lang="en-US" b="1" dirty="0">
                <a:solidFill>
                  <a:schemeClr val="accent6"/>
                </a:solidFill>
              </a:rPr>
              <a:t>DECLARE</a:t>
            </a:r>
            <a:r>
              <a:rPr lang="en-US" dirty="0"/>
              <a:t> all variables you’ll need.</a:t>
            </a:r>
          </a:p>
          <a:p>
            <a:pPr fontAlgn="base"/>
            <a:r>
              <a:rPr lang="en-US" dirty="0"/>
              <a:t>The next thing to do is to </a:t>
            </a:r>
            <a:r>
              <a:rPr lang="en-US" b="1" dirty="0">
                <a:solidFill>
                  <a:schemeClr val="accent6"/>
                </a:solidFill>
              </a:rPr>
              <a:t>DECLARE … CURSOR FOR SELECT query</a:t>
            </a:r>
            <a:r>
              <a:rPr lang="en-US" dirty="0"/>
              <a:t>, where you’ll declare a cursor and also define the query related to populating that cursor.</a:t>
            </a:r>
          </a:p>
          <a:p>
            <a:pPr fontAlgn="base"/>
            <a:r>
              <a:rPr lang="en-US" dirty="0"/>
              <a:t>You’ll </a:t>
            </a:r>
            <a:r>
              <a:rPr lang="en-US" b="1" dirty="0">
                <a:solidFill>
                  <a:schemeClr val="accent6"/>
                </a:solidFill>
              </a:rPr>
              <a:t>OPEN</a:t>
            </a:r>
            <a:r>
              <a:rPr lang="en-US" dirty="0"/>
              <a:t> the cursor and </a:t>
            </a:r>
            <a:r>
              <a:rPr lang="en-US" b="1" dirty="0">
                <a:solidFill>
                  <a:schemeClr val="accent6"/>
                </a:solidFill>
              </a:rPr>
              <a:t>FETCH NEXT </a:t>
            </a:r>
            <a:r>
              <a:rPr lang="en-US" dirty="0"/>
              <a:t>from the cursor.</a:t>
            </a:r>
          </a:p>
          <a:p>
            <a:pPr fontAlgn="base"/>
            <a:r>
              <a:rPr lang="en-US" dirty="0"/>
              <a:t>In the WHILE loop you’ll test the </a:t>
            </a:r>
            <a:r>
              <a:rPr lang="en-US" b="1" dirty="0">
                <a:solidFill>
                  <a:schemeClr val="accent6"/>
                </a:solidFill>
              </a:rPr>
              <a:t>@@FETCH_STATUS variable </a:t>
            </a:r>
            <a:r>
              <a:rPr lang="en-US" dirty="0"/>
              <a:t>(WHILE @@FETCH_STATUS = 0). If the condition holds, you’ll enter the loop BEGIN … END block and perform statements inside that block.</a:t>
            </a:r>
          </a:p>
          <a:p>
            <a:pPr fontAlgn="base"/>
            <a:r>
              <a:rPr lang="en-US" dirty="0"/>
              <a:t>After you’ve looped through the whole result set, you’ll exit from the loop. </a:t>
            </a:r>
          </a:p>
          <a:p>
            <a:pPr fontAlgn="base"/>
            <a:r>
              <a:rPr lang="en-US" dirty="0"/>
              <a:t>You should </a:t>
            </a:r>
            <a:r>
              <a:rPr lang="en-US" b="1" dirty="0">
                <a:solidFill>
                  <a:schemeClr val="accent6"/>
                </a:solidFill>
              </a:rPr>
              <a:t>CLOSE</a:t>
            </a:r>
            <a:r>
              <a:rPr lang="en-US" dirty="0"/>
              <a:t> the cursor and </a:t>
            </a:r>
            <a:r>
              <a:rPr lang="en-US" b="1" dirty="0">
                <a:solidFill>
                  <a:schemeClr val="accent6"/>
                </a:solidFill>
              </a:rPr>
              <a:t>DEALLOCATE</a:t>
            </a:r>
            <a:r>
              <a:rPr lang="en-US" dirty="0"/>
              <a:t> it. </a:t>
            </a:r>
          </a:p>
          <a:p>
            <a:pPr fontAlgn="base"/>
            <a:r>
              <a:rPr lang="en-US" dirty="0"/>
              <a:t>Deallocating is important because this delete the cursor definition and free the memory used.</a:t>
            </a:r>
          </a:p>
          <a:p>
            <a:endParaRPr lang="en-GB" dirty="0"/>
          </a:p>
        </p:txBody>
      </p:sp>
    </p:spTree>
    <p:extLst>
      <p:ext uri="{BB962C8B-B14F-4D97-AF65-F5344CB8AC3E}">
        <p14:creationId xmlns:p14="http://schemas.microsoft.com/office/powerpoint/2010/main" val="23943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02EC0-7C88-5EA0-0794-428A7EE07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4A1EDF-D8EA-EEB4-B5E6-F134B5E38068}"/>
              </a:ext>
            </a:extLst>
          </p:cNvPr>
          <p:cNvSpPr>
            <a:spLocks noGrp="1"/>
          </p:cNvSpPr>
          <p:nvPr>
            <p:ph type="title"/>
          </p:nvPr>
        </p:nvSpPr>
        <p:spPr/>
        <p:txBody>
          <a:bodyPr/>
          <a:lstStyle/>
          <a:p>
            <a:r>
              <a:rPr lang="en-US" dirty="0"/>
              <a:t>Understanding Cursor Execution with Example</a:t>
            </a:r>
            <a:endParaRPr lang="en-GB" dirty="0"/>
          </a:p>
        </p:txBody>
      </p:sp>
      <p:sp>
        <p:nvSpPr>
          <p:cNvPr id="3" name="Content Placeholder 2">
            <a:extLst>
              <a:ext uri="{FF2B5EF4-FFF2-40B4-BE49-F238E27FC236}">
                <a16:creationId xmlns:a16="http://schemas.microsoft.com/office/drawing/2014/main" id="{E6D22001-4189-F41B-1B97-6412671B8768}"/>
              </a:ext>
            </a:extLst>
          </p:cNvPr>
          <p:cNvSpPr>
            <a:spLocks noGrp="1"/>
          </p:cNvSpPr>
          <p:nvPr>
            <p:ph idx="1"/>
          </p:nvPr>
        </p:nvSpPr>
        <p:spPr>
          <a:xfrm>
            <a:off x="131180" y="779465"/>
            <a:ext cx="11929641" cy="5590565"/>
          </a:xfrm>
        </p:spPr>
        <p:txBody>
          <a:bodyPr/>
          <a:lstStyle/>
          <a:p>
            <a:pPr fontAlgn="base">
              <a:lnSpc>
                <a:spcPct val="100000"/>
              </a:lnSpc>
            </a:pPr>
            <a:r>
              <a:rPr lang="en-US" sz="2000" dirty="0">
                <a:solidFill>
                  <a:srgbClr val="252525"/>
                </a:solidFill>
              </a:rPr>
              <a:t>We want to get all cities ids and names, together with their related country names. </a:t>
            </a:r>
          </a:p>
          <a:p>
            <a:pPr fontAlgn="base">
              <a:lnSpc>
                <a:spcPct val="100000"/>
              </a:lnSpc>
            </a:pPr>
            <a:r>
              <a:rPr lang="en-US" sz="2000" dirty="0">
                <a:solidFill>
                  <a:srgbClr val="252525"/>
                </a:solidFill>
              </a:rPr>
              <a:t>We will use the PRINT command to print combinations in </a:t>
            </a:r>
            <a:r>
              <a:rPr lang="en-US" sz="2000" b="1" dirty="0">
                <a:solidFill>
                  <a:srgbClr val="252525"/>
                </a:solidFill>
              </a:rPr>
              <a:t>each pass of the loop</a:t>
            </a:r>
            <a:r>
              <a:rPr lang="en-US" sz="2000" dirty="0">
                <a:solidFill>
                  <a:srgbClr val="252525"/>
                </a:solidFill>
              </a:rPr>
              <a:t>.</a:t>
            </a:r>
            <a:endParaRPr lang="en-GB" sz="2000" dirty="0"/>
          </a:p>
          <a:p>
            <a:pPr fontAlgn="base"/>
            <a:endParaRPr lang="en-GB" dirty="0"/>
          </a:p>
        </p:txBody>
      </p:sp>
      <p:sp>
        <p:nvSpPr>
          <p:cNvPr id="4" name="Rectangle 3">
            <a:extLst>
              <a:ext uri="{FF2B5EF4-FFF2-40B4-BE49-F238E27FC236}">
                <a16:creationId xmlns:a16="http://schemas.microsoft.com/office/drawing/2014/main" id="{BCF02F68-8099-D2CB-5A65-E3B6DC431774}"/>
              </a:ext>
            </a:extLst>
          </p:cNvPr>
          <p:cNvSpPr/>
          <p:nvPr/>
        </p:nvSpPr>
        <p:spPr>
          <a:xfrm>
            <a:off x="691243" y="1665763"/>
            <a:ext cx="5123058" cy="3970318"/>
          </a:xfrm>
          <a:prstGeom prst="rect">
            <a:avLst/>
          </a:prstGeom>
          <a:solidFill>
            <a:schemeClr val="bg1">
              <a:lumMod val="95000"/>
            </a:schemeClr>
          </a:solidFill>
          <a:ln>
            <a:noFill/>
          </a:ln>
        </p:spPr>
        <p:txBody>
          <a:bodyPr wrap="square">
            <a:spAutoFit/>
          </a:bodyPr>
          <a:lstStyle/>
          <a:p>
            <a:r>
              <a:rPr lang="en-GB" dirty="0">
                <a:solidFill>
                  <a:srgbClr val="008000"/>
                </a:solidFill>
                <a:latin typeface="Consolas" panose="020B0609020204030204" pitchFamily="49" charset="0"/>
              </a:rPr>
              <a:t>-- declare variables used in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@city_name </a:t>
            </a:r>
            <a:r>
              <a:rPr lang="en-GB" dirty="0">
                <a:solidFill>
                  <a:srgbClr val="0000FF"/>
                </a:solidFill>
                <a:latin typeface="Consolas" panose="020B0609020204030204" pitchFamily="49" charset="0"/>
              </a:rPr>
              <a:t>VARCHAR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128</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@country_name </a:t>
            </a:r>
            <a:r>
              <a:rPr lang="en-GB" dirty="0">
                <a:solidFill>
                  <a:srgbClr val="0000FF"/>
                </a:solidFill>
                <a:latin typeface="Consolas" panose="020B0609020204030204" pitchFamily="49" charset="0"/>
              </a:rPr>
              <a:t>VARCHAR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128</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@city_id </a:t>
            </a:r>
            <a:r>
              <a:rPr lang="en-GB" dirty="0">
                <a:solidFill>
                  <a:srgbClr val="0000FF"/>
                </a:solidFill>
                <a:latin typeface="Consolas" panose="020B0609020204030204" pitchFamily="49" charset="0"/>
              </a:rPr>
              <a:t>INT</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8000"/>
                </a:solidFill>
                <a:latin typeface="Consolas" panose="020B0609020204030204" pitchFamily="49" charset="0"/>
              </a:rPr>
              <a:t>-- declare cursor</a:t>
            </a:r>
            <a:endParaRPr lang="en-GB"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CURSOR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TRIM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TRIM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city</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country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country_id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open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OPEN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p>
        </p:txBody>
      </p:sp>
      <p:sp>
        <p:nvSpPr>
          <p:cNvPr id="5" name="Rectangle 4">
            <a:extLst>
              <a:ext uri="{FF2B5EF4-FFF2-40B4-BE49-F238E27FC236}">
                <a16:creationId xmlns:a16="http://schemas.microsoft.com/office/drawing/2014/main" id="{474967EF-AA30-8F3B-E9AF-9B5F952ED0B8}"/>
              </a:ext>
            </a:extLst>
          </p:cNvPr>
          <p:cNvSpPr/>
          <p:nvPr/>
        </p:nvSpPr>
        <p:spPr>
          <a:xfrm>
            <a:off x="241757" y="1665763"/>
            <a:ext cx="453374" cy="3970318"/>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IN" b="1" dirty="0">
                <a:solidFill>
                  <a:schemeClr val="tx1">
                    <a:lumMod val="75000"/>
                    <a:lumOff val="25000"/>
                  </a:schemeClr>
                </a:solidFill>
                <a:latin typeface="Consolas" panose="020B0609020204030204" pitchFamily="49" charset="0"/>
              </a:rPr>
              <a:t>2</a:t>
            </a:r>
          </a:p>
          <a:p>
            <a:pPr algn="r"/>
            <a:r>
              <a:rPr lang="en-IN" b="1" dirty="0">
                <a:solidFill>
                  <a:schemeClr val="tx1">
                    <a:lumMod val="75000"/>
                    <a:lumOff val="25000"/>
                  </a:schemeClr>
                </a:solidFill>
                <a:latin typeface="Consolas" panose="020B0609020204030204" pitchFamily="49" charset="0"/>
              </a:rPr>
              <a:t>3</a:t>
            </a:r>
          </a:p>
          <a:p>
            <a:pPr algn="r"/>
            <a:r>
              <a:rPr lang="en-IN" b="1" dirty="0">
                <a:solidFill>
                  <a:schemeClr val="tx1">
                    <a:lumMod val="75000"/>
                    <a:lumOff val="25000"/>
                  </a:schemeClr>
                </a:solidFill>
                <a:latin typeface="Consolas" panose="020B0609020204030204" pitchFamily="49" charset="0"/>
              </a:rPr>
              <a:t>4</a:t>
            </a:r>
          </a:p>
          <a:p>
            <a:pPr algn="r"/>
            <a:r>
              <a:rPr lang="en-IN" b="1" dirty="0">
                <a:solidFill>
                  <a:schemeClr val="tx1">
                    <a:lumMod val="75000"/>
                    <a:lumOff val="25000"/>
                  </a:schemeClr>
                </a:solidFill>
                <a:latin typeface="Consolas" panose="020B0609020204030204" pitchFamily="49" charset="0"/>
              </a:rPr>
              <a:t>5</a:t>
            </a:r>
          </a:p>
          <a:p>
            <a:pPr algn="r"/>
            <a:r>
              <a:rPr lang="en-IN" b="1" dirty="0">
                <a:solidFill>
                  <a:schemeClr val="tx1">
                    <a:lumMod val="75000"/>
                    <a:lumOff val="25000"/>
                  </a:schemeClr>
                </a:solidFill>
                <a:latin typeface="Consolas" panose="020B0609020204030204" pitchFamily="49" charset="0"/>
              </a:rPr>
              <a:t>6</a:t>
            </a:r>
          </a:p>
          <a:p>
            <a:pPr algn="r"/>
            <a:r>
              <a:rPr lang="en-IN" b="1" dirty="0">
                <a:solidFill>
                  <a:schemeClr val="tx1">
                    <a:lumMod val="75000"/>
                    <a:lumOff val="25000"/>
                  </a:schemeClr>
                </a:solidFill>
                <a:latin typeface="Consolas" panose="020B0609020204030204" pitchFamily="49" charset="0"/>
              </a:rPr>
              <a:t>7</a:t>
            </a:r>
          </a:p>
          <a:p>
            <a:pPr algn="r"/>
            <a:r>
              <a:rPr lang="en-IN" b="1" dirty="0">
                <a:solidFill>
                  <a:schemeClr val="tx1">
                    <a:lumMod val="75000"/>
                    <a:lumOff val="25000"/>
                  </a:schemeClr>
                </a:solidFill>
                <a:latin typeface="Consolas" panose="020B0609020204030204" pitchFamily="49" charset="0"/>
              </a:rPr>
              <a:t>8</a:t>
            </a:r>
          </a:p>
          <a:p>
            <a:pPr algn="r"/>
            <a:r>
              <a:rPr lang="en-IN" b="1" dirty="0">
                <a:solidFill>
                  <a:schemeClr val="tx1">
                    <a:lumMod val="75000"/>
                    <a:lumOff val="25000"/>
                  </a:schemeClr>
                </a:solidFill>
                <a:latin typeface="Consolas" panose="020B0609020204030204" pitchFamily="49" charset="0"/>
              </a:rPr>
              <a:t>8</a:t>
            </a:r>
          </a:p>
          <a:p>
            <a:pPr algn="r"/>
            <a:r>
              <a:rPr lang="en-IN" b="1" dirty="0">
                <a:solidFill>
                  <a:schemeClr val="tx1">
                    <a:lumMod val="75000"/>
                    <a:lumOff val="25000"/>
                  </a:schemeClr>
                </a:solidFill>
                <a:latin typeface="Consolas" panose="020B0609020204030204" pitchFamily="49" charset="0"/>
              </a:rPr>
              <a:t>9</a:t>
            </a:r>
          </a:p>
          <a:p>
            <a:pPr algn="r"/>
            <a:r>
              <a:rPr lang="en-IN" b="1" dirty="0">
                <a:solidFill>
                  <a:schemeClr val="tx1">
                    <a:lumMod val="75000"/>
                    <a:lumOff val="25000"/>
                  </a:schemeClr>
                </a:solidFill>
                <a:latin typeface="Consolas" panose="020B0609020204030204" pitchFamily="49" charset="0"/>
              </a:rPr>
              <a:t>10</a:t>
            </a:r>
          </a:p>
          <a:p>
            <a:pPr algn="r"/>
            <a:r>
              <a:rPr lang="en-IN" b="1" dirty="0">
                <a:solidFill>
                  <a:schemeClr val="tx1">
                    <a:lumMod val="75000"/>
                    <a:lumOff val="25000"/>
                  </a:schemeClr>
                </a:solidFill>
                <a:latin typeface="Consolas" panose="020B0609020204030204" pitchFamily="49" charset="0"/>
              </a:rPr>
              <a:t>11</a:t>
            </a:r>
          </a:p>
          <a:p>
            <a:pPr algn="r"/>
            <a:r>
              <a:rPr lang="en-IN" b="1" dirty="0">
                <a:solidFill>
                  <a:schemeClr val="tx1">
                    <a:lumMod val="75000"/>
                    <a:lumOff val="25000"/>
                  </a:schemeClr>
                </a:solidFill>
                <a:latin typeface="Consolas" panose="020B0609020204030204" pitchFamily="49" charset="0"/>
              </a:rPr>
              <a:t>12</a:t>
            </a:r>
          </a:p>
          <a:p>
            <a:pPr algn="r"/>
            <a:r>
              <a:rPr lang="en-IN" b="1" dirty="0">
                <a:solidFill>
                  <a:schemeClr val="tx1">
                    <a:lumMod val="75000"/>
                    <a:lumOff val="25000"/>
                  </a:schemeClr>
                </a:solidFill>
                <a:latin typeface="Consolas" panose="020B0609020204030204" pitchFamily="49" charset="0"/>
              </a:rPr>
              <a:t>13</a:t>
            </a:r>
          </a:p>
        </p:txBody>
      </p:sp>
      <p:sp>
        <p:nvSpPr>
          <p:cNvPr id="6" name="Rectangle 5">
            <a:extLst>
              <a:ext uri="{FF2B5EF4-FFF2-40B4-BE49-F238E27FC236}">
                <a16:creationId xmlns:a16="http://schemas.microsoft.com/office/drawing/2014/main" id="{78D32212-58D4-D3F8-9F8D-A666977041C3}"/>
              </a:ext>
            </a:extLst>
          </p:cNvPr>
          <p:cNvSpPr/>
          <p:nvPr/>
        </p:nvSpPr>
        <p:spPr>
          <a:xfrm>
            <a:off x="6623660" y="1665763"/>
            <a:ext cx="5123058" cy="4247317"/>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CONCAT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'city 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 city 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 country 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8000"/>
                </a:solidFill>
                <a:latin typeface="Consolas" panose="020B0609020204030204" pitchFamily="49" charset="0"/>
              </a:rPr>
              <a:t>-- close and deallocate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DEALLOCATE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endParaRPr lang="en-US" dirty="0"/>
          </a:p>
        </p:txBody>
      </p:sp>
      <p:sp>
        <p:nvSpPr>
          <p:cNvPr id="7" name="Rectangle 6">
            <a:extLst>
              <a:ext uri="{FF2B5EF4-FFF2-40B4-BE49-F238E27FC236}">
                <a16:creationId xmlns:a16="http://schemas.microsoft.com/office/drawing/2014/main" id="{832B2E12-7EB8-EA5D-3614-58DA06B61860}"/>
              </a:ext>
            </a:extLst>
          </p:cNvPr>
          <p:cNvSpPr/>
          <p:nvPr/>
        </p:nvSpPr>
        <p:spPr>
          <a:xfrm>
            <a:off x="6174174" y="1665763"/>
            <a:ext cx="453374" cy="4247317"/>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a:p>
            <a:pPr algn="r"/>
            <a:r>
              <a:rPr lang="en-US" b="1" dirty="0">
                <a:solidFill>
                  <a:schemeClr val="tx1">
                    <a:lumMod val="75000"/>
                    <a:lumOff val="25000"/>
                  </a:schemeClr>
                </a:solidFill>
                <a:latin typeface="Consolas" panose="020B0609020204030204" pitchFamily="49" charset="0"/>
              </a:rPr>
              <a:t>16</a:t>
            </a:r>
          </a:p>
          <a:p>
            <a:pPr algn="r"/>
            <a:r>
              <a:rPr lang="en-US" b="1" dirty="0">
                <a:solidFill>
                  <a:schemeClr val="tx1">
                    <a:lumMod val="75000"/>
                    <a:lumOff val="25000"/>
                  </a:schemeClr>
                </a:solidFill>
                <a:latin typeface="Consolas" panose="020B0609020204030204" pitchFamily="49" charset="0"/>
              </a:rPr>
              <a:t>17</a:t>
            </a:r>
          </a:p>
          <a:p>
            <a:pPr algn="r"/>
            <a:r>
              <a:rPr lang="en-US" b="1" dirty="0">
                <a:solidFill>
                  <a:schemeClr val="tx1">
                    <a:lumMod val="75000"/>
                    <a:lumOff val="25000"/>
                  </a:schemeClr>
                </a:solidFill>
                <a:latin typeface="Consolas" panose="020B0609020204030204" pitchFamily="49" charset="0"/>
              </a:rPr>
              <a:t>18</a:t>
            </a:r>
          </a:p>
          <a:p>
            <a:pPr algn="r"/>
            <a:r>
              <a:rPr lang="en-US" b="1" dirty="0">
                <a:solidFill>
                  <a:schemeClr val="tx1">
                    <a:lumMod val="75000"/>
                    <a:lumOff val="25000"/>
                  </a:schemeClr>
                </a:solidFill>
                <a:latin typeface="Consolas" panose="020B0609020204030204" pitchFamily="49" charset="0"/>
              </a:rPr>
              <a:t>19</a:t>
            </a:r>
          </a:p>
          <a:p>
            <a:pPr algn="r"/>
            <a:r>
              <a:rPr lang="en-US" b="1" dirty="0">
                <a:solidFill>
                  <a:schemeClr val="tx1">
                    <a:lumMod val="75000"/>
                    <a:lumOff val="25000"/>
                  </a:schemeClr>
                </a:solidFill>
                <a:latin typeface="Consolas" panose="020B0609020204030204" pitchFamily="49" charset="0"/>
              </a:rPr>
              <a:t>20</a:t>
            </a:r>
          </a:p>
          <a:p>
            <a:pPr algn="r"/>
            <a:r>
              <a:rPr lang="en-US" b="1" dirty="0">
                <a:solidFill>
                  <a:schemeClr val="tx1">
                    <a:lumMod val="75000"/>
                    <a:lumOff val="25000"/>
                  </a:schemeClr>
                </a:solidFill>
                <a:latin typeface="Consolas" panose="020B0609020204030204" pitchFamily="49" charset="0"/>
              </a:rPr>
              <a:t>21</a:t>
            </a:r>
          </a:p>
          <a:p>
            <a:pPr algn="r"/>
            <a:r>
              <a:rPr lang="en-US" b="1" dirty="0">
                <a:solidFill>
                  <a:schemeClr val="tx1">
                    <a:lumMod val="75000"/>
                    <a:lumOff val="25000"/>
                  </a:schemeClr>
                </a:solidFill>
                <a:latin typeface="Consolas" panose="020B0609020204030204" pitchFamily="49" charset="0"/>
              </a:rPr>
              <a:t>22</a:t>
            </a:r>
          </a:p>
          <a:p>
            <a:pPr algn="r"/>
            <a:r>
              <a:rPr lang="en-US" b="1" dirty="0">
                <a:solidFill>
                  <a:schemeClr val="tx1">
                    <a:lumMod val="75000"/>
                    <a:lumOff val="25000"/>
                  </a:schemeClr>
                </a:solidFill>
                <a:latin typeface="Consolas" panose="020B0609020204030204" pitchFamily="49" charset="0"/>
              </a:rPr>
              <a:t>23</a:t>
            </a:r>
          </a:p>
          <a:p>
            <a:pPr algn="r"/>
            <a:r>
              <a:rPr lang="en-US" b="1" dirty="0">
                <a:solidFill>
                  <a:schemeClr val="tx1">
                    <a:lumMod val="75000"/>
                    <a:lumOff val="25000"/>
                  </a:schemeClr>
                </a:solidFill>
                <a:latin typeface="Consolas" panose="020B0609020204030204" pitchFamily="49" charset="0"/>
              </a:rPr>
              <a:t>24</a:t>
            </a:r>
          </a:p>
          <a:p>
            <a:pPr algn="r"/>
            <a:r>
              <a:rPr lang="en-US" b="1" dirty="0">
                <a:solidFill>
                  <a:schemeClr val="tx1">
                    <a:lumMod val="75000"/>
                    <a:lumOff val="25000"/>
                  </a:schemeClr>
                </a:solidFill>
                <a:latin typeface="Consolas" panose="020B0609020204030204" pitchFamily="49" charset="0"/>
              </a:rPr>
              <a:t>25</a:t>
            </a:r>
          </a:p>
          <a:p>
            <a:pPr algn="r"/>
            <a:r>
              <a:rPr lang="en-US" b="1" dirty="0">
                <a:solidFill>
                  <a:schemeClr val="tx1">
                    <a:lumMod val="75000"/>
                    <a:lumOff val="25000"/>
                  </a:schemeClr>
                </a:solidFill>
                <a:latin typeface="Consolas" panose="020B0609020204030204" pitchFamily="49" charset="0"/>
              </a:rPr>
              <a:t>26</a:t>
            </a:r>
          </a:p>
          <a:p>
            <a:pPr algn="r"/>
            <a:r>
              <a:rPr lang="en-US" b="1" dirty="0">
                <a:solidFill>
                  <a:schemeClr val="tx1">
                    <a:lumMod val="75000"/>
                    <a:lumOff val="25000"/>
                  </a:schemeClr>
                </a:solidFill>
                <a:latin typeface="Consolas" panose="020B0609020204030204" pitchFamily="49" charset="0"/>
              </a:rPr>
              <a:t>27</a:t>
            </a:r>
          </a:p>
          <a:p>
            <a:pPr algn="r"/>
            <a:r>
              <a:rPr lang="en-US" b="1" dirty="0">
                <a:solidFill>
                  <a:schemeClr val="tx1">
                    <a:lumMod val="75000"/>
                    <a:lumOff val="25000"/>
                  </a:schemeClr>
                </a:solidFill>
                <a:latin typeface="Consolas" panose="020B0609020204030204" pitchFamily="49" charset="0"/>
              </a:rPr>
              <a:t>28</a:t>
            </a:r>
          </a:p>
        </p:txBody>
      </p:sp>
    </p:spTree>
    <p:extLst>
      <p:ext uri="{BB962C8B-B14F-4D97-AF65-F5344CB8AC3E}">
        <p14:creationId xmlns:p14="http://schemas.microsoft.com/office/powerpoint/2010/main" val="17051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bg/>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Introduction to Trigger</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3674819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133DA-0E13-2BFA-1978-98D4601B7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DBE53-043E-7451-CAFE-5BE06F80D6A3}"/>
              </a:ext>
            </a:extLst>
          </p:cNvPr>
          <p:cNvSpPr>
            <a:spLocks noGrp="1"/>
          </p:cNvSpPr>
          <p:nvPr>
            <p:ph type="title"/>
          </p:nvPr>
        </p:nvSpPr>
        <p:spPr/>
        <p:txBody>
          <a:bodyPr/>
          <a:lstStyle/>
          <a:p>
            <a:r>
              <a:rPr lang="en-US" dirty="0"/>
              <a:t>Applications of Cursor</a:t>
            </a:r>
            <a:endParaRPr lang="en-GB" dirty="0"/>
          </a:p>
        </p:txBody>
      </p:sp>
      <p:sp>
        <p:nvSpPr>
          <p:cNvPr id="3" name="Content Placeholder 2">
            <a:extLst>
              <a:ext uri="{FF2B5EF4-FFF2-40B4-BE49-F238E27FC236}">
                <a16:creationId xmlns:a16="http://schemas.microsoft.com/office/drawing/2014/main" id="{3695B529-2DB9-B64D-65A9-8064EE3C8546}"/>
              </a:ext>
            </a:extLst>
          </p:cNvPr>
          <p:cNvSpPr>
            <a:spLocks noGrp="1"/>
          </p:cNvSpPr>
          <p:nvPr>
            <p:ph idx="1"/>
          </p:nvPr>
        </p:nvSpPr>
        <p:spPr/>
        <p:txBody>
          <a:bodyPr/>
          <a:lstStyle/>
          <a:p>
            <a:pPr fontAlgn="base"/>
            <a:r>
              <a:rPr lang="en-IN" b="1" dirty="0">
                <a:solidFill>
                  <a:schemeClr val="accent6"/>
                </a:solidFill>
              </a:rPr>
              <a:t>Row-by-Row Data Processing:</a:t>
            </a:r>
          </a:p>
          <a:p>
            <a:pPr lvl="1" fontAlgn="base"/>
            <a:r>
              <a:rPr lang="en-US" sz="2200" dirty="0"/>
              <a:t>The purpose of a cursor is to access and update one row at a time, rather than performing operations on the entire dataset at once.</a:t>
            </a:r>
          </a:p>
          <a:p>
            <a:pPr fontAlgn="base"/>
            <a:r>
              <a:rPr lang="en-IN" b="1" dirty="0">
                <a:solidFill>
                  <a:schemeClr val="accent6"/>
                </a:solidFill>
              </a:rPr>
              <a:t>Automation of Repetitive Tasks:</a:t>
            </a:r>
          </a:p>
          <a:p>
            <a:pPr lvl="1"/>
            <a:r>
              <a:rPr lang="en-US" sz="2200" dirty="0"/>
              <a:t>Cursors can automate repetitive tasks, such as iterating through a large dataset and applying the same logic or operation to each row.</a:t>
            </a:r>
          </a:p>
          <a:p>
            <a:pPr lvl="1"/>
            <a:r>
              <a:rPr lang="en-US" sz="2200" dirty="0"/>
              <a:t>For example, updating specific columns, generating reports, etc.</a:t>
            </a:r>
          </a:p>
          <a:p>
            <a:r>
              <a:rPr lang="en-IN" b="1" dirty="0">
                <a:solidFill>
                  <a:schemeClr val="accent6"/>
                </a:solidFill>
              </a:rPr>
              <a:t>Complex Business Logic:</a:t>
            </a:r>
          </a:p>
          <a:p>
            <a:pPr lvl="1"/>
            <a:r>
              <a:rPr lang="en-US" sz="2200" dirty="0"/>
              <a:t>Useful for applying complex business rules that are difficult to implement using standard SQL statements.</a:t>
            </a:r>
          </a:p>
          <a:p>
            <a:r>
              <a:rPr lang="en-IN" b="1" dirty="0">
                <a:solidFill>
                  <a:schemeClr val="accent6"/>
                </a:solidFill>
              </a:rPr>
              <a:t>Data Validation:</a:t>
            </a:r>
          </a:p>
          <a:p>
            <a:pPr lvl="1"/>
            <a:r>
              <a:rPr lang="en-US" sz="2200" dirty="0"/>
              <a:t>Validate data row by row before insertion or updates in critical applications.</a:t>
            </a:r>
            <a:endParaRPr lang="en-GB" sz="2200" dirty="0"/>
          </a:p>
        </p:txBody>
      </p:sp>
    </p:spTree>
    <p:extLst>
      <p:ext uri="{BB962C8B-B14F-4D97-AF65-F5344CB8AC3E}">
        <p14:creationId xmlns:p14="http://schemas.microsoft.com/office/powerpoint/2010/main" val="39135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D0E05-90E8-B2EB-EEA0-27BF8CF105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9AC57E-FBAF-B35E-DDB2-41487A808F93}"/>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Indexes</a:t>
            </a:r>
          </a:p>
        </p:txBody>
      </p:sp>
      <p:sp>
        <p:nvSpPr>
          <p:cNvPr id="5" name="Text Placeholder 4">
            <a:extLst>
              <a:ext uri="{FF2B5EF4-FFF2-40B4-BE49-F238E27FC236}">
                <a16:creationId xmlns:a16="http://schemas.microsoft.com/office/drawing/2014/main" id="{DF31A2D6-B624-EA6E-F545-8D543137FAF3}"/>
              </a:ext>
            </a:extLst>
          </p:cNvPr>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1083229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6A03-18D3-E727-71F5-6B3490E46355}"/>
              </a:ext>
            </a:extLst>
          </p:cNvPr>
          <p:cNvSpPr>
            <a:spLocks noGrp="1"/>
          </p:cNvSpPr>
          <p:nvPr>
            <p:ph type="title"/>
          </p:nvPr>
        </p:nvSpPr>
        <p:spPr/>
        <p:txBody>
          <a:bodyPr/>
          <a:lstStyle/>
          <a:p>
            <a:r>
              <a:rPr lang="en-US" dirty="0"/>
              <a:t>Indexes : Introduction</a:t>
            </a:r>
            <a:endParaRPr lang="en-GB" dirty="0"/>
          </a:p>
        </p:txBody>
      </p:sp>
      <p:sp>
        <p:nvSpPr>
          <p:cNvPr id="3" name="Content Placeholder 2">
            <a:extLst>
              <a:ext uri="{FF2B5EF4-FFF2-40B4-BE49-F238E27FC236}">
                <a16:creationId xmlns:a16="http://schemas.microsoft.com/office/drawing/2014/main" id="{C2AF1BBC-1480-AAB0-9FBC-4F7F012FFC30}"/>
              </a:ext>
            </a:extLst>
          </p:cNvPr>
          <p:cNvSpPr>
            <a:spLocks noGrp="1"/>
          </p:cNvSpPr>
          <p:nvPr>
            <p:ph idx="1"/>
          </p:nvPr>
        </p:nvSpPr>
        <p:spPr/>
        <p:txBody>
          <a:bodyPr/>
          <a:lstStyle/>
          <a:p>
            <a:r>
              <a:rPr lang="en-US" dirty="0"/>
              <a:t>SQL Indexes are used in relational databases </a:t>
            </a:r>
            <a:r>
              <a:rPr lang="en-US" b="1" dirty="0">
                <a:solidFill>
                  <a:schemeClr val="accent6"/>
                </a:solidFill>
              </a:rPr>
              <a:t>to quickly retrieve data</a:t>
            </a:r>
            <a:r>
              <a:rPr lang="en-US" dirty="0"/>
              <a:t>. </a:t>
            </a:r>
          </a:p>
          <a:p>
            <a:r>
              <a:rPr lang="en-US" dirty="0"/>
              <a:t>They are similar to indexes at the end of the books whose purpose is to find a topic quickly.</a:t>
            </a:r>
          </a:p>
          <a:p>
            <a:r>
              <a:rPr lang="en-US" dirty="0"/>
              <a:t>Data in a table is stored in rows in an unordered structure called </a:t>
            </a:r>
            <a:r>
              <a:rPr lang="en-US" b="1" dirty="0">
                <a:solidFill>
                  <a:schemeClr val="accent6"/>
                </a:solidFill>
              </a:rPr>
              <a:t>Heap</a:t>
            </a:r>
            <a:r>
              <a:rPr lang="en-US" dirty="0"/>
              <a:t>. </a:t>
            </a:r>
          </a:p>
          <a:p>
            <a:r>
              <a:rPr lang="en-US" dirty="0"/>
              <a:t>If you have to fetch data from a table, the query optimizer has to scan the entire table to retrieve the required row(s). </a:t>
            </a:r>
          </a:p>
          <a:p>
            <a:r>
              <a:rPr lang="en-US" dirty="0"/>
              <a:t>If a table has a large number of rows, then SQL Server will take a long time to retrieve the required rows. </a:t>
            </a:r>
          </a:p>
          <a:p>
            <a:r>
              <a:rPr lang="en-US" dirty="0"/>
              <a:t>So, to speed up data retrieval, SQL Server has a special data structure called </a:t>
            </a:r>
            <a:r>
              <a:rPr lang="en-US" b="1" dirty="0">
                <a:solidFill>
                  <a:schemeClr val="accent6"/>
                </a:solidFill>
              </a:rPr>
              <a:t>indexes</a:t>
            </a:r>
            <a:r>
              <a:rPr lang="en-US" dirty="0"/>
              <a:t>.</a:t>
            </a:r>
          </a:p>
          <a:p>
            <a:r>
              <a:rPr lang="en-US" dirty="0"/>
              <a:t>An index is mostly </a:t>
            </a:r>
            <a:r>
              <a:rPr lang="en-US" b="1" dirty="0">
                <a:solidFill>
                  <a:schemeClr val="accent6"/>
                </a:solidFill>
              </a:rPr>
              <a:t>created</a:t>
            </a:r>
            <a:r>
              <a:rPr lang="en-US" dirty="0"/>
              <a:t> on </a:t>
            </a:r>
            <a:r>
              <a:rPr lang="en-US" b="1" dirty="0">
                <a:solidFill>
                  <a:schemeClr val="accent6"/>
                </a:solidFill>
              </a:rPr>
              <a:t>one or more columns </a:t>
            </a:r>
            <a:r>
              <a:rPr lang="en-US" dirty="0"/>
              <a:t>which are commonly used in the </a:t>
            </a:r>
            <a:r>
              <a:rPr lang="en-US" b="1" dirty="0">
                <a:solidFill>
                  <a:schemeClr val="accent6"/>
                </a:solidFill>
              </a:rPr>
              <a:t>SELECT</a:t>
            </a:r>
            <a:r>
              <a:rPr lang="en-US" dirty="0"/>
              <a:t> clause or </a:t>
            </a:r>
            <a:r>
              <a:rPr lang="en-US" b="1" dirty="0">
                <a:solidFill>
                  <a:schemeClr val="accent6"/>
                </a:solidFill>
              </a:rPr>
              <a:t>WHERE</a:t>
            </a:r>
            <a:r>
              <a:rPr lang="en-US" dirty="0"/>
              <a:t> clause.</a:t>
            </a:r>
            <a:endParaRPr lang="en-GB" dirty="0"/>
          </a:p>
          <a:p>
            <a:endParaRPr lang="en-GB" dirty="0"/>
          </a:p>
        </p:txBody>
      </p:sp>
    </p:spTree>
    <p:extLst>
      <p:ext uri="{BB962C8B-B14F-4D97-AF65-F5344CB8AC3E}">
        <p14:creationId xmlns:p14="http://schemas.microsoft.com/office/powerpoint/2010/main" val="411277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3DB7-7341-3CF0-B85C-9D71453D97AD}"/>
              </a:ext>
            </a:extLst>
          </p:cNvPr>
          <p:cNvSpPr>
            <a:spLocks noGrp="1"/>
          </p:cNvSpPr>
          <p:nvPr>
            <p:ph type="title"/>
          </p:nvPr>
        </p:nvSpPr>
        <p:spPr/>
        <p:txBody>
          <a:bodyPr/>
          <a:lstStyle/>
          <a:p>
            <a:r>
              <a:rPr lang="en-US" dirty="0"/>
              <a:t>Types of Indexes</a:t>
            </a:r>
            <a:endParaRPr lang="en-GB" dirty="0"/>
          </a:p>
        </p:txBody>
      </p:sp>
      <p:sp>
        <p:nvSpPr>
          <p:cNvPr id="3" name="Content Placeholder 2">
            <a:extLst>
              <a:ext uri="{FF2B5EF4-FFF2-40B4-BE49-F238E27FC236}">
                <a16:creationId xmlns:a16="http://schemas.microsoft.com/office/drawing/2014/main" id="{69B29C58-3E4A-16E7-0BEE-C2D48778895E}"/>
              </a:ext>
            </a:extLst>
          </p:cNvPr>
          <p:cNvSpPr>
            <a:spLocks noGrp="1"/>
          </p:cNvSpPr>
          <p:nvPr>
            <p:ph idx="1"/>
          </p:nvPr>
        </p:nvSpPr>
        <p:spPr/>
        <p:txBody>
          <a:bodyPr/>
          <a:lstStyle/>
          <a:p>
            <a:r>
              <a:rPr lang="en-US" dirty="0"/>
              <a:t>SQL Server supports two types of indexes:</a:t>
            </a:r>
          </a:p>
          <a:p>
            <a:pPr lvl="1">
              <a:lnSpc>
                <a:spcPct val="150000"/>
              </a:lnSpc>
            </a:pPr>
            <a:r>
              <a:rPr lang="en-US" sz="2200" b="1" dirty="0">
                <a:solidFill>
                  <a:schemeClr val="accent6"/>
                </a:solidFill>
              </a:rPr>
              <a:t>Clustered Index</a:t>
            </a:r>
          </a:p>
          <a:p>
            <a:pPr lvl="1">
              <a:lnSpc>
                <a:spcPct val="150000"/>
              </a:lnSpc>
            </a:pPr>
            <a:r>
              <a:rPr lang="en-US" sz="2200" b="1" dirty="0">
                <a:solidFill>
                  <a:schemeClr val="accent6"/>
                </a:solidFill>
              </a:rPr>
              <a:t>Non-Clustered Index</a:t>
            </a:r>
          </a:p>
        </p:txBody>
      </p:sp>
    </p:spTree>
    <p:extLst>
      <p:ext uri="{BB962C8B-B14F-4D97-AF65-F5344CB8AC3E}">
        <p14:creationId xmlns:p14="http://schemas.microsoft.com/office/powerpoint/2010/main" val="8889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a:t>
            </a:r>
          </a:p>
        </p:txBody>
      </p:sp>
      <p:sp>
        <p:nvSpPr>
          <p:cNvPr id="3" name="Content Placeholder 2"/>
          <p:cNvSpPr>
            <a:spLocks noGrp="1"/>
          </p:cNvSpPr>
          <p:nvPr>
            <p:ph idx="1"/>
          </p:nvPr>
        </p:nvSpPr>
        <p:spPr/>
        <p:txBody>
          <a:bodyPr/>
          <a:lstStyle/>
          <a:p>
            <a:r>
              <a:rPr lang="en-US" dirty="0"/>
              <a:t>Clustered indexes define the way records are </a:t>
            </a:r>
            <a:r>
              <a:rPr lang="en-US" b="1" dirty="0">
                <a:solidFill>
                  <a:schemeClr val="accent6"/>
                </a:solidFill>
              </a:rPr>
              <a:t>physically sorted </a:t>
            </a:r>
            <a:r>
              <a:rPr lang="en-US" dirty="0"/>
              <a:t>in a database table. </a:t>
            </a:r>
          </a:p>
          <a:p>
            <a:r>
              <a:rPr lang="en-US" dirty="0"/>
              <a:t>A clustered index is very similar to the </a:t>
            </a:r>
            <a:r>
              <a:rPr lang="en-US" b="1" dirty="0">
                <a:solidFill>
                  <a:schemeClr val="accent6"/>
                </a:solidFill>
              </a:rPr>
              <a:t>Dictionary</a:t>
            </a:r>
            <a:r>
              <a:rPr lang="en-US" dirty="0"/>
              <a:t>. </a:t>
            </a:r>
          </a:p>
          <a:p>
            <a:r>
              <a:rPr lang="en-US" dirty="0"/>
              <a:t>Either the Letters are sorted according to their relevance or they can be sorted alphabetically.</a:t>
            </a:r>
          </a:p>
          <a:p>
            <a:r>
              <a:rPr lang="en-US" dirty="0"/>
              <a:t>There can be only one way in which records can be physically sorted on a disk.</a:t>
            </a:r>
          </a:p>
          <a:p>
            <a:r>
              <a:rPr lang="en-US" dirty="0"/>
              <a:t>For example, records can either be sorted by their ids (in table) or they can be sorted by the alphabetical order of some string column or any other criteria.</a:t>
            </a:r>
          </a:p>
          <a:p>
            <a:r>
              <a:rPr lang="en-US" dirty="0"/>
              <a:t>However, you cannot have records physically sorted by ids as well as names (in real world scenario).</a:t>
            </a:r>
          </a:p>
          <a:p>
            <a:r>
              <a:rPr lang="en-US" dirty="0"/>
              <a:t>Hence, there can be </a:t>
            </a:r>
            <a:r>
              <a:rPr lang="en-US" b="1" dirty="0">
                <a:solidFill>
                  <a:schemeClr val="accent6"/>
                </a:solidFill>
              </a:rPr>
              <a:t>only one clustered index </a:t>
            </a:r>
            <a:r>
              <a:rPr lang="en-US" dirty="0"/>
              <a:t>on a database table, and it is referred to as the </a:t>
            </a:r>
            <a:r>
              <a:rPr lang="en-US" b="1" dirty="0">
                <a:solidFill>
                  <a:schemeClr val="accent6"/>
                </a:solidFill>
              </a:rPr>
              <a:t>clustered index</a:t>
            </a:r>
            <a:r>
              <a:rPr lang="en-US" dirty="0"/>
              <a:t>.</a:t>
            </a:r>
          </a:p>
          <a:p>
            <a:r>
              <a:rPr lang="en-US" dirty="0"/>
              <a:t>A database table has one clustered index by </a:t>
            </a:r>
            <a:r>
              <a:rPr lang="en-US" b="1" dirty="0">
                <a:solidFill>
                  <a:schemeClr val="accent6"/>
                </a:solidFill>
              </a:rPr>
              <a:t>default</a:t>
            </a:r>
            <a:r>
              <a:rPr lang="en-US" dirty="0"/>
              <a:t> on the </a:t>
            </a:r>
            <a:r>
              <a:rPr lang="en-US" b="1" dirty="0">
                <a:solidFill>
                  <a:schemeClr val="accent6"/>
                </a:solidFill>
              </a:rPr>
              <a:t>primary key column</a:t>
            </a:r>
            <a:r>
              <a:rPr lang="en-US" dirty="0"/>
              <a:t>.</a:t>
            </a:r>
          </a:p>
          <a:p>
            <a:endParaRPr lang="en-US" dirty="0"/>
          </a:p>
          <a:p>
            <a:endParaRPr lang="en-US" dirty="0"/>
          </a:p>
        </p:txBody>
      </p:sp>
    </p:spTree>
    <p:extLst>
      <p:ext uri="{BB962C8B-B14F-4D97-AF65-F5344CB8AC3E}">
        <p14:creationId xmlns:p14="http://schemas.microsoft.com/office/powerpoint/2010/main" val="226063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 Cont..</a:t>
            </a:r>
          </a:p>
        </p:txBody>
      </p:sp>
      <p:sp>
        <p:nvSpPr>
          <p:cNvPr id="3" name="Content Placeholder 2"/>
          <p:cNvSpPr>
            <a:spLocks noGrp="1"/>
          </p:cNvSpPr>
          <p:nvPr>
            <p:ph idx="1"/>
          </p:nvPr>
        </p:nvSpPr>
        <p:spPr/>
        <p:txBody>
          <a:bodyPr/>
          <a:lstStyle/>
          <a:p>
            <a:r>
              <a:rPr lang="en-US" dirty="0"/>
              <a:t>To see the default index, you can use the </a:t>
            </a:r>
            <a:r>
              <a:rPr lang="en-US" b="1" dirty="0" err="1">
                <a:solidFill>
                  <a:schemeClr val="accent6"/>
                </a:solidFill>
              </a:rPr>
              <a:t>sp_helpindex</a:t>
            </a:r>
            <a:r>
              <a:rPr lang="en-US" dirty="0">
                <a:solidFill>
                  <a:schemeClr val="accent6"/>
                </a:solidFill>
              </a:rPr>
              <a:t> </a:t>
            </a:r>
            <a:r>
              <a:rPr lang="en-US" dirty="0"/>
              <a:t>stored procedure as shown below:</a:t>
            </a:r>
          </a:p>
          <a:p>
            <a:endParaRPr lang="en-US" dirty="0"/>
          </a:p>
          <a:p>
            <a:endParaRPr lang="en-US" dirty="0"/>
          </a:p>
          <a:p>
            <a:endParaRPr lang="en-US" dirty="0"/>
          </a:p>
          <a:p>
            <a:endParaRPr lang="en-US" dirty="0"/>
          </a:p>
          <a:p>
            <a:pPr marL="0" indent="0">
              <a:buNone/>
            </a:pPr>
            <a:endParaRPr lang="en-US" sz="1500" dirty="0"/>
          </a:p>
          <a:p>
            <a:r>
              <a:rPr lang="en-US" dirty="0"/>
              <a:t>You can see the clustered index name and the column on which the clustered index has been created by default.</a:t>
            </a:r>
          </a:p>
          <a:p>
            <a:r>
              <a:rPr lang="en-US" b="1" dirty="0">
                <a:solidFill>
                  <a:schemeClr val="accent6"/>
                </a:solidFill>
              </a:rPr>
              <a:t>Example:</a:t>
            </a:r>
          </a:p>
          <a:p>
            <a:pPr lvl="1"/>
            <a:r>
              <a:rPr lang="en-US" sz="2200" dirty="0"/>
              <a:t>Think About State Table if we write </a:t>
            </a:r>
            <a:r>
              <a:rPr lang="en-US" sz="2200" dirty="0">
                <a:solidFill>
                  <a:srgbClr val="0000FF"/>
                </a:solidFill>
                <a:latin typeface="Consolas" panose="020B0609020204030204" pitchFamily="49" charset="0"/>
              </a:rPr>
              <a:t>SELECT</a:t>
            </a:r>
            <a:r>
              <a:rPr lang="en-US" sz="2200" dirty="0">
                <a:solidFill>
                  <a:srgbClr val="000000"/>
                </a:solidFill>
                <a:latin typeface="Consolas" panose="020B0609020204030204" pitchFamily="49" charset="0"/>
              </a:rPr>
              <a:t> </a:t>
            </a:r>
            <a:r>
              <a:rPr lang="en-US" sz="2200" dirty="0">
                <a:solidFill>
                  <a:srgbClr val="8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FROM</a:t>
            </a:r>
            <a:r>
              <a:rPr lang="en-US" sz="2200" dirty="0">
                <a:solidFill>
                  <a:srgbClr val="000000"/>
                </a:solidFill>
                <a:latin typeface="Consolas" panose="020B0609020204030204" pitchFamily="49" charset="0"/>
              </a:rPr>
              <a:t> </a:t>
            </a:r>
            <a:r>
              <a:rPr lang="en-US" sz="2200" dirty="0">
                <a:latin typeface="Consolas" panose="020B0609020204030204" pitchFamily="49" charset="0"/>
              </a:rPr>
              <a:t>State</a:t>
            </a:r>
            <a:endParaRPr lang="en-US" sz="2200" u="sng" dirty="0"/>
          </a:p>
          <a:p>
            <a:pPr lvl="1"/>
            <a:r>
              <a:rPr lang="en-US" sz="2200" dirty="0"/>
              <a:t>You can see that the records have been sorted by default clustered index for the primary key column i.e. </a:t>
            </a:r>
            <a:r>
              <a:rPr lang="en-US" sz="2200" b="1" dirty="0" err="1">
                <a:solidFill>
                  <a:schemeClr val="accent6"/>
                </a:solidFill>
              </a:rPr>
              <a:t>StateID</a:t>
            </a:r>
            <a:r>
              <a:rPr lang="en-US" sz="2200" dirty="0"/>
              <a:t>.</a:t>
            </a:r>
          </a:p>
          <a:p>
            <a:endParaRPr lang="en-US" dirty="0"/>
          </a:p>
        </p:txBody>
      </p:sp>
      <p:pic>
        <p:nvPicPr>
          <p:cNvPr id="4" name="Picture 3"/>
          <p:cNvPicPr>
            <a:picLocks noChangeAspect="1"/>
          </p:cNvPicPr>
          <p:nvPr/>
        </p:nvPicPr>
        <p:blipFill>
          <a:blip r:embed="rId2"/>
          <a:stretch>
            <a:fillRect/>
          </a:stretch>
        </p:blipFill>
        <p:spPr>
          <a:xfrm>
            <a:off x="545289" y="1399019"/>
            <a:ext cx="7173326" cy="1800476"/>
          </a:xfrm>
          <a:prstGeom prst="rect">
            <a:avLst/>
          </a:prstGeom>
          <a:ln>
            <a:solidFill>
              <a:schemeClr val="tx1"/>
            </a:solidFill>
          </a:ln>
        </p:spPr>
      </p:pic>
    </p:spTree>
    <p:extLst>
      <p:ext uri="{BB962C8B-B14F-4D97-AF65-F5344CB8AC3E}">
        <p14:creationId xmlns:p14="http://schemas.microsoft.com/office/powerpoint/2010/main" val="16957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 Cont..</a:t>
            </a:r>
          </a:p>
        </p:txBody>
      </p:sp>
      <p:sp>
        <p:nvSpPr>
          <p:cNvPr id="3" name="Content Placeholder 2"/>
          <p:cNvSpPr>
            <a:spLocks noGrp="1"/>
          </p:cNvSpPr>
          <p:nvPr>
            <p:ph idx="1"/>
          </p:nvPr>
        </p:nvSpPr>
        <p:spPr/>
        <p:txBody>
          <a:bodyPr/>
          <a:lstStyle/>
          <a:p>
            <a:r>
              <a:rPr lang="en-US" dirty="0"/>
              <a:t>To create a clustered index in SQL Server, Here is the syntax:</a:t>
            </a:r>
          </a:p>
          <a:p>
            <a:pPr marL="544512" lvl="1" indent="0">
              <a:buNone/>
            </a:pPr>
            <a:r>
              <a:rPr lang="en-US" sz="2200" dirty="0">
                <a:solidFill>
                  <a:srgbClr val="0000FF"/>
                </a:solidFill>
                <a:latin typeface="Consolas" panose="020B0609020204030204" pitchFamily="49" charset="0"/>
              </a:rPr>
              <a:t>CREATE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CLUSTERED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808080"/>
                </a:solidFill>
                <a:latin typeface="Consolas" panose="020B0609020204030204" pitchFamily="49" charset="0"/>
              </a:rPr>
              <a:t>&lt;</a:t>
            </a:r>
            <a:r>
              <a:rPr lang="en-US" sz="2200" dirty="0" err="1">
                <a:solidFill>
                  <a:srgbClr val="000000"/>
                </a:solidFill>
                <a:latin typeface="Consolas" panose="020B0609020204030204" pitchFamily="49" charset="0"/>
              </a:rPr>
              <a:t>index_name</a:t>
            </a:r>
            <a:r>
              <a:rPr lang="en-US" sz="2200" dirty="0">
                <a:solidFill>
                  <a:srgbClr val="808080"/>
                </a:solidFill>
                <a:latin typeface="Consolas" panose="020B0609020204030204" pitchFamily="49" charset="0"/>
              </a:rPr>
              <a:t>&gt;</a:t>
            </a:r>
            <a:endParaRPr lang="en-US" sz="2200" dirty="0">
              <a:solidFill>
                <a:srgbClr val="000000"/>
              </a:solidFill>
              <a:latin typeface="Consolas" panose="020B0609020204030204" pitchFamily="49" charset="0"/>
            </a:endParaRPr>
          </a:p>
          <a:p>
            <a:pPr marL="544512" lvl="1" indent="0">
              <a:buNone/>
            </a:pPr>
            <a:r>
              <a:rPr lang="en-US" sz="2200" dirty="0">
                <a:solidFill>
                  <a:srgbClr val="0000FF"/>
                </a:solidFill>
                <a:latin typeface="Consolas" panose="020B0609020204030204" pitchFamily="49" charset="0"/>
              </a:rPr>
              <a:t>ON</a:t>
            </a:r>
            <a:r>
              <a:rPr lang="en-US" sz="2200" dirty="0">
                <a:solidFill>
                  <a:srgbClr val="000000"/>
                </a:solidFill>
                <a:latin typeface="Consolas" panose="020B0609020204030204" pitchFamily="49" charset="0"/>
              </a:rPr>
              <a:t> </a:t>
            </a:r>
            <a:r>
              <a:rPr lang="en-US" sz="2200" dirty="0">
                <a:solidFill>
                  <a:srgbClr val="808080"/>
                </a:solidFill>
                <a:latin typeface="Consolas" panose="020B0609020204030204" pitchFamily="49" charset="0"/>
              </a:rPr>
              <a:t>&lt;</a:t>
            </a:r>
            <a:r>
              <a:rPr lang="en-US" sz="2200" dirty="0" err="1">
                <a:solidFill>
                  <a:srgbClr val="000000"/>
                </a:solidFill>
                <a:latin typeface="Consolas" panose="020B0609020204030204" pitchFamily="49" charset="0"/>
              </a:rPr>
              <a:t>table_name</a:t>
            </a:r>
            <a:r>
              <a:rPr lang="en-US" sz="2200" dirty="0">
                <a:solidFill>
                  <a:srgbClr val="808080"/>
                </a:solidFill>
                <a:latin typeface="Consolas" panose="020B0609020204030204" pitchFamily="49" charset="0"/>
              </a:rPr>
              <a:t>&gt;(&lt;</a:t>
            </a:r>
            <a:r>
              <a:rPr lang="en-US" sz="2200" dirty="0" err="1">
                <a:solidFill>
                  <a:srgbClr val="000000"/>
                </a:solidFill>
                <a:latin typeface="Consolas" panose="020B0609020204030204" pitchFamily="49" charset="0"/>
              </a:rPr>
              <a:t>column_name</a:t>
            </a:r>
            <a:r>
              <a:rPr lang="en-US" sz="2200" dirty="0">
                <a:solidFill>
                  <a:srgbClr val="808080"/>
                </a:solidFill>
                <a:latin typeface="Consolas" panose="020B0609020204030204" pitchFamily="49" charset="0"/>
              </a:rPr>
              <a:t>&gt;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ASC</a:t>
            </a:r>
            <a:r>
              <a:rPr lang="en-US" sz="2200" dirty="0">
                <a:solidFill>
                  <a:srgbClr val="808080"/>
                </a:solidFill>
                <a:latin typeface="Consolas" panose="020B0609020204030204" pitchFamily="49" charset="0"/>
              </a:rPr>
              <a:t>/</a:t>
            </a:r>
            <a:r>
              <a:rPr lang="en-US" sz="2200" dirty="0">
                <a:solidFill>
                  <a:srgbClr val="0000FF"/>
                </a:solidFill>
                <a:latin typeface="Consolas" panose="020B0609020204030204" pitchFamily="49" charset="0"/>
              </a:rPr>
              <a:t>DESC</a:t>
            </a:r>
            <a:r>
              <a:rPr lang="en-US" sz="2200" dirty="0">
                <a:solidFill>
                  <a:srgbClr val="808080"/>
                </a:solidFill>
                <a:latin typeface="Consolas" panose="020B0609020204030204" pitchFamily="49" charset="0"/>
              </a:rPr>
              <a:t>)</a:t>
            </a:r>
          </a:p>
          <a:p>
            <a:pPr marL="544512" lvl="1" indent="0">
              <a:buNone/>
            </a:pPr>
            <a:endParaRPr lang="en-US" sz="1500" dirty="0">
              <a:solidFill>
                <a:srgbClr val="808080"/>
              </a:solidFill>
              <a:latin typeface="Consolas" panose="020B0609020204030204" pitchFamily="49" charset="0"/>
            </a:endParaRPr>
          </a:p>
          <a:p>
            <a:pPr marL="544512" lvl="1" indent="0">
              <a:buNone/>
            </a:pPr>
            <a:r>
              <a:rPr lang="en-US" sz="2200" dirty="0">
                <a:solidFill>
                  <a:srgbClr val="008000"/>
                </a:solidFill>
                <a:latin typeface="Consolas" panose="020B0609020204030204" pitchFamily="49" charset="0"/>
              </a:rPr>
              <a:t>--Example</a:t>
            </a:r>
          </a:p>
          <a:p>
            <a:pPr marL="544512" lvl="1" indent="0">
              <a:buNone/>
            </a:pPr>
            <a:r>
              <a:rPr lang="en-US" sz="2200" dirty="0">
                <a:solidFill>
                  <a:srgbClr val="0000FF"/>
                </a:solidFill>
                <a:latin typeface="Consolas" panose="020B0609020204030204" pitchFamily="49" charset="0"/>
              </a:rPr>
              <a:t>CREATE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CLUSTERED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PK_MST_State_StateID</a:t>
            </a:r>
            <a:endParaRPr lang="en-US" sz="2200" dirty="0">
              <a:solidFill>
                <a:srgbClr val="000000"/>
              </a:solidFill>
              <a:latin typeface="Consolas" panose="020B0609020204030204" pitchFamily="49" charset="0"/>
            </a:endParaRPr>
          </a:p>
          <a:p>
            <a:pPr marL="544512" lvl="1" indent="0">
              <a:buNone/>
            </a:pPr>
            <a:r>
              <a:rPr lang="en-US" sz="2200" dirty="0">
                <a:solidFill>
                  <a:srgbClr val="0000FF"/>
                </a:solidFill>
                <a:latin typeface="Consolas" panose="020B0609020204030204" pitchFamily="49" charset="0"/>
              </a:rPr>
              <a:t>ON</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State</a:t>
            </a:r>
            <a:r>
              <a:rPr lang="en-US" sz="2200" dirty="0">
                <a:solidFill>
                  <a:srgbClr val="808080"/>
                </a:solidFill>
                <a:latin typeface="Consolas" panose="020B0609020204030204" pitchFamily="49" charset="0"/>
              </a:rPr>
              <a:t>(</a:t>
            </a:r>
            <a:r>
              <a:rPr lang="en-US" sz="2200" dirty="0" err="1">
                <a:solidFill>
                  <a:srgbClr val="000000"/>
                </a:solidFill>
                <a:latin typeface="Consolas" panose="020B0609020204030204" pitchFamily="49" charset="0"/>
              </a:rPr>
              <a:t>StateID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ASC</a:t>
            </a:r>
            <a:r>
              <a:rPr lang="en-US" sz="2200" dirty="0">
                <a:solidFill>
                  <a:srgbClr val="808080"/>
                </a:solidFill>
                <a:latin typeface="Consolas" panose="020B0609020204030204" pitchFamily="49" charset="0"/>
              </a:rPr>
              <a:t>)</a:t>
            </a:r>
            <a:endParaRPr lang="en-US" sz="2200" dirty="0"/>
          </a:p>
          <a:p>
            <a:pPr marL="0" indent="0">
              <a:lnSpc>
                <a:spcPct val="100000"/>
              </a:lnSpc>
              <a:buNone/>
            </a:pPr>
            <a:endParaRPr lang="en-US" sz="1000" dirty="0"/>
          </a:p>
          <a:p>
            <a:r>
              <a:rPr lang="en-US" dirty="0"/>
              <a:t>To drop a clustered index in SQL Server, Here is the syntax:</a:t>
            </a:r>
          </a:p>
          <a:p>
            <a:pPr marL="544512" lvl="1" indent="0">
              <a:buNone/>
            </a:pPr>
            <a:r>
              <a:rPr lang="en-US" sz="2200" dirty="0">
                <a:solidFill>
                  <a:srgbClr val="0000FF"/>
                </a:solidFill>
                <a:latin typeface="Consolas" panose="020B0609020204030204" pitchFamily="49" charset="0"/>
              </a:rPr>
              <a:t>ALTER</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TABLE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State</a:t>
            </a:r>
            <a:endParaRPr lang="en-US" sz="2200" dirty="0">
              <a:solidFill>
                <a:srgbClr val="000000"/>
              </a:solidFill>
              <a:latin typeface="Consolas" panose="020B0609020204030204" pitchFamily="49" charset="0"/>
            </a:endParaRPr>
          </a:p>
          <a:p>
            <a:pPr marL="544512" lvl="1" indent="0">
              <a:buNone/>
            </a:pPr>
            <a:r>
              <a:rPr lang="en-US" sz="2200" dirty="0">
                <a:solidFill>
                  <a:srgbClr val="0000FF"/>
                </a:solidFill>
                <a:latin typeface="Consolas" panose="020B0609020204030204" pitchFamily="49" charset="0"/>
              </a:rPr>
              <a:t>DROP</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CONSTRAINT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PK_MST_State_StateID</a:t>
            </a:r>
            <a:endParaRPr lang="en-US" sz="2200" dirty="0"/>
          </a:p>
        </p:txBody>
      </p:sp>
    </p:spTree>
    <p:extLst>
      <p:ext uri="{BB962C8B-B14F-4D97-AF65-F5344CB8AC3E}">
        <p14:creationId xmlns:p14="http://schemas.microsoft.com/office/powerpoint/2010/main" val="156117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Index  - Example</a:t>
            </a:r>
          </a:p>
        </p:txBody>
      </p:sp>
      <p:sp>
        <p:nvSpPr>
          <p:cNvPr id="3" name="Content Placeholder 2"/>
          <p:cNvSpPr>
            <a:spLocks noGrp="1"/>
          </p:cNvSpPr>
          <p:nvPr>
            <p:ph idx="1"/>
          </p:nvPr>
        </p:nvSpPr>
        <p:spPr>
          <a:xfrm>
            <a:off x="131181" y="863444"/>
            <a:ext cx="5650494" cy="5590565"/>
          </a:xfrm>
        </p:spPr>
        <p:txBody>
          <a:bodyPr/>
          <a:lstStyle/>
          <a:p>
            <a:r>
              <a:rPr lang="en-US" dirty="0"/>
              <a:t>Suppose, we have Book table, we want to create clustered index on price column of the table.</a:t>
            </a:r>
          </a:p>
          <a:p>
            <a:pPr marL="544512" lvl="1" indent="0" algn="l">
              <a:buNone/>
            </a:pPr>
            <a:r>
              <a:rPr lang="en-US" sz="2200" dirty="0">
                <a:solidFill>
                  <a:srgbClr val="0000FF"/>
                </a:solidFill>
                <a:latin typeface="Consolas" panose="020B0609020204030204" pitchFamily="49" charset="0"/>
              </a:rPr>
              <a:t>CREATE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CLUSTERED</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IX_BUK_Book_Price</a:t>
            </a:r>
            <a:endParaRPr lang="en-US" sz="2200" dirty="0">
              <a:solidFill>
                <a:srgbClr val="000000"/>
              </a:solidFill>
              <a:latin typeface="Consolas" panose="020B0609020204030204" pitchFamily="49" charset="0"/>
            </a:endParaRPr>
          </a:p>
          <a:p>
            <a:pPr marL="544512" lvl="1" indent="0" algn="l">
              <a:buNone/>
            </a:pPr>
            <a:r>
              <a:rPr lang="en-US" sz="2200" dirty="0">
                <a:solidFill>
                  <a:srgbClr val="0000FF"/>
                </a:solidFill>
                <a:latin typeface="Consolas" panose="020B0609020204030204" pitchFamily="49" charset="0"/>
              </a:rPr>
              <a:t>ON</a:t>
            </a:r>
            <a:r>
              <a:rPr lang="en-US" sz="2200" dirty="0">
                <a:solidFill>
                  <a:srgbClr val="000000"/>
                </a:solidFill>
                <a:latin typeface="Consolas" panose="020B0609020204030204" pitchFamily="49" charset="0"/>
              </a:rPr>
              <a:t> Books</a:t>
            </a:r>
            <a:r>
              <a:rPr lang="en-US" sz="2200" dirty="0">
                <a:solidFill>
                  <a:srgbClr val="0000FF"/>
                </a:solidFill>
                <a:latin typeface="Consolas" panose="020B0609020204030204" pitchFamily="49" charset="0"/>
              </a:rPr>
              <a:t> </a:t>
            </a:r>
            <a:r>
              <a:rPr lang="en-US" sz="2200" dirty="0">
                <a:solidFill>
                  <a:srgbClr val="808080"/>
                </a:solidFill>
                <a:latin typeface="Consolas" panose="020B0609020204030204" pitchFamily="49" charset="0"/>
              </a:rPr>
              <a:t>(</a:t>
            </a:r>
            <a:r>
              <a:rPr lang="en-US" sz="2200" dirty="0">
                <a:solidFill>
                  <a:srgbClr val="000000"/>
                </a:solidFill>
                <a:latin typeface="Consolas" panose="020B0609020204030204" pitchFamily="49" charset="0"/>
              </a:rPr>
              <a:t>Price </a:t>
            </a:r>
            <a:r>
              <a:rPr lang="en-US" sz="2200" dirty="0">
                <a:solidFill>
                  <a:srgbClr val="0000FF"/>
                </a:solidFill>
                <a:latin typeface="Consolas" panose="020B0609020204030204" pitchFamily="49" charset="0"/>
              </a:rPr>
              <a:t>ASC</a:t>
            </a:r>
            <a:r>
              <a:rPr lang="en-US" sz="2200" dirty="0">
                <a:solidFill>
                  <a:srgbClr val="808080"/>
                </a:solidFill>
                <a:latin typeface="Consolas" panose="020B0609020204030204" pitchFamily="49" charset="0"/>
              </a:rPr>
              <a:t>)</a:t>
            </a:r>
          </a:p>
          <a:p>
            <a:pPr marL="265113" lvl="1" indent="-265113">
              <a:spcBef>
                <a:spcPts val="1000"/>
              </a:spcBef>
              <a:buFont typeface="Wingdings 3" panose="05040102010807070707" pitchFamily="18" charset="2"/>
              <a:buChar char=""/>
            </a:pPr>
            <a:r>
              <a:rPr lang="en-US" sz="2400" dirty="0">
                <a:latin typeface="+mj-lt"/>
              </a:rPr>
              <a:t>We create a clustered index named </a:t>
            </a:r>
            <a:r>
              <a:rPr lang="en-US" sz="2400" b="1" dirty="0" err="1">
                <a:solidFill>
                  <a:schemeClr val="accent6"/>
                </a:solidFill>
                <a:latin typeface="+mj-lt"/>
              </a:rPr>
              <a:t>IX_BUK_Book_Price</a:t>
            </a:r>
            <a:r>
              <a:rPr lang="en-US" sz="2400" dirty="0">
                <a:latin typeface="+mj-lt"/>
              </a:rPr>
              <a:t>. </a:t>
            </a:r>
          </a:p>
          <a:p>
            <a:pPr marL="265113" lvl="1" indent="-265113">
              <a:spcBef>
                <a:spcPts val="1000"/>
              </a:spcBef>
              <a:buFont typeface="Wingdings 3" panose="05040102010807070707" pitchFamily="18" charset="2"/>
              <a:buChar char=""/>
            </a:pPr>
            <a:r>
              <a:rPr lang="en-US" sz="2400" dirty="0">
                <a:latin typeface="+mj-lt"/>
              </a:rPr>
              <a:t>This clustered index physically sorts all the records in the Books table by the ascending order of the price.</a:t>
            </a:r>
          </a:p>
          <a:p>
            <a:pPr marL="265113" lvl="1" indent="-265113">
              <a:spcBef>
                <a:spcPts val="1000"/>
              </a:spcBef>
              <a:buFont typeface="Wingdings 3" panose="05040102010807070707" pitchFamily="18" charset="2"/>
              <a:buChar char=""/>
            </a:pPr>
            <a:r>
              <a:rPr lang="en-US" sz="2400" dirty="0"/>
              <a:t>Let’s now select all the records from the Books table to see if they have been sorted in the ascending order of their prices:</a:t>
            </a:r>
            <a:endParaRPr lang="en-US" sz="2400" dirty="0">
              <a:latin typeface="+mj-lt"/>
            </a:endParaRPr>
          </a:p>
        </p:txBody>
      </p:sp>
      <p:sp>
        <p:nvSpPr>
          <p:cNvPr id="4" name="Rectangle 3"/>
          <p:cNvSpPr/>
          <p:nvPr/>
        </p:nvSpPr>
        <p:spPr>
          <a:xfrm>
            <a:off x="6572263" y="920234"/>
            <a:ext cx="5000612" cy="461665"/>
          </a:xfrm>
          <a:prstGeom prst="rect">
            <a:avLst/>
          </a:prstGeom>
        </p:spPr>
        <p:txBody>
          <a:bodyPr wrap="square">
            <a:spAutoFit/>
          </a:bodyPr>
          <a:lstStyle/>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 </a:t>
            </a:r>
            <a:r>
              <a:rPr lang="en-US" sz="2400" dirty="0">
                <a:solidFill>
                  <a:srgbClr val="000000"/>
                </a:solidFill>
                <a:latin typeface="Consolas" panose="020B0609020204030204" pitchFamily="49" charset="0"/>
              </a:rPr>
              <a:t>Books</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75" y="1490662"/>
            <a:ext cx="4371976" cy="4424862"/>
          </a:xfrm>
          <a:prstGeom prst="rect">
            <a:avLst/>
          </a:prstGeom>
          <a:ln>
            <a:solidFill>
              <a:schemeClr val="tx1"/>
            </a:solidFill>
          </a:ln>
        </p:spPr>
      </p:pic>
      <p:sp>
        <p:nvSpPr>
          <p:cNvPr id="6" name="Rectangle 5"/>
          <p:cNvSpPr/>
          <p:nvPr/>
        </p:nvSpPr>
        <p:spPr>
          <a:xfrm>
            <a:off x="10125075" y="1895475"/>
            <a:ext cx="828675" cy="38576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4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Non-clustered Index</a:t>
            </a:r>
          </a:p>
        </p:txBody>
      </p:sp>
      <p:sp>
        <p:nvSpPr>
          <p:cNvPr id="3" name="Content Placeholder 2"/>
          <p:cNvSpPr>
            <a:spLocks noGrp="1"/>
          </p:cNvSpPr>
          <p:nvPr>
            <p:ph idx="1"/>
          </p:nvPr>
        </p:nvSpPr>
        <p:spPr>
          <a:xfrm>
            <a:off x="131180" y="863444"/>
            <a:ext cx="6987375" cy="5590565"/>
          </a:xfrm>
        </p:spPr>
        <p:txBody>
          <a:bodyPr/>
          <a:lstStyle/>
          <a:p>
            <a:r>
              <a:rPr lang="en-US" dirty="0"/>
              <a:t>A non-clustered index is an index that </a:t>
            </a:r>
            <a:r>
              <a:rPr lang="en-US" b="1" dirty="0">
                <a:solidFill>
                  <a:schemeClr val="accent6"/>
                </a:solidFill>
              </a:rPr>
              <a:t>doesn’t physically sort the database records</a:t>
            </a:r>
            <a:r>
              <a:rPr lang="en-US" dirty="0"/>
              <a:t>.</a:t>
            </a:r>
          </a:p>
          <a:p>
            <a:r>
              <a:rPr lang="en-US" dirty="0"/>
              <a:t>Rather, a non-clustered index creates a special table which contains the </a:t>
            </a:r>
            <a:r>
              <a:rPr lang="en-US" b="1" dirty="0">
                <a:solidFill>
                  <a:schemeClr val="accent6"/>
                </a:solidFill>
              </a:rPr>
              <a:t>copy</a:t>
            </a:r>
            <a:r>
              <a:rPr lang="en-US" dirty="0"/>
              <a:t> of </a:t>
            </a:r>
            <a:r>
              <a:rPr lang="en-US" b="1" dirty="0">
                <a:solidFill>
                  <a:schemeClr val="accent6"/>
                </a:solidFill>
              </a:rPr>
              <a:t>indexed columns </a:t>
            </a:r>
            <a:r>
              <a:rPr lang="en-US" dirty="0"/>
              <a:t>along with a </a:t>
            </a:r>
            <a:r>
              <a:rPr lang="en-US" b="1" dirty="0">
                <a:solidFill>
                  <a:schemeClr val="accent6"/>
                </a:solidFill>
              </a:rPr>
              <a:t>pointer</a:t>
            </a:r>
            <a:r>
              <a:rPr lang="en-US" dirty="0"/>
              <a:t> that refers to the </a:t>
            </a:r>
            <a:r>
              <a:rPr lang="en-US" b="1" dirty="0">
                <a:solidFill>
                  <a:schemeClr val="accent6"/>
                </a:solidFill>
              </a:rPr>
              <a:t>location</a:t>
            </a:r>
            <a:r>
              <a:rPr lang="en-US" dirty="0"/>
              <a:t> of the </a:t>
            </a:r>
            <a:r>
              <a:rPr lang="en-US" b="1" dirty="0">
                <a:solidFill>
                  <a:schemeClr val="accent6"/>
                </a:solidFill>
              </a:rPr>
              <a:t>actual data </a:t>
            </a:r>
            <a:r>
              <a:rPr lang="en-US" dirty="0"/>
              <a:t>in the table.</a:t>
            </a:r>
          </a:p>
          <a:p>
            <a:r>
              <a:rPr lang="en-US" dirty="0"/>
              <a:t>Assume we have a sample database table with two columns named </a:t>
            </a:r>
            <a:r>
              <a:rPr lang="en-US" b="1" dirty="0">
                <a:solidFill>
                  <a:schemeClr val="accent6"/>
                </a:solidFill>
              </a:rPr>
              <a:t>ID</a:t>
            </a:r>
            <a:r>
              <a:rPr lang="en-US" dirty="0"/>
              <a:t> and </a:t>
            </a:r>
            <a:r>
              <a:rPr lang="en-US" b="1" dirty="0">
                <a:solidFill>
                  <a:schemeClr val="accent6"/>
                </a:solidFill>
              </a:rPr>
              <a:t>NAME</a:t>
            </a:r>
            <a:r>
              <a:rPr lang="en-US" dirty="0"/>
              <a:t>. If we create a non-clustered index on a column named ID in the below table, it will store a copy of the ID column with a pointer that points to the specific location of the actual data in the table.</a:t>
            </a:r>
          </a:p>
          <a:p>
            <a:r>
              <a:rPr lang="en-US" dirty="0"/>
              <a:t>We can create multiple non-clustered indexes on a table in SQL Server, </a:t>
            </a:r>
            <a:r>
              <a:rPr lang="en-US" b="1" dirty="0">
                <a:solidFill>
                  <a:schemeClr val="accent6"/>
                </a:solidFill>
              </a:rPr>
              <a:t>maximum</a:t>
            </a:r>
            <a:r>
              <a:rPr lang="en-US" dirty="0"/>
              <a:t> up to </a:t>
            </a:r>
            <a:r>
              <a:rPr lang="en-US" b="1" dirty="0">
                <a:solidFill>
                  <a:schemeClr val="accent6"/>
                </a:solidFill>
              </a:rPr>
              <a:t>999</a:t>
            </a:r>
            <a:r>
              <a:rPr lang="en-US" dirty="0"/>
              <a:t>.</a:t>
            </a:r>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2601ACE2-B61D-A53F-566E-FCC1F677F9CF}"/>
              </a:ext>
            </a:extLst>
          </p:cNvPr>
          <p:cNvPicPr>
            <a:picLocks noChangeAspect="1"/>
          </p:cNvPicPr>
          <p:nvPr/>
        </p:nvPicPr>
        <p:blipFill>
          <a:blip r:embed="rId2"/>
          <a:stretch>
            <a:fillRect/>
          </a:stretch>
        </p:blipFill>
        <p:spPr>
          <a:xfrm>
            <a:off x="7118555" y="1833495"/>
            <a:ext cx="5011763" cy="3191010"/>
          </a:xfrm>
          <a:prstGeom prst="rect">
            <a:avLst/>
          </a:prstGeom>
        </p:spPr>
      </p:pic>
    </p:spTree>
    <p:extLst>
      <p:ext uri="{BB962C8B-B14F-4D97-AF65-F5344CB8AC3E}">
        <p14:creationId xmlns:p14="http://schemas.microsoft.com/office/powerpoint/2010/main" val="16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F03BA-8CE5-6D9E-9105-F3EA22EEE1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C8B7F-0E58-EC70-E236-0B0F30CA450D}"/>
              </a:ext>
            </a:extLst>
          </p:cNvPr>
          <p:cNvSpPr>
            <a:spLocks noGrp="1"/>
          </p:cNvSpPr>
          <p:nvPr>
            <p:ph type="title"/>
          </p:nvPr>
        </p:nvSpPr>
        <p:spPr/>
        <p:txBody>
          <a:bodyPr>
            <a:normAutofit/>
          </a:bodyPr>
          <a:lstStyle/>
          <a:p>
            <a:r>
              <a:rPr lang="en-US" dirty="0"/>
              <a:t>Non-clustered Index</a:t>
            </a:r>
          </a:p>
        </p:txBody>
      </p:sp>
      <p:sp>
        <p:nvSpPr>
          <p:cNvPr id="3" name="Content Placeholder 2">
            <a:extLst>
              <a:ext uri="{FF2B5EF4-FFF2-40B4-BE49-F238E27FC236}">
                <a16:creationId xmlns:a16="http://schemas.microsoft.com/office/drawing/2014/main" id="{F625B02A-EB85-E564-6F68-DE5BAEF1B91B}"/>
              </a:ext>
            </a:extLst>
          </p:cNvPr>
          <p:cNvSpPr>
            <a:spLocks noGrp="1"/>
          </p:cNvSpPr>
          <p:nvPr>
            <p:ph idx="1"/>
          </p:nvPr>
        </p:nvSpPr>
        <p:spPr/>
        <p:txBody>
          <a:bodyPr/>
          <a:lstStyle/>
          <a:p>
            <a:r>
              <a:rPr lang="en-US" dirty="0"/>
              <a:t>To create a non-clustered index in SQL Server, here is the syntax:</a:t>
            </a:r>
          </a:p>
          <a:p>
            <a:pPr marL="544512" lvl="1" indent="0">
              <a:buNone/>
            </a:pPr>
            <a:r>
              <a:rPr lang="en-US" sz="2200" dirty="0">
                <a:solidFill>
                  <a:srgbClr val="0000FF"/>
                </a:solidFill>
                <a:latin typeface="Consolas" panose="020B0609020204030204" pitchFamily="49" charset="0"/>
              </a:rPr>
              <a:t>CREATE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NONCLUSTERED</a:t>
            </a:r>
            <a:r>
              <a:rPr lang="en-US" sz="2200" dirty="0"/>
              <a:t> </a:t>
            </a:r>
            <a:r>
              <a:rPr lang="en-US" sz="2200" dirty="0">
                <a:solidFill>
                  <a:srgbClr val="0000FF"/>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808080"/>
                </a:solidFill>
                <a:latin typeface="Consolas" panose="020B0609020204030204" pitchFamily="49" charset="0"/>
              </a:rPr>
              <a:t>&lt;</a:t>
            </a:r>
            <a:r>
              <a:rPr lang="en-US" sz="2200" dirty="0" err="1">
                <a:solidFill>
                  <a:srgbClr val="000000"/>
                </a:solidFill>
                <a:latin typeface="Consolas" panose="020B0609020204030204" pitchFamily="49" charset="0"/>
              </a:rPr>
              <a:t>index_name</a:t>
            </a:r>
            <a:r>
              <a:rPr lang="en-US" sz="2200" dirty="0">
                <a:solidFill>
                  <a:srgbClr val="808080"/>
                </a:solidFill>
                <a:latin typeface="Consolas" panose="020B0609020204030204" pitchFamily="49" charset="0"/>
              </a:rPr>
              <a:t>&gt;</a:t>
            </a:r>
            <a:endParaRPr lang="en-US" sz="2200" dirty="0">
              <a:solidFill>
                <a:srgbClr val="000000"/>
              </a:solidFill>
              <a:latin typeface="Consolas" panose="020B0609020204030204" pitchFamily="49" charset="0"/>
            </a:endParaRPr>
          </a:p>
          <a:p>
            <a:pPr marL="544512" lvl="1" indent="0">
              <a:buNone/>
            </a:pPr>
            <a:r>
              <a:rPr lang="en-US" sz="2200" dirty="0">
                <a:solidFill>
                  <a:srgbClr val="0000FF"/>
                </a:solidFill>
                <a:latin typeface="Consolas" panose="020B0609020204030204" pitchFamily="49" charset="0"/>
              </a:rPr>
              <a:t>ON</a:t>
            </a:r>
            <a:r>
              <a:rPr lang="en-US" sz="2200" dirty="0">
                <a:solidFill>
                  <a:srgbClr val="000000"/>
                </a:solidFill>
                <a:latin typeface="Consolas" panose="020B0609020204030204" pitchFamily="49" charset="0"/>
              </a:rPr>
              <a:t> </a:t>
            </a:r>
            <a:r>
              <a:rPr lang="en-US" sz="2200" dirty="0">
                <a:solidFill>
                  <a:srgbClr val="808080"/>
                </a:solidFill>
                <a:latin typeface="Consolas" panose="020B0609020204030204" pitchFamily="49" charset="0"/>
              </a:rPr>
              <a:t>&lt;</a:t>
            </a:r>
            <a:r>
              <a:rPr lang="en-US" sz="2200" dirty="0" err="1">
                <a:solidFill>
                  <a:srgbClr val="000000"/>
                </a:solidFill>
                <a:latin typeface="Consolas" panose="020B0609020204030204" pitchFamily="49" charset="0"/>
              </a:rPr>
              <a:t>table_name</a:t>
            </a:r>
            <a:r>
              <a:rPr lang="en-US" sz="2200" dirty="0">
                <a:solidFill>
                  <a:srgbClr val="808080"/>
                </a:solidFill>
                <a:latin typeface="Consolas" panose="020B0609020204030204" pitchFamily="49" charset="0"/>
              </a:rPr>
              <a:t>&gt;(&lt;</a:t>
            </a:r>
            <a:r>
              <a:rPr lang="en-US" sz="2200" dirty="0" err="1">
                <a:solidFill>
                  <a:srgbClr val="000000"/>
                </a:solidFill>
                <a:latin typeface="Consolas" panose="020B0609020204030204" pitchFamily="49" charset="0"/>
              </a:rPr>
              <a:t>column_name</a:t>
            </a:r>
            <a:r>
              <a:rPr lang="en-US" sz="2200" dirty="0">
                <a:solidFill>
                  <a:srgbClr val="808080"/>
                </a:solidFill>
                <a:latin typeface="Consolas" panose="020B0609020204030204" pitchFamily="49" charset="0"/>
              </a:rPr>
              <a:t>&gt;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ASC</a:t>
            </a:r>
            <a:r>
              <a:rPr lang="en-US" sz="2200" dirty="0">
                <a:solidFill>
                  <a:srgbClr val="808080"/>
                </a:solidFill>
                <a:latin typeface="Consolas" panose="020B0609020204030204" pitchFamily="49" charset="0"/>
              </a:rPr>
              <a:t>/</a:t>
            </a:r>
            <a:r>
              <a:rPr lang="en-US" sz="2200" dirty="0">
                <a:solidFill>
                  <a:srgbClr val="0000FF"/>
                </a:solidFill>
                <a:latin typeface="Consolas" panose="020B0609020204030204" pitchFamily="49" charset="0"/>
              </a:rPr>
              <a:t>DESC</a:t>
            </a:r>
            <a:r>
              <a:rPr lang="en-US" sz="2200" dirty="0">
                <a:solidFill>
                  <a:srgbClr val="808080"/>
                </a:solidFill>
                <a:latin typeface="Consolas" panose="020B0609020204030204" pitchFamily="49" charset="0"/>
              </a:rPr>
              <a:t>)</a:t>
            </a:r>
          </a:p>
          <a:p>
            <a:pPr marL="544512" lvl="1" indent="0">
              <a:lnSpc>
                <a:spcPct val="100000"/>
              </a:lnSpc>
              <a:buNone/>
            </a:pPr>
            <a:endParaRPr lang="en-US" sz="500" dirty="0">
              <a:solidFill>
                <a:srgbClr val="808080"/>
              </a:solidFill>
              <a:latin typeface="Consolas" panose="020B0609020204030204" pitchFamily="49" charset="0"/>
            </a:endParaRPr>
          </a:p>
          <a:p>
            <a:pPr marL="544512" lvl="1" indent="0">
              <a:buNone/>
            </a:pPr>
            <a:r>
              <a:rPr lang="en-US" sz="2200" dirty="0">
                <a:solidFill>
                  <a:srgbClr val="008000"/>
                </a:solidFill>
                <a:latin typeface="Consolas" panose="020B0609020204030204" pitchFamily="49" charset="0"/>
              </a:rPr>
              <a:t>--Example</a:t>
            </a:r>
          </a:p>
          <a:p>
            <a:pPr marL="544512" lvl="1" indent="0">
              <a:buNone/>
            </a:pPr>
            <a:endParaRPr lang="en-US" sz="500" dirty="0">
              <a:solidFill>
                <a:srgbClr val="008000"/>
              </a:solidFill>
              <a:latin typeface="Consolas" panose="020B0609020204030204" pitchFamily="49" charset="0"/>
            </a:endParaRPr>
          </a:p>
          <a:p>
            <a:pPr marL="544512" lvl="1" indent="0">
              <a:buNone/>
            </a:pPr>
            <a:r>
              <a:rPr lang="en-US" sz="2200" dirty="0">
                <a:solidFill>
                  <a:srgbClr val="0000FF"/>
                </a:solidFill>
                <a:latin typeface="Consolas" panose="020B0609020204030204" pitchFamily="49" charset="0"/>
              </a:rPr>
              <a:t>CREATE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NONCLUSTERED</a:t>
            </a:r>
            <a:r>
              <a:rPr lang="en-US" sz="2200" dirty="0"/>
              <a:t> </a:t>
            </a:r>
            <a:r>
              <a:rPr lang="en-US" sz="2200" dirty="0">
                <a:solidFill>
                  <a:srgbClr val="0000FF"/>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PK_State_StateName</a:t>
            </a:r>
            <a:endParaRPr lang="en-US" sz="2200" dirty="0">
              <a:solidFill>
                <a:srgbClr val="000000"/>
              </a:solidFill>
              <a:latin typeface="Consolas" panose="020B0609020204030204" pitchFamily="49" charset="0"/>
            </a:endParaRPr>
          </a:p>
          <a:p>
            <a:pPr marL="544512" lvl="1" indent="0">
              <a:lnSpc>
                <a:spcPct val="100000"/>
              </a:lnSpc>
              <a:buNone/>
            </a:pPr>
            <a:r>
              <a:rPr lang="en-US" sz="2200" dirty="0">
                <a:solidFill>
                  <a:srgbClr val="0000FF"/>
                </a:solidFill>
                <a:latin typeface="Consolas" panose="020B0609020204030204" pitchFamily="49" charset="0"/>
              </a:rPr>
              <a:t>ON</a:t>
            </a:r>
            <a:r>
              <a:rPr lang="en-US" sz="2200" dirty="0">
                <a:solidFill>
                  <a:srgbClr val="000000"/>
                </a:solidFill>
                <a:latin typeface="Consolas" panose="020B0609020204030204" pitchFamily="49" charset="0"/>
              </a:rPr>
              <a:t> </a:t>
            </a:r>
            <a:r>
              <a:rPr lang="en-US" sz="2200" dirty="0">
                <a:latin typeface="Consolas" panose="020B0609020204030204" pitchFamily="49" charset="0"/>
              </a:rPr>
              <a:t>State</a:t>
            </a:r>
            <a:r>
              <a:rPr lang="en-US" sz="2200" dirty="0">
                <a:solidFill>
                  <a:srgbClr val="808080"/>
                </a:solidFill>
                <a:latin typeface="Consolas" panose="020B0609020204030204" pitchFamily="49" charset="0"/>
              </a:rPr>
              <a:t>(</a:t>
            </a:r>
            <a:r>
              <a:rPr lang="en-US" sz="2200" dirty="0" err="1">
                <a:solidFill>
                  <a:srgbClr val="000000"/>
                </a:solidFill>
                <a:latin typeface="Consolas" panose="020B0609020204030204" pitchFamily="49" charset="0"/>
              </a:rPr>
              <a:t>StateName</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ASC</a:t>
            </a:r>
            <a:r>
              <a:rPr lang="en-US" sz="2200" dirty="0">
                <a:solidFill>
                  <a:srgbClr val="808080"/>
                </a:solidFill>
                <a:latin typeface="Consolas" panose="020B0609020204030204" pitchFamily="49" charset="0"/>
              </a:rPr>
              <a:t>)</a:t>
            </a:r>
          </a:p>
          <a:p>
            <a:pPr marL="544512" lvl="1" indent="0">
              <a:lnSpc>
                <a:spcPct val="100000"/>
              </a:lnSpc>
              <a:buNone/>
            </a:pPr>
            <a:endParaRPr lang="en-US" sz="500" dirty="0"/>
          </a:p>
          <a:p>
            <a:r>
              <a:rPr lang="en-US" dirty="0"/>
              <a:t>To drop a non-clustered index in SQL Server, here is the syntax:</a:t>
            </a:r>
          </a:p>
          <a:p>
            <a:pPr marL="544512" lvl="1" indent="0">
              <a:buNone/>
            </a:pPr>
            <a:r>
              <a:rPr lang="en-US" sz="2200" dirty="0">
                <a:solidFill>
                  <a:srgbClr val="0000FF"/>
                </a:solidFill>
                <a:latin typeface="Consolas" panose="020B0609020204030204" pitchFamily="49" charset="0"/>
              </a:rPr>
              <a:t>DROP</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a:solidFill>
                  <a:srgbClr val="808080"/>
                </a:solidFill>
                <a:latin typeface="Consolas" panose="020B0609020204030204" pitchFamily="49" charset="0"/>
              </a:rPr>
              <a:t>&lt;</a:t>
            </a:r>
            <a:r>
              <a:rPr lang="en-US" sz="2200" dirty="0" err="1">
                <a:solidFill>
                  <a:srgbClr val="000000"/>
                </a:solidFill>
                <a:latin typeface="Consolas" panose="020B0609020204030204" pitchFamily="49" charset="0"/>
              </a:rPr>
              <a:t>index_name</a:t>
            </a:r>
            <a:r>
              <a:rPr lang="en-US" sz="2200" dirty="0">
                <a:solidFill>
                  <a:srgbClr val="808080"/>
                </a:solidFill>
                <a:latin typeface="Consolas" panose="020B0609020204030204" pitchFamily="49" charset="0"/>
              </a:rPr>
              <a:t>&gt;</a:t>
            </a:r>
            <a:endParaRPr lang="en-US" sz="2200" dirty="0">
              <a:solidFill>
                <a:srgbClr val="000000"/>
              </a:solidFill>
              <a:latin typeface="Consolas" panose="020B0609020204030204" pitchFamily="49" charset="0"/>
            </a:endParaRPr>
          </a:p>
          <a:p>
            <a:pPr marL="544512" lvl="1" indent="0">
              <a:buNone/>
            </a:pPr>
            <a:r>
              <a:rPr lang="en-US" sz="2200" dirty="0">
                <a:solidFill>
                  <a:srgbClr val="0000FF"/>
                </a:solidFill>
                <a:latin typeface="Consolas" panose="020B0609020204030204" pitchFamily="49" charset="0"/>
              </a:rPr>
              <a:t>ON</a:t>
            </a:r>
            <a:r>
              <a:rPr lang="en-US" sz="2200" dirty="0">
                <a:solidFill>
                  <a:srgbClr val="000000"/>
                </a:solidFill>
                <a:latin typeface="Consolas" panose="020B0609020204030204" pitchFamily="49" charset="0"/>
              </a:rPr>
              <a:t> </a:t>
            </a:r>
            <a:r>
              <a:rPr lang="en-US" sz="2200" dirty="0">
                <a:solidFill>
                  <a:srgbClr val="808080"/>
                </a:solidFill>
                <a:latin typeface="Consolas" panose="020B0609020204030204" pitchFamily="49" charset="0"/>
              </a:rPr>
              <a:t>&lt;</a:t>
            </a:r>
            <a:r>
              <a:rPr lang="en-US" sz="2200" dirty="0" err="1">
                <a:solidFill>
                  <a:srgbClr val="000000"/>
                </a:solidFill>
                <a:latin typeface="Consolas" panose="020B0609020204030204" pitchFamily="49" charset="0"/>
              </a:rPr>
              <a:t>table_name</a:t>
            </a:r>
            <a:r>
              <a:rPr lang="en-US" sz="2200" dirty="0">
                <a:solidFill>
                  <a:srgbClr val="808080"/>
                </a:solidFill>
                <a:latin typeface="Consolas" panose="020B0609020204030204" pitchFamily="49" charset="0"/>
              </a:rPr>
              <a:t>&gt;</a:t>
            </a:r>
          </a:p>
          <a:p>
            <a:pPr marL="544512" lvl="1" indent="0">
              <a:buNone/>
            </a:pPr>
            <a:endParaRPr lang="en-US" sz="500" dirty="0">
              <a:solidFill>
                <a:srgbClr val="808080"/>
              </a:solidFill>
              <a:latin typeface="Consolas" panose="020B0609020204030204" pitchFamily="49" charset="0"/>
            </a:endParaRPr>
          </a:p>
          <a:p>
            <a:pPr marL="544512" lvl="1" indent="0">
              <a:buNone/>
            </a:pPr>
            <a:r>
              <a:rPr lang="en-US" sz="2200" dirty="0">
                <a:solidFill>
                  <a:srgbClr val="008000"/>
                </a:solidFill>
                <a:latin typeface="Consolas" panose="020B0609020204030204" pitchFamily="49" charset="0"/>
              </a:rPr>
              <a:t>--Example</a:t>
            </a:r>
          </a:p>
          <a:p>
            <a:pPr marL="544512" lvl="1" indent="0">
              <a:buNone/>
            </a:pPr>
            <a:endParaRPr lang="en-US" sz="500" dirty="0">
              <a:solidFill>
                <a:srgbClr val="008000"/>
              </a:solidFill>
              <a:latin typeface="Consolas" panose="020B0609020204030204" pitchFamily="49" charset="0"/>
            </a:endParaRPr>
          </a:p>
          <a:p>
            <a:pPr marL="544512" lvl="1" indent="0">
              <a:buNone/>
            </a:pPr>
            <a:r>
              <a:rPr lang="en-US" sz="2200" dirty="0">
                <a:solidFill>
                  <a:srgbClr val="0000FF"/>
                </a:solidFill>
                <a:latin typeface="Consolas" panose="020B0609020204030204" pitchFamily="49" charset="0"/>
              </a:rPr>
              <a:t>DROP</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INDEX</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PK_State_StateName</a:t>
            </a:r>
            <a:r>
              <a:rPr lang="en-US" sz="2200" dirty="0">
                <a:solidFill>
                  <a:srgbClr val="000000"/>
                </a:solidFill>
                <a:latin typeface="Consolas" panose="020B0609020204030204" pitchFamily="49" charset="0"/>
              </a:rPr>
              <a:t> </a:t>
            </a:r>
          </a:p>
          <a:p>
            <a:pPr marL="544512" lvl="1" indent="0">
              <a:buNone/>
            </a:pPr>
            <a:r>
              <a:rPr lang="en-US" sz="2200" dirty="0">
                <a:solidFill>
                  <a:srgbClr val="0000FF"/>
                </a:solidFill>
                <a:latin typeface="Consolas" panose="020B0609020204030204" pitchFamily="49" charset="0"/>
              </a:rPr>
              <a:t>ON</a:t>
            </a:r>
            <a:r>
              <a:rPr lang="en-US" sz="2200" dirty="0">
                <a:solidFill>
                  <a:srgbClr val="000000"/>
                </a:solidFill>
                <a:latin typeface="Consolas" panose="020B0609020204030204" pitchFamily="49" charset="0"/>
              </a:rPr>
              <a:t> </a:t>
            </a:r>
            <a:r>
              <a:rPr lang="en-US" sz="2200" dirty="0">
                <a:latin typeface="Consolas" panose="020B0609020204030204" pitchFamily="49" charset="0"/>
              </a:rPr>
              <a:t>State</a:t>
            </a:r>
            <a:endParaRPr lang="en-US" sz="2200" dirty="0"/>
          </a:p>
          <a:p>
            <a:endParaRPr lang="en-US" dirty="0"/>
          </a:p>
        </p:txBody>
      </p:sp>
    </p:spTree>
    <p:extLst>
      <p:ext uri="{BB962C8B-B14F-4D97-AF65-F5344CB8AC3E}">
        <p14:creationId xmlns:p14="http://schemas.microsoft.com/office/powerpoint/2010/main" val="328372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Trigger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SQL Server trigger is a </a:t>
            </a:r>
            <a:r>
              <a:rPr lang="en-US" b="1" dirty="0">
                <a:solidFill>
                  <a:schemeClr val="accent6"/>
                </a:solidFill>
              </a:rPr>
              <a:t>piece of procedural code</a:t>
            </a:r>
            <a:r>
              <a:rPr lang="en-US" dirty="0"/>
              <a:t>, like a stored procedure which is only executed when a given event happens. </a:t>
            </a:r>
          </a:p>
          <a:p>
            <a:r>
              <a:rPr lang="en-US" dirty="0"/>
              <a:t>There are different types of events that can fire a trigger like:</a:t>
            </a:r>
          </a:p>
          <a:p>
            <a:pPr lvl="1">
              <a:lnSpc>
                <a:spcPct val="150000"/>
              </a:lnSpc>
            </a:pPr>
            <a:r>
              <a:rPr lang="en-US" sz="2200" dirty="0"/>
              <a:t>Insertion of rows in a table</a:t>
            </a:r>
          </a:p>
          <a:p>
            <a:pPr lvl="1">
              <a:lnSpc>
                <a:spcPct val="150000"/>
              </a:lnSpc>
            </a:pPr>
            <a:r>
              <a:rPr lang="en-US" sz="2200" dirty="0"/>
              <a:t>A change in a table structure</a:t>
            </a:r>
          </a:p>
          <a:p>
            <a:pPr lvl="1">
              <a:lnSpc>
                <a:spcPct val="150000"/>
              </a:lnSpc>
            </a:pPr>
            <a:r>
              <a:rPr lang="en-US" sz="2200" dirty="0"/>
              <a:t>User logging into a SQL Server instance</a:t>
            </a:r>
          </a:p>
          <a:p>
            <a:r>
              <a:rPr lang="en-US" dirty="0"/>
              <a:t>There are three main characteristics that make triggers different than stored procedures:</a:t>
            </a:r>
          </a:p>
          <a:p>
            <a:pPr lvl="1">
              <a:lnSpc>
                <a:spcPct val="150000"/>
              </a:lnSpc>
            </a:pPr>
            <a:r>
              <a:rPr lang="en-US" sz="2200" dirty="0"/>
              <a:t>Triggers </a:t>
            </a:r>
            <a:r>
              <a:rPr lang="en-US" sz="2200" b="1" dirty="0">
                <a:solidFill>
                  <a:schemeClr val="accent6"/>
                </a:solidFill>
              </a:rPr>
              <a:t>cannot be manually executed by the user</a:t>
            </a:r>
            <a:r>
              <a:rPr lang="en-US" sz="2200" dirty="0"/>
              <a:t>.</a:t>
            </a:r>
          </a:p>
          <a:p>
            <a:pPr lvl="1">
              <a:lnSpc>
                <a:spcPct val="150000"/>
              </a:lnSpc>
            </a:pPr>
            <a:r>
              <a:rPr lang="en-US" sz="2200" dirty="0"/>
              <a:t>There is </a:t>
            </a:r>
            <a:r>
              <a:rPr lang="en-US" sz="2200" b="1" dirty="0">
                <a:solidFill>
                  <a:schemeClr val="accent6"/>
                </a:solidFill>
              </a:rPr>
              <a:t>no chance for triggers to receive parameters</a:t>
            </a:r>
            <a:r>
              <a:rPr lang="en-US" sz="2200" dirty="0"/>
              <a:t>.</a:t>
            </a:r>
          </a:p>
          <a:p>
            <a:pPr lvl="1">
              <a:lnSpc>
                <a:spcPct val="150000"/>
              </a:lnSpc>
            </a:pPr>
            <a:r>
              <a:rPr lang="en-US" sz="2200" dirty="0"/>
              <a:t>You cannot </a:t>
            </a:r>
            <a:r>
              <a:rPr lang="en-US" sz="2200" b="1" dirty="0">
                <a:solidFill>
                  <a:schemeClr val="accent6"/>
                </a:solidFill>
              </a:rPr>
              <a:t>commit or rollback a transaction inside a trigger</a:t>
            </a:r>
            <a:r>
              <a:rPr lang="en-US" sz="2200" dirty="0"/>
              <a:t>.</a:t>
            </a:r>
          </a:p>
        </p:txBody>
      </p:sp>
    </p:spTree>
    <p:extLst>
      <p:ext uri="{BB962C8B-B14F-4D97-AF65-F5344CB8AC3E}">
        <p14:creationId xmlns:p14="http://schemas.microsoft.com/office/powerpoint/2010/main" val="56857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FAC53-4C89-B8E4-D28E-9AC425EFF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20181-C308-F06D-2EF6-F6FFCCD3A9A4}"/>
              </a:ext>
            </a:extLst>
          </p:cNvPr>
          <p:cNvSpPr>
            <a:spLocks noGrp="1"/>
          </p:cNvSpPr>
          <p:nvPr>
            <p:ph type="title"/>
          </p:nvPr>
        </p:nvSpPr>
        <p:spPr/>
        <p:txBody>
          <a:bodyPr/>
          <a:lstStyle/>
          <a:p>
            <a:r>
              <a:rPr lang="en-US" dirty="0"/>
              <a:t>Advantages of Indexes</a:t>
            </a:r>
          </a:p>
        </p:txBody>
      </p:sp>
      <p:sp>
        <p:nvSpPr>
          <p:cNvPr id="3" name="Content Placeholder 2">
            <a:extLst>
              <a:ext uri="{FF2B5EF4-FFF2-40B4-BE49-F238E27FC236}">
                <a16:creationId xmlns:a16="http://schemas.microsoft.com/office/drawing/2014/main" id="{B2E0303E-439B-64DC-0D0A-219394CC6DB9}"/>
              </a:ext>
            </a:extLst>
          </p:cNvPr>
          <p:cNvSpPr>
            <a:spLocks noGrp="1"/>
          </p:cNvSpPr>
          <p:nvPr>
            <p:ph idx="1"/>
          </p:nvPr>
        </p:nvSpPr>
        <p:spPr/>
        <p:txBody>
          <a:bodyPr/>
          <a:lstStyle/>
          <a:p>
            <a:r>
              <a:rPr lang="en-US" b="1" dirty="0">
                <a:solidFill>
                  <a:schemeClr val="accent6"/>
                </a:solidFill>
              </a:rPr>
              <a:t>Faster Data Retrieval</a:t>
            </a:r>
            <a:endParaRPr lang="en-US" dirty="0">
              <a:solidFill>
                <a:schemeClr val="accent6"/>
              </a:solidFill>
            </a:endParaRPr>
          </a:p>
          <a:p>
            <a:pPr lvl="1"/>
            <a:r>
              <a:rPr lang="en-US" sz="2200" dirty="0"/>
              <a:t>Speeds up </a:t>
            </a:r>
            <a:r>
              <a:rPr lang="en-US" sz="2200" b="1" dirty="0"/>
              <a:t>SELECT</a:t>
            </a:r>
            <a:r>
              <a:rPr lang="en-US" sz="2200" dirty="0"/>
              <a:t> queries by allowing SQL Server to quickly locate rows without scanning the entire table.</a:t>
            </a:r>
          </a:p>
          <a:p>
            <a:r>
              <a:rPr lang="en-US" b="1" dirty="0">
                <a:solidFill>
                  <a:schemeClr val="accent6"/>
                </a:solidFill>
              </a:rPr>
              <a:t>Improved Search Performance</a:t>
            </a:r>
          </a:p>
          <a:p>
            <a:pPr lvl="1"/>
            <a:r>
              <a:rPr lang="en-US" sz="2200" dirty="0"/>
              <a:t>Greatly enhances the performance of search queries, especially with large datasets.</a:t>
            </a:r>
          </a:p>
          <a:p>
            <a:r>
              <a:rPr lang="en-US" b="1" dirty="0">
                <a:solidFill>
                  <a:schemeClr val="accent6"/>
                </a:solidFill>
              </a:rPr>
              <a:t>Better Execution Plans</a:t>
            </a:r>
          </a:p>
          <a:p>
            <a:pPr lvl="1"/>
            <a:r>
              <a:rPr lang="en-US" sz="2200" dirty="0"/>
              <a:t>The SQL Server query optimizer uses indexes to generate efficient execution plans and reducing query execution time.</a:t>
            </a:r>
          </a:p>
          <a:p>
            <a:r>
              <a:rPr lang="en-US" b="1" dirty="0">
                <a:solidFill>
                  <a:schemeClr val="accent6"/>
                </a:solidFill>
              </a:rPr>
              <a:t>Better Performance for Joins</a:t>
            </a:r>
            <a:endParaRPr lang="en-US" dirty="0">
              <a:solidFill>
                <a:schemeClr val="accent6"/>
              </a:solidFill>
            </a:endParaRPr>
          </a:p>
          <a:p>
            <a:pPr lvl="1"/>
            <a:r>
              <a:rPr lang="en-US" sz="2200" dirty="0"/>
              <a:t>Speeds up queries involving joins by allowing quick access to related data in different tables.</a:t>
            </a:r>
            <a:endParaRPr lang="en-US" dirty="0"/>
          </a:p>
          <a:p>
            <a:endParaRPr lang="en-US" dirty="0"/>
          </a:p>
        </p:txBody>
      </p:sp>
    </p:spTree>
    <p:extLst>
      <p:ext uri="{BB962C8B-B14F-4D97-AF65-F5344CB8AC3E}">
        <p14:creationId xmlns:p14="http://schemas.microsoft.com/office/powerpoint/2010/main" val="127770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645DA2-9B80-CDA8-186B-8F6FC013F973}"/>
              </a:ext>
            </a:extLst>
          </p:cNvPr>
          <p:cNvSpPr>
            <a:spLocks noGrp="1"/>
          </p:cNvSpPr>
          <p:nvPr>
            <p:ph type="title"/>
          </p:nvPr>
        </p:nvSpPr>
        <p:spPr>
          <a:xfrm>
            <a:off x="0" y="1"/>
            <a:ext cx="12192000" cy="711200"/>
          </a:xfrm>
        </p:spPr>
        <p:txBody>
          <a:bodyPr/>
          <a:lstStyle/>
          <a:p>
            <a:r>
              <a:rPr lang="en-US" dirty="0"/>
              <a:t>Frequently asked Questions in Exam</a:t>
            </a:r>
          </a:p>
        </p:txBody>
      </p:sp>
      <p:sp>
        <p:nvSpPr>
          <p:cNvPr id="7" name="Content Placeholder 2">
            <a:extLst>
              <a:ext uri="{FF2B5EF4-FFF2-40B4-BE49-F238E27FC236}">
                <a16:creationId xmlns:a16="http://schemas.microsoft.com/office/drawing/2014/main" id="{D63364E4-F436-6B6C-21B1-6977F61BD888}"/>
              </a:ext>
            </a:extLst>
          </p:cNvPr>
          <p:cNvSpPr>
            <a:spLocks noGrp="1"/>
          </p:cNvSpPr>
          <p:nvPr>
            <p:ph idx="1"/>
          </p:nvPr>
        </p:nvSpPr>
        <p:spPr>
          <a:xfrm>
            <a:off x="131180" y="863444"/>
            <a:ext cx="11929641" cy="5590565"/>
          </a:xfrm>
        </p:spPr>
        <p:txBody>
          <a:bodyPr/>
          <a:lstStyle/>
          <a:p>
            <a:pPr marL="457200" indent="-457200">
              <a:buFont typeface="+mj-lt"/>
              <a:buAutoNum type="arabicPeriod"/>
            </a:pPr>
            <a:r>
              <a:rPr lang="en-US" dirty="0"/>
              <a:t>Define View. Describe types of view in brief.</a:t>
            </a:r>
          </a:p>
          <a:p>
            <a:pPr marL="457200" indent="-457200">
              <a:buFont typeface="+mj-lt"/>
              <a:buAutoNum type="arabicPeriod"/>
            </a:pPr>
            <a:r>
              <a:rPr lang="en-US" dirty="0"/>
              <a:t>How to create a Simple View and Complex View? Explain with suitable example.</a:t>
            </a:r>
          </a:p>
          <a:p>
            <a:pPr marL="457200" indent="-457200">
              <a:buFont typeface="+mj-lt"/>
              <a:buAutoNum type="arabicPeriod"/>
            </a:pPr>
            <a:r>
              <a:rPr lang="en-US" dirty="0"/>
              <a:t>Compare Simple View Vs Complex View.</a:t>
            </a:r>
          </a:p>
          <a:p>
            <a:pPr marL="457200" indent="-457200">
              <a:buFont typeface="+mj-lt"/>
              <a:buAutoNum type="arabicPeriod"/>
            </a:pPr>
            <a:r>
              <a:rPr lang="en-US" dirty="0"/>
              <a:t>Discuss Updating, Deleting, Renaming and Dropping a View.</a:t>
            </a:r>
          </a:p>
          <a:p>
            <a:pPr marL="457200" indent="-457200">
              <a:buFont typeface="+mj-lt"/>
              <a:buAutoNum type="arabicPeriod"/>
            </a:pPr>
            <a:r>
              <a:rPr lang="en-US" dirty="0"/>
              <a:t>Compare Table and View.</a:t>
            </a:r>
          </a:p>
          <a:p>
            <a:pPr marL="457200" indent="-457200">
              <a:buFont typeface="+mj-lt"/>
              <a:buAutoNum type="arabicPeriod"/>
            </a:pPr>
            <a:r>
              <a:rPr lang="en-US" dirty="0"/>
              <a:t>List out the advantages and disadvantages of View.</a:t>
            </a:r>
          </a:p>
          <a:p>
            <a:pPr marL="457200" indent="-457200">
              <a:buFont typeface="+mj-lt"/>
              <a:buAutoNum type="arabicPeriod"/>
            </a:pPr>
            <a:r>
              <a:rPr lang="en-US" dirty="0"/>
              <a:t>List and explain advantages of PL/SQL.</a:t>
            </a:r>
          </a:p>
          <a:p>
            <a:pPr marL="457200" indent="-457200">
              <a:buFont typeface="+mj-lt"/>
              <a:buAutoNum type="arabicPeriod"/>
            </a:pPr>
            <a:r>
              <a:rPr lang="en-US" dirty="0"/>
              <a:t>Write a short note on Stored Procedures.</a:t>
            </a:r>
          </a:p>
          <a:p>
            <a:pPr marL="457200" indent="-457200">
              <a:buFont typeface="+mj-lt"/>
              <a:buAutoNum type="arabicPeriod"/>
            </a:pPr>
            <a:r>
              <a:rPr lang="en-US" dirty="0"/>
              <a:t>Discuss how to update, drop and rename stored procedures.</a:t>
            </a:r>
          </a:p>
          <a:p>
            <a:pPr marL="457200" indent="-457200">
              <a:buFont typeface="+mj-lt"/>
              <a:buAutoNum type="arabicPeriod"/>
            </a:pPr>
            <a:r>
              <a:rPr lang="en-US" dirty="0"/>
              <a:t>Discuss advantages of stored procedures.</a:t>
            </a:r>
          </a:p>
          <a:p>
            <a:pPr marL="457200" indent="-457200">
              <a:buFont typeface="+mj-lt"/>
              <a:buAutoNum type="arabicPeriod"/>
            </a:pPr>
            <a:r>
              <a:rPr lang="en-US" dirty="0"/>
              <a:t>What is User Defined Function? Explain types of UDF with proper example.</a:t>
            </a:r>
          </a:p>
        </p:txBody>
      </p:sp>
    </p:spTree>
    <p:extLst>
      <p:ext uri="{BB962C8B-B14F-4D97-AF65-F5344CB8AC3E}">
        <p14:creationId xmlns:p14="http://schemas.microsoft.com/office/powerpoint/2010/main" val="40253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fade">
                                      <p:cBhvr>
                                        <p:cTn id="5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92332-4F64-AABE-A6AB-3B2241F1A68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B979481-9792-EE84-1581-6CC16CDA4AE1}"/>
              </a:ext>
            </a:extLst>
          </p:cNvPr>
          <p:cNvSpPr>
            <a:spLocks noGrp="1"/>
          </p:cNvSpPr>
          <p:nvPr>
            <p:ph type="title"/>
          </p:nvPr>
        </p:nvSpPr>
        <p:spPr>
          <a:xfrm>
            <a:off x="0" y="1"/>
            <a:ext cx="12192000" cy="711200"/>
          </a:xfrm>
        </p:spPr>
        <p:txBody>
          <a:bodyPr/>
          <a:lstStyle/>
          <a:p>
            <a:r>
              <a:rPr lang="en-US" dirty="0"/>
              <a:t>Frequently asked Questions in Exam</a:t>
            </a:r>
          </a:p>
        </p:txBody>
      </p:sp>
      <p:sp>
        <p:nvSpPr>
          <p:cNvPr id="7" name="Content Placeholder 2">
            <a:extLst>
              <a:ext uri="{FF2B5EF4-FFF2-40B4-BE49-F238E27FC236}">
                <a16:creationId xmlns:a16="http://schemas.microsoft.com/office/drawing/2014/main" id="{A0A1DAB3-0BF0-AA78-DB4E-DF26DDF411EF}"/>
              </a:ext>
            </a:extLst>
          </p:cNvPr>
          <p:cNvSpPr>
            <a:spLocks noGrp="1"/>
          </p:cNvSpPr>
          <p:nvPr>
            <p:ph idx="1"/>
          </p:nvPr>
        </p:nvSpPr>
        <p:spPr>
          <a:xfrm>
            <a:off x="131180" y="863444"/>
            <a:ext cx="11929641" cy="5590565"/>
          </a:xfrm>
        </p:spPr>
        <p:txBody>
          <a:bodyPr/>
          <a:lstStyle/>
          <a:p>
            <a:pPr marL="457200" indent="-457200">
              <a:buFont typeface="+mj-lt"/>
              <a:buAutoNum type="arabicPeriod" startAt="13"/>
            </a:pPr>
            <a:r>
              <a:rPr lang="en-US" dirty="0"/>
              <a:t>Discuss how to update, drop and rename user defined functions.</a:t>
            </a:r>
          </a:p>
          <a:p>
            <a:pPr marL="457200" indent="-457200">
              <a:buFont typeface="+mj-lt"/>
              <a:buAutoNum type="arabicPeriod" startAt="13"/>
            </a:pPr>
            <a:r>
              <a:rPr lang="en-US" dirty="0"/>
              <a:t>Discuss advantages of user defined functions.</a:t>
            </a:r>
          </a:p>
          <a:p>
            <a:pPr marL="457200" indent="-457200">
              <a:buFont typeface="+mj-lt"/>
              <a:buAutoNum type="arabicPeriod" startAt="13"/>
            </a:pPr>
            <a:r>
              <a:rPr lang="en-US" dirty="0"/>
              <a:t>List out advantages of User Defined Functions and Stored Procedures.</a:t>
            </a:r>
          </a:p>
          <a:p>
            <a:pPr marL="457200" indent="-457200">
              <a:buFont typeface="+mj-lt"/>
              <a:buAutoNum type="arabicPeriod" startAt="13"/>
            </a:pPr>
            <a:r>
              <a:rPr lang="en-US" dirty="0"/>
              <a:t>What is indexes? List out and explain types of indexes in brief.</a:t>
            </a:r>
          </a:p>
          <a:p>
            <a:pPr marL="0" indent="0">
              <a:buNone/>
            </a:pPr>
            <a:r>
              <a:rPr lang="en-US" dirty="0"/>
              <a:t>				</a:t>
            </a:r>
            <a:r>
              <a:rPr lang="en-US" b="1" dirty="0"/>
              <a:t>OR</a:t>
            </a:r>
          </a:p>
          <a:p>
            <a:pPr marL="0" indent="0">
              <a:buNone/>
            </a:pPr>
            <a:r>
              <a:rPr lang="en-US" dirty="0"/>
              <a:t>       Write a short note on Clustered and Non-Clustered indexes with suitable example.</a:t>
            </a:r>
          </a:p>
        </p:txBody>
      </p:sp>
    </p:spTree>
    <p:extLst>
      <p:ext uri="{BB962C8B-B14F-4D97-AF65-F5344CB8AC3E}">
        <p14:creationId xmlns:p14="http://schemas.microsoft.com/office/powerpoint/2010/main" val="164909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704883" y="20384"/>
            <a:ext cx="4646358" cy="734653"/>
          </a:xfrm>
        </p:spPr>
        <p:txBody>
          <a:bodyPr/>
          <a:lstStyle/>
          <a:p>
            <a:r>
              <a:rPr lang="en-US" b="1" dirty="0"/>
              <a:t>Database Management Systems-II </a:t>
            </a:r>
            <a:r>
              <a:rPr lang="en-US" dirty="0">
                <a:latin typeface="Roboto Condensed Light" panose="02000000000000000000" pitchFamily="2" charset="0"/>
                <a:ea typeface="Roboto Condensed Light" panose="02000000000000000000" pitchFamily="2" charset="0"/>
              </a:rPr>
              <a:t>(DBMS-II)</a:t>
            </a:r>
          </a:p>
          <a:p>
            <a:r>
              <a:rPr lang="en-US" dirty="0"/>
              <a:t>DU # 2304CS422</a:t>
            </a:r>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hemang.chath@darshan.ac.in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8200834776</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pPr>
              <a:spcAft>
                <a:spcPts val="600"/>
              </a:spcAft>
            </a:pPr>
            <a:r>
              <a:rPr lang="en-US" sz="1600" dirty="0"/>
              <a:t>Computer Science &amp;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Hemang R Chath</a:t>
            </a:r>
          </a:p>
        </p:txBody>
      </p:sp>
      <p:sp>
        <p:nvSpPr>
          <p:cNvPr id="3" name="Picture Placeholder 2">
            <a:extLst>
              <a:ext uri="{FF2B5EF4-FFF2-40B4-BE49-F238E27FC236}">
                <a16:creationId xmlns:a16="http://schemas.microsoft.com/office/drawing/2014/main" id="{0332ABCC-AB17-B851-BA00-AFBE563985B4}"/>
              </a:ext>
            </a:extLst>
          </p:cNvPr>
          <p:cNvSpPr>
            <a:spLocks noGrp="1"/>
          </p:cNvSpPr>
          <p:nvPr>
            <p:ph type="pic" sz="quarter" idx="10"/>
          </p:nvPr>
        </p:nvSpPr>
        <p:spPr/>
        <p:txBody>
          <a:bodyPr/>
          <a:lstStyle/>
          <a:p>
            <a:endParaRPr lang="en-IN"/>
          </a:p>
        </p:txBody>
      </p:sp>
      <p:pic>
        <p:nvPicPr>
          <p:cNvPr id="10" name="Picture Placeholder 8">
            <a:extLst>
              <a:ext uri="{FF2B5EF4-FFF2-40B4-BE49-F238E27FC236}">
                <a16:creationId xmlns:a16="http://schemas.microsoft.com/office/drawing/2014/main" id="{0270E141-1EF9-6E40-29A9-DE6F478C90D8}"/>
              </a:ext>
            </a:extLst>
          </p:cNvPr>
          <p:cNvPicPr>
            <a:picLocks noChangeAspect="1"/>
          </p:cNvPicPr>
          <p:nvPr/>
        </p:nvPicPr>
        <p:blipFill rotWithShape="1">
          <a:blip r:embed="rId2">
            <a:extLst>
              <a:ext uri="{28A0092B-C50C-407E-A947-70E740481C1C}">
                <a14:useLocalDpi xmlns:a14="http://schemas.microsoft.com/office/drawing/2010/main" val="0"/>
              </a:ext>
            </a:extLst>
          </a:blip>
          <a:srcRect l="529" t="-79" r="608" b="11610"/>
          <a:stretch/>
        </p:blipFill>
        <p:spPr>
          <a:xfrm>
            <a:off x="342900" y="5081155"/>
            <a:ext cx="1392382" cy="147550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9341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141D-96BE-1591-A398-49DE7EC9E5FF}"/>
              </a:ext>
            </a:extLst>
          </p:cNvPr>
          <p:cNvSpPr>
            <a:spLocks noGrp="1"/>
          </p:cNvSpPr>
          <p:nvPr>
            <p:ph type="title"/>
          </p:nvPr>
        </p:nvSpPr>
        <p:spPr/>
        <p:txBody>
          <a:bodyPr/>
          <a:lstStyle/>
          <a:p>
            <a:r>
              <a:rPr lang="en-GB" dirty="0"/>
              <a:t>Purpose of Triggers</a:t>
            </a:r>
          </a:p>
        </p:txBody>
      </p:sp>
      <p:sp>
        <p:nvSpPr>
          <p:cNvPr id="3" name="Content Placeholder 2">
            <a:extLst>
              <a:ext uri="{FF2B5EF4-FFF2-40B4-BE49-F238E27FC236}">
                <a16:creationId xmlns:a16="http://schemas.microsoft.com/office/drawing/2014/main" id="{29880EE6-00F9-6C2D-F098-D2C4694280DD}"/>
              </a:ext>
            </a:extLst>
          </p:cNvPr>
          <p:cNvSpPr>
            <a:spLocks noGrp="1"/>
          </p:cNvSpPr>
          <p:nvPr>
            <p:ph idx="1"/>
          </p:nvPr>
        </p:nvSpPr>
        <p:spPr/>
        <p:txBody>
          <a:bodyPr/>
          <a:lstStyle/>
          <a:p>
            <a:r>
              <a:rPr lang="en-US" dirty="0"/>
              <a:t>There are two clear scenarios when triggers are the best choice: </a:t>
            </a:r>
            <a:r>
              <a:rPr lang="en-US" b="1" dirty="0">
                <a:solidFill>
                  <a:schemeClr val="accent6"/>
                </a:solidFill>
              </a:rPr>
              <a:t>auditing and enforcing business rules</a:t>
            </a:r>
            <a:r>
              <a:rPr lang="en-US" dirty="0"/>
              <a:t>.</a:t>
            </a:r>
          </a:p>
          <a:p>
            <a:r>
              <a:rPr lang="en-US" dirty="0"/>
              <a:t>By using a trigger, </a:t>
            </a:r>
            <a:r>
              <a:rPr lang="en-US" b="1" dirty="0">
                <a:solidFill>
                  <a:schemeClr val="accent6"/>
                </a:solidFill>
              </a:rPr>
              <a:t>you can keep track of the changes on a given table</a:t>
            </a:r>
            <a:r>
              <a:rPr lang="en-US" dirty="0">
                <a:solidFill>
                  <a:schemeClr val="accent6"/>
                </a:solidFill>
              </a:rPr>
              <a:t> </a:t>
            </a:r>
            <a:r>
              <a:rPr lang="en-US" dirty="0"/>
              <a:t>by writing a log record with information about the user that made the change and what was changed.</a:t>
            </a:r>
            <a:endParaRPr lang="en-GB" dirty="0"/>
          </a:p>
          <a:p>
            <a:r>
              <a:rPr lang="en-US" dirty="0"/>
              <a:t>The main purpose of triggers is to </a:t>
            </a:r>
            <a:r>
              <a:rPr lang="en-US" b="1" dirty="0">
                <a:solidFill>
                  <a:schemeClr val="accent6"/>
                </a:solidFill>
              </a:rPr>
              <a:t>automate execution of code when an event occurs</a:t>
            </a:r>
            <a:r>
              <a:rPr lang="en-US" dirty="0"/>
              <a:t>.</a:t>
            </a:r>
          </a:p>
          <a:p>
            <a:r>
              <a:rPr lang="en-US" dirty="0"/>
              <a:t>If you need a certain piece of code to always be executed in response to an event, the best option is to </a:t>
            </a:r>
            <a:r>
              <a:rPr lang="en-US" b="1" dirty="0">
                <a:solidFill>
                  <a:schemeClr val="accent6"/>
                </a:solidFill>
              </a:rPr>
              <a:t>use triggers</a:t>
            </a:r>
            <a:r>
              <a:rPr lang="en-US" dirty="0"/>
              <a:t>.</a:t>
            </a:r>
          </a:p>
          <a:p>
            <a:r>
              <a:rPr lang="en-US" dirty="0"/>
              <a:t>Mostly because they guarantee that the code will be executed or the event that fired the trigger will fail.</a:t>
            </a:r>
          </a:p>
          <a:p>
            <a:r>
              <a:rPr lang="en-US" dirty="0"/>
              <a:t>Produce additional checking during insert, update or delete operations on the affected table.</a:t>
            </a:r>
          </a:p>
          <a:p>
            <a:r>
              <a:rPr lang="en-US" dirty="0"/>
              <a:t>It allows us to encode complex default values that cannot be handled by default constraints.</a:t>
            </a:r>
          </a:p>
          <a:p>
            <a:r>
              <a:rPr lang="en-US" b="1" dirty="0">
                <a:solidFill>
                  <a:schemeClr val="accent6"/>
                </a:solidFill>
              </a:rPr>
              <a:t>You can calculate aggregated columns in a table using triggers</a:t>
            </a:r>
            <a:r>
              <a:rPr lang="en-US" dirty="0"/>
              <a:t>.</a:t>
            </a:r>
          </a:p>
        </p:txBody>
      </p:sp>
    </p:spTree>
    <p:extLst>
      <p:ext uri="{BB962C8B-B14F-4D97-AF65-F5344CB8AC3E}">
        <p14:creationId xmlns:p14="http://schemas.microsoft.com/office/powerpoint/2010/main" val="42692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Trigger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SQL Server we can create the following three types of triggers:</a:t>
            </a:r>
          </a:p>
          <a:p>
            <a:pPr marL="914400" lvl="1" indent="-457200">
              <a:buFont typeface="+mj-lt"/>
              <a:buAutoNum type="arabicPeriod"/>
            </a:pPr>
            <a:r>
              <a:rPr lang="en-US" sz="2200" b="1" dirty="0"/>
              <a:t>Data Definition Language (DDL) triggers</a:t>
            </a:r>
          </a:p>
          <a:p>
            <a:pPr marL="1436688" lvl="3" indent="-269875">
              <a:buFont typeface="Wingdings" panose="05000000000000000000" pitchFamily="2" charset="2"/>
              <a:buChar char="§"/>
              <a:tabLst>
                <a:tab pos="1436688" algn="l"/>
              </a:tabLst>
            </a:pPr>
            <a:r>
              <a:rPr lang="en-US" sz="2000" dirty="0"/>
              <a:t>DDL triggers are fired when </a:t>
            </a:r>
            <a:r>
              <a:rPr lang="en-US" sz="2000" b="1" dirty="0">
                <a:solidFill>
                  <a:schemeClr val="accent6"/>
                </a:solidFill>
              </a:rPr>
              <a:t>DDL event occurs</a:t>
            </a:r>
            <a:r>
              <a:rPr lang="en-US" sz="2000" dirty="0"/>
              <a:t>. i.e. when object is created, altered and dropped by a user. </a:t>
            </a:r>
          </a:p>
          <a:p>
            <a:pPr marL="1436688" lvl="3" indent="-269875">
              <a:buFont typeface="Wingdings" panose="05000000000000000000" pitchFamily="2" charset="2"/>
              <a:buChar char="§"/>
              <a:tabLst>
                <a:tab pos="1436688" algn="l"/>
              </a:tabLst>
            </a:pPr>
            <a:r>
              <a:rPr lang="en-US" sz="2000" dirty="0"/>
              <a:t>These triggers are created at the database level or server level based on the type of DDL event.</a:t>
            </a:r>
          </a:p>
          <a:p>
            <a:pPr marL="914400" lvl="1" indent="-457200">
              <a:buFont typeface="+mj-lt"/>
              <a:buAutoNum type="arabicPeriod" startAt="2"/>
            </a:pPr>
            <a:r>
              <a:rPr lang="en-US" sz="2200" b="1" dirty="0"/>
              <a:t>Data Manipulation Language (DML) triggers</a:t>
            </a:r>
          </a:p>
          <a:p>
            <a:pPr marL="1436688" lvl="3" indent="-269875">
              <a:buFont typeface="Wingdings" panose="05000000000000000000" pitchFamily="2" charset="2"/>
              <a:buChar char="§"/>
            </a:pPr>
            <a:r>
              <a:rPr lang="en-US" sz="2000" dirty="0"/>
              <a:t>DML triggers are fired when a </a:t>
            </a:r>
            <a:r>
              <a:rPr lang="en-US" sz="2000" b="1" dirty="0">
                <a:solidFill>
                  <a:schemeClr val="accent6"/>
                </a:solidFill>
              </a:rPr>
              <a:t>DML event occurs</a:t>
            </a:r>
            <a:r>
              <a:rPr lang="en-US" sz="2000" dirty="0"/>
              <a:t>. i.e. when data is inserted/ updated/ deleted in the table by a user.</a:t>
            </a:r>
          </a:p>
          <a:p>
            <a:pPr marL="1436688" lvl="3" indent="-269875">
              <a:buFont typeface="Wingdings" panose="05000000000000000000" pitchFamily="2" charset="2"/>
              <a:buChar char="§"/>
            </a:pPr>
            <a:r>
              <a:rPr lang="en-US" sz="2000" dirty="0"/>
              <a:t>These triggers are created at the table level.</a:t>
            </a:r>
          </a:p>
          <a:p>
            <a:pPr marL="1436688" lvl="3" indent="-269875">
              <a:buFont typeface="Wingdings" panose="05000000000000000000" pitchFamily="2" charset="2"/>
              <a:buChar char="§"/>
            </a:pPr>
            <a:r>
              <a:rPr lang="en-US" sz="2000" dirty="0"/>
              <a:t>DML triggers have different types</a:t>
            </a:r>
          </a:p>
          <a:p>
            <a:pPr marL="1884363" lvl="4" indent="-176213">
              <a:tabLst>
                <a:tab pos="1884363" algn="l"/>
              </a:tabLst>
            </a:pPr>
            <a:r>
              <a:rPr lang="en-GB" sz="1800" b="1" dirty="0"/>
              <a:t>FOR or AFTER [</a:t>
            </a:r>
            <a:r>
              <a:rPr lang="en-GB" sz="1800" dirty="0"/>
              <a:t>INSERT, UPDATE, DELETE</a:t>
            </a:r>
            <a:r>
              <a:rPr lang="en-GB" sz="1800" b="1" dirty="0"/>
              <a:t>]</a:t>
            </a:r>
            <a:endParaRPr lang="en-GB" sz="1800" dirty="0"/>
          </a:p>
          <a:p>
            <a:pPr marL="1884363" lvl="4" indent="-176213">
              <a:tabLst>
                <a:tab pos="1884363" algn="l"/>
              </a:tabLst>
            </a:pPr>
            <a:r>
              <a:rPr lang="en-GB" sz="1800" b="1" dirty="0"/>
              <a:t>INSTEAD OF [</a:t>
            </a:r>
            <a:r>
              <a:rPr lang="en-GB" sz="1800" dirty="0"/>
              <a:t>INSERT, UPDATE, DELETE</a:t>
            </a:r>
            <a:r>
              <a:rPr lang="en-GB" sz="1800" b="1" dirty="0"/>
              <a:t>]</a:t>
            </a:r>
            <a:endParaRPr lang="en-US" sz="1800" dirty="0"/>
          </a:p>
          <a:p>
            <a:pPr marL="914400" lvl="1" indent="-457200">
              <a:buFont typeface="+mj-lt"/>
              <a:buAutoNum type="arabicPeriod" startAt="3"/>
            </a:pPr>
            <a:r>
              <a:rPr lang="en-US" sz="2200" b="1" dirty="0"/>
              <a:t>Logon triggers</a:t>
            </a:r>
          </a:p>
          <a:p>
            <a:pPr marL="1436688" lvl="3" indent="-269875">
              <a:buFont typeface="Wingdings" panose="05000000000000000000" pitchFamily="2" charset="2"/>
              <a:buChar char="§"/>
            </a:pPr>
            <a:r>
              <a:rPr lang="en-US" sz="2000" dirty="0"/>
              <a:t>These triggers are fired when </a:t>
            </a:r>
            <a:r>
              <a:rPr lang="en-US" sz="2000" b="1" dirty="0">
                <a:solidFill>
                  <a:schemeClr val="accent6"/>
                </a:solidFill>
              </a:rPr>
              <a:t>LOGON event occurs</a:t>
            </a:r>
            <a:r>
              <a:rPr lang="en-US" sz="2000" dirty="0"/>
              <a:t>. </a:t>
            </a:r>
          </a:p>
          <a:p>
            <a:pPr marL="1436688" lvl="3" indent="-269875">
              <a:buFont typeface="Wingdings" panose="05000000000000000000" pitchFamily="2" charset="2"/>
              <a:buChar char="§"/>
            </a:pPr>
            <a:r>
              <a:rPr lang="en-US" sz="2000" dirty="0"/>
              <a:t>LOGON triggers fired after successful authentication and before establishing the user session.</a:t>
            </a:r>
          </a:p>
        </p:txBody>
      </p:sp>
    </p:spTree>
    <p:extLst>
      <p:ext uri="{BB962C8B-B14F-4D97-AF65-F5344CB8AC3E}">
        <p14:creationId xmlns:p14="http://schemas.microsoft.com/office/powerpoint/2010/main" val="31961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DML Triggers [</a:t>
            </a:r>
            <a:r>
              <a:rPr lang="en-US" dirty="0">
                <a:solidFill>
                  <a:schemeClr val="bg1">
                    <a:lumMod val="50000"/>
                  </a:schemeClr>
                </a:solidFill>
              </a:rPr>
              <a:t>Important</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DML Triggers are of two types:</a:t>
            </a:r>
          </a:p>
          <a:p>
            <a:pPr marL="914400" lvl="1" indent="-457200">
              <a:buFont typeface="+mj-lt"/>
              <a:buAutoNum type="arabicPeriod"/>
            </a:pPr>
            <a:r>
              <a:rPr lang="en-US" sz="2200" b="1" dirty="0"/>
              <a:t>After trigger (using FOR/AFTER CLAUSE) </a:t>
            </a:r>
            <a:r>
              <a:rPr lang="en-US" sz="2200" dirty="0"/>
              <a:t>: </a:t>
            </a:r>
          </a:p>
          <a:p>
            <a:pPr marL="1343025" lvl="2"/>
            <a:r>
              <a:rPr lang="en-US" sz="2000" dirty="0"/>
              <a:t>After triggers are </a:t>
            </a:r>
            <a:r>
              <a:rPr lang="en-US" sz="2000" b="1" dirty="0">
                <a:solidFill>
                  <a:schemeClr val="accent6"/>
                </a:solidFill>
              </a:rPr>
              <a:t>executed after completing the execution of DML statements</a:t>
            </a:r>
            <a:r>
              <a:rPr lang="en-US" sz="2000" dirty="0"/>
              <a:t>.</a:t>
            </a:r>
          </a:p>
          <a:p>
            <a:pPr marL="1343025" lvl="2"/>
            <a:r>
              <a:rPr lang="en-US" sz="2000" b="1" dirty="0"/>
              <a:t>Example:</a:t>
            </a:r>
            <a:r>
              <a:rPr lang="en-US" sz="2000" dirty="0"/>
              <a:t> If you insert a record/row into a table then the trigger related/associated with the insert event on this table will be executed only after inserting the record into that table. </a:t>
            </a:r>
          </a:p>
          <a:p>
            <a:pPr marL="1343025" lvl="2"/>
            <a:r>
              <a:rPr lang="en-US" sz="2000" dirty="0"/>
              <a:t>If the </a:t>
            </a:r>
            <a:r>
              <a:rPr lang="en-US" sz="2000" b="1" dirty="0">
                <a:solidFill>
                  <a:schemeClr val="accent6"/>
                </a:solidFill>
              </a:rPr>
              <a:t>record/row insertion fails</a:t>
            </a:r>
            <a:r>
              <a:rPr lang="en-US" sz="2000" dirty="0"/>
              <a:t>, SQL Server will </a:t>
            </a:r>
            <a:r>
              <a:rPr lang="en-US" sz="2000" b="1" dirty="0">
                <a:solidFill>
                  <a:schemeClr val="accent6"/>
                </a:solidFill>
              </a:rPr>
              <a:t>not execute the after trigger</a:t>
            </a:r>
            <a:r>
              <a:rPr lang="en-US" sz="2000" dirty="0"/>
              <a:t>.</a:t>
            </a:r>
          </a:p>
          <a:p>
            <a:pPr marL="914400" lvl="1" indent="-457200">
              <a:buFont typeface="+mj-lt"/>
              <a:buAutoNum type="arabicPeriod" startAt="2"/>
            </a:pPr>
            <a:r>
              <a:rPr lang="en-US" sz="2200" b="1" dirty="0"/>
              <a:t>Instead of Trigger (using INSTEAD OF CLAUSE) </a:t>
            </a:r>
            <a:r>
              <a:rPr lang="en-US" sz="2200" dirty="0"/>
              <a:t>: </a:t>
            </a:r>
          </a:p>
          <a:p>
            <a:pPr marL="1343025" lvl="2" indent="-269875"/>
            <a:r>
              <a:rPr lang="en-US" sz="2000" dirty="0"/>
              <a:t>Instead of trigger are </a:t>
            </a:r>
            <a:r>
              <a:rPr lang="en-US" sz="2000" b="1" dirty="0">
                <a:solidFill>
                  <a:schemeClr val="accent6"/>
                </a:solidFill>
              </a:rPr>
              <a:t>executed before starts the execution of DML statements</a:t>
            </a:r>
            <a:r>
              <a:rPr lang="en-US" sz="2000" dirty="0"/>
              <a:t>. </a:t>
            </a:r>
          </a:p>
          <a:p>
            <a:pPr marL="1343025" lvl="2" indent="-269875"/>
            <a:r>
              <a:rPr lang="en-US" sz="2000" dirty="0"/>
              <a:t>An instead of trigger</a:t>
            </a:r>
            <a:r>
              <a:rPr lang="en-US" sz="2000" dirty="0">
                <a:solidFill>
                  <a:schemeClr val="tx2"/>
                </a:solidFill>
              </a:rPr>
              <a:t> </a:t>
            </a:r>
            <a:r>
              <a:rPr lang="en-US" sz="2000" b="1" dirty="0">
                <a:solidFill>
                  <a:schemeClr val="accent6"/>
                </a:solidFill>
              </a:rPr>
              <a:t>allows us to skip an INSERT</a:t>
            </a:r>
            <a:r>
              <a:rPr lang="en-US" sz="2000" dirty="0"/>
              <a:t>,</a:t>
            </a:r>
            <a:r>
              <a:rPr lang="en-US" sz="2000" b="1" dirty="0">
                <a:solidFill>
                  <a:schemeClr val="accent6"/>
                </a:solidFill>
              </a:rPr>
              <a:t> DELETE</a:t>
            </a:r>
            <a:r>
              <a:rPr lang="en-US" sz="2000" dirty="0"/>
              <a:t>,</a:t>
            </a:r>
            <a:r>
              <a:rPr lang="en-US" sz="2000" b="1" dirty="0">
                <a:solidFill>
                  <a:schemeClr val="accent6"/>
                </a:solidFill>
              </a:rPr>
              <a:t> or UPDATE statement </a:t>
            </a:r>
            <a:r>
              <a:rPr lang="en-US" sz="2000" dirty="0"/>
              <a:t>to a table and execute other statements defined in the trigger instead. </a:t>
            </a:r>
          </a:p>
          <a:p>
            <a:pPr marL="1343025" lvl="2" indent="-269875"/>
            <a:r>
              <a:rPr lang="en-US" sz="2000" dirty="0"/>
              <a:t>The </a:t>
            </a:r>
            <a:r>
              <a:rPr lang="en-US" sz="2000" b="1" dirty="0">
                <a:solidFill>
                  <a:schemeClr val="accent6"/>
                </a:solidFill>
              </a:rPr>
              <a:t>actual INSERT</a:t>
            </a:r>
            <a:r>
              <a:rPr lang="en-US" sz="2000" dirty="0"/>
              <a:t>,</a:t>
            </a:r>
            <a:r>
              <a:rPr lang="en-US" sz="2000" b="1" dirty="0">
                <a:solidFill>
                  <a:schemeClr val="accent6"/>
                </a:solidFill>
              </a:rPr>
              <a:t> DELETE </a:t>
            </a:r>
            <a:r>
              <a:rPr lang="en-US" sz="2000" dirty="0"/>
              <a:t>or</a:t>
            </a:r>
            <a:r>
              <a:rPr lang="en-US" sz="2000" b="1" dirty="0">
                <a:solidFill>
                  <a:schemeClr val="accent6"/>
                </a:solidFill>
              </a:rPr>
              <a:t> UPDATE </a:t>
            </a:r>
            <a:r>
              <a:rPr lang="en-US" sz="2000" dirty="0"/>
              <a:t>operation </a:t>
            </a:r>
            <a:r>
              <a:rPr lang="en-US" sz="2000" b="1" dirty="0">
                <a:solidFill>
                  <a:schemeClr val="accent6"/>
                </a:solidFill>
              </a:rPr>
              <a:t>does not occur at all</a:t>
            </a:r>
            <a:r>
              <a:rPr lang="en-US" sz="2000" dirty="0"/>
              <a:t>.</a:t>
            </a:r>
          </a:p>
          <a:p>
            <a:pPr marL="1800225" lvl="4" indent="-269875"/>
            <a:r>
              <a:rPr lang="en-US" sz="1800" b="1" dirty="0"/>
              <a:t>Example</a:t>
            </a:r>
            <a:r>
              <a:rPr lang="en-US" sz="1800" dirty="0"/>
              <a:t>: If you insert a record/row into a table then the trigger related/associated with the insert event on this table will be executed before inserting the record into that table. </a:t>
            </a:r>
          </a:p>
          <a:p>
            <a:pPr marL="1343025" lvl="2" indent="-269875"/>
            <a:r>
              <a:rPr lang="en-US" sz="2000" dirty="0"/>
              <a:t>If the </a:t>
            </a:r>
            <a:r>
              <a:rPr lang="en-US" sz="2000" b="1" dirty="0">
                <a:solidFill>
                  <a:schemeClr val="accent6"/>
                </a:solidFill>
              </a:rPr>
              <a:t>record/row insertion fails</a:t>
            </a:r>
            <a:r>
              <a:rPr lang="en-US" sz="2000" dirty="0"/>
              <a:t>, SQL Server will </a:t>
            </a:r>
            <a:r>
              <a:rPr lang="en-US" sz="2000" b="1" dirty="0">
                <a:solidFill>
                  <a:schemeClr val="accent6"/>
                </a:solidFill>
              </a:rPr>
              <a:t>execute the instead of trigger</a:t>
            </a:r>
            <a:r>
              <a:rPr lang="en-US" sz="2000" dirty="0"/>
              <a:t>.</a:t>
            </a:r>
          </a:p>
          <a:p>
            <a:pPr marL="914400" lvl="2" indent="0">
              <a:buNone/>
            </a:pPr>
            <a:endParaRPr lang="en-US" sz="2000" dirty="0"/>
          </a:p>
        </p:txBody>
      </p:sp>
    </p:spTree>
    <p:extLst>
      <p:ext uri="{BB962C8B-B14F-4D97-AF65-F5344CB8AC3E}">
        <p14:creationId xmlns:p14="http://schemas.microsoft.com/office/powerpoint/2010/main" val="9148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FD87-CF1D-3DE2-FEED-85FA73EF62E0}"/>
              </a:ext>
            </a:extLst>
          </p:cNvPr>
          <p:cNvSpPr>
            <a:spLocks noGrp="1"/>
          </p:cNvSpPr>
          <p:nvPr>
            <p:ph type="title"/>
          </p:nvPr>
        </p:nvSpPr>
        <p:spPr/>
        <p:txBody>
          <a:bodyPr/>
          <a:lstStyle/>
          <a:p>
            <a:r>
              <a:rPr lang="en-US" dirty="0"/>
              <a:t>Syntax of Trigger</a:t>
            </a:r>
            <a:endParaRPr lang="en-GB" dirty="0"/>
          </a:p>
        </p:txBody>
      </p:sp>
      <p:sp>
        <p:nvSpPr>
          <p:cNvPr id="4" name="Rectangle 3">
            <a:extLst>
              <a:ext uri="{FF2B5EF4-FFF2-40B4-BE49-F238E27FC236}">
                <a16:creationId xmlns:a16="http://schemas.microsoft.com/office/drawing/2014/main" id="{2557ECAD-0448-629D-8AC8-276E967361C4}"/>
              </a:ext>
            </a:extLst>
          </p:cNvPr>
          <p:cNvSpPr/>
          <p:nvPr/>
        </p:nvSpPr>
        <p:spPr>
          <a:xfrm>
            <a:off x="694966" y="1192628"/>
            <a:ext cx="11164242" cy="3416320"/>
          </a:xfrm>
          <a:prstGeom prst="rect">
            <a:avLst/>
          </a:prstGeom>
          <a:solidFill>
            <a:schemeClr val="bg1">
              <a:lumMod val="95000"/>
            </a:schemeClr>
          </a:solidFill>
          <a:ln>
            <a:noFill/>
          </a:ln>
        </p:spPr>
        <p:txBody>
          <a:bodyPr wrap="square">
            <a:spAutoFit/>
          </a:bodyPr>
          <a:lstStyle/>
          <a:p>
            <a:pPr marL="87312"/>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[OR </a:t>
            </a:r>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TRIGGER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Trigger_name</a:t>
            </a:r>
            <a:r>
              <a:rPr lang="en-US" dirty="0">
                <a:solidFill>
                  <a:srgbClr val="000000"/>
                </a:solidFill>
                <a:latin typeface="Consolas" panose="020B0609020204030204" pitchFamily="49" charset="0"/>
              </a:rPr>
              <a:t> </a:t>
            </a:r>
          </a:p>
          <a:p>
            <a:pPr marL="87312"/>
            <a:endParaRPr lang="en-US" dirty="0">
              <a:solidFill>
                <a:srgbClr val="000000"/>
              </a:solidFill>
              <a:latin typeface="Consolas" panose="020B0609020204030204" pitchFamily="49" charset="0"/>
            </a:endParaRPr>
          </a:p>
          <a:p>
            <a:pPr marL="87312"/>
            <a:r>
              <a:rPr lang="en-GB" dirty="0">
                <a:solidFill>
                  <a:srgbClr val="0000FF"/>
                </a:solidFill>
                <a:latin typeface="Consolas" panose="020B0609020204030204" pitchFamily="49" charset="0"/>
              </a:rPr>
              <a:t>ON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Table_name</a:t>
            </a:r>
            <a:r>
              <a:rPr lang="en-GB" dirty="0">
                <a:solidFill>
                  <a:srgbClr val="000000"/>
                </a:solidFill>
                <a:latin typeface="Consolas" panose="020B0609020204030204" pitchFamily="49" charset="0"/>
              </a:rPr>
              <a:t> OR </a:t>
            </a:r>
            <a:r>
              <a:rPr lang="en-GB" dirty="0" err="1">
                <a:solidFill>
                  <a:srgbClr val="000000"/>
                </a:solidFill>
                <a:latin typeface="Consolas" panose="020B0609020204030204" pitchFamily="49" charset="0"/>
              </a:rPr>
              <a:t>view_name</a:t>
            </a:r>
            <a:endParaRPr lang="en-GB" dirty="0">
              <a:solidFill>
                <a:srgbClr val="000000"/>
              </a:solidFill>
              <a:latin typeface="Consolas" panose="020B0609020204030204" pitchFamily="49" charset="0"/>
            </a:endParaRPr>
          </a:p>
          <a:p>
            <a:pPr marL="87312"/>
            <a:endParaRPr lang="en-GB" dirty="0">
              <a:solidFill>
                <a:srgbClr val="000000"/>
              </a:solidFill>
              <a:latin typeface="Consolas" panose="020B0609020204030204" pitchFamily="49" charset="0"/>
            </a:endParaRPr>
          </a:p>
          <a:p>
            <a:pPr marL="87312"/>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FOR</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OR</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AFTER</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INSTEAD</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OF</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 {</a:t>
            </a:r>
            <a:r>
              <a:rPr lang="en-GB" dirty="0">
                <a:solidFill>
                  <a:srgbClr val="000000"/>
                </a:solidFill>
                <a:latin typeface="Consolas" panose="020B0609020204030204" pitchFamily="49" charset="0"/>
              </a:rPr>
              <a:t> [ INSERT ] [ , ] [ UPDATE ] [ , ] [ DELETE ] </a:t>
            </a:r>
            <a:r>
              <a:rPr lang="en-GB" dirty="0">
                <a:solidFill>
                  <a:srgbClr val="808080"/>
                </a:solidFill>
                <a:latin typeface="Consolas" panose="020B0609020204030204" pitchFamily="49" charset="0"/>
              </a:rPr>
              <a:t>}</a:t>
            </a:r>
          </a:p>
          <a:p>
            <a:pPr marL="87312"/>
            <a:endParaRPr lang="en-GB" dirty="0">
              <a:solidFill>
                <a:srgbClr val="000000"/>
              </a:solidFill>
              <a:latin typeface="Consolas" panose="020B0609020204030204" pitchFamily="49" charset="0"/>
            </a:endParaRPr>
          </a:p>
          <a:p>
            <a:pPr marL="87312"/>
            <a:r>
              <a:rPr lang="en-GB" dirty="0">
                <a:solidFill>
                  <a:srgbClr val="0000FF"/>
                </a:solidFill>
                <a:latin typeface="Consolas" panose="020B0609020204030204" pitchFamily="49" charset="0"/>
              </a:rPr>
              <a:t>AS</a:t>
            </a:r>
          </a:p>
          <a:p>
            <a:pPr marL="87312"/>
            <a:endParaRPr lang="en-GB" dirty="0">
              <a:solidFill>
                <a:srgbClr val="000000"/>
              </a:solidFill>
              <a:latin typeface="Consolas" panose="020B0609020204030204" pitchFamily="49" charset="0"/>
            </a:endParaRPr>
          </a:p>
          <a:p>
            <a:pPr marL="87312"/>
            <a:r>
              <a:rPr lang="en-GB" dirty="0">
                <a:solidFill>
                  <a:srgbClr val="0000FF"/>
                </a:solidFill>
                <a:latin typeface="Consolas" panose="020B0609020204030204" pitchFamily="49" charset="0"/>
              </a:rPr>
              <a:t>BEGIN</a:t>
            </a:r>
            <a:r>
              <a:rPr lang="en-GB" dirty="0">
                <a:solidFill>
                  <a:srgbClr val="000000"/>
                </a:solidFill>
                <a:latin typeface="Consolas" panose="020B0609020204030204" pitchFamily="49" charset="0"/>
              </a:rPr>
              <a:t> </a:t>
            </a:r>
          </a:p>
          <a:p>
            <a:pPr marL="87312"/>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--SQL Statements (Body)</a:t>
            </a:r>
            <a:endParaRPr lang="en-GB" dirty="0">
              <a:solidFill>
                <a:srgbClr val="000000"/>
              </a:solidFill>
              <a:latin typeface="Consolas" panose="020B0609020204030204" pitchFamily="49" charset="0"/>
            </a:endParaRPr>
          </a:p>
          <a:p>
            <a:pPr marL="87312"/>
            <a:r>
              <a:rPr lang="en-GB" dirty="0">
                <a:solidFill>
                  <a:srgbClr val="0000FF"/>
                </a:solidFill>
                <a:latin typeface="Consolas" panose="020B0609020204030204" pitchFamily="49" charset="0"/>
              </a:rPr>
              <a:t>	Executable</a:t>
            </a:r>
            <a:r>
              <a:rPr lang="en-GB" dirty="0">
                <a:solidFill>
                  <a:srgbClr val="000000"/>
                </a:solidFill>
                <a:latin typeface="Consolas" panose="020B0609020204030204" pitchFamily="49" charset="0"/>
              </a:rPr>
              <a:t> statements  </a:t>
            </a:r>
          </a:p>
          <a:p>
            <a:pPr marL="87312"/>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endParaRPr lang="en-US" dirty="0"/>
          </a:p>
        </p:txBody>
      </p:sp>
      <p:sp>
        <p:nvSpPr>
          <p:cNvPr id="5" name="Rectangle 4">
            <a:extLst>
              <a:ext uri="{FF2B5EF4-FFF2-40B4-BE49-F238E27FC236}">
                <a16:creationId xmlns:a16="http://schemas.microsoft.com/office/drawing/2014/main" id="{E61A2CE8-F6B8-75A2-11C9-BC2F1FE4FD54}"/>
              </a:ext>
            </a:extLst>
          </p:cNvPr>
          <p:cNvSpPr/>
          <p:nvPr/>
        </p:nvSpPr>
        <p:spPr>
          <a:xfrm>
            <a:off x="131180" y="1192628"/>
            <a:ext cx="579518" cy="341632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IN" b="1" dirty="0">
                <a:solidFill>
                  <a:schemeClr val="tx1">
                    <a:lumMod val="75000"/>
                    <a:lumOff val="25000"/>
                  </a:schemeClr>
                </a:solidFill>
                <a:latin typeface="Consolas" panose="020B0609020204030204" pitchFamily="49" charset="0"/>
              </a:rPr>
              <a:t>2</a:t>
            </a:r>
          </a:p>
          <a:p>
            <a:pPr algn="r"/>
            <a:r>
              <a:rPr lang="en-IN" b="1" dirty="0">
                <a:solidFill>
                  <a:schemeClr val="tx1">
                    <a:lumMod val="75000"/>
                    <a:lumOff val="25000"/>
                  </a:schemeClr>
                </a:solidFill>
                <a:latin typeface="Consolas" panose="020B0609020204030204" pitchFamily="49" charset="0"/>
              </a:rPr>
              <a:t>3</a:t>
            </a:r>
          </a:p>
          <a:p>
            <a:pPr algn="r"/>
            <a:r>
              <a:rPr lang="en-IN" b="1" dirty="0">
                <a:solidFill>
                  <a:schemeClr val="tx1">
                    <a:lumMod val="75000"/>
                    <a:lumOff val="25000"/>
                  </a:schemeClr>
                </a:solidFill>
                <a:latin typeface="Consolas" panose="020B0609020204030204" pitchFamily="49" charset="0"/>
              </a:rPr>
              <a:t>4</a:t>
            </a:r>
          </a:p>
          <a:p>
            <a:pPr algn="r"/>
            <a:r>
              <a:rPr lang="en-IN" b="1" dirty="0">
                <a:solidFill>
                  <a:schemeClr val="tx1">
                    <a:lumMod val="75000"/>
                    <a:lumOff val="25000"/>
                  </a:schemeClr>
                </a:solidFill>
                <a:latin typeface="Consolas" panose="020B0609020204030204" pitchFamily="49" charset="0"/>
              </a:rPr>
              <a:t>5</a:t>
            </a:r>
          </a:p>
          <a:p>
            <a:pPr algn="r"/>
            <a:r>
              <a:rPr lang="en-IN" b="1" dirty="0">
                <a:solidFill>
                  <a:schemeClr val="tx1">
                    <a:lumMod val="75000"/>
                    <a:lumOff val="25000"/>
                  </a:schemeClr>
                </a:solidFill>
                <a:latin typeface="Consolas" panose="020B0609020204030204" pitchFamily="49" charset="0"/>
              </a:rPr>
              <a:t>6</a:t>
            </a:r>
          </a:p>
          <a:p>
            <a:pPr algn="r"/>
            <a:r>
              <a:rPr lang="en-IN" b="1" dirty="0">
                <a:solidFill>
                  <a:schemeClr val="tx1">
                    <a:lumMod val="75000"/>
                    <a:lumOff val="25000"/>
                  </a:schemeClr>
                </a:solidFill>
                <a:latin typeface="Consolas" panose="020B0609020204030204" pitchFamily="49" charset="0"/>
              </a:rPr>
              <a:t>7</a:t>
            </a:r>
          </a:p>
          <a:p>
            <a:pPr algn="r"/>
            <a:r>
              <a:rPr lang="en-IN" b="1" dirty="0">
                <a:solidFill>
                  <a:schemeClr val="tx1">
                    <a:lumMod val="75000"/>
                    <a:lumOff val="25000"/>
                  </a:schemeClr>
                </a:solidFill>
                <a:latin typeface="Consolas" panose="020B0609020204030204" pitchFamily="49" charset="0"/>
              </a:rPr>
              <a:t>8</a:t>
            </a:r>
          </a:p>
          <a:p>
            <a:pPr algn="r"/>
            <a:r>
              <a:rPr lang="en-IN" b="1" dirty="0">
                <a:solidFill>
                  <a:schemeClr val="tx1">
                    <a:lumMod val="75000"/>
                    <a:lumOff val="25000"/>
                  </a:schemeClr>
                </a:solidFill>
                <a:latin typeface="Consolas" panose="020B0609020204030204" pitchFamily="49" charset="0"/>
              </a:rPr>
              <a:t>9</a:t>
            </a:r>
          </a:p>
          <a:p>
            <a:pPr algn="r"/>
            <a:r>
              <a:rPr lang="en-IN" b="1" dirty="0">
                <a:solidFill>
                  <a:schemeClr val="tx1">
                    <a:lumMod val="75000"/>
                    <a:lumOff val="25000"/>
                  </a:schemeClr>
                </a:solidFill>
                <a:latin typeface="Consolas" panose="020B0609020204030204" pitchFamily="49" charset="0"/>
              </a:rPr>
              <a:t>10</a:t>
            </a:r>
          </a:p>
          <a:p>
            <a:pPr algn="r"/>
            <a:r>
              <a:rPr lang="en-IN" b="1" dirty="0">
                <a:solidFill>
                  <a:schemeClr val="tx1">
                    <a:lumMod val="75000"/>
                    <a:lumOff val="25000"/>
                  </a:schemeClr>
                </a:solidFill>
                <a:latin typeface="Consolas" panose="020B0609020204030204" pitchFamily="49" charset="0"/>
              </a:rPr>
              <a:t>11</a:t>
            </a:r>
          </a:p>
          <a:p>
            <a:pPr algn="r"/>
            <a:r>
              <a:rPr lang="en-IN" b="1" dirty="0">
                <a:solidFill>
                  <a:schemeClr val="tx1">
                    <a:lumMod val="75000"/>
                    <a:lumOff val="25000"/>
                  </a:schemeClr>
                </a:solidFill>
                <a:latin typeface="Consolas" panose="020B0609020204030204" pitchFamily="49" charset="0"/>
              </a:rPr>
              <a:t>12</a:t>
            </a:r>
          </a:p>
        </p:txBody>
      </p:sp>
      <p:sp>
        <p:nvSpPr>
          <p:cNvPr id="6" name="Rectangle: Top Corners Rounded 5">
            <a:extLst>
              <a:ext uri="{FF2B5EF4-FFF2-40B4-BE49-F238E27FC236}">
                <a16:creationId xmlns:a16="http://schemas.microsoft.com/office/drawing/2014/main" id="{71F25FAA-16D9-AE16-5056-BC07F02D226F}"/>
              </a:ext>
            </a:extLst>
          </p:cNvPr>
          <p:cNvSpPr/>
          <p:nvPr/>
        </p:nvSpPr>
        <p:spPr>
          <a:xfrm>
            <a:off x="131180" y="863444"/>
            <a:ext cx="161364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solidFill>
                  <a:schemeClr val="bg1"/>
                </a:solidFill>
              </a:rPr>
              <a:t>Trigger Syntax</a:t>
            </a:r>
          </a:p>
        </p:txBody>
      </p:sp>
    </p:spTree>
    <p:extLst>
      <p:ext uri="{BB962C8B-B14F-4D97-AF65-F5344CB8AC3E}">
        <p14:creationId xmlns:p14="http://schemas.microsoft.com/office/powerpoint/2010/main" val="23625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a:t>
            </a:r>
          </a:p>
        </p:txBody>
      </p:sp>
      <p:sp>
        <p:nvSpPr>
          <p:cNvPr id="3" name="Content Placeholder 2"/>
          <p:cNvSpPr>
            <a:spLocks noGrp="1"/>
          </p:cNvSpPr>
          <p:nvPr>
            <p:ph idx="1"/>
          </p:nvPr>
        </p:nvSpPr>
        <p:spPr/>
        <p:txBody>
          <a:bodyPr/>
          <a:lstStyle/>
          <a:p>
            <a:r>
              <a:rPr lang="en-US" dirty="0"/>
              <a:t>Create a trigger on department table for insert, update and delete statement to display a message “Record is affected”.</a:t>
            </a:r>
          </a:p>
          <a:p>
            <a:pPr marL="457200" lvl="1" indent="0">
              <a:buNone/>
            </a:pPr>
            <a:endParaRPr lang="en-US" dirty="0"/>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b="1" u="sng" dirty="0">
              <a:latin typeface="+mj-lt"/>
            </a:endParaRPr>
          </a:p>
          <a:p>
            <a:pPr marL="544512" lvl="1" indent="0">
              <a:buNone/>
            </a:pPr>
            <a:r>
              <a:rPr lang="en-GB" b="1" u="sng" dirty="0">
                <a:latin typeface="+mj-lt"/>
              </a:rPr>
              <a:t>Trigger Executed When…</a:t>
            </a:r>
          </a:p>
          <a:p>
            <a:pPr marL="887412" lvl="1" indent="-342900"/>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101</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'Computer Department’</a:t>
            </a:r>
            <a:r>
              <a:rPr lang="en-US" dirty="0">
                <a:solidFill>
                  <a:srgbClr val="808080"/>
                </a:solidFill>
                <a:latin typeface="Consolas" panose="020B0609020204030204" pitchFamily="49" charset="0"/>
              </a:rPr>
              <a:t>)</a:t>
            </a:r>
          </a:p>
          <a:p>
            <a:pPr marL="895350" lvl="1" indent="-354013"/>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'Acc Dept’</a:t>
            </a:r>
            <a:r>
              <a:rPr lang="en-US"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DepartmentID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4</a:t>
            </a:r>
          </a:p>
          <a:p>
            <a:pPr marL="895350" lvl="1" indent="-354013"/>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4</a:t>
            </a: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US" dirty="0"/>
          </a:p>
        </p:txBody>
      </p:sp>
      <p:sp>
        <p:nvSpPr>
          <p:cNvPr id="4" name="Rectangle 3">
            <a:extLst>
              <a:ext uri="{FF2B5EF4-FFF2-40B4-BE49-F238E27FC236}">
                <a16:creationId xmlns:a16="http://schemas.microsoft.com/office/drawing/2014/main" id="{ACAECD48-8BE6-B073-71E0-0A8846C04257}"/>
              </a:ext>
            </a:extLst>
          </p:cNvPr>
          <p:cNvSpPr/>
          <p:nvPr/>
        </p:nvSpPr>
        <p:spPr>
          <a:xfrm>
            <a:off x="1070750" y="2060374"/>
            <a:ext cx="6247010" cy="207672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Dept_Msg</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AFTER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PRINT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'Record is affected'</a:t>
            </a:r>
            <a:r>
              <a:rPr lang="en-GB" sz="1650" dirty="0">
                <a:solidFill>
                  <a:srgbClr val="000000"/>
                </a:solidFill>
                <a:latin typeface="Consolas" panose="020B0609020204030204" pitchFamily="49" charset="0"/>
              </a:rPr>
              <a:t>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p>
        </p:txBody>
      </p:sp>
      <p:sp>
        <p:nvSpPr>
          <p:cNvPr id="5" name="Rectangle 4">
            <a:extLst>
              <a:ext uri="{FF2B5EF4-FFF2-40B4-BE49-F238E27FC236}">
                <a16:creationId xmlns:a16="http://schemas.microsoft.com/office/drawing/2014/main" id="{159F5761-4E32-BB06-9781-59682E8FA39C}"/>
              </a:ext>
            </a:extLst>
          </p:cNvPr>
          <p:cNvSpPr/>
          <p:nvPr/>
        </p:nvSpPr>
        <p:spPr>
          <a:xfrm>
            <a:off x="506964" y="2060374"/>
            <a:ext cx="579518"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p:txBody>
      </p:sp>
      <p:sp>
        <p:nvSpPr>
          <p:cNvPr id="6" name="Rectangle: Top Corners Rounded 5">
            <a:extLst>
              <a:ext uri="{FF2B5EF4-FFF2-40B4-BE49-F238E27FC236}">
                <a16:creationId xmlns:a16="http://schemas.microsoft.com/office/drawing/2014/main" id="{4A7B11A3-03EC-6FFD-4DE4-EA8965C895BE}"/>
              </a:ext>
            </a:extLst>
          </p:cNvPr>
          <p:cNvSpPr/>
          <p:nvPr/>
        </p:nvSpPr>
        <p:spPr>
          <a:xfrm>
            <a:off x="506963" y="1731190"/>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Example</a:t>
            </a:r>
          </a:p>
        </p:txBody>
      </p:sp>
    </p:spTree>
    <p:extLst>
      <p:ext uri="{BB962C8B-B14F-4D97-AF65-F5344CB8AC3E}">
        <p14:creationId xmlns:p14="http://schemas.microsoft.com/office/powerpoint/2010/main" val="27719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21924</TotalTime>
  <Words>4408</Words>
  <Application>Microsoft Office PowerPoint</Application>
  <PresentationFormat>Widescreen</PresentationFormat>
  <Paragraphs>664</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Wingdings 2</vt:lpstr>
      <vt:lpstr>Arial</vt:lpstr>
      <vt:lpstr>Consolas</vt:lpstr>
      <vt:lpstr>Calibri</vt:lpstr>
      <vt:lpstr>Roboto Condensed</vt:lpstr>
      <vt:lpstr>Wingdings 3</vt:lpstr>
      <vt:lpstr>Roboto Condensed Light</vt:lpstr>
      <vt:lpstr>Wingdings</vt:lpstr>
      <vt:lpstr>Office Theme</vt:lpstr>
      <vt:lpstr>Unit-3  Cursor, Trigger &amp; Indexes</vt:lpstr>
      <vt:lpstr>PowerPoint Presentation</vt:lpstr>
      <vt:lpstr>Introduction to Trigger</vt:lpstr>
      <vt:lpstr>Introduction : Trigger</vt:lpstr>
      <vt:lpstr>Purpose of Triggers</vt:lpstr>
      <vt:lpstr>Types of Trigger</vt:lpstr>
      <vt:lpstr>DML Triggers [Important]</vt:lpstr>
      <vt:lpstr>Syntax of Trigger</vt:lpstr>
      <vt:lpstr>Example of Trigger</vt:lpstr>
      <vt:lpstr>Inserted and Deleted table in Trigger</vt:lpstr>
      <vt:lpstr>Example of Trigger [Insert]</vt:lpstr>
      <vt:lpstr>Example of Trigger [Update]</vt:lpstr>
      <vt:lpstr>Example of Trigger [Delete]</vt:lpstr>
      <vt:lpstr>Example of Trigger [Custom] </vt:lpstr>
      <vt:lpstr>Example of Trigger [Custom] </vt:lpstr>
      <vt:lpstr>Trigger [Practice]</vt:lpstr>
      <vt:lpstr>Advantages of SQL Server Triggers</vt:lpstr>
      <vt:lpstr>Disadvantages of SQL Server Triggers</vt:lpstr>
      <vt:lpstr>Introduction to Cursor</vt:lpstr>
      <vt:lpstr>Introduction : Cursor</vt:lpstr>
      <vt:lpstr>Types of Cursor </vt:lpstr>
      <vt:lpstr>SQL Cursor Life Cycle</vt:lpstr>
      <vt:lpstr>SQL Cursor Life Cycle (Cont..)</vt:lpstr>
      <vt:lpstr>SQL Cursor Life Cycle - Steps (Cont..)</vt:lpstr>
      <vt:lpstr>SQL Cursor Life Cycle - Steps (Cont..)</vt:lpstr>
      <vt:lpstr>SQL Cursor Life Cycle - Steps (Summary)</vt:lpstr>
      <vt:lpstr>Example of Cursor</vt:lpstr>
      <vt:lpstr>Understanding Cursor Execution</vt:lpstr>
      <vt:lpstr>Understanding Cursor Execution with Example</vt:lpstr>
      <vt:lpstr>Applications of Cursor</vt:lpstr>
      <vt:lpstr>Indexes</vt:lpstr>
      <vt:lpstr>Indexes : Introduction</vt:lpstr>
      <vt:lpstr>Types of Indexes</vt:lpstr>
      <vt:lpstr>Clustered Index</vt:lpstr>
      <vt:lpstr>Clustered Index Cont..</vt:lpstr>
      <vt:lpstr>Clustered Index Cont..</vt:lpstr>
      <vt:lpstr>Clustered Index  - Example</vt:lpstr>
      <vt:lpstr>Non-clustered Index</vt:lpstr>
      <vt:lpstr>Non-clustered Index</vt:lpstr>
      <vt:lpstr>Advantages of Indexes</vt:lpstr>
      <vt:lpstr>Frequently asked Questions in Exam</vt:lpstr>
      <vt:lpstr>Frequently asked Questions in Exam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Hemang Chath</cp:lastModifiedBy>
  <cp:revision>1950</cp:revision>
  <dcterms:created xsi:type="dcterms:W3CDTF">2020-05-01T05:09:15Z</dcterms:created>
  <dcterms:modified xsi:type="dcterms:W3CDTF">2025-02-24T03:24:48Z</dcterms:modified>
</cp:coreProperties>
</file>