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309" r:id="rId2"/>
    <p:sldId id="598" r:id="rId3"/>
    <p:sldId id="646" r:id="rId4"/>
    <p:sldId id="745" r:id="rId5"/>
    <p:sldId id="746" r:id="rId6"/>
    <p:sldId id="809" r:id="rId7"/>
    <p:sldId id="747" r:id="rId8"/>
    <p:sldId id="748" r:id="rId9"/>
    <p:sldId id="749" r:id="rId10"/>
    <p:sldId id="750" r:id="rId11"/>
    <p:sldId id="751" r:id="rId12"/>
    <p:sldId id="810" r:id="rId13"/>
    <p:sldId id="752" r:id="rId14"/>
    <p:sldId id="753" r:id="rId15"/>
    <p:sldId id="811" r:id="rId16"/>
    <p:sldId id="754" r:id="rId17"/>
    <p:sldId id="822" r:id="rId18"/>
    <p:sldId id="812" r:id="rId19"/>
    <p:sldId id="813" r:id="rId20"/>
    <p:sldId id="814" r:id="rId21"/>
    <p:sldId id="815" r:id="rId22"/>
    <p:sldId id="816" r:id="rId23"/>
    <p:sldId id="823" r:id="rId24"/>
    <p:sldId id="817" r:id="rId25"/>
    <p:sldId id="818" r:id="rId26"/>
    <p:sldId id="824" r:id="rId27"/>
    <p:sldId id="819" r:id="rId28"/>
    <p:sldId id="820" r:id="rId29"/>
    <p:sldId id="821" r:id="rId30"/>
    <p:sldId id="755" r:id="rId31"/>
    <p:sldId id="826" r:id="rId32"/>
    <p:sldId id="827" r:id="rId33"/>
    <p:sldId id="828" r:id="rId34"/>
    <p:sldId id="829" r:id="rId35"/>
    <p:sldId id="688" r:id="rId36"/>
    <p:sldId id="830" r:id="rId37"/>
    <p:sldId id="846" r:id="rId38"/>
    <p:sldId id="831" r:id="rId39"/>
    <p:sldId id="832" r:id="rId40"/>
    <p:sldId id="665" r:id="rId41"/>
    <p:sldId id="833" r:id="rId42"/>
    <p:sldId id="834" r:id="rId43"/>
    <p:sldId id="825" r:id="rId44"/>
    <p:sldId id="835" r:id="rId45"/>
    <p:sldId id="844" r:id="rId46"/>
    <p:sldId id="836" r:id="rId47"/>
    <p:sldId id="845" r:id="rId48"/>
    <p:sldId id="837" r:id="rId49"/>
    <p:sldId id="838" r:id="rId50"/>
    <p:sldId id="839" r:id="rId51"/>
    <p:sldId id="711" r:id="rId52"/>
    <p:sldId id="841" r:id="rId53"/>
    <p:sldId id="842" r:id="rId54"/>
    <p:sldId id="843" r:id="rId55"/>
    <p:sldId id="680" r:id="rId56"/>
    <p:sldId id="722" r:id="rId57"/>
    <p:sldId id="387" r:id="rId58"/>
  </p:sldIdLst>
  <p:sldSz cx="12192000" cy="6858000"/>
  <p:notesSz cx="6858000" cy="9144000"/>
  <p:embeddedFontLst>
    <p:embeddedFont>
      <p:font typeface="ＭＳ Ｐゴシック" panose="020B0600070205080204" pitchFamily="34" charset="-128"/>
      <p:regular r:id="rId60"/>
    </p:embeddedFont>
    <p:embeddedFont>
      <p:font typeface="Roboto Condensed" panose="02000000000000000000" pitchFamily="2" charset="0"/>
      <p:regular r:id="rId61"/>
      <p:bold r:id="rId62"/>
      <p:italic r:id="rId63"/>
      <p:boldItalic r:id="rId64"/>
    </p:embeddedFont>
    <p:embeddedFont>
      <p:font typeface="Roboto Condensed Light" panose="02000000000000000000" pitchFamily="2" charset="0"/>
      <p:regular r:id="rId65"/>
      <p:italic r:id="rId66"/>
    </p:embeddedFont>
    <p:embeddedFont>
      <p:font typeface="Wingdings 2" panose="05020102010507070707" pitchFamily="18" charset="2"/>
      <p:regular r:id="rId67"/>
    </p:embeddedFont>
    <p:embeddedFont>
      <p:font typeface="Wingdings 3" panose="050401020108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NMsehi07pi+2RdnfqmXqA==" hashData="+t/Brn1hSPWlGvvtLb6KXM7/P62tLIqdotxLa4TEuHW06kRDZLuxUaXPdDR+ewS6TVP6TZxi2EAwoChg5Wx/Lg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g Chath" initials="HC" lastIdx="1" clrIdx="0">
    <p:extLst>
      <p:ext uri="{19B8F6BF-5375-455C-9EA6-DF929625EA0E}">
        <p15:presenceInfo xmlns:p15="http://schemas.microsoft.com/office/powerpoint/2012/main" userId="843f6e9c48e3a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CF8"/>
    <a:srgbClr val="060240"/>
    <a:srgbClr val="C62827"/>
    <a:srgbClr val="301B92"/>
    <a:srgbClr val="673BB7"/>
    <a:srgbClr val="607D8B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5631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US" dirty="0"/>
              <a:t>Views, Functions &amp; Procedures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9" y="759436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B0CED83-538B-19AE-09B8-B5DBD0E75CBB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AB6BE5-B534-884E-BF7C-37CB8AB95B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C8BD6-06BA-60AC-D518-954411EC213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35750" y="20384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5BA2D-9CF9-0F3B-FBB4-1F7DF0025AD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3774" y="239994"/>
            <a:ext cx="2602838" cy="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599" y="6604000"/>
            <a:ext cx="5973147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</a:t>
            </a:r>
            <a:r>
              <a:rPr lang="en-IN" dirty="0"/>
              <a:t>Query Processing, Optimization &amp; Transaction Management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21CS05101(DBMS)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PL/SQL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Concepts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698102" cy="2992436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/>
              <a:t> </a:t>
            </a:r>
            <a:br>
              <a:rPr lang="en-US" dirty="0"/>
            </a:br>
            <a:r>
              <a:rPr lang="en-IN" sz="5500" dirty="0"/>
              <a:t>Query Processing, Optimization &amp; Transaction Management</a:t>
            </a:r>
            <a:endParaRPr lang="en-US" sz="55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Hemang R Chath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4883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2304CS422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A8279-1D74-9BB9-8436-DFBF0B8C1B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Placeholder 8">
            <a:extLst>
              <a:ext uri="{FF2B5EF4-FFF2-40B4-BE49-F238E27FC236}">
                <a16:creationId xmlns:a16="http://schemas.microsoft.com/office/drawing/2014/main" id="{BFA2A1A8-99D3-3DB8-CABE-9EE342CEE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42900" y="5081155"/>
            <a:ext cx="1392382" cy="147550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299176A-894A-5D5D-AA62-240C2D53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Materialization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</a:t>
            </a:r>
            <a:r>
              <a:rPr lang="en-US" dirty="0"/>
              <a:t>Pipelining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EE2969C-8051-FA2B-A986-BC057F7C3B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130907"/>
              </p:ext>
            </p:extLst>
          </p:nvPr>
        </p:nvGraphicFramePr>
        <p:xfrm>
          <a:off x="277623" y="995049"/>
          <a:ext cx="11406618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541"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dirty="0" err="1">
                          <a:solidFill>
                            <a:schemeClr val="tx1"/>
                          </a:solidFill>
                        </a:rPr>
                        <a:t>Sr.No</a:t>
                      </a:r>
                      <a:r>
                        <a:rPr lang="en-US" sz="2200" b="1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Pipelining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kern="1200" dirty="0">
                          <a:solidFill>
                            <a:schemeClr val="tx1"/>
                          </a:solidFill>
                        </a:rPr>
                        <a:t>Materialization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 approach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evaluate multiple operations.</a:t>
                      </a:r>
                      <a:endParaRPr lang="en-IN" sz="2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approach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evaluate multiple operations.</a:t>
                      </a:r>
                      <a:endParaRPr lang="en-IN" sz="2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EDAC456-FB38-30D6-2744-3B293BC8CF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1792661"/>
              </p:ext>
            </p:extLst>
          </p:nvPr>
        </p:nvGraphicFramePr>
        <p:xfrm>
          <a:off x="277623" y="2193308"/>
          <a:ext cx="11406618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Roboto Condensed (Body)"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Roboto Condensed (Body)"/>
                        </a:rPr>
                        <a:t>It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does not use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Roboto Condensed (Body)"/>
                        </a:rPr>
                        <a:t>any </a:t>
                      </a:r>
                      <a:r>
                        <a:rPr lang="en-US" sz="2200" b="1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temporary relations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  <a:latin typeface="Roboto Condensed (Body)"/>
                        </a:rPr>
                        <a:t>for storing the results of the evaluated operations.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Roboto Condensed (Body)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  <a:ea typeface="+mn-ea"/>
                          <a:cs typeface="+mn-cs"/>
                        </a:rPr>
                        <a:t>uses temporary relations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Roboto Condensed (Body)"/>
                          <a:ea typeface="+mn-ea"/>
                          <a:cs typeface="+mn-cs"/>
                        </a:rPr>
                        <a:t>for storing the results of the evaluated operations. So, it needs more temporary files and I/O.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Roboto Condensed (Body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08ECC44C-90E9-8AB8-E8D6-617156CDA6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447563"/>
              </p:ext>
            </p:extLst>
          </p:nvPr>
        </p:nvGraphicFramePr>
        <p:xfrm>
          <a:off x="277623" y="3330607"/>
          <a:ext cx="11406618" cy="121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a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efficient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way of query evaluation as it quickly generates the results.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106680" marB="10668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efficient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it takes time to generate the query results.</a:t>
                      </a:r>
                      <a:endParaRPr lang="en-IN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D05E45C4-38DD-CAB6-D2D0-5517B937F4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9447503"/>
              </p:ext>
            </p:extLst>
          </p:nvPr>
        </p:nvGraphicFramePr>
        <p:xfrm>
          <a:off x="277623" y="4559346"/>
          <a:ext cx="11406618" cy="883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requires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buffers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a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rate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generating outputs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106680" marB="10668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any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requirements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 buffers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query evaluation.</a:t>
                      </a:r>
                      <a:endParaRPr lang="en-IN" sz="2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9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5462BB5-BCB7-498B-8CE3-BD259AB8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Materialization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 </a:t>
            </a:r>
            <a:r>
              <a:rPr lang="en-US" dirty="0"/>
              <a:t>Pipelining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355D2812-3A88-693A-0CA6-1DB2BC6CB8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6012768"/>
              </p:ext>
            </p:extLst>
          </p:nvPr>
        </p:nvGraphicFramePr>
        <p:xfrm>
          <a:off x="257958" y="1004881"/>
          <a:ext cx="11406618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541"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dirty="0" err="1">
                          <a:solidFill>
                            <a:schemeClr val="tx1"/>
                          </a:solidFill>
                        </a:rPr>
                        <a:t>Sr.No</a:t>
                      </a:r>
                      <a:r>
                        <a:rPr lang="en-US" sz="2200" b="1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Pipelining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kern="1200" dirty="0">
                          <a:solidFill>
                            <a:schemeClr val="tx1"/>
                          </a:solidFill>
                        </a:rPr>
                        <a:t>Materialization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  <a:latin typeface="Roboto Condensed (Body)"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cost of query evaluation. As it does not include the cost of reading and writing the temporary storages.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  <a:latin typeface="Roboto Condensed (Body)"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overall cost includes the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operations plus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22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of reading and writing results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the temporary storage.</a:t>
                      </a:r>
                      <a:endParaRPr lang="en-IN" sz="2200" b="0" dirty="0">
                        <a:solidFill>
                          <a:schemeClr val="tx1"/>
                        </a:solidFill>
                        <a:latin typeface="Roboto Condensed (Body)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39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B96FA-7313-F9E7-1CB7-B1BA8E2C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8C0A0-0727-00BA-7C0E-CCA48EBF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Overview of Query Optimization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8BF25-34F7-709B-766B-509793835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7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3FF6356-AA16-CE9A-846B-29733B91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Overview of Query optimization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B382C0E-4C50-F11C-76C2-81CC6DD8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GB" dirty="0"/>
              <a:t>It is a process of selecting the</a:t>
            </a:r>
            <a:r>
              <a:rPr lang="en-GB" b="1" dirty="0">
                <a:solidFill>
                  <a:schemeClr val="accent6"/>
                </a:solidFill>
              </a:rPr>
              <a:t> most efficient query evaluation plan </a:t>
            </a:r>
            <a:r>
              <a:rPr lang="en-GB" dirty="0"/>
              <a:t>from the available</a:t>
            </a:r>
            <a:r>
              <a:rPr lang="en-GB" b="1" dirty="0">
                <a:solidFill>
                  <a:schemeClr val="accent6"/>
                </a:solidFill>
              </a:rPr>
              <a:t> possible plans</a:t>
            </a:r>
            <a:r>
              <a:rPr lang="en-GB" dirty="0"/>
              <a:t>.</a:t>
            </a:r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C41F742F-9CB1-63DC-A78B-D2C3FE24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3933122"/>
              </p:ext>
            </p:extLst>
          </p:nvPr>
        </p:nvGraphicFramePr>
        <p:xfrm>
          <a:off x="577160" y="1743119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AutoShape 11">
            <a:extLst>
              <a:ext uri="{FF2B5EF4-FFF2-40B4-BE49-F238E27FC236}">
                <a16:creationId xmlns:a16="http://schemas.microsoft.com/office/drawing/2014/main" id="{3C576CA6-8252-5C2D-B107-00025CBEABE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58341" y="1959224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1C30ACF1-9183-0691-0E08-602BCDA25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357472"/>
              </p:ext>
            </p:extLst>
          </p:nvPr>
        </p:nvGraphicFramePr>
        <p:xfrm>
          <a:off x="577160" y="382676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       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AutoShape 11">
            <a:extLst>
              <a:ext uri="{FF2B5EF4-FFF2-40B4-BE49-F238E27FC236}">
                <a16:creationId xmlns:a16="http://schemas.microsoft.com/office/drawing/2014/main" id="{27C04E66-D080-9D55-7ED3-3BAB3C21186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99390" y="4053257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460B6847-3CEA-F6B8-F686-DF2267A626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918883"/>
              </p:ext>
            </p:extLst>
          </p:nvPr>
        </p:nvGraphicFramePr>
        <p:xfrm>
          <a:off x="7208809" y="2334237"/>
          <a:ext cx="2458404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CID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C01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8" name="Content Placeholder 4">
            <a:extLst>
              <a:ext uri="{FF2B5EF4-FFF2-40B4-BE49-F238E27FC236}">
                <a16:creationId xmlns:a16="http://schemas.microsoft.com/office/drawing/2014/main" id="{B1A03842-7EEC-8DD8-9DEB-3234A6F21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015347"/>
              </p:ext>
            </p:extLst>
          </p:nvPr>
        </p:nvGraphicFramePr>
        <p:xfrm>
          <a:off x="7208809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776347F8-978E-16C7-096A-03E9F6CCB7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860866"/>
              </p:ext>
            </p:extLst>
          </p:nvPr>
        </p:nvGraphicFramePr>
        <p:xfrm>
          <a:off x="10069567" y="2334237"/>
          <a:ext cx="1815148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1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u="sng" kern="1200" dirty="0">
                          <a:solidFill>
                            <a:schemeClr val="tx1"/>
                          </a:solidFill>
                        </a:rPr>
                        <a:t>ANO</a:t>
                      </a:r>
                      <a:endParaRPr lang="en-US" sz="1800" b="1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Balance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A01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A04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" name="Content Placeholder 4">
            <a:extLst>
              <a:ext uri="{FF2B5EF4-FFF2-40B4-BE49-F238E27FC236}">
                <a16:creationId xmlns:a16="http://schemas.microsoft.com/office/drawing/2014/main" id="{2D1EF091-6651-6846-49AB-EEE97D6A6F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3291992"/>
              </p:ext>
            </p:extLst>
          </p:nvPr>
        </p:nvGraphicFramePr>
        <p:xfrm>
          <a:off x="10069567" y="1970624"/>
          <a:ext cx="1121093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1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Account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Left Brace 20">
            <a:extLst>
              <a:ext uri="{FF2B5EF4-FFF2-40B4-BE49-F238E27FC236}">
                <a16:creationId xmlns:a16="http://schemas.microsoft.com/office/drawing/2014/main" id="{ECCF6799-A372-0E5E-5F31-58D1650F4918}"/>
              </a:ext>
            </a:extLst>
          </p:cNvPr>
          <p:cNvSpPr/>
          <p:nvPr/>
        </p:nvSpPr>
        <p:spPr>
          <a:xfrm rot="16200000">
            <a:off x="3057597" y="1294429"/>
            <a:ext cx="548640" cy="2376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405142F-A42E-AF67-793F-635FCB22C143}"/>
              </a:ext>
            </a:extLst>
          </p:cNvPr>
          <p:cNvSpPr/>
          <p:nvPr/>
        </p:nvSpPr>
        <p:spPr>
          <a:xfrm rot="16200000">
            <a:off x="5202093" y="1955168"/>
            <a:ext cx="548640" cy="1044000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653225DE-A224-AD3B-2876-1F32DAE089FC}"/>
              </a:ext>
            </a:extLst>
          </p:cNvPr>
          <p:cNvSpPr/>
          <p:nvPr/>
        </p:nvSpPr>
        <p:spPr>
          <a:xfrm rot="16200000">
            <a:off x="5076095" y="4097070"/>
            <a:ext cx="548640" cy="93935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053C01E-249B-0447-B830-DD2A12BFE045}"/>
              </a:ext>
            </a:extLst>
          </p:cNvPr>
          <p:cNvSpPr/>
          <p:nvPr/>
        </p:nvSpPr>
        <p:spPr>
          <a:xfrm rot="16200000">
            <a:off x="3793866" y="4162546"/>
            <a:ext cx="548640" cy="821172"/>
          </a:xfrm>
          <a:prstGeom prst="lef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A88620-097D-85B9-3E28-E96818146B2B}"/>
              </a:ext>
            </a:extLst>
          </p:cNvPr>
          <p:cNvSpPr txBox="1"/>
          <p:nvPr/>
        </p:nvSpPr>
        <p:spPr>
          <a:xfrm>
            <a:off x="2788018" y="3017428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 records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A03F0C-5DF3-9688-B225-321F0BADA4F6}"/>
              </a:ext>
            </a:extLst>
          </p:cNvPr>
          <p:cNvSpPr txBox="1"/>
          <p:nvPr/>
        </p:nvSpPr>
        <p:spPr>
          <a:xfrm>
            <a:off x="4934849" y="3013472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records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CDE6A2-674C-38E7-8323-5A84B17DFD5C}"/>
              </a:ext>
            </a:extLst>
          </p:cNvPr>
          <p:cNvSpPr txBox="1"/>
          <p:nvPr/>
        </p:nvSpPr>
        <p:spPr>
          <a:xfrm>
            <a:off x="480816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E5A6FD-6E8D-7E3B-2CDE-5C78EF5E553E}"/>
              </a:ext>
            </a:extLst>
          </p:cNvPr>
          <p:cNvSpPr txBox="1"/>
          <p:nvPr/>
        </p:nvSpPr>
        <p:spPr>
          <a:xfrm>
            <a:off x="3521512" y="5108805"/>
            <a:ext cx="1116000" cy="408623"/>
          </a:xfrm>
          <a:prstGeom prst="wedgeRoundRectCallout">
            <a:avLst>
              <a:gd name="adj1" fmla="val -1495"/>
              <a:gd name="adj2" fmla="val -108559"/>
              <a:gd name="adj3" fmla="val 16667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4 records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E1442B-7623-4DD6-89DF-19ECBD9A932D}"/>
              </a:ext>
            </a:extLst>
          </p:cNvPr>
          <p:cNvSpPr txBox="1"/>
          <p:nvPr/>
        </p:nvSpPr>
        <p:spPr>
          <a:xfrm>
            <a:off x="190500" y="2627446"/>
            <a:ext cx="1594806" cy="44267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Efficient plan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315526-816B-6E83-A9E2-6365FB22116D}"/>
              </a:ext>
            </a:extLst>
          </p:cNvPr>
          <p:cNvCxnSpPr/>
          <p:nvPr/>
        </p:nvCxnSpPr>
        <p:spPr>
          <a:xfrm flipV="1">
            <a:off x="987903" y="2347686"/>
            <a:ext cx="383697" cy="2797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49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A4DDB18-F390-86FE-AF71-C2C32934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Approaches to Query Optimization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6B5A0BA-3912-7A23-0B8F-E53CB295B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There are two approaches of query optimization: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Exhaustive Search Optimization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Heuristic Based Optimization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Exhaustive Search Optimization</a:t>
            </a:r>
            <a:endParaRPr lang="en-GB" sz="100" dirty="0"/>
          </a:p>
          <a:p>
            <a:pPr lvl="1">
              <a:lnSpc>
                <a:spcPct val="100000"/>
              </a:lnSpc>
            </a:pPr>
            <a:r>
              <a:rPr lang="en-GB" b="1" dirty="0">
                <a:solidFill>
                  <a:schemeClr val="accent6"/>
                </a:solidFill>
              </a:rPr>
              <a:t>Generates all possible query plans </a:t>
            </a:r>
            <a:r>
              <a:rPr lang="en-GB" dirty="0"/>
              <a:t>and then the </a:t>
            </a:r>
            <a:r>
              <a:rPr lang="en-GB" b="1" dirty="0">
                <a:solidFill>
                  <a:schemeClr val="accent6"/>
                </a:solidFill>
              </a:rPr>
              <a:t>best plan is selected</a:t>
            </a:r>
            <a:r>
              <a:rPr lang="en-GB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provides</a:t>
            </a:r>
            <a:r>
              <a:rPr lang="en-GB" b="1" dirty="0">
                <a:solidFill>
                  <a:schemeClr val="accent6"/>
                </a:solidFill>
              </a:rPr>
              <a:t> best solution</a:t>
            </a:r>
            <a:r>
              <a:rPr lang="en-GB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GB" sz="100" dirty="0"/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GB" dirty="0"/>
              <a:t>Heuristic Based Optimization</a:t>
            </a:r>
            <a:endParaRPr lang="en-GB" sz="100" dirty="0"/>
          </a:p>
          <a:p>
            <a:pPr lvl="1">
              <a:lnSpc>
                <a:spcPct val="100000"/>
              </a:lnSpc>
            </a:pPr>
            <a:r>
              <a:rPr lang="en-GB" dirty="0"/>
              <a:t>Heuristic </a:t>
            </a:r>
            <a:r>
              <a:rPr lang="en-GB" b="1" dirty="0">
                <a:solidFill>
                  <a:schemeClr val="accent6"/>
                </a:solidFill>
              </a:rPr>
              <a:t>based optimization uses rule-based optimization approaches </a:t>
            </a:r>
            <a:r>
              <a:rPr lang="en-GB" dirty="0"/>
              <a:t>for query optimization.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olidFill>
                  <a:schemeClr val="accent6"/>
                </a:solidFill>
              </a:rPr>
              <a:t>Performs select and project operations before join operations</a:t>
            </a:r>
            <a:r>
              <a:rPr lang="en-GB" dirty="0"/>
              <a:t>. This is done by moving the select and project operations down the query tree. This reduces the number of tuples available for join.</a:t>
            </a:r>
          </a:p>
          <a:p>
            <a:pPr lvl="1">
              <a:lnSpc>
                <a:spcPct val="100000"/>
              </a:lnSpc>
            </a:pPr>
            <a:r>
              <a:rPr lang="en-GB" b="1" dirty="0">
                <a:solidFill>
                  <a:schemeClr val="accent6"/>
                </a:solidFill>
              </a:rPr>
              <a:t>Avoid cross-product operation </a:t>
            </a:r>
            <a:r>
              <a:rPr lang="en-GB" dirty="0"/>
              <a:t>because they result in very large-sized intermediate tables.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This </a:t>
            </a:r>
            <a:r>
              <a:rPr lang="en-GB" b="1" dirty="0">
                <a:solidFill>
                  <a:schemeClr val="accent6"/>
                </a:solidFill>
              </a:rPr>
              <a:t>approaches do not produce the best query plan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9FFC3-0483-84C1-2D2D-E0806CE3B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B3678D-8CC4-E21A-B0D2-8A4A4B2E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Transaction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5DF6C4-9461-9A0C-9323-14B46101E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63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8E509AC-50A5-506C-46F9-A86BC08FB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What is transaction?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ACCA5E-B66A-2B68-4E4B-597123FF0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 transaction is a </a:t>
            </a:r>
            <a:r>
              <a:rPr lang="en-US" b="1" dirty="0">
                <a:solidFill>
                  <a:schemeClr val="accent6"/>
                </a:solidFill>
              </a:rPr>
              <a:t>sequence of operations performed as a single logical unit of work</a:t>
            </a:r>
            <a:r>
              <a:rPr lang="en-US" dirty="0"/>
              <a:t>.</a:t>
            </a:r>
          </a:p>
          <a:p>
            <a:r>
              <a:rPr lang="en-US" dirty="0"/>
              <a:t>A transaction is a </a:t>
            </a:r>
            <a:r>
              <a:rPr lang="en-US" b="1" dirty="0">
                <a:solidFill>
                  <a:schemeClr val="accent6"/>
                </a:solidFill>
              </a:rPr>
              <a:t>logical unit of work that contains one or more SQL statements</a:t>
            </a:r>
            <a:r>
              <a:rPr lang="en-US" dirty="0"/>
              <a:t>. </a:t>
            </a:r>
          </a:p>
          <a:p>
            <a:r>
              <a:rPr lang="en-US" dirty="0"/>
              <a:t>Example of transaction: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6FA99C4-E654-1806-B20A-53AC21D85476}"/>
              </a:ext>
            </a:extLst>
          </p:cNvPr>
          <p:cNvSpPr/>
          <p:nvPr/>
        </p:nvSpPr>
        <p:spPr>
          <a:xfrm>
            <a:off x="5257800" y="3509615"/>
            <a:ext cx="228600" cy="1295400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3853ECCA-599A-047D-009D-9AD57FD174D1}"/>
              </a:ext>
            </a:extLst>
          </p:cNvPr>
          <p:cNvSpPr/>
          <p:nvPr/>
        </p:nvSpPr>
        <p:spPr>
          <a:xfrm>
            <a:off x="5257800" y="4855147"/>
            <a:ext cx="228600" cy="1295400"/>
          </a:xfrm>
          <a:prstGeom prst="rightBrac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510D2341-FC58-CD29-CC14-3BC0579CD393}"/>
              </a:ext>
            </a:extLst>
          </p:cNvPr>
          <p:cNvSpPr/>
          <p:nvPr/>
        </p:nvSpPr>
        <p:spPr>
          <a:xfrm>
            <a:off x="3124200" y="3509615"/>
            <a:ext cx="304800" cy="2640932"/>
          </a:xfrm>
          <a:prstGeom prst="leftBrace">
            <a:avLst>
              <a:gd name="adj1" fmla="val 8333"/>
              <a:gd name="adj2" fmla="val 50289"/>
            </a:avLst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ounded Rectangular Callout 6">
            <a:extLst>
              <a:ext uri="{FF2B5EF4-FFF2-40B4-BE49-F238E27FC236}">
                <a16:creationId xmlns:a16="http://schemas.microsoft.com/office/drawing/2014/main" id="{0019540C-7F07-468F-6097-F960D00F25CE}"/>
              </a:ext>
            </a:extLst>
          </p:cNvPr>
          <p:cNvSpPr/>
          <p:nvPr/>
        </p:nvSpPr>
        <p:spPr>
          <a:xfrm>
            <a:off x="990600" y="4297684"/>
            <a:ext cx="1717508" cy="557463"/>
          </a:xfrm>
          <a:prstGeom prst="wedgeRoundRectCallout">
            <a:avLst>
              <a:gd name="adj1" fmla="val 69467"/>
              <a:gd name="adj2" fmla="val 4831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Transaction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1A6388B5-7F00-29B8-83B6-5D6DA2B1A279}"/>
              </a:ext>
            </a:extLst>
          </p:cNvPr>
          <p:cNvSpPr/>
          <p:nvPr/>
        </p:nvSpPr>
        <p:spPr>
          <a:xfrm>
            <a:off x="6366711" y="4525281"/>
            <a:ext cx="1752600" cy="609600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0DA0AA-B966-967A-859A-DD1363FD176B}"/>
              </a:ext>
            </a:extLst>
          </p:cNvPr>
          <p:cNvCxnSpPr>
            <a:stCxn id="17" idx="1"/>
          </p:cNvCxnSpPr>
          <p:nvPr/>
        </p:nvCxnSpPr>
        <p:spPr>
          <a:xfrm flipH="1" flipV="1">
            <a:off x="5486400" y="4150798"/>
            <a:ext cx="880311" cy="679283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558106-02E0-BFE9-BCA1-282682B99BD0}"/>
              </a:ext>
            </a:extLst>
          </p:cNvPr>
          <p:cNvCxnSpPr>
            <a:stCxn id="17" idx="1"/>
          </p:cNvCxnSpPr>
          <p:nvPr/>
        </p:nvCxnSpPr>
        <p:spPr>
          <a:xfrm flipH="1">
            <a:off x="5486400" y="4830081"/>
            <a:ext cx="880311" cy="672766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Rounded Rectangle 10">
            <a:extLst>
              <a:ext uri="{FF2B5EF4-FFF2-40B4-BE49-F238E27FC236}">
                <a16:creationId xmlns:a16="http://schemas.microsoft.com/office/drawing/2014/main" id="{02947203-9E5A-FAA1-1C1D-4A82003C5FC1}"/>
              </a:ext>
            </a:extLst>
          </p:cNvPr>
          <p:cNvSpPr/>
          <p:nvPr/>
        </p:nvSpPr>
        <p:spPr>
          <a:xfrm>
            <a:off x="2936708" y="3307084"/>
            <a:ext cx="2677378" cy="3048000"/>
          </a:xfrm>
          <a:prstGeom prst="roundRect">
            <a:avLst>
              <a:gd name="adj" fmla="val 490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ular Callout 11">
            <a:extLst>
              <a:ext uri="{FF2B5EF4-FFF2-40B4-BE49-F238E27FC236}">
                <a16:creationId xmlns:a16="http://schemas.microsoft.com/office/drawing/2014/main" id="{38EFB4B5-8F0D-3D68-8C87-74C27B3FA876}"/>
              </a:ext>
            </a:extLst>
          </p:cNvPr>
          <p:cNvSpPr/>
          <p:nvPr/>
        </p:nvSpPr>
        <p:spPr>
          <a:xfrm>
            <a:off x="6172200" y="2545085"/>
            <a:ext cx="2438400" cy="879808"/>
          </a:xfrm>
          <a:prstGeom prst="wedgeRoundRectCallout">
            <a:avLst>
              <a:gd name="adj1" fmla="val -85465"/>
              <a:gd name="adj2" fmla="val 46911"/>
              <a:gd name="adj3" fmla="val 16667"/>
            </a:avLst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Works as a single logical unit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842360-AACC-0098-4D3D-082AE9E60C33}"/>
              </a:ext>
            </a:extLst>
          </p:cNvPr>
          <p:cNvSpPr txBox="1"/>
          <p:nvPr/>
        </p:nvSpPr>
        <p:spPr>
          <a:xfrm>
            <a:off x="3429000" y="3509615"/>
            <a:ext cx="1828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BA1FC796-61FA-96F4-59B4-615E44327DB4}"/>
              </a:ext>
            </a:extLst>
          </p:cNvPr>
          <p:cNvSpPr/>
          <p:nvPr/>
        </p:nvSpPr>
        <p:spPr>
          <a:xfrm>
            <a:off x="3429000" y="1737062"/>
            <a:ext cx="6784145" cy="45720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Want to transfer </a:t>
            </a:r>
            <a:r>
              <a:rPr lang="en-US" sz="2400" dirty="0" err="1">
                <a:solidFill>
                  <a:schemeClr val="tx1"/>
                </a:solidFill>
              </a:rPr>
              <a:t>Rs</a:t>
            </a:r>
            <a:r>
              <a:rPr lang="en-US" sz="2400" dirty="0">
                <a:solidFill>
                  <a:schemeClr val="tx1"/>
                </a:solidFill>
              </a:rPr>
              <a:t>. 50 from Account-A to Account-B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72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E11-071E-C1B4-1EA2-8D6BD1BB3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7F15D-9185-AD2E-BD5D-0CAB9157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ACID Properties of Transaction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C5365-3DFF-99BC-2FFA-81973AC7D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1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875F6-F30D-7D63-5CDE-DC820D11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4BBBF69-A2F0-2C3C-E7C2-396E9B4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GB" dirty="0"/>
              <a:t>ACID properties of transaction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6E42D4E-476A-99BC-7DCE-BF25B581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tomicity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onsistency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I</a:t>
            </a:r>
            <a:r>
              <a:rPr lang="en-US" sz="2800" dirty="0"/>
              <a:t>solation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rgbClr val="C00000"/>
                </a:solidFill>
              </a:rPr>
              <a:t>D</a:t>
            </a:r>
            <a:r>
              <a:rPr lang="en-US" sz="2800" dirty="0"/>
              <a:t>urability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827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6FEAB-23CF-01B1-FD45-A531DEDD4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89324-2CD2-7753-DFF5-9F8288C2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A</a:t>
            </a:r>
            <a:r>
              <a:rPr lang="en-US" dirty="0"/>
              <a:t>CID properties of transaction (</a:t>
            </a:r>
            <a:r>
              <a:rPr lang="en-US" dirty="0">
                <a:solidFill>
                  <a:schemeClr val="accent6"/>
                </a:solidFill>
              </a:rPr>
              <a:t>Atomicity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7D53-FCFF-ABE2-8F1F-4B1AB4EEB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property states that a </a:t>
            </a:r>
            <a:r>
              <a:rPr lang="en-US" b="1" dirty="0">
                <a:solidFill>
                  <a:schemeClr val="accent6"/>
                </a:solidFill>
              </a:rPr>
              <a:t>transaction must be treated as an atomic unit</a:t>
            </a:r>
            <a:r>
              <a:rPr lang="en-US" dirty="0"/>
              <a:t>, that is, </a:t>
            </a:r>
            <a:r>
              <a:rPr lang="en-US" b="1" dirty="0">
                <a:solidFill>
                  <a:schemeClr val="accent6"/>
                </a:solidFill>
              </a:rPr>
              <a:t>either all of its operations are executed or none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Either transaction execute 0% or 100%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For example, consider a transaction to transfer </a:t>
            </a:r>
            <a:r>
              <a:rPr lang="en-US" dirty="0" err="1"/>
              <a:t>Rs</a:t>
            </a:r>
            <a:r>
              <a:rPr lang="en-US" dirty="0"/>
              <a:t>. 50 from account A to account B.</a:t>
            </a:r>
          </a:p>
          <a:p>
            <a:pPr>
              <a:lnSpc>
                <a:spcPct val="100000"/>
              </a:lnSpc>
            </a:pPr>
            <a:r>
              <a:rPr lang="en-US" dirty="0"/>
              <a:t>In this transaction, if </a:t>
            </a:r>
            <a:r>
              <a:rPr lang="en-US" dirty="0" err="1"/>
              <a:t>Rs</a:t>
            </a:r>
            <a:r>
              <a:rPr lang="en-US" dirty="0"/>
              <a:t>. 50 is deducted from account A then it must be added to account B.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250D1-7930-0771-B998-37EF84750E0F}"/>
              </a:ext>
            </a:extLst>
          </p:cNvPr>
          <p:cNvSpPr txBox="1"/>
          <p:nvPr/>
        </p:nvSpPr>
        <p:spPr>
          <a:xfrm>
            <a:off x="9439833" y="863444"/>
            <a:ext cx="1828800" cy="35394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A9328-3E2D-9929-EE0A-AF60F74F4FF9}"/>
              </a:ext>
            </a:extLst>
          </p:cNvPr>
          <p:cNvSpPr txBox="1"/>
          <p:nvPr/>
        </p:nvSpPr>
        <p:spPr>
          <a:xfrm>
            <a:off x="10087533" y="863444"/>
            <a:ext cx="5334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0%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89827-9C2F-4EE6-AB1F-7976FD25AF25}"/>
              </a:ext>
            </a:extLst>
          </p:cNvPr>
          <p:cNvSpPr txBox="1"/>
          <p:nvPr/>
        </p:nvSpPr>
        <p:spPr>
          <a:xfrm>
            <a:off x="9963708" y="4024577"/>
            <a:ext cx="78105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100%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8FEE50-EF95-479F-F038-8580797F1999}"/>
              </a:ext>
            </a:extLst>
          </p:cNvPr>
          <p:cNvSpPr txBox="1"/>
          <p:nvPr/>
        </p:nvSpPr>
        <p:spPr>
          <a:xfrm>
            <a:off x="11155107" y="2451780"/>
            <a:ext cx="590550" cy="3693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580EC7B-E8BF-D5C3-9A44-FCF0A99B1D2E}"/>
              </a:ext>
            </a:extLst>
          </p:cNvPr>
          <p:cNvCxnSpPr/>
          <p:nvPr/>
        </p:nvCxnSpPr>
        <p:spPr>
          <a:xfrm flipH="1">
            <a:off x="9384077" y="2631728"/>
            <a:ext cx="7810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44898C5A-BCA3-19BD-6E37-1D269089E005}"/>
              </a:ext>
            </a:extLst>
          </p:cNvPr>
          <p:cNvCxnSpPr/>
          <p:nvPr/>
        </p:nvCxnSpPr>
        <p:spPr>
          <a:xfrm rot="5400000" flipH="1" flipV="1">
            <a:off x="8940277" y="1491911"/>
            <a:ext cx="1591056" cy="703455"/>
          </a:xfrm>
          <a:prstGeom prst="bentConnector3">
            <a:avLst>
              <a:gd name="adj1" fmla="val 100122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08EE8C9-5C7E-B33D-D0B6-F745805899D4}"/>
              </a:ext>
            </a:extLst>
          </p:cNvPr>
          <p:cNvCxnSpPr/>
          <p:nvPr/>
        </p:nvCxnSpPr>
        <p:spPr>
          <a:xfrm flipH="1" flipV="1">
            <a:off x="10723151" y="2626791"/>
            <a:ext cx="419874" cy="37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222B1C-2C22-E582-78DD-454CFFB07DA8}"/>
              </a:ext>
            </a:extLst>
          </p:cNvPr>
          <p:cNvCxnSpPr/>
          <p:nvPr/>
        </p:nvCxnSpPr>
        <p:spPr>
          <a:xfrm flipH="1">
            <a:off x="8948033" y="863444"/>
            <a:ext cx="13447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7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-120576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62330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036892"/>
            <a:ext cx="0" cy="52031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7" y="562330"/>
            <a:ext cx="9896445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Outline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Steps in Query Processing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Evaluation of expression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Overview of Query Optimization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 to Transaction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ACID Properties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Transaction State Diagram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Scheduling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Two-Phase Commit Protocol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Concurrency Control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Locking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33443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63EC4-CB61-3EF0-1B2C-FE07131A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5A76-13DE-63D8-B439-DFC05AA6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accent6"/>
                </a:solidFill>
              </a:rPr>
              <a:t>C</a:t>
            </a:r>
            <a:r>
              <a:rPr lang="en-US" dirty="0"/>
              <a:t>ID properties of transaction (</a:t>
            </a:r>
            <a:r>
              <a:rPr lang="en-US" dirty="0">
                <a:solidFill>
                  <a:schemeClr val="accent6"/>
                </a:solidFill>
              </a:rPr>
              <a:t>Consistency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2AEA5-3EF4-7DA0-524A-03376832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database must remain in a consistent state </a:t>
            </a:r>
            <a:r>
              <a:rPr lang="en-US" dirty="0"/>
              <a:t>after any transaction.</a:t>
            </a:r>
          </a:p>
          <a:p>
            <a:pPr>
              <a:lnSpc>
                <a:spcPct val="100000"/>
              </a:lnSpc>
            </a:pPr>
            <a:r>
              <a:rPr lang="en-US" dirty="0"/>
              <a:t>If the database was in a consistent state before the execution of a transaction, it must remain consistent after the execution of the transaction as well.</a:t>
            </a:r>
          </a:p>
          <a:p>
            <a:pPr>
              <a:lnSpc>
                <a:spcPct val="100000"/>
              </a:lnSpc>
            </a:pPr>
            <a:r>
              <a:rPr lang="en-US" dirty="0"/>
              <a:t>In our example, total of A and B must remain same before and after the execution of transaction.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B2908-A3D9-0BC0-B8F1-1D0F99FD6544}"/>
              </a:ext>
            </a:extLst>
          </p:cNvPr>
          <p:cNvSpPr txBox="1"/>
          <p:nvPr/>
        </p:nvSpPr>
        <p:spPr>
          <a:xfrm>
            <a:off x="9466729" y="867367"/>
            <a:ext cx="1828800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A=500, B=500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A+B=1000</a:t>
            </a:r>
          </a:p>
          <a:p>
            <a:pPr algn="ctr"/>
            <a:endParaRPr lang="en-US" sz="2000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A=450, B=550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A+B=1000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F289BE-E84E-8ED7-E73F-7889709DDF18}"/>
              </a:ext>
            </a:extLst>
          </p:cNvPr>
          <p:cNvCxnSpPr/>
          <p:nvPr/>
        </p:nvCxnSpPr>
        <p:spPr>
          <a:xfrm flipH="1">
            <a:off x="8948033" y="863444"/>
            <a:ext cx="13447" cy="4572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00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127B7-A020-3C4F-9949-4302B27B8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FA9B-EF9A-E47C-8A3A-AA386AF9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</a:t>
            </a:r>
            <a:r>
              <a:rPr lang="en-US" dirty="0">
                <a:solidFill>
                  <a:schemeClr val="accent6"/>
                </a:solidFill>
              </a:rPr>
              <a:t>I</a:t>
            </a:r>
            <a:r>
              <a:rPr lang="en-US" dirty="0"/>
              <a:t>D properties of transaction (</a:t>
            </a:r>
            <a:r>
              <a:rPr lang="en-US" dirty="0">
                <a:solidFill>
                  <a:schemeClr val="accent6"/>
                </a:solidFill>
              </a:rPr>
              <a:t>Isolation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3EF5F-AA3E-140F-D244-E2656142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Changes occurring in a particular transaction will not be visible to any other transaction until it has been committed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Intermediate transaction results must be hidden </a:t>
            </a:r>
            <a:r>
              <a:rPr lang="en-US" dirty="0"/>
              <a:t>from other concurrently executed transactions.  </a:t>
            </a:r>
          </a:p>
          <a:p>
            <a:pPr>
              <a:lnSpc>
                <a:spcPct val="100000"/>
              </a:lnSpc>
            </a:pPr>
            <a:r>
              <a:rPr lang="en-US" dirty="0"/>
              <a:t>In our example once our transaction starts from first step (step 1) its result should not be access by any other transaction until last step (step 6) is completed.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3977B-9109-EB23-B1B2-5BAE43FC07EC}"/>
              </a:ext>
            </a:extLst>
          </p:cNvPr>
          <p:cNvSpPr txBox="1"/>
          <p:nvPr/>
        </p:nvSpPr>
        <p:spPr>
          <a:xfrm>
            <a:off x="9516259" y="1539717"/>
            <a:ext cx="1828800" cy="2677656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63C6BA-87DD-6693-8CB8-76F99F821DE9}"/>
              </a:ext>
            </a:extLst>
          </p:cNvPr>
          <p:cNvCxnSpPr/>
          <p:nvPr/>
        </p:nvCxnSpPr>
        <p:spPr>
          <a:xfrm flipH="1">
            <a:off x="8948033" y="893859"/>
            <a:ext cx="13447" cy="3474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541B728-98AF-E986-E4DA-F70C876CE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98" y="2484386"/>
            <a:ext cx="640080" cy="640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CE86D7-CCC8-0839-1239-894E172D0E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033" y="1169035"/>
            <a:ext cx="640080" cy="64008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306CF9-3A78-A19A-2452-3D8AE879047C}"/>
              </a:ext>
            </a:extLst>
          </p:cNvPr>
          <p:cNvCxnSpPr/>
          <p:nvPr/>
        </p:nvCxnSpPr>
        <p:spPr>
          <a:xfrm flipH="1">
            <a:off x="10717406" y="2880360"/>
            <a:ext cx="655318" cy="26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AD254E-2CCE-309B-7CB7-24303CCBF528}"/>
              </a:ext>
            </a:extLst>
          </p:cNvPr>
          <p:cNvCxnSpPr/>
          <p:nvPr/>
        </p:nvCxnSpPr>
        <p:spPr>
          <a:xfrm flipV="1">
            <a:off x="9451490" y="1485900"/>
            <a:ext cx="339089" cy="496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Multiply 10">
            <a:extLst>
              <a:ext uri="{FF2B5EF4-FFF2-40B4-BE49-F238E27FC236}">
                <a16:creationId xmlns:a16="http://schemas.microsoft.com/office/drawing/2014/main" id="{F299A05A-D426-42D2-7AA4-B89756DA5A2A}"/>
              </a:ext>
            </a:extLst>
          </p:cNvPr>
          <p:cNvSpPr/>
          <p:nvPr/>
        </p:nvSpPr>
        <p:spPr>
          <a:xfrm>
            <a:off x="10948855" y="2641475"/>
            <a:ext cx="346674" cy="478301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7731A-FB9B-5FEA-77BB-4C938A085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698" y="3815346"/>
            <a:ext cx="640080" cy="64008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7CAD42-24E5-6179-8DB6-F83C595E7D82}"/>
              </a:ext>
            </a:extLst>
          </p:cNvPr>
          <p:cNvCxnSpPr/>
          <p:nvPr/>
        </p:nvCxnSpPr>
        <p:spPr>
          <a:xfrm flipH="1">
            <a:off x="10717405" y="4203966"/>
            <a:ext cx="655319" cy="762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7924D2-3B75-C455-E1E3-706FE62E68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769" y="4017449"/>
            <a:ext cx="365760" cy="365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877403-8942-B341-6D8D-663A24A71B89}"/>
              </a:ext>
            </a:extLst>
          </p:cNvPr>
          <p:cNvSpPr txBox="1"/>
          <p:nvPr/>
        </p:nvSpPr>
        <p:spPr>
          <a:xfrm>
            <a:off x="9790579" y="893859"/>
            <a:ext cx="128016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Start </a:t>
            </a:r>
          </a:p>
          <a:p>
            <a:pPr algn="ctr"/>
            <a:r>
              <a:rPr lang="en-US" dirty="0"/>
              <a:t>Transaction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80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0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4C58E-54C2-E32C-6E99-6B86B217A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54EE-114D-2C05-EFD4-84A656E0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ACI</a:t>
            </a:r>
            <a:r>
              <a:rPr lang="en-US" dirty="0">
                <a:solidFill>
                  <a:schemeClr val="accent6"/>
                </a:solidFill>
              </a:rPr>
              <a:t>D</a:t>
            </a:r>
            <a:r>
              <a:rPr lang="en-US" dirty="0"/>
              <a:t> properties of transaction (</a:t>
            </a:r>
            <a:r>
              <a:rPr lang="en-US" dirty="0">
                <a:solidFill>
                  <a:schemeClr val="accent6"/>
                </a:solidFill>
              </a:rPr>
              <a:t>Durability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5E607-CBAD-D302-A5E3-E60C455BA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8394255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After a transaction completes successfully, the </a:t>
            </a:r>
            <a:r>
              <a:rPr lang="en-US" b="1" dirty="0">
                <a:solidFill>
                  <a:schemeClr val="accent6"/>
                </a:solidFill>
              </a:rPr>
              <a:t>changes it has made to the database persist (permanent)</a:t>
            </a:r>
            <a:r>
              <a:rPr lang="en-US" dirty="0"/>
              <a:t>, even if there are system failures.</a:t>
            </a:r>
          </a:p>
          <a:p>
            <a:pPr>
              <a:lnSpc>
                <a:spcPct val="100000"/>
              </a:lnSpc>
            </a:pPr>
            <a:r>
              <a:rPr lang="en-US" dirty="0"/>
              <a:t>Once our transaction completed up to last step (step 6) its result must be stored permanently. It should not be removed if system fails.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CA471-BDFC-7EAF-82F8-144330258441}"/>
              </a:ext>
            </a:extLst>
          </p:cNvPr>
          <p:cNvSpPr txBox="1"/>
          <p:nvPr/>
        </p:nvSpPr>
        <p:spPr>
          <a:xfrm>
            <a:off x="9466729" y="867367"/>
            <a:ext cx="1828800" cy="390876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A=500, B=500</a:t>
            </a:r>
          </a:p>
          <a:p>
            <a:pPr algn="ctr"/>
            <a:endParaRPr lang="en-US" sz="2000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A=450, B=550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6E61F0-5769-5CAD-CDB8-A755D81469E2}"/>
              </a:ext>
            </a:extLst>
          </p:cNvPr>
          <p:cNvCxnSpPr/>
          <p:nvPr/>
        </p:nvCxnSpPr>
        <p:spPr>
          <a:xfrm flipH="1">
            <a:off x="8948033" y="863444"/>
            <a:ext cx="13447" cy="39319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34E9D91E-3949-B56B-F5E6-55045E697507}"/>
              </a:ext>
            </a:extLst>
          </p:cNvPr>
          <p:cNvSpPr/>
          <p:nvPr/>
        </p:nvSpPr>
        <p:spPr>
          <a:xfrm>
            <a:off x="9467557" y="4290061"/>
            <a:ext cx="1828800" cy="50530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D6599FB-368C-BB82-F832-2A4B72108C4E}"/>
              </a:ext>
            </a:extLst>
          </p:cNvPr>
          <p:cNvSpPr/>
          <p:nvPr/>
        </p:nvSpPr>
        <p:spPr>
          <a:xfrm>
            <a:off x="7550433" y="4928372"/>
            <a:ext cx="3832592" cy="914400"/>
          </a:xfrm>
          <a:prstGeom prst="wedgeRoundRectCallout">
            <a:avLst>
              <a:gd name="adj1" fmla="val 23351"/>
              <a:gd name="adj2" fmla="val -7609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These values must be stored permanently in the database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05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C40AB-58E2-FA5D-80A7-7DB4C602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B79C1-70EC-7F34-2924-499A88B6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Transaction State Diagram / State Transition Diagram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ECA96-6B8C-C11F-AF52-252644C0E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554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BC66-A7D9-A2C2-3E05-81DCA692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49F6-37C5-44EA-467F-22F802F46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Transaction State Diagram / State Transition Diagram</a:t>
            </a:r>
          </a:p>
        </p:txBody>
      </p:sp>
      <p:sp>
        <p:nvSpPr>
          <p:cNvPr id="3" name="Content Placeholder 28">
            <a:extLst>
              <a:ext uri="{FF2B5EF4-FFF2-40B4-BE49-F238E27FC236}">
                <a16:creationId xmlns:a16="http://schemas.microsoft.com/office/drawing/2014/main" id="{8069CC03-B7C2-053D-82DF-A92D66D5A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0" y="83296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AA3483-A338-3906-1A98-A4F8F20EE9EB}"/>
              </a:ext>
            </a:extLst>
          </p:cNvPr>
          <p:cNvCxnSpPr/>
          <p:nvPr/>
        </p:nvCxnSpPr>
        <p:spPr>
          <a:xfrm flipH="1">
            <a:off x="7028023" y="863444"/>
            <a:ext cx="13447" cy="43891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135079B-340C-A690-68DC-762FCFE0E60A}"/>
              </a:ext>
            </a:extLst>
          </p:cNvPr>
          <p:cNvSpPr txBox="1"/>
          <p:nvPr/>
        </p:nvSpPr>
        <p:spPr>
          <a:xfrm>
            <a:off x="9516259" y="961496"/>
            <a:ext cx="1828800" cy="353943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800" b="1" dirty="0"/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(A)</a:t>
            </a:r>
          </a:p>
          <a:p>
            <a:pPr algn="ctr"/>
            <a:r>
              <a:rPr lang="en-US" sz="2800" dirty="0"/>
              <a:t>A = A –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(A)</a:t>
            </a:r>
          </a:p>
          <a:p>
            <a:pPr algn="ctr"/>
            <a:r>
              <a:rPr lang="en-US" sz="2800" b="1" dirty="0"/>
              <a:t>read</a:t>
            </a:r>
            <a:r>
              <a:rPr lang="en-US" sz="2800" dirty="0"/>
              <a:t> (B)</a:t>
            </a:r>
          </a:p>
          <a:p>
            <a:pPr algn="ctr"/>
            <a:r>
              <a:rPr lang="en-US" sz="2800" dirty="0"/>
              <a:t>B = B + 50</a:t>
            </a:r>
          </a:p>
          <a:p>
            <a:pPr algn="ctr"/>
            <a:r>
              <a:rPr lang="en-US" sz="2800" b="1" dirty="0"/>
              <a:t>write</a:t>
            </a:r>
            <a:r>
              <a:rPr lang="en-US" sz="2800" dirty="0"/>
              <a:t> (B)</a:t>
            </a:r>
          </a:p>
          <a:p>
            <a:pPr algn="ctr"/>
            <a:r>
              <a:rPr lang="en-US" sz="2800" b="1" dirty="0"/>
              <a:t>Commit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D0FD70-D1E5-6F22-2169-854CCC474F0B}"/>
              </a:ext>
            </a:extLst>
          </p:cNvPr>
          <p:cNvSpPr/>
          <p:nvPr/>
        </p:nvSpPr>
        <p:spPr>
          <a:xfrm>
            <a:off x="381000" y="32385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2BB3C4-567B-F744-5A59-2A29BAE96A30}"/>
              </a:ext>
            </a:extLst>
          </p:cNvPr>
          <p:cNvSpPr/>
          <p:nvPr/>
        </p:nvSpPr>
        <p:spPr>
          <a:xfrm>
            <a:off x="1967556" y="20403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Partial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Committed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7E1ACE-5331-991E-5F78-177EDEB50EDD}"/>
              </a:ext>
            </a:extLst>
          </p:cNvPr>
          <p:cNvSpPr/>
          <p:nvPr/>
        </p:nvSpPr>
        <p:spPr>
          <a:xfrm>
            <a:off x="1927413" y="43986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Failed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312509-CFCF-9AF3-D662-CBEA5AD529BB}"/>
              </a:ext>
            </a:extLst>
          </p:cNvPr>
          <p:cNvSpPr/>
          <p:nvPr/>
        </p:nvSpPr>
        <p:spPr>
          <a:xfrm>
            <a:off x="4455464" y="2048704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Committed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33014A-5B7E-0AA4-D15A-D2F0B9BE3A44}"/>
              </a:ext>
            </a:extLst>
          </p:cNvPr>
          <p:cNvSpPr/>
          <p:nvPr/>
        </p:nvSpPr>
        <p:spPr>
          <a:xfrm>
            <a:off x="4455464" y="43986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Aborted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5A392-415A-AA48-A24A-D620157C4BFF}"/>
              </a:ext>
            </a:extLst>
          </p:cNvPr>
          <p:cNvCxnSpPr>
            <a:stCxn id="6" idx="0"/>
            <a:endCxn id="7" idx="3"/>
          </p:cNvCxnSpPr>
          <p:nvPr/>
        </p:nvCxnSpPr>
        <p:spPr>
          <a:xfrm flipV="1">
            <a:off x="1173000" y="2654858"/>
            <a:ext cx="1026527" cy="5836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F21704-6CCF-347A-8349-76D231974CAB}"/>
              </a:ext>
            </a:extLst>
          </p:cNvPr>
          <p:cNvCxnSpPr>
            <a:stCxn id="6" idx="4"/>
            <a:endCxn id="8" idx="1"/>
          </p:cNvCxnSpPr>
          <p:nvPr/>
        </p:nvCxnSpPr>
        <p:spPr>
          <a:xfrm>
            <a:off x="1173000" y="3958500"/>
            <a:ext cx="986384" cy="54554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EACC53-1E46-CB68-56D2-84E9B36C7714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3551556" y="2400300"/>
            <a:ext cx="903908" cy="840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03FAC4-9FEB-1FAD-81A1-9FE497391BDE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3511413" y="4758600"/>
            <a:ext cx="94405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8">
            <a:extLst>
              <a:ext uri="{FF2B5EF4-FFF2-40B4-BE49-F238E27FC236}">
                <a16:creationId xmlns:a16="http://schemas.microsoft.com/office/drawing/2014/main" id="{7A22B5B8-8B38-762E-2412-F1443DCCC45D}"/>
              </a:ext>
            </a:extLst>
          </p:cNvPr>
          <p:cNvSpPr/>
          <p:nvPr/>
        </p:nvSpPr>
        <p:spPr>
          <a:xfrm>
            <a:off x="845866" y="5252588"/>
            <a:ext cx="5347116" cy="914400"/>
          </a:xfrm>
          <a:prstGeom prst="wedgeRoundRectCallout">
            <a:avLst>
              <a:gd name="adj1" fmla="val -46639"/>
              <a:gd name="adj2" fmla="val -2015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This is the initial state. </a:t>
            </a:r>
          </a:p>
          <a:p>
            <a:r>
              <a:rPr lang="en-IN" dirty="0">
                <a:solidFill>
                  <a:schemeClr val="tx1"/>
                </a:solidFill>
              </a:rPr>
              <a:t>The transaction stays in this state while it is executing.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371334-CB1C-11A8-0835-2A6ACFB5E8CF}"/>
              </a:ext>
            </a:extLst>
          </p:cNvPr>
          <p:cNvCxnSpPr>
            <a:stCxn id="7" idx="4"/>
          </p:cNvCxnSpPr>
          <p:nvPr/>
        </p:nvCxnSpPr>
        <p:spPr>
          <a:xfrm flipH="1">
            <a:off x="2743200" y="2760300"/>
            <a:ext cx="16356" cy="163563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8749AD8-C958-5645-1E86-15D0C87C58DF}"/>
              </a:ext>
            </a:extLst>
          </p:cNvPr>
          <p:cNvSpPr/>
          <p:nvPr/>
        </p:nvSpPr>
        <p:spPr>
          <a:xfrm>
            <a:off x="5041139" y="3238500"/>
            <a:ext cx="1584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End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76A8E4-47B9-EDB2-DD89-45A6A63AB453}"/>
              </a:ext>
            </a:extLst>
          </p:cNvPr>
          <p:cNvCxnSpPr>
            <a:stCxn id="10" idx="0"/>
            <a:endCxn id="17" idx="4"/>
          </p:cNvCxnSpPr>
          <p:nvPr/>
        </p:nvCxnSpPr>
        <p:spPr>
          <a:xfrm flipV="1">
            <a:off x="5247464" y="3958500"/>
            <a:ext cx="585675" cy="44010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264324-A987-8E4A-F8FC-98D1873E85EB}"/>
              </a:ext>
            </a:extLst>
          </p:cNvPr>
          <p:cNvCxnSpPr>
            <a:cxnSpLocks/>
          </p:cNvCxnSpPr>
          <p:nvPr/>
        </p:nvCxnSpPr>
        <p:spPr>
          <a:xfrm>
            <a:off x="5247464" y="2758872"/>
            <a:ext cx="585675" cy="4697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23">
            <a:extLst>
              <a:ext uri="{FF2B5EF4-FFF2-40B4-BE49-F238E27FC236}">
                <a16:creationId xmlns:a16="http://schemas.microsoft.com/office/drawing/2014/main" id="{40F88162-CE78-5889-382D-3A707AECFAD9}"/>
              </a:ext>
            </a:extLst>
          </p:cNvPr>
          <p:cNvSpPr/>
          <p:nvPr/>
        </p:nvSpPr>
        <p:spPr>
          <a:xfrm>
            <a:off x="572368" y="1007725"/>
            <a:ext cx="5878090" cy="710375"/>
          </a:xfrm>
          <a:prstGeom prst="wedgeRoundRectCallout">
            <a:avLst>
              <a:gd name="adj1" fmla="val -16497"/>
              <a:gd name="adj2" fmla="val 9826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When a transaction executes its final operation, it is said to be in a partially committed state.</a:t>
            </a:r>
          </a:p>
        </p:txBody>
      </p:sp>
      <p:sp>
        <p:nvSpPr>
          <p:cNvPr id="21" name="Rounded Rectangular Callout 24">
            <a:extLst>
              <a:ext uri="{FF2B5EF4-FFF2-40B4-BE49-F238E27FC236}">
                <a16:creationId xmlns:a16="http://schemas.microsoft.com/office/drawing/2014/main" id="{7AE7693B-947C-07FF-90C1-AD9D633CFE78}"/>
              </a:ext>
            </a:extLst>
          </p:cNvPr>
          <p:cNvSpPr/>
          <p:nvPr/>
        </p:nvSpPr>
        <p:spPr>
          <a:xfrm>
            <a:off x="572368" y="5287470"/>
            <a:ext cx="5878090" cy="1144312"/>
          </a:xfrm>
          <a:prstGeom prst="wedgeRoundRectCallout">
            <a:avLst>
              <a:gd name="adj1" fmla="val -14453"/>
              <a:gd name="adj2" fmla="val -74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Discover that normal execution can no longer proceed.</a:t>
            </a:r>
          </a:p>
          <a:p>
            <a:r>
              <a:rPr lang="en-IN" dirty="0">
                <a:solidFill>
                  <a:schemeClr val="tx1"/>
                </a:solidFill>
              </a:rPr>
              <a:t>Once a transaction cannot be completed, any changes that it made must be undone rolling it back.</a:t>
            </a:r>
          </a:p>
        </p:txBody>
      </p:sp>
      <p:sp>
        <p:nvSpPr>
          <p:cNvPr id="22" name="Rounded Rectangular Callout 25">
            <a:extLst>
              <a:ext uri="{FF2B5EF4-FFF2-40B4-BE49-F238E27FC236}">
                <a16:creationId xmlns:a16="http://schemas.microsoft.com/office/drawing/2014/main" id="{9D36F788-EC39-99F4-19A3-076CAED528C9}"/>
              </a:ext>
            </a:extLst>
          </p:cNvPr>
          <p:cNvSpPr/>
          <p:nvPr/>
        </p:nvSpPr>
        <p:spPr>
          <a:xfrm>
            <a:off x="572368" y="5294990"/>
            <a:ext cx="5878090" cy="1144312"/>
          </a:xfrm>
          <a:prstGeom prst="wedgeRoundRectCallout">
            <a:avLst>
              <a:gd name="adj1" fmla="val 27869"/>
              <a:gd name="adj2" fmla="val -7407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The state after the transaction has been rolled back and the database has been restored to its state prior to the start of the transaction.</a:t>
            </a:r>
          </a:p>
        </p:txBody>
      </p:sp>
      <p:sp>
        <p:nvSpPr>
          <p:cNvPr id="23" name="Rounded Rectangular Callout 26">
            <a:extLst>
              <a:ext uri="{FF2B5EF4-FFF2-40B4-BE49-F238E27FC236}">
                <a16:creationId xmlns:a16="http://schemas.microsoft.com/office/drawing/2014/main" id="{20A2ED45-577E-D308-2A6D-594970359343}"/>
              </a:ext>
            </a:extLst>
          </p:cNvPr>
          <p:cNvSpPr/>
          <p:nvPr/>
        </p:nvSpPr>
        <p:spPr>
          <a:xfrm>
            <a:off x="557654" y="1026455"/>
            <a:ext cx="5878090" cy="860515"/>
          </a:xfrm>
          <a:prstGeom prst="wedgeRoundRectCallout">
            <a:avLst>
              <a:gd name="adj1" fmla="val 32230"/>
              <a:gd name="adj2" fmla="val 8708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dirty="0">
                <a:solidFill>
                  <a:schemeClr val="tx1"/>
                </a:solidFill>
              </a:rPr>
              <a:t>The transaction enters in this state after successful completion of the transaction.</a:t>
            </a:r>
          </a:p>
          <a:p>
            <a:r>
              <a:rPr lang="en-IN" dirty="0">
                <a:solidFill>
                  <a:schemeClr val="tx1"/>
                </a:solidFill>
              </a:rPr>
              <a:t>We cannot abort or rollback a committed transaction.</a:t>
            </a:r>
          </a:p>
        </p:txBody>
      </p:sp>
      <p:sp>
        <p:nvSpPr>
          <p:cNvPr id="24" name="Oval Callout 29">
            <a:extLst>
              <a:ext uri="{FF2B5EF4-FFF2-40B4-BE49-F238E27FC236}">
                <a16:creationId xmlns:a16="http://schemas.microsoft.com/office/drawing/2014/main" id="{24020C7E-5A45-42BC-F325-E8A580997168}"/>
              </a:ext>
            </a:extLst>
          </p:cNvPr>
          <p:cNvSpPr/>
          <p:nvPr/>
        </p:nvSpPr>
        <p:spPr>
          <a:xfrm>
            <a:off x="7751409" y="1096712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5" name="Oval Callout 30">
            <a:extLst>
              <a:ext uri="{FF2B5EF4-FFF2-40B4-BE49-F238E27FC236}">
                <a16:creationId xmlns:a16="http://schemas.microsoft.com/office/drawing/2014/main" id="{4EC28297-816D-C357-3CFF-646B0868DE56}"/>
              </a:ext>
            </a:extLst>
          </p:cNvPr>
          <p:cNvSpPr/>
          <p:nvPr/>
        </p:nvSpPr>
        <p:spPr>
          <a:xfrm>
            <a:off x="7751409" y="2388055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Active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6" name="Oval Callout 31">
            <a:extLst>
              <a:ext uri="{FF2B5EF4-FFF2-40B4-BE49-F238E27FC236}">
                <a16:creationId xmlns:a16="http://schemas.microsoft.com/office/drawing/2014/main" id="{AE356AD6-4CB1-1C55-1E34-3ABE95845B74}"/>
              </a:ext>
            </a:extLst>
          </p:cNvPr>
          <p:cNvSpPr/>
          <p:nvPr/>
        </p:nvSpPr>
        <p:spPr>
          <a:xfrm>
            <a:off x="7751409" y="3675934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Partial Committed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138480-3483-6C52-0624-ABEFCBAAC63B}"/>
              </a:ext>
            </a:extLst>
          </p:cNvPr>
          <p:cNvSpPr txBox="1"/>
          <p:nvPr/>
        </p:nvSpPr>
        <p:spPr>
          <a:xfrm>
            <a:off x="11268859" y="2545154"/>
            <a:ext cx="590550" cy="36933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FAIL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E6980B6-18CE-7230-B8FA-087B6D16C070}"/>
              </a:ext>
            </a:extLst>
          </p:cNvPr>
          <p:cNvCxnSpPr/>
          <p:nvPr/>
        </p:nvCxnSpPr>
        <p:spPr>
          <a:xfrm flipH="1">
            <a:off x="9574029" y="2725102"/>
            <a:ext cx="78105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Elbow Connector 37">
            <a:extLst>
              <a:ext uri="{FF2B5EF4-FFF2-40B4-BE49-F238E27FC236}">
                <a16:creationId xmlns:a16="http://schemas.microsoft.com/office/drawing/2014/main" id="{336FBDD5-426A-4637-3247-FA921A4691A6}"/>
              </a:ext>
            </a:extLst>
          </p:cNvPr>
          <p:cNvCxnSpPr/>
          <p:nvPr/>
        </p:nvCxnSpPr>
        <p:spPr>
          <a:xfrm rot="5400000" flipH="1" flipV="1">
            <a:off x="9351650" y="1548260"/>
            <a:ext cx="1406661" cy="961902"/>
          </a:xfrm>
          <a:prstGeom prst="bentConnector3">
            <a:avLst>
              <a:gd name="adj1" fmla="val 99837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02ACED-3FF0-3340-D128-FC83CA5C293A}"/>
              </a:ext>
            </a:extLst>
          </p:cNvPr>
          <p:cNvCxnSpPr/>
          <p:nvPr/>
        </p:nvCxnSpPr>
        <p:spPr>
          <a:xfrm flipH="1" flipV="1">
            <a:off x="10844614" y="2727935"/>
            <a:ext cx="419874" cy="377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Oval Callout 46">
            <a:extLst>
              <a:ext uri="{FF2B5EF4-FFF2-40B4-BE49-F238E27FC236}">
                <a16:creationId xmlns:a16="http://schemas.microsoft.com/office/drawing/2014/main" id="{6A2332F7-03E2-D178-9042-C82E3122675C}"/>
              </a:ext>
            </a:extLst>
          </p:cNvPr>
          <p:cNvSpPr/>
          <p:nvPr/>
        </p:nvSpPr>
        <p:spPr>
          <a:xfrm>
            <a:off x="7782770" y="2400300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Failed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2" name="Oval Callout 47">
            <a:extLst>
              <a:ext uri="{FF2B5EF4-FFF2-40B4-BE49-F238E27FC236}">
                <a16:creationId xmlns:a16="http://schemas.microsoft.com/office/drawing/2014/main" id="{3B649831-CB46-7CA6-A653-1DD76D2E6E56}"/>
              </a:ext>
            </a:extLst>
          </p:cNvPr>
          <p:cNvSpPr/>
          <p:nvPr/>
        </p:nvSpPr>
        <p:spPr>
          <a:xfrm>
            <a:off x="7782770" y="4075364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Committed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3" name="Oval Callout 48">
            <a:extLst>
              <a:ext uri="{FF2B5EF4-FFF2-40B4-BE49-F238E27FC236}">
                <a16:creationId xmlns:a16="http://schemas.microsoft.com/office/drawing/2014/main" id="{004744B2-964D-82F4-E2B9-33F17B536F5C}"/>
              </a:ext>
            </a:extLst>
          </p:cNvPr>
          <p:cNvSpPr/>
          <p:nvPr/>
        </p:nvSpPr>
        <p:spPr>
          <a:xfrm>
            <a:off x="7751409" y="1085236"/>
            <a:ext cx="1584000" cy="720000"/>
          </a:xfrm>
          <a:prstGeom prst="wedgeEllipseCallout">
            <a:avLst>
              <a:gd name="adj1" fmla="val 76254"/>
              <a:gd name="adj2" fmla="val -4848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Aborted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15" grpId="1" animBg="1"/>
      <p:bldP spid="17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8C3D4-ED37-E0EA-5030-0F02E660F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4646-751B-9943-F2A1-DD29E4D4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Transaction State Diagram / State Transition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78FE-47FA-2B89-0686-9A2B8B93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70134"/>
            <a:ext cx="11929641" cy="5590565"/>
          </a:xfrm>
        </p:spPr>
        <p:txBody>
          <a:bodyPr/>
          <a:lstStyle/>
          <a:p>
            <a:r>
              <a:rPr lang="en-US" dirty="0"/>
              <a:t>Active</a:t>
            </a:r>
          </a:p>
          <a:p>
            <a:pPr lvl="1"/>
            <a:r>
              <a:rPr lang="en-US" dirty="0"/>
              <a:t>This is the </a:t>
            </a:r>
            <a:r>
              <a:rPr lang="en-US" b="1" dirty="0">
                <a:solidFill>
                  <a:schemeClr val="accent6"/>
                </a:solidFill>
              </a:rPr>
              <a:t>initial state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transaction </a:t>
            </a:r>
            <a:r>
              <a:rPr lang="en-US" b="1" dirty="0">
                <a:solidFill>
                  <a:schemeClr val="accent6"/>
                </a:solidFill>
              </a:rPr>
              <a:t>stays in this state while it is executing</a:t>
            </a:r>
            <a:r>
              <a:rPr lang="en-US" dirty="0"/>
              <a:t>.</a:t>
            </a:r>
          </a:p>
          <a:p>
            <a:r>
              <a:rPr lang="en-US" dirty="0"/>
              <a:t>Partial Committed</a:t>
            </a:r>
          </a:p>
          <a:p>
            <a:pPr lvl="1"/>
            <a:r>
              <a:rPr lang="en-US" dirty="0"/>
              <a:t>When a transaction </a:t>
            </a:r>
            <a:r>
              <a:rPr lang="en-US" b="1" dirty="0">
                <a:solidFill>
                  <a:schemeClr val="accent6"/>
                </a:solidFill>
              </a:rPr>
              <a:t>executes its final operation/ instruction</a:t>
            </a:r>
            <a:r>
              <a:rPr lang="en-US" dirty="0"/>
              <a:t>, it is said to be in a partially committed state.</a:t>
            </a:r>
          </a:p>
          <a:p>
            <a:r>
              <a:rPr lang="en-US" dirty="0"/>
              <a:t>Failed</a:t>
            </a:r>
          </a:p>
          <a:p>
            <a:pPr lvl="1"/>
            <a:r>
              <a:rPr lang="en-US" dirty="0"/>
              <a:t>Discover that </a:t>
            </a:r>
            <a:r>
              <a:rPr lang="en-US" b="1" dirty="0">
                <a:solidFill>
                  <a:schemeClr val="accent6"/>
                </a:solidFill>
              </a:rPr>
              <a:t>normal execution can no longer proceed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Once a transaction </a:t>
            </a:r>
            <a:r>
              <a:rPr lang="en-US" b="1" dirty="0">
                <a:solidFill>
                  <a:schemeClr val="accent6"/>
                </a:solidFill>
              </a:rPr>
              <a:t>cannot be completed</a:t>
            </a:r>
            <a:r>
              <a:rPr lang="en-US" dirty="0"/>
              <a:t>, any </a:t>
            </a:r>
            <a:r>
              <a:rPr lang="en-US" b="1" dirty="0">
                <a:solidFill>
                  <a:schemeClr val="accent6"/>
                </a:solidFill>
              </a:rPr>
              <a:t>changes that it made must be undone rolling it back</a:t>
            </a:r>
            <a:r>
              <a:rPr lang="en-US" dirty="0"/>
              <a:t>.</a:t>
            </a:r>
          </a:p>
          <a:p>
            <a:r>
              <a:rPr lang="en-US" dirty="0"/>
              <a:t>Committed</a:t>
            </a:r>
          </a:p>
          <a:p>
            <a:pPr lvl="1"/>
            <a:r>
              <a:rPr lang="en-US" dirty="0"/>
              <a:t>The transaction enters in this state </a:t>
            </a:r>
            <a:r>
              <a:rPr lang="en-US" b="1" dirty="0">
                <a:solidFill>
                  <a:schemeClr val="accent6"/>
                </a:solidFill>
              </a:rPr>
              <a:t>after successful completion of the transaction </a:t>
            </a:r>
            <a:r>
              <a:rPr lang="en-US" dirty="0"/>
              <a:t>(after committing transaction).</a:t>
            </a:r>
          </a:p>
          <a:p>
            <a:pPr lvl="1"/>
            <a:r>
              <a:rPr lang="en-US" dirty="0"/>
              <a:t>We </a:t>
            </a:r>
            <a:r>
              <a:rPr lang="en-US" b="1" dirty="0">
                <a:solidFill>
                  <a:schemeClr val="accent6"/>
                </a:solidFill>
              </a:rPr>
              <a:t>cannot abort or rollback a committed transaction</a:t>
            </a:r>
            <a:r>
              <a:rPr lang="en-US" dirty="0"/>
              <a:t>.</a:t>
            </a:r>
          </a:p>
          <a:p>
            <a:r>
              <a:rPr lang="en-US" dirty="0"/>
              <a:t>Aborted</a:t>
            </a:r>
          </a:p>
          <a:p>
            <a:pPr lvl="1"/>
            <a:r>
              <a:rPr lang="en-US" dirty="0"/>
              <a:t>The state after the </a:t>
            </a:r>
            <a:r>
              <a:rPr lang="en-US" b="1" dirty="0">
                <a:solidFill>
                  <a:schemeClr val="accent6"/>
                </a:solidFill>
              </a:rPr>
              <a:t>transaction has been rolled back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6"/>
                </a:solidFill>
              </a:rPr>
              <a:t>database has been restored to its state prior to the start of the transaction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592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311D93-46FF-70A4-B06E-C11BABF9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Schedule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C489-85AD-1D96-332C-CB14E6116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81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818E-B155-0705-FECE-D7F7B65FE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4400-98F2-EDF9-92FD-1502C6E2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What is schedule?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8E090-A901-F4A4-0CA1-C25D63FD9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schedule is a </a:t>
            </a:r>
            <a:r>
              <a:rPr lang="en-US" b="1" dirty="0">
                <a:solidFill>
                  <a:schemeClr val="accent6"/>
                </a:solidFill>
              </a:rPr>
              <a:t>process of grouping the transactions</a:t>
            </a:r>
            <a:r>
              <a:rPr lang="en-US" dirty="0"/>
              <a:t> into one and </a:t>
            </a:r>
            <a:r>
              <a:rPr lang="en-US" b="1" dirty="0">
                <a:solidFill>
                  <a:schemeClr val="accent6"/>
                </a:solidFill>
              </a:rPr>
              <a:t>executing them in a predefined order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A schedule is the </a:t>
            </a:r>
            <a:r>
              <a:rPr lang="en-US" b="1" dirty="0">
                <a:solidFill>
                  <a:schemeClr val="accent6"/>
                </a:solidFill>
              </a:rPr>
              <a:t>chronological (sequential) order in which instructions are executed </a:t>
            </a:r>
            <a:r>
              <a:rPr lang="en-US" dirty="0"/>
              <a:t>in a system.</a:t>
            </a:r>
          </a:p>
          <a:p>
            <a:pPr>
              <a:lnSpc>
                <a:spcPct val="100000"/>
              </a:lnSpc>
            </a:pPr>
            <a:r>
              <a:rPr lang="en-US" dirty="0"/>
              <a:t>A schedule is required in a database because when some transactions execute in parallel, they may affect the result of the transaction.</a:t>
            </a:r>
          </a:p>
          <a:p>
            <a:pPr>
              <a:lnSpc>
                <a:spcPct val="100000"/>
              </a:lnSpc>
            </a:pPr>
            <a:r>
              <a:rPr lang="en-US" dirty="0"/>
              <a:t>Means if one transaction is updating the values which the other transaction is accessing, then the order of these two transactions will change the result of another transaction. </a:t>
            </a:r>
          </a:p>
          <a:p>
            <a:pPr>
              <a:lnSpc>
                <a:spcPct val="100000"/>
              </a:lnSpc>
            </a:pPr>
            <a:r>
              <a:rPr lang="en-US" dirty="0"/>
              <a:t>Hence a schedule is created to execute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182783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603B1-C4F6-BFE1-F838-38DF15B1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78CA-D342-7B70-374F-CB52FE96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of schedule</a:t>
            </a:r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1A46832E-2F82-6AEB-C6BE-45B19A59BD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9113354"/>
              </p:ext>
            </p:extLst>
          </p:nvPr>
        </p:nvGraphicFramePr>
        <p:xfrm>
          <a:off x="856874" y="866150"/>
          <a:ext cx="5562600" cy="55915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2336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901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848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Read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temp = A * 0.1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</a:t>
                      </a:r>
                      <a:r>
                        <a:rPr lang="en-US" sz="1800" baseline="0" dirty="0">
                          <a:effectLst/>
                        </a:rPr>
                        <a:t> =</a:t>
                      </a:r>
                      <a:r>
                        <a:rPr lang="en-US" sz="1800" dirty="0">
                          <a:effectLst/>
                        </a:rPr>
                        <a:t> A -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C5EA27D7-687D-ACA5-82D7-615084F8E6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97557"/>
              </p:ext>
            </p:extLst>
          </p:nvPr>
        </p:nvGraphicFramePr>
        <p:xfrm>
          <a:off x="6638177" y="866152"/>
          <a:ext cx="2791197" cy="560281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91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 Execution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(1000)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1000 - 50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(950)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(1000)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1000 + 50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(1050)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834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(950)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950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950 - 95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(855)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(1050)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1050 + 95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(1145)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73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46C7-A6C4-10CF-5544-78C92DC7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1029-76EC-03EF-4A5F-8ACF2ACE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Serial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EC8B-46EC-D7C8-A4D4-8B093D678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serial schedule is a schedule in which </a:t>
            </a:r>
            <a:r>
              <a:rPr lang="en-US" b="1" dirty="0">
                <a:solidFill>
                  <a:schemeClr val="accent6"/>
                </a:solidFill>
              </a:rPr>
              <a:t>no transaction starts until a running transaction has ended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A serial schedule is a schedule in which </a:t>
            </a:r>
            <a:r>
              <a:rPr lang="en-US" b="1" dirty="0">
                <a:solidFill>
                  <a:schemeClr val="accent6"/>
                </a:solidFill>
              </a:rPr>
              <a:t>one transaction is executed completely before starting another transaction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Transactions are executed one after the other. </a:t>
            </a:r>
          </a:p>
          <a:p>
            <a:pPr>
              <a:lnSpc>
                <a:spcPct val="100000"/>
              </a:lnSpc>
            </a:pPr>
            <a:r>
              <a:rPr lang="en-US" dirty="0"/>
              <a:t>This type of schedule is called a serial schedule, as transactions are executed in a serial manner.</a:t>
            </a:r>
          </a:p>
        </p:txBody>
      </p:sp>
    </p:spTree>
    <p:extLst>
      <p:ext uri="{BB962C8B-B14F-4D97-AF65-F5344CB8AC3E}">
        <p14:creationId xmlns:p14="http://schemas.microsoft.com/office/powerpoint/2010/main" val="3210036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Steps in Query Processing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9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2F8B3CE-EF77-B995-DE24-49A0EEAE3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of Serial Schedule</a:t>
            </a:r>
          </a:p>
        </p:txBody>
      </p: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589ED883-1ACF-AE76-1125-57F910464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810120"/>
              </p:ext>
            </p:extLst>
          </p:nvPr>
        </p:nvGraphicFramePr>
        <p:xfrm>
          <a:off x="381000" y="860463"/>
          <a:ext cx="5441302" cy="49509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3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599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99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2143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= A - 50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Write (A)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(B)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B + 50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5887"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          Read (A)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temp = A * 0.1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r>
                        <a:rPr lang="en-US" sz="1600" baseline="0" dirty="0">
                          <a:effectLst/>
                        </a:rPr>
                        <a:t> =</a:t>
                      </a:r>
                      <a:r>
                        <a:rPr lang="en-US" sz="1600" dirty="0">
                          <a:effectLst/>
                        </a:rPr>
                        <a:t> A - temp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Write (A)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Read (B)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B</a:t>
                      </a:r>
                      <a:r>
                        <a:rPr lang="en-US" sz="1600" baseline="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= B + temp</a:t>
                      </a:r>
                      <a:endParaRPr lang="en-IN" sz="16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5AC58FBB-DC0C-AB98-6AF2-DA774C3FB8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742765"/>
              </p:ext>
            </p:extLst>
          </p:nvPr>
        </p:nvGraphicFramePr>
        <p:xfrm>
          <a:off x="6369699" y="852889"/>
          <a:ext cx="5441301" cy="495854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30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37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37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118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0311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          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8D5E-B5C6-3793-8FDF-2452A6907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48E8-45DF-460C-89B4-EE5AAF3E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Non-serial Schedule (Interleaved Schedule)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645E-A540-5FDC-7411-ABFD9770A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Schedule that </a:t>
            </a:r>
            <a:r>
              <a:rPr lang="en-US" b="1" dirty="0">
                <a:solidFill>
                  <a:schemeClr val="accent6"/>
                </a:solidFill>
              </a:rPr>
              <a:t>interleave the execution of different transactions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Means </a:t>
            </a:r>
            <a:r>
              <a:rPr lang="en-US" b="1" dirty="0">
                <a:solidFill>
                  <a:schemeClr val="accent6"/>
                </a:solidFill>
              </a:rPr>
              <a:t>second transaction is started before the first one could end </a:t>
            </a:r>
            <a:r>
              <a:rPr lang="en-US" dirty="0"/>
              <a:t>and execution can switch between the transactions back and forth.</a:t>
            </a:r>
          </a:p>
          <a:p>
            <a:pPr>
              <a:lnSpc>
                <a:spcPct val="100000"/>
              </a:lnSpc>
            </a:pPr>
            <a:r>
              <a:rPr lang="en-US" dirty="0"/>
              <a:t>It contains many possible orders in which the system can execute the individual operations of the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4117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A779A-ED66-E30F-A616-F8DA1266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BB9A-7649-700C-9506-8FD0D7CD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of Non-serial Schedule (Interleaved Schedule)</a:t>
            </a:r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0C2D74FB-8A06-07E9-2BB6-4A02E8FF35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7606462"/>
              </p:ext>
            </p:extLst>
          </p:nvPr>
        </p:nvGraphicFramePr>
        <p:xfrm>
          <a:off x="446317" y="860463"/>
          <a:ext cx="5525278" cy="506787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7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438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43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405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0480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5B7085E4-15F8-2638-4546-CF6A4D0805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7059698"/>
              </p:ext>
            </p:extLst>
          </p:nvPr>
        </p:nvGraphicFramePr>
        <p:xfrm>
          <a:off x="6276186" y="860463"/>
          <a:ext cx="5219131" cy="505941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1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868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Non-serial Schedule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86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101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5977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31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8FF1-0D91-D441-1D04-E71BA5DB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0A8D3-4B52-5824-C497-CE35ACD4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Equivalent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A29A2-AA1D-4EF8-D738-5CF704AB4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If two schedules </a:t>
            </a:r>
            <a:r>
              <a:rPr lang="en-US" b="1" dirty="0">
                <a:solidFill>
                  <a:schemeClr val="accent6"/>
                </a:solidFill>
              </a:rPr>
              <a:t>produce the same result after execution</a:t>
            </a:r>
            <a:r>
              <a:rPr lang="en-US" dirty="0"/>
              <a:t>, they are said to be equivalent schedule. </a:t>
            </a:r>
          </a:p>
          <a:p>
            <a:pPr>
              <a:lnSpc>
                <a:spcPct val="100000"/>
              </a:lnSpc>
            </a:pPr>
            <a:r>
              <a:rPr lang="en-US" dirty="0"/>
              <a:t>They may yield the same result for some value and different results for another set of values. </a:t>
            </a:r>
          </a:p>
          <a:p>
            <a:pPr>
              <a:lnSpc>
                <a:spcPct val="100000"/>
              </a:lnSpc>
            </a:pPr>
            <a:r>
              <a:rPr lang="en-US" dirty="0"/>
              <a:t>That's why this equivalence is not generally considered significant.</a:t>
            </a:r>
          </a:p>
        </p:txBody>
      </p:sp>
    </p:spTree>
    <p:extLst>
      <p:ext uri="{BB962C8B-B14F-4D97-AF65-F5344CB8AC3E}">
        <p14:creationId xmlns:p14="http://schemas.microsoft.com/office/powerpoint/2010/main" val="92725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E0448-9C91-D8F1-B34E-7E1DF74CE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3375AD-44F8-12B8-4D7B-D977472F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Equivalent Schedule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3CC488B8-570B-83BC-D2D7-5868D924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ontent Placeholder 1">
            <a:extLst>
              <a:ext uri="{FF2B5EF4-FFF2-40B4-BE49-F238E27FC236}">
                <a16:creationId xmlns:a16="http://schemas.microsoft.com/office/drawing/2014/main" id="{18BEC252-339F-0A54-33D4-FB9B4CA15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5039293"/>
              </p:ext>
            </p:extLst>
          </p:nvPr>
        </p:nvGraphicFramePr>
        <p:xfrm>
          <a:off x="121689" y="860463"/>
          <a:ext cx="5522401" cy="50768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71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871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Schedule-1 (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71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8262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 = A - 50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(A)</a:t>
                      </a:r>
                      <a:endParaRPr lang="en-IN" sz="18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264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Read (B)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= B + temp</a:t>
                      </a:r>
                      <a:endParaRPr lang="en-IN" sz="1800" dirty="0">
                        <a:effectLst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Content Placeholder 1">
            <a:extLst>
              <a:ext uri="{FF2B5EF4-FFF2-40B4-BE49-F238E27FC236}">
                <a16:creationId xmlns:a16="http://schemas.microsoft.com/office/drawing/2014/main" id="{F69EB788-F6F9-789C-BDB1-9B85E1A8C3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291114"/>
              </p:ext>
            </p:extLst>
          </p:nvPr>
        </p:nvGraphicFramePr>
        <p:xfrm>
          <a:off x="6538419" y="860463"/>
          <a:ext cx="5522401" cy="5076862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77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1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478">
                <a:tc gridSpan="2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Schedule-2 (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A=B=1000</a:t>
                      </a:r>
                      <a:r>
                        <a:rPr lang="en-IN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478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effectLst/>
                        </a:rPr>
                        <a:t>T2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498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408"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(A)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 = A * 0.1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= A - temp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(A)</a:t>
                      </a:r>
                    </a:p>
                    <a:p>
                      <a:pPr marL="457200" indent="-45720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(B)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 = B + 50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(B)</a:t>
                      </a:r>
                    </a:p>
                    <a:p>
                      <a:pPr marL="457200" indent="-45720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7A4BF5-F2E0-B124-BDFB-360B09EA6476}"/>
              </a:ext>
            </a:extLst>
          </p:cNvPr>
          <p:cNvSpPr txBox="1"/>
          <p:nvPr/>
        </p:nvSpPr>
        <p:spPr>
          <a:xfrm>
            <a:off x="5644090" y="860463"/>
            <a:ext cx="923330" cy="5076862"/>
          </a:xfrm>
          <a:prstGeom prst="rect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r>
              <a:rPr lang="en-US" sz="2800" dirty="0"/>
              <a:t>Both schedules are equivalent</a:t>
            </a:r>
          </a:p>
          <a:p>
            <a:r>
              <a:rPr kumimoji="1" lang="en-US" altLang="en-US" dirty="0"/>
              <a:t>In </a:t>
            </a:r>
            <a:r>
              <a:rPr lang="en-US" altLang="en-US" dirty="0">
                <a:solidFill>
                  <a:schemeClr val="tx1"/>
                </a:solidFill>
              </a:rPr>
              <a:t>both</a:t>
            </a:r>
            <a:r>
              <a:rPr kumimoji="1" lang="en-US" altLang="en-US" dirty="0"/>
              <a:t> schedules the sum “A + B” is preserved</a:t>
            </a:r>
            <a:r>
              <a:rPr kumimoji="1" lang="en-US" altLang="en-US" sz="2000" dirty="0"/>
              <a:t>.</a:t>
            </a:r>
            <a:endParaRPr kumimoji="1"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785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Two Phase Commit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9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27C3-49F1-D183-7EE4-236229732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D6C3-5E71-88A0-81F2-1170758B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Two Phase Commit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E83D6-5A9D-FBFC-2CF8-31D7C35E6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Two phase commit protocol </a:t>
            </a:r>
            <a:r>
              <a:rPr lang="en-US" b="1" dirty="0">
                <a:solidFill>
                  <a:schemeClr val="accent6"/>
                </a:solidFill>
              </a:rPr>
              <a:t>ensures that all participants perform the same action (either to commit or to rollback a transaction)</a:t>
            </a:r>
            <a:r>
              <a:rPr lang="en-US" dirty="0"/>
              <a:t>.</a:t>
            </a:r>
          </a:p>
          <a:p>
            <a:r>
              <a:rPr lang="en-US" dirty="0"/>
              <a:t>It is designed to </a:t>
            </a:r>
            <a:r>
              <a:rPr lang="en-US" b="1" dirty="0">
                <a:solidFill>
                  <a:schemeClr val="accent6"/>
                </a:solidFill>
              </a:rPr>
              <a:t>ensure that either all the databases are updated or none </a:t>
            </a:r>
            <a:r>
              <a:rPr lang="en-US" dirty="0"/>
              <a:t>of them, so that the databases remain synchronized.</a:t>
            </a:r>
          </a:p>
          <a:p>
            <a:r>
              <a:rPr lang="en-US" dirty="0"/>
              <a:t>In two phase commit protocol there is one node which is act as a coordinator or controlling site and all other participating node are known as cohorts or participant or slave.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Coordinator</a:t>
            </a:r>
            <a:r>
              <a:rPr lang="en-US" dirty="0"/>
              <a:t> (controlling site) – the component that coordinates with all the participants.</a:t>
            </a:r>
          </a:p>
          <a:p>
            <a:r>
              <a:rPr lang="en-US" b="1" dirty="0">
                <a:solidFill>
                  <a:schemeClr val="accent6"/>
                </a:solidFill>
              </a:rPr>
              <a:t>Cohorts</a:t>
            </a:r>
            <a:r>
              <a:rPr lang="en-US" dirty="0"/>
              <a:t> (Participants/Slaves) – each individual node except coordinator are participant.</a:t>
            </a:r>
          </a:p>
          <a:p>
            <a:r>
              <a:rPr lang="en-US" dirty="0"/>
              <a:t>As the name suggests, the two-phase commit protocol involves two phases.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Commit request phase OR Prepare phase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Commit/Abort phase</a:t>
            </a:r>
          </a:p>
        </p:txBody>
      </p:sp>
    </p:spTree>
    <p:extLst>
      <p:ext uri="{BB962C8B-B14F-4D97-AF65-F5344CB8AC3E}">
        <p14:creationId xmlns:p14="http://schemas.microsoft.com/office/powerpoint/2010/main" val="280941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1C690-4266-C240-009B-AA9242539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0198-44CB-8EF2-170E-3A56E68F6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Two Phase Commit Protocol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E67D4E-D01E-67DD-48B6-EAB489A0EB4A}"/>
              </a:ext>
            </a:extLst>
          </p:cNvPr>
          <p:cNvCxnSpPr/>
          <p:nvPr/>
        </p:nvCxnSpPr>
        <p:spPr>
          <a:xfrm>
            <a:off x="7069573" y="3064226"/>
            <a:ext cx="0" cy="2700000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FB8044-4749-173F-652A-F83C11AA5FB5}"/>
              </a:ext>
            </a:extLst>
          </p:cNvPr>
          <p:cNvCxnSpPr/>
          <p:nvPr/>
        </p:nvCxnSpPr>
        <p:spPr>
          <a:xfrm>
            <a:off x="10424404" y="3064226"/>
            <a:ext cx="0" cy="2700000"/>
          </a:xfrm>
          <a:prstGeom prst="line">
            <a:avLst/>
          </a:prstGeom>
          <a:ln w="76200"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Image result for person icon">
            <a:extLst>
              <a:ext uri="{FF2B5EF4-FFF2-40B4-BE49-F238E27FC236}">
                <a16:creationId xmlns:a16="http://schemas.microsoft.com/office/drawing/2014/main" id="{0A6BCB00-4CB5-AF8E-B482-199272A33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19567"/>
          <a:stretch/>
        </p:blipFill>
        <p:spPr bwMode="auto">
          <a:xfrm>
            <a:off x="1724537" y="2576820"/>
            <a:ext cx="10668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Related image">
            <a:extLst>
              <a:ext uri="{FF2B5EF4-FFF2-40B4-BE49-F238E27FC236}">
                <a16:creationId xmlns:a16="http://schemas.microsoft.com/office/drawing/2014/main" id="{6F4D2E9E-B6AC-E226-F401-B8B4EB7EC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378078" y="1085518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elated image">
            <a:extLst>
              <a:ext uri="{FF2B5EF4-FFF2-40B4-BE49-F238E27FC236}">
                <a16:creationId xmlns:a16="http://schemas.microsoft.com/office/drawing/2014/main" id="{3F3E107A-6B7A-3F2D-4E4E-7897F1352F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378078" y="4100666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elated image">
            <a:extLst>
              <a:ext uri="{FF2B5EF4-FFF2-40B4-BE49-F238E27FC236}">
                <a16:creationId xmlns:a16="http://schemas.microsoft.com/office/drawing/2014/main" id="{EF866F5E-CA61-666D-35AA-7E5A40279D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3375797" y="1188004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elated image">
            <a:extLst>
              <a:ext uri="{FF2B5EF4-FFF2-40B4-BE49-F238E27FC236}">
                <a16:creationId xmlns:a16="http://schemas.microsoft.com/office/drawing/2014/main" id="{0BEC30B4-452F-C126-3D3A-A93F17AB69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3375797" y="4100666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 result for person icon">
            <a:extLst>
              <a:ext uri="{FF2B5EF4-FFF2-40B4-BE49-F238E27FC236}">
                <a16:creationId xmlns:a16="http://schemas.microsoft.com/office/drawing/2014/main" id="{DA07D394-982D-1B8F-F417-7BE5DA24BB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19567"/>
          <a:stretch/>
        </p:blipFill>
        <p:spPr bwMode="auto">
          <a:xfrm>
            <a:off x="6612226" y="1380612"/>
            <a:ext cx="905030" cy="15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elated image">
            <a:extLst>
              <a:ext uri="{FF2B5EF4-FFF2-40B4-BE49-F238E27FC236}">
                <a16:creationId xmlns:a16="http://schemas.microsoft.com/office/drawing/2014/main" id="{25AB0577-C583-E751-0FDF-0572BF0E19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2" r="15332"/>
          <a:stretch/>
        </p:blipFill>
        <p:spPr bwMode="auto">
          <a:xfrm>
            <a:off x="10034503" y="1380576"/>
            <a:ext cx="762000" cy="152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87A77C4-6DA1-28CC-378F-107C4C9C46F1}"/>
              </a:ext>
            </a:extLst>
          </p:cNvPr>
          <p:cNvCxnSpPr/>
          <p:nvPr/>
        </p:nvCxnSpPr>
        <p:spPr>
          <a:xfrm>
            <a:off x="7069573" y="3064226"/>
            <a:ext cx="3354831" cy="6068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78BBF9-8C47-27F1-0B40-218FB395B6E4}"/>
              </a:ext>
            </a:extLst>
          </p:cNvPr>
          <p:cNvCxnSpPr/>
          <p:nvPr/>
        </p:nvCxnSpPr>
        <p:spPr>
          <a:xfrm flipH="1">
            <a:off x="7069573" y="3747248"/>
            <a:ext cx="3345930" cy="4799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AECC37-FD56-3375-7E27-812632325DFB}"/>
              </a:ext>
            </a:extLst>
          </p:cNvPr>
          <p:cNvCxnSpPr/>
          <p:nvPr/>
        </p:nvCxnSpPr>
        <p:spPr>
          <a:xfrm>
            <a:off x="7070354" y="4509248"/>
            <a:ext cx="3354831" cy="6068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5F7FAD-6956-037F-71ED-4BC6D7CCC504}"/>
              </a:ext>
            </a:extLst>
          </p:cNvPr>
          <p:cNvCxnSpPr/>
          <p:nvPr/>
        </p:nvCxnSpPr>
        <p:spPr>
          <a:xfrm flipH="1">
            <a:off x="7070354" y="5192270"/>
            <a:ext cx="3345930" cy="479939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12790EA-0263-079B-44CF-1EE9D9E88D6F}"/>
              </a:ext>
            </a:extLst>
          </p:cNvPr>
          <p:cNvSpPr txBox="1"/>
          <p:nvPr/>
        </p:nvSpPr>
        <p:spPr>
          <a:xfrm rot="684265">
            <a:off x="7646764" y="2996017"/>
            <a:ext cx="235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Request to prepare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6C0AF8-E0E7-8997-3BAC-322E57E66B90}"/>
              </a:ext>
            </a:extLst>
          </p:cNvPr>
          <p:cNvSpPr txBox="1"/>
          <p:nvPr/>
        </p:nvSpPr>
        <p:spPr>
          <a:xfrm rot="684265">
            <a:off x="7862803" y="4465698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Commit/Abort</a:t>
            </a:r>
            <a:endParaRPr lang="en-IN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3A17A-FFCA-9E5B-E055-5D72374CDB08}"/>
              </a:ext>
            </a:extLst>
          </p:cNvPr>
          <p:cNvSpPr txBox="1"/>
          <p:nvPr/>
        </p:nvSpPr>
        <p:spPr>
          <a:xfrm rot="21060000">
            <a:off x="7558558" y="3566954"/>
            <a:ext cx="235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Prepared</a:t>
            </a:r>
            <a:endParaRPr lang="en-IN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33A156-C37C-42F6-4D0A-895A3F41A519}"/>
              </a:ext>
            </a:extLst>
          </p:cNvPr>
          <p:cNvSpPr txBox="1"/>
          <p:nvPr/>
        </p:nvSpPr>
        <p:spPr>
          <a:xfrm rot="21060000">
            <a:off x="7710958" y="4994295"/>
            <a:ext cx="235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Done</a:t>
            </a:r>
            <a:endParaRPr lang="en-IN" sz="2000" dirty="0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27CD1499-B479-5E24-F575-CFC556ACCA8A}"/>
              </a:ext>
            </a:extLst>
          </p:cNvPr>
          <p:cNvSpPr/>
          <p:nvPr/>
        </p:nvSpPr>
        <p:spPr>
          <a:xfrm>
            <a:off x="6781794" y="3064226"/>
            <a:ext cx="242809" cy="1209547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BDBCF99E-0E81-61C7-35CA-68DE36F74E87}"/>
              </a:ext>
            </a:extLst>
          </p:cNvPr>
          <p:cNvSpPr/>
          <p:nvPr/>
        </p:nvSpPr>
        <p:spPr>
          <a:xfrm>
            <a:off x="6781794" y="4518901"/>
            <a:ext cx="242809" cy="1209547"/>
          </a:xfrm>
          <a:prstGeom prst="leftBrac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6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A3103A-28FD-A0EE-99C5-3A33421F725A}"/>
              </a:ext>
            </a:extLst>
          </p:cNvPr>
          <p:cNvSpPr txBox="1"/>
          <p:nvPr/>
        </p:nvSpPr>
        <p:spPr>
          <a:xfrm>
            <a:off x="6039176" y="333170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  <a:p>
            <a:pPr algn="ctr"/>
            <a:r>
              <a:rPr lang="en-US" dirty="0"/>
              <a:t>Phase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A04311-79E8-5DA5-575A-6ED2D2FACD5E}"/>
              </a:ext>
            </a:extLst>
          </p:cNvPr>
          <p:cNvSpPr txBox="1"/>
          <p:nvPr/>
        </p:nvSpPr>
        <p:spPr>
          <a:xfrm>
            <a:off x="6002303" y="4812798"/>
            <a:ext cx="103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  <a:p>
            <a:pPr algn="ctr"/>
            <a:r>
              <a:rPr lang="en-US" dirty="0"/>
              <a:t>Phase</a:t>
            </a:r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ECE620-6EC0-0C9F-5769-75B55249EA49}"/>
              </a:ext>
            </a:extLst>
          </p:cNvPr>
          <p:cNvCxnSpPr>
            <a:endCxn id="11" idx="3"/>
          </p:cNvCxnSpPr>
          <p:nvPr/>
        </p:nvCxnSpPr>
        <p:spPr>
          <a:xfrm flipH="1" flipV="1">
            <a:off x="1140078" y="1849078"/>
            <a:ext cx="605840" cy="129819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EC3478-81C7-80A2-0371-E7769C0906F2}"/>
              </a:ext>
            </a:extLst>
          </p:cNvPr>
          <p:cNvCxnSpPr>
            <a:endCxn id="13" idx="1"/>
          </p:cNvCxnSpPr>
          <p:nvPr/>
        </p:nvCxnSpPr>
        <p:spPr>
          <a:xfrm flipV="1">
            <a:off x="2791337" y="1951564"/>
            <a:ext cx="584460" cy="102260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D244FB-ECB5-3AFF-A3CB-C90032D55C0B}"/>
              </a:ext>
            </a:extLst>
          </p:cNvPr>
          <p:cNvCxnSpPr>
            <a:endCxn id="14" idx="1"/>
          </p:cNvCxnSpPr>
          <p:nvPr/>
        </p:nvCxnSpPr>
        <p:spPr>
          <a:xfrm>
            <a:off x="2772723" y="3767009"/>
            <a:ext cx="603074" cy="109721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4C8DB6-BFFA-D317-4315-3E5CDDA1A8DE}"/>
              </a:ext>
            </a:extLst>
          </p:cNvPr>
          <p:cNvCxnSpPr>
            <a:endCxn id="12" idx="3"/>
          </p:cNvCxnSpPr>
          <p:nvPr/>
        </p:nvCxnSpPr>
        <p:spPr>
          <a:xfrm flipH="1">
            <a:off x="1140078" y="3767009"/>
            <a:ext cx="742597" cy="109721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BDAE8F-84A9-3D7F-8FF0-BD2036BCE6E1}"/>
              </a:ext>
            </a:extLst>
          </p:cNvPr>
          <p:cNvSpPr txBox="1"/>
          <p:nvPr/>
        </p:nvSpPr>
        <p:spPr>
          <a:xfrm>
            <a:off x="951607" y="5192270"/>
            <a:ext cx="2628000" cy="1021556"/>
          </a:xfrm>
          <a:prstGeom prst="wedgeRoundRectCallout">
            <a:avLst>
              <a:gd name="adj1" fmla="val -5270"/>
              <a:gd name="adj2" fmla="val -144401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Coordinator send request </a:t>
            </a:r>
            <a:r>
              <a:rPr lang="en-IN" dirty="0"/>
              <a:t>asking for ready to commit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D5B6ED-7E52-0A05-EF09-1C5609023FB7}"/>
              </a:ext>
            </a:extLst>
          </p:cNvPr>
          <p:cNvCxnSpPr/>
          <p:nvPr/>
        </p:nvCxnSpPr>
        <p:spPr>
          <a:xfrm flipH="1" flipV="1">
            <a:off x="2766554" y="3596840"/>
            <a:ext cx="654726" cy="115591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2C729B-07EE-ECB1-AAB6-B0833CDD2658}"/>
              </a:ext>
            </a:extLst>
          </p:cNvPr>
          <p:cNvCxnSpPr/>
          <p:nvPr/>
        </p:nvCxnSpPr>
        <p:spPr>
          <a:xfrm flipH="1">
            <a:off x="2863777" y="2084790"/>
            <a:ext cx="563672" cy="100580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D0A01EF-BFD8-08FC-2149-7D7117A5B91C}"/>
              </a:ext>
            </a:extLst>
          </p:cNvPr>
          <p:cNvCxnSpPr/>
          <p:nvPr/>
        </p:nvCxnSpPr>
        <p:spPr>
          <a:xfrm>
            <a:off x="1062317" y="1951564"/>
            <a:ext cx="610869" cy="12839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3937E6-16D5-BDA5-DFBC-7E2502235A5D}"/>
              </a:ext>
            </a:extLst>
          </p:cNvPr>
          <p:cNvCxnSpPr/>
          <p:nvPr/>
        </p:nvCxnSpPr>
        <p:spPr>
          <a:xfrm flipV="1">
            <a:off x="1107164" y="3670950"/>
            <a:ext cx="706410" cy="103620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48BBF22-6A92-DAC9-FA45-4839C5E71B70}"/>
              </a:ext>
            </a:extLst>
          </p:cNvPr>
          <p:cNvSpPr txBox="1"/>
          <p:nvPr/>
        </p:nvSpPr>
        <p:spPr>
          <a:xfrm>
            <a:off x="948917" y="5195048"/>
            <a:ext cx="2628000" cy="1021556"/>
          </a:xfrm>
          <a:prstGeom prst="wedgeRoundRectCallout">
            <a:avLst>
              <a:gd name="adj1" fmla="val -48620"/>
              <a:gd name="adj2" fmla="val -88640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Participant send reply whether </a:t>
            </a:r>
            <a:r>
              <a:rPr lang="en-IN" dirty="0"/>
              <a:t>ready to commit or not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2D35D-2B37-CC77-49C9-FF5232750FA7}"/>
              </a:ext>
            </a:extLst>
          </p:cNvPr>
          <p:cNvSpPr txBox="1"/>
          <p:nvPr/>
        </p:nvSpPr>
        <p:spPr>
          <a:xfrm>
            <a:off x="939897" y="5195048"/>
            <a:ext cx="2628000" cy="715089"/>
          </a:xfrm>
          <a:prstGeom prst="wedgeRoundRectCallout">
            <a:avLst>
              <a:gd name="adj1" fmla="val -5270"/>
              <a:gd name="adj2" fmla="val -182134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Coordinator inform to do commit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E95C22-C3C3-9642-C462-CCFAF1A51B5F}"/>
              </a:ext>
            </a:extLst>
          </p:cNvPr>
          <p:cNvSpPr txBox="1"/>
          <p:nvPr/>
        </p:nvSpPr>
        <p:spPr>
          <a:xfrm>
            <a:off x="948917" y="5197548"/>
            <a:ext cx="2628000" cy="1021556"/>
          </a:xfrm>
          <a:prstGeom prst="wedgeRoundRectCallout">
            <a:avLst>
              <a:gd name="adj1" fmla="val -48050"/>
              <a:gd name="adj2" fmla="val -102476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Send “</a:t>
            </a:r>
            <a:r>
              <a:rPr lang="en-US" dirty="0" err="1"/>
              <a:t>ack</a:t>
            </a:r>
            <a:r>
              <a:rPr lang="en-US" dirty="0"/>
              <a:t>” to inform whether commit done or not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36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  <p:bldP spid="33" grpId="0" animBg="1"/>
      <p:bldP spid="33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E36CD-E4BE-F529-E3F1-8256D810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EF55-C93A-A0F7-20E5-448A7337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Phase Commit Protocol </a:t>
            </a:r>
            <a:r>
              <a:rPr lang="en-US" dirty="0">
                <a:solidFill>
                  <a:schemeClr val="accent6"/>
                </a:solidFill>
              </a:rPr>
              <a:t>Commit Request Phase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Obtaining Decision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2C10-8F32-0143-5127-34ED0014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8732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Commit Request Phase (Obtaining Decision)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After each slave has locally completed its transaction</a:t>
            </a:r>
            <a:r>
              <a:rPr lang="en-US" dirty="0"/>
              <a:t>, it </a:t>
            </a:r>
            <a:r>
              <a:rPr lang="en-US" b="1" dirty="0">
                <a:solidFill>
                  <a:schemeClr val="accent6"/>
                </a:solidFill>
              </a:rPr>
              <a:t>sends a “DONE” </a:t>
            </a:r>
            <a:r>
              <a:rPr lang="en-US" dirty="0"/>
              <a:t>message to the controlling site.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the </a:t>
            </a:r>
            <a:r>
              <a:rPr lang="en-US" b="1" dirty="0">
                <a:solidFill>
                  <a:schemeClr val="accent6"/>
                </a:solidFill>
              </a:rPr>
              <a:t>controlling site has received “DONE” message from all slaves</a:t>
            </a:r>
            <a:r>
              <a:rPr lang="en-US" dirty="0"/>
              <a:t>, it </a:t>
            </a:r>
            <a:r>
              <a:rPr lang="en-US" b="1" dirty="0">
                <a:solidFill>
                  <a:schemeClr val="accent6"/>
                </a:solidFill>
              </a:rPr>
              <a:t>sends a “Prepare” </a:t>
            </a:r>
            <a:r>
              <a:rPr lang="en-US" dirty="0"/>
              <a:t>(prepare to commit) message to the slaves.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slaves vote </a:t>
            </a:r>
            <a:r>
              <a:rPr lang="en-US" dirty="0"/>
              <a:t>on whether they </a:t>
            </a:r>
            <a:r>
              <a:rPr lang="en-US" b="1" dirty="0">
                <a:solidFill>
                  <a:schemeClr val="accent6"/>
                </a:solidFill>
              </a:rPr>
              <a:t>still want to commit or not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a </a:t>
            </a:r>
            <a:r>
              <a:rPr lang="en-US" b="1" dirty="0">
                <a:solidFill>
                  <a:schemeClr val="accent6"/>
                </a:solidFill>
              </a:rPr>
              <a:t>slave wants to commit</a:t>
            </a:r>
            <a:r>
              <a:rPr lang="en-US" dirty="0"/>
              <a:t>, it </a:t>
            </a:r>
            <a:r>
              <a:rPr lang="en-US" b="1" dirty="0">
                <a:solidFill>
                  <a:schemeClr val="accent6"/>
                </a:solidFill>
              </a:rPr>
              <a:t>sends a “Ready” message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slave that does not want to commit sends a “Not Ready” message</a:t>
            </a:r>
            <a:r>
              <a:rPr lang="en-US" dirty="0"/>
              <a:t>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This may happen when the slave has conflicting concurrent transactions or there is a timeout.</a:t>
            </a:r>
          </a:p>
        </p:txBody>
      </p:sp>
    </p:spTree>
    <p:extLst>
      <p:ext uri="{BB962C8B-B14F-4D97-AF65-F5344CB8AC3E}">
        <p14:creationId xmlns:p14="http://schemas.microsoft.com/office/powerpoint/2010/main" val="17126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A32B6-E137-591C-6333-16E486CEE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C1DC-C258-2434-BA84-90EDBAA6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Two phase commit protocol </a:t>
            </a:r>
            <a:r>
              <a:rPr lang="en-US" dirty="0">
                <a:solidFill>
                  <a:schemeClr val="accent6"/>
                </a:solidFill>
              </a:rPr>
              <a:t>Commit Phase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Performing Decision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6AB2-A588-C681-1D09-099F7FA2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Commit Phase (Performing Decision)</a:t>
            </a:r>
          </a:p>
          <a:p>
            <a:pPr lvl="1"/>
            <a:r>
              <a:rPr lang="en-US" dirty="0"/>
              <a:t>After the controlling site has </a:t>
            </a:r>
            <a:r>
              <a:rPr lang="en-US" b="1" dirty="0">
                <a:solidFill>
                  <a:schemeClr val="accent6"/>
                </a:solidFill>
              </a:rPr>
              <a:t>received “Ready” message from all the slaves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controlling site sends a “Global Commit” </a:t>
            </a:r>
            <a:r>
              <a:rPr lang="en-US" dirty="0"/>
              <a:t>message to the slaves.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slaves commit </a:t>
            </a:r>
            <a:r>
              <a:rPr lang="en-US" dirty="0"/>
              <a:t>the transaction and </a:t>
            </a:r>
            <a:r>
              <a:rPr lang="en-US" b="1" dirty="0">
                <a:solidFill>
                  <a:schemeClr val="accent6"/>
                </a:solidFill>
              </a:rPr>
              <a:t>send a “Commit ACK” </a:t>
            </a:r>
            <a:r>
              <a:rPr lang="en-US" dirty="0"/>
              <a:t>message to the controlling site.</a:t>
            </a:r>
          </a:p>
          <a:p>
            <a:pPr lvl="1"/>
            <a:r>
              <a:rPr lang="en-US" dirty="0"/>
              <a:t>When the </a:t>
            </a:r>
            <a:r>
              <a:rPr lang="en-US" b="1" dirty="0">
                <a:solidFill>
                  <a:schemeClr val="accent6"/>
                </a:solidFill>
              </a:rPr>
              <a:t>controlling site receives “Commit ACK” </a:t>
            </a:r>
            <a:r>
              <a:rPr lang="en-US" dirty="0"/>
              <a:t>message from all the slaves, it </a:t>
            </a:r>
            <a:r>
              <a:rPr lang="en-US" b="1" dirty="0">
                <a:solidFill>
                  <a:schemeClr val="accent6"/>
                </a:solidFill>
              </a:rPr>
              <a:t>considers the transaction as committed</a:t>
            </a:r>
            <a:r>
              <a:rPr lang="en-US" dirty="0"/>
              <a:t>.</a:t>
            </a:r>
          </a:p>
          <a:p>
            <a:r>
              <a:rPr lang="en-US" dirty="0"/>
              <a:t>Commit Phase (Performing Decision)</a:t>
            </a:r>
          </a:p>
          <a:p>
            <a:pPr lvl="1"/>
            <a:r>
              <a:rPr lang="en-US" dirty="0"/>
              <a:t>After the controlling site </a:t>
            </a:r>
            <a:r>
              <a:rPr lang="en-US" b="1" dirty="0">
                <a:solidFill>
                  <a:schemeClr val="accent6"/>
                </a:solidFill>
              </a:rPr>
              <a:t>has received the first “Not Ready” message from any slave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controlling site sends a “Global Abort” </a:t>
            </a:r>
            <a:r>
              <a:rPr lang="en-US" dirty="0"/>
              <a:t>message to the slaves.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slaves abort</a:t>
            </a:r>
            <a:r>
              <a:rPr lang="en-US" dirty="0"/>
              <a:t> the transaction and </a:t>
            </a:r>
            <a:r>
              <a:rPr lang="en-US" b="1" dirty="0">
                <a:solidFill>
                  <a:schemeClr val="accent6"/>
                </a:solidFill>
              </a:rPr>
              <a:t>send a “Abort ACK” </a:t>
            </a:r>
            <a:r>
              <a:rPr lang="en-US" dirty="0"/>
              <a:t>message to the controlling site.</a:t>
            </a:r>
          </a:p>
          <a:p>
            <a:pPr lvl="1"/>
            <a:r>
              <a:rPr lang="en-US" dirty="0"/>
              <a:t>When the </a:t>
            </a:r>
            <a:r>
              <a:rPr lang="en-US" b="1" dirty="0">
                <a:solidFill>
                  <a:schemeClr val="accent6"/>
                </a:solidFill>
              </a:rPr>
              <a:t>controlling site receives “Abort ACK” </a:t>
            </a:r>
            <a:r>
              <a:rPr lang="en-US" dirty="0"/>
              <a:t>message from all the slaves, it </a:t>
            </a:r>
            <a:r>
              <a:rPr lang="en-US" b="1" dirty="0">
                <a:solidFill>
                  <a:schemeClr val="accent6"/>
                </a:solidFill>
              </a:rPr>
              <a:t>considers the transaction as aborted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E221BEC-AA4D-2681-430F-625B729E0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GB" dirty="0"/>
              <a:t>Introduction to Query Processing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BFEBF37-51F1-A36F-B5FE-54D5C88C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896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It is a process of transforming </a:t>
            </a:r>
            <a:r>
              <a:rPr lang="en-GB" b="1" dirty="0">
                <a:solidFill>
                  <a:srgbClr val="C00000"/>
                </a:solidFill>
              </a:rPr>
              <a:t>high-level language </a:t>
            </a:r>
            <a:r>
              <a:rPr lang="en-GB" dirty="0"/>
              <a:t>query (SQL) to </a:t>
            </a:r>
            <a:r>
              <a:rPr lang="en-GB" b="1" dirty="0">
                <a:solidFill>
                  <a:srgbClr val="C00000"/>
                </a:solidFill>
              </a:rPr>
              <a:t>low-level language </a:t>
            </a:r>
            <a:r>
              <a:rPr lang="en-GB" dirty="0"/>
              <a:t>(Relational Algebra)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dirty="0"/>
              <a:t>				</a:t>
            </a:r>
            <a:r>
              <a:rPr lang="en-GB" b="1" dirty="0">
                <a:solidFill>
                  <a:srgbClr val="C00000"/>
                </a:solidFill>
              </a:rPr>
              <a:t>OR</a:t>
            </a:r>
          </a:p>
          <a:p>
            <a:pPr>
              <a:lnSpc>
                <a:spcPct val="100000"/>
              </a:lnSpc>
            </a:pPr>
            <a:r>
              <a:rPr lang="en-US" dirty="0"/>
              <a:t>Query Processing is the activity performed in </a:t>
            </a:r>
            <a:r>
              <a:rPr lang="en-US" b="1" dirty="0">
                <a:solidFill>
                  <a:srgbClr val="C00000"/>
                </a:solidFill>
              </a:rPr>
              <a:t>extracting data </a:t>
            </a:r>
            <a:r>
              <a:rPr lang="en-US" dirty="0"/>
              <a:t>from the database. </a:t>
            </a:r>
          </a:p>
          <a:p>
            <a:pPr>
              <a:lnSpc>
                <a:spcPct val="100000"/>
              </a:lnSpc>
            </a:pPr>
            <a:r>
              <a:rPr lang="en-US" dirty="0"/>
              <a:t>In query processing, it takes various steps for fetching the data from the database. The steps involved are:</a:t>
            </a:r>
            <a:endParaRPr lang="en-GB" dirty="0"/>
          </a:p>
          <a:p>
            <a:pPr marL="971550" lvl="1" indent="-514350">
              <a:lnSpc>
                <a:spcPct val="150000"/>
              </a:lnSpc>
              <a:buAutoNum type="romanLcParenBoth"/>
            </a:pPr>
            <a:r>
              <a:rPr lang="en-GB" dirty="0"/>
              <a:t>Parsing and Translation</a:t>
            </a:r>
          </a:p>
          <a:p>
            <a:pPr marL="971550" lvl="1" indent="-514350">
              <a:lnSpc>
                <a:spcPct val="150000"/>
              </a:lnSpc>
              <a:buAutoNum type="romanLcParenBoth"/>
            </a:pPr>
            <a:r>
              <a:rPr lang="en-GB" dirty="0"/>
              <a:t>Optimization</a:t>
            </a:r>
          </a:p>
          <a:p>
            <a:pPr marL="971550" lvl="1" indent="-514350">
              <a:lnSpc>
                <a:spcPct val="150000"/>
              </a:lnSpc>
              <a:buAutoNum type="romanLcParenBoth"/>
            </a:pPr>
            <a:r>
              <a:rPr lang="en-GB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685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Concurrency Control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146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4A18F-7611-70DA-ED6E-92330DB3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1ABC-756B-A051-223D-DFD04F06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What is concurrency?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405C-293A-D10F-717F-0AC4410B2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70134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Concurrency is the </a:t>
            </a:r>
            <a:r>
              <a:rPr lang="en-US" b="1" dirty="0">
                <a:solidFill>
                  <a:schemeClr val="accent6"/>
                </a:solidFill>
              </a:rPr>
              <a:t>ability of a database to allow multiple (more than one) users to access data at the same time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Three problems occurs due to concurrency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Lost update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Dirty read problem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Incorrect retrieval problem</a:t>
            </a:r>
          </a:p>
        </p:txBody>
      </p:sp>
    </p:spTree>
    <p:extLst>
      <p:ext uri="{BB962C8B-B14F-4D97-AF65-F5344CB8AC3E}">
        <p14:creationId xmlns:p14="http://schemas.microsoft.com/office/powerpoint/2010/main" val="47749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63B23-29B9-B71A-806C-7014523D2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1437-9780-755E-395A-35AB035FE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Lost update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7D4E-7163-C528-930D-A5FD5F53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70134"/>
            <a:ext cx="7869819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This problem indicate that if </a:t>
            </a:r>
            <a:r>
              <a:rPr lang="en-US" b="1" dirty="0">
                <a:solidFill>
                  <a:schemeClr val="accent6"/>
                </a:solidFill>
              </a:rPr>
              <a:t>two transactions T1 and T2 both read the same data and update it then effect of first update will be overwritten by the second update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b="1" dirty="0">
                <a:solidFill>
                  <a:schemeClr val="tx2"/>
                </a:solidFill>
              </a:rPr>
              <a:t>avoid</a:t>
            </a:r>
            <a:r>
              <a:rPr lang="en-US" dirty="0"/>
              <a:t>: A transaction </a:t>
            </a:r>
            <a:r>
              <a:rPr lang="en-US" b="1" dirty="0">
                <a:solidFill>
                  <a:schemeClr val="accent6"/>
                </a:solidFill>
              </a:rPr>
              <a:t>T2 must not update the data item (X) until the transaction T1 can commit</a:t>
            </a:r>
            <a:r>
              <a:rPr lang="en-US" dirty="0"/>
              <a:t> data item (X).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693AE3-8441-1FFC-8730-6CE928BFE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6729721"/>
              </p:ext>
            </p:extLst>
          </p:nvPr>
        </p:nvGraphicFramePr>
        <p:xfrm>
          <a:off x="8368553" y="1352821"/>
          <a:ext cx="3470376" cy="3565308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Time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Read X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Read X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</a:rPr>
                        <a:t>X=75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X=50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AD27D1-1184-A90D-7720-787A6A29EECA}"/>
              </a:ext>
            </a:extLst>
          </p:cNvPr>
          <p:cNvSpPr txBox="1"/>
          <p:nvPr/>
        </p:nvSpPr>
        <p:spPr>
          <a:xfrm>
            <a:off x="9614556" y="863444"/>
            <a:ext cx="97837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X=100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608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AEDF68-4602-FF2E-D06D-9C1E03DCC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Dirty read problem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73ADF6-DF7D-80EC-0423-6462EF090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70134"/>
            <a:ext cx="7869819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dirty read arises when </a:t>
            </a:r>
            <a:r>
              <a:rPr lang="en-US" b="1" dirty="0">
                <a:solidFill>
                  <a:schemeClr val="accent6"/>
                </a:solidFill>
              </a:rPr>
              <a:t>one transaction update some item and then fails</a:t>
            </a:r>
            <a:r>
              <a:rPr lang="en-US" dirty="0"/>
              <a:t> due to some reason. This </a:t>
            </a:r>
            <a:r>
              <a:rPr lang="en-US" b="1" dirty="0">
                <a:solidFill>
                  <a:schemeClr val="accent6"/>
                </a:solidFill>
              </a:rPr>
              <a:t>updated item is retrieved by another transaction before it is changed back to the original value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b="1" dirty="0">
                <a:solidFill>
                  <a:schemeClr val="tx2"/>
                </a:solidFill>
              </a:rPr>
              <a:t>avoid</a:t>
            </a:r>
            <a:r>
              <a:rPr lang="en-US" dirty="0"/>
              <a:t>: A transaction </a:t>
            </a:r>
            <a:r>
              <a:rPr lang="en-US" b="1" dirty="0">
                <a:solidFill>
                  <a:schemeClr val="accent6"/>
                </a:solidFill>
              </a:rPr>
              <a:t>T1 must not read the data item (X) until the transaction T2 can commit </a:t>
            </a:r>
            <a:r>
              <a:rPr lang="en-US" dirty="0"/>
              <a:t>data item (X).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FBB5C-D253-0770-2CF3-A98D3956189C}"/>
              </a:ext>
            </a:extLst>
          </p:cNvPr>
          <p:cNvSpPr txBox="1"/>
          <p:nvPr/>
        </p:nvSpPr>
        <p:spPr>
          <a:xfrm>
            <a:off x="9614556" y="863444"/>
            <a:ext cx="978370" cy="461665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X=100</a:t>
            </a:r>
            <a:endParaRPr lang="en-IN" sz="24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5D30C9-80D0-2843-7FA5-20BC17FECC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365929"/>
              </p:ext>
            </p:extLst>
          </p:nvPr>
        </p:nvGraphicFramePr>
        <p:xfrm>
          <a:off x="8366760" y="1353312"/>
          <a:ext cx="3470376" cy="2885604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1201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Time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---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T1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Update X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X=50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 X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T2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T3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Rollback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T4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---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7786" marR="97786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325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39443-7112-90ED-D548-EC1D234DC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9F1016D-6993-31A6-897B-4B5033FD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Incorrect retrieval problem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BC555D6-43BD-1823-9AD8-BE59EAAC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5705949" cy="5590565"/>
          </a:xfrm>
        </p:spPr>
        <p:txBody>
          <a:bodyPr/>
          <a:lstStyle/>
          <a:p>
            <a:r>
              <a:rPr lang="en-US" dirty="0"/>
              <a:t>The inconsistent retrieval problem arises when </a:t>
            </a:r>
            <a:r>
              <a:rPr lang="en-US" b="1" dirty="0">
                <a:solidFill>
                  <a:schemeClr val="accent6"/>
                </a:solidFill>
              </a:rPr>
              <a:t>one transaction retrieves data to use in some operation but before it can use this data another transaction updates that data and commits</a:t>
            </a:r>
            <a:r>
              <a:rPr lang="en-US" dirty="0"/>
              <a:t>. </a:t>
            </a:r>
          </a:p>
          <a:p>
            <a:r>
              <a:rPr lang="en-US" dirty="0"/>
              <a:t>Through this change will be hidden from first transaction and it will continue to use previous retrieved data. This problem is also known as inconsistent analysis problem.</a:t>
            </a:r>
          </a:p>
          <a:p>
            <a:pPr>
              <a:lnSpc>
                <a:spcPct val="100000"/>
              </a:lnSpc>
            </a:pPr>
            <a:r>
              <a:rPr lang="en-US" dirty="0"/>
              <a:t>How to </a:t>
            </a:r>
            <a:r>
              <a:rPr lang="en-US" b="1" dirty="0">
                <a:solidFill>
                  <a:schemeClr val="tx2"/>
                </a:solidFill>
              </a:rPr>
              <a:t>avoid</a:t>
            </a:r>
            <a:r>
              <a:rPr lang="en-US" dirty="0"/>
              <a:t>: A </a:t>
            </a:r>
            <a:r>
              <a:rPr lang="en-US" b="1" dirty="0">
                <a:solidFill>
                  <a:schemeClr val="accent6"/>
                </a:solidFill>
              </a:rPr>
              <a:t>transaction T2 must not read or update data item (X) until the transaction T1 can commit </a:t>
            </a:r>
            <a:r>
              <a:rPr lang="en-US" dirty="0"/>
              <a:t>data item (X). 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845FBA18-0C42-ABDF-2851-882254DC50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2703594"/>
              </p:ext>
            </p:extLst>
          </p:nvPr>
        </p:nvGraphicFramePr>
        <p:xfrm>
          <a:off x="5892440" y="1245529"/>
          <a:ext cx="6148732" cy="4681220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8062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1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T1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Time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T2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Read (A)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Sum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 dirty="0">
                          <a:effectLst/>
                        </a:rPr>
                        <a:t> 200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T1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Read (B)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Sum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 dirty="0">
                          <a:effectLst/>
                        </a:rPr>
                        <a:t> Sum + 250 = 450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T2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T3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(C)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T4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Update (C)</a:t>
                      </a:r>
                      <a:endParaRPr lang="en-IN" sz="2000" kern="120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150 </a:t>
                      </a:r>
                      <a:r>
                        <a:rPr lang="en-US" sz="2000" kern="120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>
                          <a:effectLst/>
                        </a:rPr>
                        <a:t> 150 – 50 = 100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T5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(A)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T6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Update (A)</a:t>
                      </a:r>
                      <a:endParaRPr lang="en-IN" sz="2000" kern="1200" dirty="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200 </a:t>
                      </a:r>
                      <a:r>
                        <a:rPr lang="en-US" sz="2000" kern="1200" dirty="0">
                          <a:effectLst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sz="2000" kern="1200" dirty="0">
                          <a:effectLst/>
                        </a:rPr>
                        <a:t> 200 + 50 = 250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---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T7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COMMIT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Read (C)</a:t>
                      </a:r>
                      <a:endParaRPr lang="en-IN" sz="2000" kern="1200">
                        <a:effectLst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>
                          <a:effectLst/>
                        </a:rPr>
                        <a:t>Sum </a:t>
                      </a:r>
                      <a:r>
                        <a:rPr lang="en-US" sz="2000" kern="1200">
                          <a:effectLst/>
                          <a:sym typeface="Symbol" panose="05050102010706020507" pitchFamily="18" charset="2"/>
                        </a:rPr>
                        <a:t></a:t>
                      </a:r>
                      <a:r>
                        <a:rPr lang="en-US" sz="2000" kern="1200">
                          <a:effectLst/>
                        </a:rPr>
                        <a:t>Sum + 100 = 550</a:t>
                      </a:r>
                      <a:endParaRPr lang="en-IN" sz="2000" b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T8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effectLst/>
                        </a:rPr>
                        <a:t>---</a:t>
                      </a:r>
                      <a:endParaRPr lang="en-IN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918" marR="11091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755D95E-3BCF-4CF7-BE71-7AAC189BF414}"/>
              </a:ext>
            </a:extLst>
          </p:cNvPr>
          <p:cNvSpPr txBox="1"/>
          <p:nvPr/>
        </p:nvSpPr>
        <p:spPr>
          <a:xfrm>
            <a:off x="6909406" y="763859"/>
            <a:ext cx="4114800" cy="466344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/>
            </a:lvl1pPr>
          </a:lstStyle>
          <a:p>
            <a:r>
              <a:rPr lang="en-US" dirty="0"/>
              <a:t>Balance (A=200, B=250, C=150)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70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048E-C113-003D-1000-12DC222F3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1BCD22-F7D8-4CD3-03D0-1637848BD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Locking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AA605-88CE-6D09-E2D2-0F9838CF8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555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95A0-E554-6BEB-8853-F67B457D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02B6-2F66-E281-3ACB-EBEB8468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What is lock?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19834-901C-C874-5DA4-79687FFAB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 lock is a </a:t>
            </a:r>
            <a:r>
              <a:rPr lang="en-US" b="1" dirty="0">
                <a:solidFill>
                  <a:schemeClr val="accent6"/>
                </a:solidFill>
              </a:rPr>
              <a:t>variable associated with data item to control concurrent access to that data item</a:t>
            </a:r>
            <a:r>
              <a:rPr lang="en-US" dirty="0"/>
              <a:t>.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3E73D913-F934-AEF2-42C8-86D6B70E6231}"/>
              </a:ext>
            </a:extLst>
          </p:cNvPr>
          <p:cNvSpPr/>
          <p:nvPr/>
        </p:nvSpPr>
        <p:spPr>
          <a:xfrm>
            <a:off x="3213010" y="3406990"/>
            <a:ext cx="2700000" cy="1764000"/>
          </a:xfrm>
          <a:prstGeom prst="flowChartMagneticDisk">
            <a:avLst/>
          </a:prstGeom>
          <a:solidFill>
            <a:schemeClr val="tx2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Database</a:t>
            </a:r>
            <a:endParaRPr lang="en-IN" sz="4400" dirty="0"/>
          </a:p>
        </p:txBody>
      </p:sp>
      <p:pic>
        <p:nvPicPr>
          <p:cNvPr id="5" name="Picture 2" descr="Image result for user">
            <a:extLst>
              <a:ext uri="{FF2B5EF4-FFF2-40B4-BE49-F238E27FC236}">
                <a16:creationId xmlns:a16="http://schemas.microsoft.com/office/drawing/2014/main" id="{772F45C5-2D04-DA8B-F928-3EA4B6B96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" y="203907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user">
            <a:extLst>
              <a:ext uri="{FF2B5EF4-FFF2-40B4-BE49-F238E27FC236}">
                <a16:creationId xmlns:a16="http://schemas.microsoft.com/office/drawing/2014/main" id="{1018CCA6-73DB-C72A-2668-83742BFC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08" y="203907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user">
            <a:extLst>
              <a:ext uri="{FF2B5EF4-FFF2-40B4-BE49-F238E27FC236}">
                <a16:creationId xmlns:a16="http://schemas.microsoft.com/office/drawing/2014/main" id="{6A81716D-6198-872A-78AF-F5E2FCEAE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608" y="444208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user">
            <a:extLst>
              <a:ext uri="{FF2B5EF4-FFF2-40B4-BE49-F238E27FC236}">
                <a16:creationId xmlns:a16="http://schemas.microsoft.com/office/drawing/2014/main" id="{D450CD86-E27A-0590-D8DA-E7770AC36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3" y="4442088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7089F0-CE2A-A863-4E26-160FC77DBF8C}"/>
              </a:ext>
            </a:extLst>
          </p:cNvPr>
          <p:cNvSpPr/>
          <p:nvPr/>
        </p:nvSpPr>
        <p:spPr>
          <a:xfrm>
            <a:off x="4067710" y="3425122"/>
            <a:ext cx="990600" cy="5399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  <a:endParaRPr lang="en-I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937C2-5A70-AA6B-75A8-E69877043E9D}"/>
              </a:ext>
            </a:extLst>
          </p:cNvPr>
          <p:cNvSpPr/>
          <p:nvPr/>
        </p:nvSpPr>
        <p:spPr>
          <a:xfrm>
            <a:off x="3487778" y="2885210"/>
            <a:ext cx="2095500" cy="539912"/>
          </a:xfrm>
          <a:prstGeom prst="rect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Lock variable</a:t>
            </a:r>
            <a:endParaRPr lang="en-IN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A38640-818B-F598-C298-C6E114179B4C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2396413" y="2867078"/>
            <a:ext cx="2166597" cy="5580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3FD6DF-71DA-4436-2CC2-26CF56075ECE}"/>
              </a:ext>
            </a:extLst>
          </p:cNvPr>
          <p:cNvCxnSpPr/>
          <p:nvPr/>
        </p:nvCxnSpPr>
        <p:spPr>
          <a:xfrm flipH="1">
            <a:off x="4563010" y="2867078"/>
            <a:ext cx="2166598" cy="55804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Multiply 12">
            <a:extLst>
              <a:ext uri="{FF2B5EF4-FFF2-40B4-BE49-F238E27FC236}">
                <a16:creationId xmlns:a16="http://schemas.microsoft.com/office/drawing/2014/main" id="{8B6C725C-E850-47AF-36E6-0BE5C413ADC7}"/>
              </a:ext>
            </a:extLst>
          </p:cNvPr>
          <p:cNvSpPr/>
          <p:nvPr/>
        </p:nvSpPr>
        <p:spPr>
          <a:xfrm>
            <a:off x="6043808" y="2587468"/>
            <a:ext cx="533400" cy="761454"/>
          </a:xfrm>
          <a:prstGeom prst="mathMultiply">
            <a:avLst>
              <a:gd name="adj1" fmla="val 6401"/>
            </a:avLst>
          </a:prstGeom>
          <a:solidFill>
            <a:srgbClr val="C00000"/>
          </a:solidFill>
          <a:ln w="57150"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E8817BC9-802A-7C6F-3ED0-F0CAB8C3608A}"/>
              </a:ext>
            </a:extLst>
          </p:cNvPr>
          <p:cNvSpPr/>
          <p:nvPr/>
        </p:nvSpPr>
        <p:spPr>
          <a:xfrm>
            <a:off x="2767208" y="1717589"/>
            <a:ext cx="4114800" cy="816168"/>
          </a:xfrm>
          <a:prstGeom prst="wedgeRoundRectCallout">
            <a:avLst>
              <a:gd name="adj1" fmla="val 32530"/>
              <a:gd name="adj2" fmla="val 78893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Locking is a strategy that is used to prevent such concurrent access of data.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90CF43-E704-9F12-A732-AF858265C29A}"/>
              </a:ext>
            </a:extLst>
          </p:cNvPr>
          <p:cNvCxnSpPr/>
          <p:nvPr/>
        </p:nvCxnSpPr>
        <p:spPr>
          <a:xfrm>
            <a:off x="2396413" y="2867078"/>
            <a:ext cx="2123395" cy="14729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546D49-2370-7857-E0DF-B90CA8CD06E1}"/>
              </a:ext>
            </a:extLst>
          </p:cNvPr>
          <p:cNvSpPr/>
          <p:nvPr/>
        </p:nvSpPr>
        <p:spPr>
          <a:xfrm>
            <a:off x="4077235" y="3424199"/>
            <a:ext cx="990600" cy="53991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92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3" grpId="0" animBg="1"/>
      <p:bldP spid="14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C1B801-F56E-CD54-3725-1ECFE7CA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Lock based protocol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900B5-930D-093E-2BAF-8E232E6C5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 items can be locked in two modes :</a:t>
            </a:r>
          </a:p>
          <a:p>
            <a:pPr lvl="1">
              <a:lnSpc>
                <a:spcPct val="100000"/>
              </a:lnSpc>
            </a:pPr>
            <a:r>
              <a:rPr lang="en-US" b="1" dirty="0">
                <a:solidFill>
                  <a:srgbClr val="C00000"/>
                </a:solidFill>
              </a:rPr>
              <a:t>Shared (S) mode</a:t>
            </a:r>
            <a:r>
              <a:rPr lang="en-US" dirty="0"/>
              <a:t>: When we take this lock, we can just read the item but cannot write.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Exclusive (X) mode</a:t>
            </a:r>
            <a:r>
              <a:rPr lang="en-US" dirty="0"/>
              <a:t>: When we take this lock, we can read as well as write the item.</a:t>
            </a:r>
          </a:p>
          <a:p>
            <a:pPr>
              <a:lnSpc>
                <a:spcPct val="150000"/>
              </a:lnSpc>
            </a:pPr>
            <a:r>
              <a:rPr lang="en-US" dirty="0"/>
              <a:t>Lock-compatibility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AF4D53-FB5D-1DA1-E37D-5BB430DC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774855"/>
              </p:ext>
            </p:extLst>
          </p:nvPr>
        </p:nvGraphicFramePr>
        <p:xfrm>
          <a:off x="2148124" y="3689636"/>
          <a:ext cx="5051362" cy="1798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Shared</a:t>
                      </a:r>
                      <a:r>
                        <a:rPr lang="en-US" sz="2000" baseline="0" dirty="0"/>
                        <a:t> lock</a:t>
                      </a:r>
                      <a:endParaRPr lang="en-IN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Exclusive lock</a:t>
                      </a:r>
                      <a:endParaRPr lang="en-IN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Shared lock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2"/>
                          </a:solidFill>
                        </a:rPr>
                        <a:t>Yes</a:t>
                      </a:r>
                    </a:p>
                    <a:p>
                      <a:pPr algn="ctr"/>
                      <a:r>
                        <a:rPr lang="en-US" sz="1800" dirty="0"/>
                        <a:t>Compatible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6"/>
                          </a:solidFill>
                        </a:rPr>
                        <a:t>No</a:t>
                      </a:r>
                    </a:p>
                    <a:p>
                      <a:pPr algn="ctr"/>
                      <a:r>
                        <a:rPr lang="en-US" sz="1800" dirty="0"/>
                        <a:t>Not Compatible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Exclusive lock</a:t>
                      </a:r>
                      <a:endParaRPr lang="en-IN" sz="20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algn="ctr"/>
                      <a:r>
                        <a:rPr lang="en-US" sz="1800" dirty="0"/>
                        <a:t>Not Compatible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Not Compatible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7704827-584C-BDF5-97C5-F5832C4833F0}"/>
              </a:ext>
            </a:extLst>
          </p:cNvPr>
          <p:cNvSpPr txBox="1"/>
          <p:nvPr/>
        </p:nvSpPr>
        <p:spPr>
          <a:xfrm>
            <a:off x="2190573" y="3213624"/>
            <a:ext cx="432000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BDF641-ABD4-4463-21BA-626C06DC1020}"/>
              </a:ext>
            </a:extLst>
          </p:cNvPr>
          <p:cNvSpPr txBox="1"/>
          <p:nvPr/>
        </p:nvSpPr>
        <p:spPr>
          <a:xfrm>
            <a:off x="1553541" y="3735356"/>
            <a:ext cx="432000" cy="369332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8E451-F0D6-E474-6B25-17E29645C5F2}"/>
              </a:ext>
            </a:extLst>
          </p:cNvPr>
          <p:cNvCxnSpPr/>
          <p:nvPr/>
        </p:nvCxnSpPr>
        <p:spPr>
          <a:xfrm>
            <a:off x="2622573" y="3398290"/>
            <a:ext cx="4389120" cy="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C6EB69-7569-3758-D2A2-A9A448F044D5}"/>
              </a:ext>
            </a:extLst>
          </p:cNvPr>
          <p:cNvCxnSpPr/>
          <p:nvPr/>
        </p:nvCxnSpPr>
        <p:spPr>
          <a:xfrm>
            <a:off x="1769541" y="4104688"/>
            <a:ext cx="0" cy="128016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96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83522-C45F-6404-9E8F-0BB694132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F76D-E605-6262-34D3-58ED1C2D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Lock based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ECC80-5F4B-0F2D-60AC-DB85180B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32810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transaction may be granted a lock </a:t>
            </a:r>
            <a:r>
              <a:rPr lang="en-US" dirty="0"/>
              <a:t>on an item if the </a:t>
            </a:r>
            <a:r>
              <a:rPr lang="en-US" b="1" dirty="0">
                <a:solidFill>
                  <a:schemeClr val="accent6"/>
                </a:solidFill>
              </a:rPr>
              <a:t>requested lock is compatible with locks already held</a:t>
            </a:r>
            <a:r>
              <a:rPr lang="en-US" dirty="0"/>
              <a:t> on the item </a:t>
            </a:r>
            <a:r>
              <a:rPr lang="en-US" b="1" dirty="0">
                <a:solidFill>
                  <a:schemeClr val="accent6"/>
                </a:solidFill>
              </a:rPr>
              <a:t>by other transactions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If a lock cannot be granted, the requesting transaction is made to wait till all incompatible locks held by other transactions have been released. The lock is then granted.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/>
                </a:solidFill>
              </a:rPr>
              <a:t>Any number of transactions can hold shared locks</a:t>
            </a:r>
            <a:r>
              <a:rPr lang="en-US" dirty="0"/>
              <a:t> on an item, but </a:t>
            </a:r>
            <a:r>
              <a:rPr lang="en-US" b="1" dirty="0">
                <a:solidFill>
                  <a:schemeClr val="accent6"/>
                </a:solidFill>
              </a:rPr>
              <a:t>if any transaction holds an exclusive on the item no other transaction can hold any lock </a:t>
            </a:r>
            <a:r>
              <a:rPr lang="en-US" dirty="0"/>
              <a:t>on the item.</a:t>
            </a:r>
          </a:p>
        </p:txBody>
      </p:sp>
    </p:spTree>
    <p:extLst>
      <p:ext uri="{BB962C8B-B14F-4D97-AF65-F5344CB8AC3E}">
        <p14:creationId xmlns:p14="http://schemas.microsoft.com/office/powerpoint/2010/main" val="22664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16E03-0129-9A10-283D-D116EEA9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C362-C0F3-C7C4-13E3-9F3D81D98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Lock based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07900-E207-8937-DB70-1A464D08C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This locking protocol divides transaction execution phase into three parts: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When transaction starts executing, </a:t>
            </a:r>
            <a:r>
              <a:rPr lang="en-US" b="1" dirty="0">
                <a:solidFill>
                  <a:schemeClr val="accent6"/>
                </a:solidFill>
              </a:rPr>
              <a:t>create a list of data items on which they need locks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requests the system for all the locks it needs</a:t>
            </a:r>
            <a:r>
              <a:rPr lang="en-US" dirty="0"/>
              <a:t>.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Where the </a:t>
            </a:r>
            <a:r>
              <a:rPr lang="en-US" b="1" dirty="0">
                <a:solidFill>
                  <a:schemeClr val="accent6"/>
                </a:solidFill>
              </a:rPr>
              <a:t>transaction acquires all locks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no other lock is required</a:t>
            </a:r>
            <a:r>
              <a:rPr lang="en-US" dirty="0"/>
              <a:t>. </a:t>
            </a:r>
            <a:r>
              <a:rPr lang="en-US" b="1" dirty="0">
                <a:solidFill>
                  <a:schemeClr val="accent6"/>
                </a:solidFill>
              </a:rPr>
              <a:t>Transaction keeps executing its operation</a:t>
            </a:r>
            <a:r>
              <a:rPr lang="en-US" dirty="0"/>
              <a:t>. 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As soon as the </a:t>
            </a:r>
            <a:r>
              <a:rPr lang="en-US" b="1" dirty="0">
                <a:solidFill>
                  <a:schemeClr val="accent6"/>
                </a:solidFill>
              </a:rPr>
              <a:t>transaction releases its first lock, the third phase starts</a:t>
            </a:r>
            <a:r>
              <a:rPr lang="en-US" dirty="0"/>
              <a:t>. In this phase a </a:t>
            </a:r>
            <a:r>
              <a:rPr lang="en-US" b="1" dirty="0">
                <a:solidFill>
                  <a:schemeClr val="accent6"/>
                </a:solidFill>
              </a:rPr>
              <a:t>transaction cannot demand for any lock but only releases the acquired locks</a:t>
            </a:r>
            <a:r>
              <a:rPr lang="en-US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3F65EF-935C-9B46-7747-A19A60A94336}"/>
              </a:ext>
            </a:extLst>
          </p:cNvPr>
          <p:cNvCxnSpPr/>
          <p:nvPr/>
        </p:nvCxnSpPr>
        <p:spPr>
          <a:xfrm>
            <a:off x="2778967" y="5564234"/>
            <a:ext cx="5256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7BD4170-E18E-2A87-44E0-49E5B219AE8F}"/>
              </a:ext>
            </a:extLst>
          </p:cNvPr>
          <p:cNvSpPr/>
          <p:nvPr/>
        </p:nvSpPr>
        <p:spPr>
          <a:xfrm>
            <a:off x="4226767" y="4859345"/>
            <a:ext cx="2514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Transaction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DADFD-B409-187B-48BB-C38195605D0E}"/>
              </a:ext>
            </a:extLst>
          </p:cNvPr>
          <p:cNvSpPr txBox="1"/>
          <p:nvPr/>
        </p:nvSpPr>
        <p:spPr>
          <a:xfrm>
            <a:off x="3505402" y="559680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begin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34BBA-352C-7611-AF9E-2AFC956B6186}"/>
              </a:ext>
            </a:extLst>
          </p:cNvPr>
          <p:cNvSpPr txBox="1"/>
          <p:nvPr/>
        </p:nvSpPr>
        <p:spPr>
          <a:xfrm>
            <a:off x="6028269" y="5596807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end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BE7AE-4994-F404-87BD-44B6D3BAC33D}"/>
              </a:ext>
            </a:extLst>
          </p:cNvPr>
          <p:cNvSpPr txBox="1"/>
          <p:nvPr/>
        </p:nvSpPr>
        <p:spPr>
          <a:xfrm>
            <a:off x="7633355" y="5591904"/>
            <a:ext cx="7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AE8E6-504A-1C04-BE8F-0F5136099714}"/>
              </a:ext>
            </a:extLst>
          </p:cNvPr>
          <p:cNvSpPr txBox="1"/>
          <p:nvPr/>
        </p:nvSpPr>
        <p:spPr>
          <a:xfrm>
            <a:off x="1853800" y="4261859"/>
            <a:ext cx="2095500" cy="70788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Lock acquisition phase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A3DC7-235C-1E1D-C348-504AB7C1B5B6}"/>
              </a:ext>
            </a:extLst>
          </p:cNvPr>
          <p:cNvSpPr txBox="1"/>
          <p:nvPr/>
        </p:nvSpPr>
        <p:spPr>
          <a:xfrm>
            <a:off x="6987217" y="4261859"/>
            <a:ext cx="2095500" cy="70788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Lock releasing phase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2C460-4107-8229-41BF-91341F0DE96F}"/>
              </a:ext>
            </a:extLst>
          </p:cNvPr>
          <p:cNvCxnSpPr>
            <a:stCxn id="9" idx="3"/>
          </p:cNvCxnSpPr>
          <p:nvPr/>
        </p:nvCxnSpPr>
        <p:spPr>
          <a:xfrm>
            <a:off x="3949300" y="4615802"/>
            <a:ext cx="277467" cy="2640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1F6E91-93DB-C776-C0B0-20C9954B706C}"/>
              </a:ext>
            </a:extLst>
          </p:cNvPr>
          <p:cNvCxnSpPr>
            <a:stCxn id="10" idx="1"/>
          </p:cNvCxnSpPr>
          <p:nvPr/>
        </p:nvCxnSpPr>
        <p:spPr>
          <a:xfrm flipH="1">
            <a:off x="6751047" y="4615802"/>
            <a:ext cx="236170" cy="27418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FD10BBC-69F1-BC0F-3A85-C6B33008236C}"/>
              </a:ext>
            </a:extLst>
          </p:cNvPr>
          <p:cNvSpPr/>
          <p:nvPr/>
        </p:nvSpPr>
        <p:spPr>
          <a:xfrm rot="16200000">
            <a:off x="5371114" y="3481135"/>
            <a:ext cx="245266" cy="251460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94661C-F757-20DB-A284-9945A9EF971F}"/>
              </a:ext>
            </a:extLst>
          </p:cNvPr>
          <p:cNvSpPr txBox="1"/>
          <p:nvPr/>
        </p:nvSpPr>
        <p:spPr>
          <a:xfrm>
            <a:off x="4439548" y="3866439"/>
            <a:ext cx="2095500" cy="707886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Transaction</a:t>
            </a:r>
          </a:p>
          <a:p>
            <a:pPr algn="ctr"/>
            <a:r>
              <a:rPr lang="en-US" sz="2000" dirty="0"/>
              <a:t>execution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06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52CAB6-5862-E047-C286-27A0B8BF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Steps in Query Processing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5C094A-1110-314E-481F-26C33FAB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C7A16C09-2BCD-235D-2741-B826D2BFE1F6}"/>
              </a:ext>
            </a:extLst>
          </p:cNvPr>
          <p:cNvSpPr/>
          <p:nvPr/>
        </p:nvSpPr>
        <p:spPr>
          <a:xfrm>
            <a:off x="3022600" y="1957866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Parser and translator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1" name="Picture 10" descr="Image result">
            <a:extLst>
              <a:ext uri="{FF2B5EF4-FFF2-40B4-BE49-F238E27FC236}">
                <a16:creationId xmlns:a16="http://schemas.microsoft.com/office/drawing/2014/main" id="{B947F6CD-1F65-A8A7-81BD-0EAFEE552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95" y="2200036"/>
            <a:ext cx="532015" cy="53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81B05FE2-A8F8-5CAC-0EE5-BC1AEB89D61E}"/>
              </a:ext>
            </a:extLst>
          </p:cNvPr>
          <p:cNvSpPr/>
          <p:nvPr/>
        </p:nvSpPr>
        <p:spPr>
          <a:xfrm>
            <a:off x="1562100" y="2233816"/>
            <a:ext cx="9144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Query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C8665E-FF24-9512-2B49-A38D52456595}"/>
              </a:ext>
            </a:extLst>
          </p:cNvPr>
          <p:cNvCxnSpPr/>
          <p:nvPr/>
        </p:nvCxnSpPr>
        <p:spPr>
          <a:xfrm flipV="1">
            <a:off x="2478505" y="2462642"/>
            <a:ext cx="54864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0">
            <a:extLst>
              <a:ext uri="{FF2B5EF4-FFF2-40B4-BE49-F238E27FC236}">
                <a16:creationId xmlns:a16="http://schemas.microsoft.com/office/drawing/2014/main" id="{89E99BD4-3BAF-788D-1752-8777E2C39A4F}"/>
              </a:ext>
            </a:extLst>
          </p:cNvPr>
          <p:cNvSpPr/>
          <p:nvPr/>
        </p:nvSpPr>
        <p:spPr>
          <a:xfrm>
            <a:off x="6066400" y="2096656"/>
            <a:ext cx="2194560" cy="73152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Relational algebra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expression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9EE341-5C41-266A-A667-4CC1563A9BA4}"/>
              </a:ext>
            </a:extLst>
          </p:cNvPr>
          <p:cNvCxnSpPr/>
          <p:nvPr/>
        </p:nvCxnSpPr>
        <p:spPr>
          <a:xfrm flipV="1">
            <a:off x="5608125" y="2457880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504DF07E-653E-6650-81D7-04924815A70B}"/>
              </a:ext>
            </a:extLst>
          </p:cNvPr>
          <p:cNvSpPr/>
          <p:nvPr/>
        </p:nvSpPr>
        <p:spPr>
          <a:xfrm>
            <a:off x="5929240" y="3281266"/>
            <a:ext cx="2468880" cy="731520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Optimizer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8F4513-B8F5-F960-0A77-82A1020314E5}"/>
              </a:ext>
            </a:extLst>
          </p:cNvPr>
          <p:cNvCxnSpPr/>
          <p:nvPr/>
        </p:nvCxnSpPr>
        <p:spPr>
          <a:xfrm rot="5400000" flipV="1">
            <a:off x="6932269" y="3053965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306B9629-2F74-C4F3-9F5A-47C223921CC2}"/>
              </a:ext>
            </a:extLst>
          </p:cNvPr>
          <p:cNvSpPr/>
          <p:nvPr/>
        </p:nvSpPr>
        <p:spPr>
          <a:xfrm>
            <a:off x="6249280" y="4454074"/>
            <a:ext cx="182880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Execution plan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FEDCD073-0FFE-929B-8A12-2D7A8233F62B}"/>
              </a:ext>
            </a:extLst>
          </p:cNvPr>
          <p:cNvSpPr/>
          <p:nvPr/>
        </p:nvSpPr>
        <p:spPr>
          <a:xfrm>
            <a:off x="2933700" y="4178124"/>
            <a:ext cx="2590800" cy="1009101"/>
          </a:xfrm>
          <a:prstGeom prst="flowChartDecision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Evaluation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engine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D44C5862-9DF1-CF78-8CE2-6DA41BBFFA20}"/>
              </a:ext>
            </a:extLst>
          </p:cNvPr>
          <p:cNvSpPr/>
          <p:nvPr/>
        </p:nvSpPr>
        <p:spPr>
          <a:xfrm>
            <a:off x="830580" y="4454074"/>
            <a:ext cx="1645920" cy="457200"/>
          </a:xfrm>
          <a:prstGeom prst="round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Query output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89CBE0E3-128D-A505-4A5D-2CFC76A8605B}"/>
              </a:ext>
            </a:extLst>
          </p:cNvPr>
          <p:cNvSpPr/>
          <p:nvPr/>
        </p:nvSpPr>
        <p:spPr>
          <a:xfrm>
            <a:off x="8398120" y="5521182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>
            <a:extLst>
              <a:ext uri="{FF2B5EF4-FFF2-40B4-BE49-F238E27FC236}">
                <a16:creationId xmlns:a16="http://schemas.microsoft.com/office/drawing/2014/main" id="{EBDCAF86-BDA7-783F-8625-3CBC398E18C5}"/>
              </a:ext>
            </a:extLst>
          </p:cNvPr>
          <p:cNvSpPr/>
          <p:nvPr/>
        </p:nvSpPr>
        <p:spPr>
          <a:xfrm>
            <a:off x="3838729" y="5532333"/>
            <a:ext cx="783980" cy="609600"/>
          </a:xfrm>
          <a:prstGeom prst="flowChartMagneticDisk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CEC4A5-FB95-F527-70B0-A221922174A3}"/>
              </a:ext>
            </a:extLst>
          </p:cNvPr>
          <p:cNvSpPr txBox="1"/>
          <p:nvPr/>
        </p:nvSpPr>
        <p:spPr>
          <a:xfrm>
            <a:off x="6249280" y="5532120"/>
            <a:ext cx="214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Database Catalog </a:t>
            </a:r>
            <a:r>
              <a:rPr lang="en-US" dirty="0"/>
              <a:t>Statistics about Data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5BC0F1-FB89-5C35-EA21-BB1BFADEABC8}"/>
              </a:ext>
            </a:extLst>
          </p:cNvPr>
          <p:cNvCxnSpPr/>
          <p:nvPr/>
        </p:nvCxnSpPr>
        <p:spPr>
          <a:xfrm rot="5400000" flipV="1">
            <a:off x="6934650" y="4236773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0AC18C0-BC9B-9AFA-D42F-127B19D5DDED}"/>
              </a:ext>
            </a:extLst>
          </p:cNvPr>
          <p:cNvCxnSpPr/>
          <p:nvPr/>
        </p:nvCxnSpPr>
        <p:spPr>
          <a:xfrm flipH="1" flipV="1">
            <a:off x="4231482" y="5185204"/>
            <a:ext cx="1618" cy="36000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8E48FA-6E86-59E6-0DF2-7E66591F6DDF}"/>
              </a:ext>
            </a:extLst>
          </p:cNvPr>
          <p:cNvCxnSpPr/>
          <p:nvPr/>
        </p:nvCxnSpPr>
        <p:spPr>
          <a:xfrm rot="10800000" flipV="1">
            <a:off x="5517760" y="4682674"/>
            <a:ext cx="73152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DB628C-0326-1BD7-53C2-AF1FEF2861A7}"/>
              </a:ext>
            </a:extLst>
          </p:cNvPr>
          <p:cNvCxnSpPr/>
          <p:nvPr/>
        </p:nvCxnSpPr>
        <p:spPr>
          <a:xfrm rot="10800000" flipV="1">
            <a:off x="2475888" y="4683886"/>
            <a:ext cx="457200" cy="5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5">
            <a:extLst>
              <a:ext uri="{FF2B5EF4-FFF2-40B4-BE49-F238E27FC236}">
                <a16:creationId xmlns:a16="http://schemas.microsoft.com/office/drawing/2014/main" id="{13CBFB32-8AE5-EC25-F3A8-299732C8DDE5}"/>
              </a:ext>
            </a:extLst>
          </p:cNvPr>
          <p:cNvCxnSpPr/>
          <p:nvPr/>
        </p:nvCxnSpPr>
        <p:spPr>
          <a:xfrm rot="16200000" flipV="1">
            <a:off x="7648758" y="4390766"/>
            <a:ext cx="1885094" cy="397613"/>
          </a:xfrm>
          <a:prstGeom prst="bentConnector3">
            <a:avLst>
              <a:gd name="adj1" fmla="val 100023"/>
            </a:avLst>
          </a:prstGeom>
          <a:ln w="38100">
            <a:solidFill>
              <a:schemeClr val="tx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ular Callout 26">
            <a:extLst>
              <a:ext uri="{FF2B5EF4-FFF2-40B4-BE49-F238E27FC236}">
                <a16:creationId xmlns:a16="http://schemas.microsoft.com/office/drawing/2014/main" id="{B5055868-338B-37A8-AB9A-D4BA959C094F}"/>
              </a:ext>
            </a:extLst>
          </p:cNvPr>
          <p:cNvSpPr/>
          <p:nvPr/>
        </p:nvSpPr>
        <p:spPr>
          <a:xfrm>
            <a:off x="919595" y="1058745"/>
            <a:ext cx="2895600" cy="914400"/>
          </a:xfrm>
          <a:prstGeom prst="wedgeRoundRectCallout">
            <a:avLst>
              <a:gd name="adj1" fmla="val 48448"/>
              <a:gd name="adj2" fmla="val 83489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 </a:t>
            </a:r>
            <a:r>
              <a:rPr lang="en-US" dirty="0">
                <a:solidFill>
                  <a:schemeClr val="accent6"/>
                </a:solidFill>
              </a:rPr>
              <a:t>checks the syntax of query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verifies attribute name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relation name</a:t>
            </a:r>
          </a:p>
        </p:txBody>
      </p:sp>
      <p:sp>
        <p:nvSpPr>
          <p:cNvPr id="30" name="Rounded Rectangular Callout 27">
            <a:extLst>
              <a:ext uri="{FF2B5EF4-FFF2-40B4-BE49-F238E27FC236}">
                <a16:creationId xmlns:a16="http://schemas.microsoft.com/office/drawing/2014/main" id="{26AD6022-E416-2AC4-0F5C-E5382414DA2F}"/>
              </a:ext>
            </a:extLst>
          </p:cNvPr>
          <p:cNvSpPr/>
          <p:nvPr/>
        </p:nvSpPr>
        <p:spPr>
          <a:xfrm>
            <a:off x="4879340" y="1058745"/>
            <a:ext cx="2560320" cy="914400"/>
          </a:xfrm>
          <a:prstGeom prst="wedgeRoundRectCallout">
            <a:avLst>
              <a:gd name="adj1" fmla="val -51848"/>
              <a:gd name="adj2" fmla="val 12155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solidFill>
                  <a:schemeClr val="tx1"/>
                </a:solidFill>
                <a:ea typeface="ＭＳ Ｐゴシック" panose="020B0600070205080204" pitchFamily="34" charset="-128"/>
              </a:rPr>
              <a:t>Translator </a:t>
            </a:r>
            <a:r>
              <a:rPr lang="en-US" altLang="en-US" dirty="0">
                <a:solidFill>
                  <a:schemeClr val="accent6"/>
                </a:solidFill>
              </a:rPr>
              <a:t>translates the query into its internal form (relational algebra)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Rounded Rectangular Callout 28">
            <a:extLst>
              <a:ext uri="{FF2B5EF4-FFF2-40B4-BE49-F238E27FC236}">
                <a16:creationId xmlns:a16="http://schemas.microsoft.com/office/drawing/2014/main" id="{6A512D02-3611-F867-1F8A-A51756DA9ECA}"/>
              </a:ext>
            </a:extLst>
          </p:cNvPr>
          <p:cNvSpPr/>
          <p:nvPr/>
        </p:nvSpPr>
        <p:spPr>
          <a:xfrm>
            <a:off x="3287978" y="3048000"/>
            <a:ext cx="2895600" cy="457200"/>
          </a:xfrm>
          <a:prstGeom prst="wedgeRoundRectCallout">
            <a:avLst>
              <a:gd name="adj1" fmla="val 66070"/>
              <a:gd name="adj2" fmla="val 59713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Choose best execution plan</a:t>
            </a:r>
          </a:p>
        </p:txBody>
      </p:sp>
      <p:sp>
        <p:nvSpPr>
          <p:cNvPr id="32" name="Rounded Rectangular Callout 29">
            <a:extLst>
              <a:ext uri="{FF2B5EF4-FFF2-40B4-BE49-F238E27FC236}">
                <a16:creationId xmlns:a16="http://schemas.microsoft.com/office/drawing/2014/main" id="{8A264B62-9C77-491C-74DF-AB4160379BD7}"/>
              </a:ext>
            </a:extLst>
          </p:cNvPr>
          <p:cNvSpPr/>
          <p:nvPr/>
        </p:nvSpPr>
        <p:spPr>
          <a:xfrm>
            <a:off x="845820" y="3647025"/>
            <a:ext cx="3017520" cy="644119"/>
          </a:xfrm>
          <a:prstGeom prst="wedgeRoundRectCallout">
            <a:avLst>
              <a:gd name="adj1" fmla="val 43345"/>
              <a:gd name="adj2" fmla="val 86128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Execute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query-evaluation plan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accent6"/>
                </a:solidFill>
              </a:rPr>
              <a:t>returns output</a:t>
            </a:r>
          </a:p>
        </p:txBody>
      </p:sp>
    </p:spTree>
    <p:extLst>
      <p:ext uri="{BB962C8B-B14F-4D97-AF65-F5344CB8AC3E}">
        <p14:creationId xmlns:p14="http://schemas.microsoft.com/office/powerpoint/2010/main" val="426924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79BA2-1AAB-8807-8FC2-62162FCE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D6A8-A24E-A4D5-A6D3-706BFD2E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Two phase locking protocol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3051-227B-8316-7492-C701B876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This protocol works in two phases,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Growing Phase</a:t>
            </a:r>
          </a:p>
          <a:p>
            <a:pPr lvl="1"/>
            <a:r>
              <a:rPr lang="en-US" dirty="0"/>
              <a:t>In this phase a </a:t>
            </a:r>
            <a:r>
              <a:rPr lang="en-US" b="1" dirty="0">
                <a:solidFill>
                  <a:schemeClr val="accent6"/>
                </a:solidFill>
              </a:rPr>
              <a:t>transaction obtains locks</a:t>
            </a:r>
            <a:r>
              <a:rPr lang="en-US" dirty="0"/>
              <a:t>, but </a:t>
            </a:r>
            <a:r>
              <a:rPr lang="en-US" b="1" dirty="0">
                <a:solidFill>
                  <a:schemeClr val="accent6"/>
                </a:solidFill>
              </a:rPr>
              <a:t>can not release any lock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When a transaction takes the final lock is called lock point.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Shrinking Phase</a:t>
            </a:r>
          </a:p>
          <a:p>
            <a:pPr lvl="1"/>
            <a:r>
              <a:rPr lang="en-US" dirty="0"/>
              <a:t>In this phase a </a:t>
            </a:r>
            <a:r>
              <a:rPr lang="en-US" b="1" dirty="0">
                <a:solidFill>
                  <a:schemeClr val="accent6"/>
                </a:solidFill>
              </a:rPr>
              <a:t>transaction can release locks</a:t>
            </a:r>
            <a:r>
              <a:rPr lang="en-US" dirty="0"/>
              <a:t>, but </a:t>
            </a:r>
            <a:r>
              <a:rPr lang="en-US" b="1" dirty="0">
                <a:solidFill>
                  <a:schemeClr val="accent6"/>
                </a:solidFill>
              </a:rPr>
              <a:t>can not obtain any lock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transaction enters the shrinking phase as soon as it releases the first lock </a:t>
            </a:r>
            <a:r>
              <a:rPr lang="en-US" dirty="0"/>
              <a:t>after crossing the Lock Point.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6E82889-C4DF-6AF6-CE92-9153ACE5A6BB}"/>
              </a:ext>
            </a:extLst>
          </p:cNvPr>
          <p:cNvCxnSpPr/>
          <p:nvPr/>
        </p:nvCxnSpPr>
        <p:spPr>
          <a:xfrm>
            <a:off x="2639016" y="5635869"/>
            <a:ext cx="5256000" cy="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6AF7D5C-2296-11F9-70F6-473EAC2DEF56}"/>
              </a:ext>
            </a:extLst>
          </p:cNvPr>
          <p:cNvSpPr/>
          <p:nvPr/>
        </p:nvSpPr>
        <p:spPr>
          <a:xfrm>
            <a:off x="4086816" y="4930980"/>
            <a:ext cx="2514600" cy="72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Transaction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7995B6-CB93-5181-C2CC-BE19391D4F28}"/>
              </a:ext>
            </a:extLst>
          </p:cNvPr>
          <p:cNvSpPr txBox="1"/>
          <p:nvPr/>
        </p:nvSpPr>
        <p:spPr>
          <a:xfrm>
            <a:off x="3365451" y="566844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begin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0D758-D753-79D2-0854-EE089D7057A6}"/>
              </a:ext>
            </a:extLst>
          </p:cNvPr>
          <p:cNvSpPr txBox="1"/>
          <p:nvPr/>
        </p:nvSpPr>
        <p:spPr>
          <a:xfrm>
            <a:off x="5888318" y="5668442"/>
            <a:ext cx="146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</a:t>
            </a:r>
          </a:p>
          <a:p>
            <a:pPr algn="ctr"/>
            <a:r>
              <a:rPr lang="en-US" dirty="0"/>
              <a:t> end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5E8AB-3AA0-3E16-D9C2-BF8A176EC3EE}"/>
              </a:ext>
            </a:extLst>
          </p:cNvPr>
          <p:cNvSpPr txBox="1"/>
          <p:nvPr/>
        </p:nvSpPr>
        <p:spPr>
          <a:xfrm>
            <a:off x="7493404" y="5663539"/>
            <a:ext cx="70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09CD-62D2-1417-1E41-B800A7904BD3}"/>
              </a:ext>
            </a:extLst>
          </p:cNvPr>
          <p:cNvSpPr txBox="1"/>
          <p:nvPr/>
        </p:nvSpPr>
        <p:spPr>
          <a:xfrm>
            <a:off x="1713849" y="4333494"/>
            <a:ext cx="2095500" cy="40011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Growing phase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E3FC0-5452-6194-929D-9C4025C44ABB}"/>
              </a:ext>
            </a:extLst>
          </p:cNvPr>
          <p:cNvSpPr txBox="1"/>
          <p:nvPr/>
        </p:nvSpPr>
        <p:spPr>
          <a:xfrm>
            <a:off x="6847266" y="4333494"/>
            <a:ext cx="2095500" cy="400110"/>
          </a:xfrm>
          <a:prstGeom prst="rect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Shrinking phase</a:t>
            </a:r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844CA1-E87B-AB6C-CCF1-1FEB4B9EDB79}"/>
              </a:ext>
            </a:extLst>
          </p:cNvPr>
          <p:cNvCxnSpPr>
            <a:stCxn id="9" idx="3"/>
          </p:cNvCxnSpPr>
          <p:nvPr/>
        </p:nvCxnSpPr>
        <p:spPr>
          <a:xfrm>
            <a:off x="3809349" y="4533549"/>
            <a:ext cx="277467" cy="41789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6F63DB-44A0-B645-C432-2182BB06B5B1}"/>
              </a:ext>
            </a:extLst>
          </p:cNvPr>
          <p:cNvCxnSpPr>
            <a:stCxn id="10" idx="1"/>
          </p:cNvCxnSpPr>
          <p:nvPr/>
        </p:nvCxnSpPr>
        <p:spPr>
          <a:xfrm flipH="1">
            <a:off x="6611096" y="4533549"/>
            <a:ext cx="236170" cy="42807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4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Deadlock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8.1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688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C71D-D517-2554-6E6C-61BC03C6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A26F-72FA-12E9-4029-B1512E33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What is deadlock?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04F7-AAF1-8717-9A3D-715EB3583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Consider the following two transactions: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A deadlock is a </a:t>
            </a:r>
            <a:r>
              <a:rPr lang="en-US" b="1" dirty="0">
                <a:solidFill>
                  <a:schemeClr val="accent6"/>
                </a:solidFill>
              </a:rPr>
              <a:t>situation in which two or more transactions are waiting for one another to give up locks</a:t>
            </a:r>
            <a:r>
              <a:rPr lang="en-US" dirty="0"/>
              <a:t>.</a:t>
            </a:r>
            <a:endParaRPr lang="en-IN" dirty="0"/>
          </a:p>
        </p:txBody>
      </p:sp>
      <p:graphicFrame>
        <p:nvGraphicFramePr>
          <p:cNvPr id="4" name="Content Placeholder 1">
            <a:extLst>
              <a:ext uri="{FF2B5EF4-FFF2-40B4-BE49-F238E27FC236}">
                <a16:creationId xmlns:a16="http://schemas.microsoft.com/office/drawing/2014/main" id="{D395B61A-0E5F-B77F-D33B-181830DE84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3632484"/>
              </p:ext>
            </p:extLst>
          </p:nvPr>
        </p:nvGraphicFramePr>
        <p:xfrm>
          <a:off x="2819400" y="1431384"/>
          <a:ext cx="3505200" cy="35814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963"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</a:t>
                      </a:r>
                      <a:endParaRPr lang="en-IN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437"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indent="-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indent="-45720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EC78F513-06FC-BB90-E249-C63DF8F3CA54}"/>
              </a:ext>
            </a:extLst>
          </p:cNvPr>
          <p:cNvSpPr/>
          <p:nvPr/>
        </p:nvSpPr>
        <p:spPr>
          <a:xfrm>
            <a:off x="3048000" y="1979487"/>
            <a:ext cx="152400" cy="720000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A1C23CC7-7656-BB62-8702-609D0A6028F7}"/>
              </a:ext>
            </a:extLst>
          </p:cNvPr>
          <p:cNvSpPr/>
          <p:nvPr/>
        </p:nvSpPr>
        <p:spPr>
          <a:xfrm>
            <a:off x="3048000" y="4132137"/>
            <a:ext cx="152400" cy="720000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CBEDB80-7750-83C1-A865-66413FE983B6}"/>
              </a:ext>
            </a:extLst>
          </p:cNvPr>
          <p:cNvSpPr/>
          <p:nvPr/>
        </p:nvSpPr>
        <p:spPr>
          <a:xfrm flipH="1">
            <a:off x="5943600" y="2674087"/>
            <a:ext cx="152400" cy="720000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F94B00F-BDEC-3069-7DCD-D27CC7355D47}"/>
              </a:ext>
            </a:extLst>
          </p:cNvPr>
          <p:cNvSpPr/>
          <p:nvPr/>
        </p:nvSpPr>
        <p:spPr>
          <a:xfrm flipH="1">
            <a:off x="5943600" y="3404337"/>
            <a:ext cx="152400" cy="720000"/>
          </a:xfrm>
          <a:prstGeom prst="leftBrac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B2F97774-FB58-B8ED-CD53-43E9A82C373A}"/>
              </a:ext>
            </a:extLst>
          </p:cNvPr>
          <p:cNvSpPr/>
          <p:nvPr/>
        </p:nvSpPr>
        <p:spPr>
          <a:xfrm>
            <a:off x="1015365" y="2077560"/>
            <a:ext cx="1692000" cy="465416"/>
          </a:xfrm>
          <a:prstGeom prst="wedgeRoundRectCallout">
            <a:avLst>
              <a:gd name="adj1" fmla="val 71339"/>
              <a:gd name="adj2" fmla="val 6475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Granted for 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81D9BEC-9619-1369-40C4-DF7095713163}"/>
              </a:ext>
            </a:extLst>
          </p:cNvPr>
          <p:cNvSpPr/>
          <p:nvPr/>
        </p:nvSpPr>
        <p:spPr>
          <a:xfrm>
            <a:off x="990600" y="4223860"/>
            <a:ext cx="1692000" cy="465416"/>
          </a:xfrm>
          <a:prstGeom prst="wedgeRoundRectCallout">
            <a:avLst>
              <a:gd name="adj1" fmla="val 71339"/>
              <a:gd name="adj2" fmla="val 6475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CBD738C-2F07-7000-9110-648E0C8DB38D}"/>
              </a:ext>
            </a:extLst>
          </p:cNvPr>
          <p:cNvSpPr/>
          <p:nvPr/>
        </p:nvSpPr>
        <p:spPr>
          <a:xfrm>
            <a:off x="6477000" y="2755144"/>
            <a:ext cx="1692000" cy="465416"/>
          </a:xfrm>
          <a:prstGeom prst="wedgeRoundRectCallout">
            <a:avLst>
              <a:gd name="adj1" fmla="val -72223"/>
              <a:gd name="adj2" fmla="val 811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Granted for (B)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8D1D45CB-9257-ECFA-65C6-EE5881EFB6D3}"/>
              </a:ext>
            </a:extLst>
          </p:cNvPr>
          <p:cNvSpPr/>
          <p:nvPr/>
        </p:nvSpPr>
        <p:spPr>
          <a:xfrm>
            <a:off x="6492240" y="3498094"/>
            <a:ext cx="1692000" cy="465416"/>
          </a:xfrm>
          <a:prstGeom prst="wedgeRoundRectCallout">
            <a:avLst>
              <a:gd name="adj1" fmla="val -72223"/>
              <a:gd name="adj2" fmla="val 811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Waiting for (A)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C083E-B641-AC97-ACF4-3FB95B988C70}"/>
              </a:ext>
            </a:extLst>
          </p:cNvPr>
          <p:cNvSpPr txBox="1"/>
          <p:nvPr/>
        </p:nvSpPr>
        <p:spPr>
          <a:xfrm>
            <a:off x="3207169" y="1998955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(A)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94600-8BD5-DD2F-CAB0-F34153392782}"/>
              </a:ext>
            </a:extLst>
          </p:cNvPr>
          <p:cNvSpPr txBox="1"/>
          <p:nvPr/>
        </p:nvSpPr>
        <p:spPr>
          <a:xfrm>
            <a:off x="4648200" y="2675606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(B)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56ABE-9E2A-7FAE-0E6F-63D4A4CF81E9}"/>
              </a:ext>
            </a:extLst>
          </p:cNvPr>
          <p:cNvSpPr txBox="1"/>
          <p:nvPr/>
        </p:nvSpPr>
        <p:spPr>
          <a:xfrm>
            <a:off x="3207169" y="4139310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(B)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195370-5A2C-D0F3-534B-FD6F8A2BB5DE}"/>
              </a:ext>
            </a:extLst>
          </p:cNvPr>
          <p:cNvSpPr txBox="1"/>
          <p:nvPr/>
        </p:nvSpPr>
        <p:spPr>
          <a:xfrm>
            <a:off x="4648200" y="3405036"/>
            <a:ext cx="1295400" cy="72943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Lock-X (A)</a:t>
            </a:r>
          </a:p>
          <a:p>
            <a:pPr marL="457200" indent="-457200" algn="ctr">
              <a:lnSpc>
                <a:spcPct val="115000"/>
              </a:lnSpc>
              <a:spcAft>
                <a:spcPts val="0"/>
              </a:spcAft>
            </a:pPr>
            <a:r>
              <a:rPr lang="en-US" dirty="0"/>
              <a:t>Write (A)</a:t>
            </a:r>
          </a:p>
        </p:txBody>
      </p:sp>
    </p:spTree>
    <p:extLst>
      <p:ext uri="{BB962C8B-B14F-4D97-AF65-F5344CB8AC3E}">
        <p14:creationId xmlns:p14="http://schemas.microsoft.com/office/powerpoint/2010/main" val="42582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696D3-52C8-FAE1-E1F8-09A7F8EB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B054-9553-705A-F598-579E82888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Deadlock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CBCD7-3C47-9CF1-8A60-19A07584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simple way to detect deadlock is with the help of </a:t>
            </a:r>
            <a:r>
              <a:rPr lang="en-US" b="1" dirty="0">
                <a:solidFill>
                  <a:schemeClr val="accent6"/>
                </a:solidFill>
              </a:rPr>
              <a:t>wait-for graph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One </a:t>
            </a:r>
            <a:r>
              <a:rPr lang="en-US" b="1" dirty="0">
                <a:solidFill>
                  <a:schemeClr val="accent6"/>
                </a:solidFill>
              </a:rPr>
              <a:t>node is created </a:t>
            </a:r>
            <a:r>
              <a:rPr lang="en-US" dirty="0"/>
              <a:t>in the wait-for graph for </a:t>
            </a:r>
            <a:r>
              <a:rPr lang="en-US" b="1" dirty="0">
                <a:solidFill>
                  <a:schemeClr val="accent6"/>
                </a:solidFill>
              </a:rPr>
              <a:t>each transaction that is currently executing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Whenever a </a:t>
            </a:r>
            <a:r>
              <a:rPr lang="en-US" b="1" dirty="0">
                <a:solidFill>
                  <a:schemeClr val="accent6"/>
                </a:solidFill>
              </a:rPr>
              <a:t>transaction Ti is waiting to lock an item X that is currently locked by a transaction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b="1" dirty="0">
                <a:solidFill>
                  <a:schemeClr val="accent6"/>
                </a:solidFill>
              </a:rPr>
              <a:t>, a directed edge from Ti to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b="1" dirty="0">
                <a:solidFill>
                  <a:schemeClr val="accent6"/>
                </a:solidFill>
              </a:rPr>
              <a:t> (</a:t>
            </a:r>
            <a:r>
              <a:rPr lang="en-US" b="1" dirty="0" err="1">
                <a:solidFill>
                  <a:schemeClr val="accent6"/>
                </a:solidFill>
              </a:rPr>
              <a:t>Ti→Tj</a:t>
            </a:r>
            <a:r>
              <a:rPr lang="en-US" b="1" dirty="0">
                <a:solidFill>
                  <a:schemeClr val="accent6"/>
                </a:solidFill>
              </a:rPr>
              <a:t>) is created in the wait-for graph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b="1" dirty="0" err="1">
                <a:solidFill>
                  <a:schemeClr val="accent6"/>
                </a:solidFill>
              </a:rPr>
              <a:t>Tj</a:t>
            </a:r>
            <a:r>
              <a:rPr lang="en-US" b="1" dirty="0">
                <a:solidFill>
                  <a:schemeClr val="accent6"/>
                </a:solidFill>
              </a:rPr>
              <a:t> releases the lock(s) on the items that Ti was waiting for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6"/>
                </a:solidFill>
              </a:rPr>
              <a:t>directed edge is dropped </a:t>
            </a:r>
            <a:r>
              <a:rPr lang="en-US" dirty="0"/>
              <a:t>from the wait-for graph. </a:t>
            </a:r>
          </a:p>
          <a:p>
            <a:pPr>
              <a:lnSpc>
                <a:spcPct val="100000"/>
              </a:lnSpc>
            </a:pPr>
            <a:r>
              <a:rPr lang="en-US" dirty="0"/>
              <a:t>We have a state of </a:t>
            </a:r>
            <a:r>
              <a:rPr lang="en-US" b="1" dirty="0">
                <a:solidFill>
                  <a:schemeClr val="accent6"/>
                </a:solidFill>
              </a:rPr>
              <a:t>deadlock if and only if the wait-for graph has a cycle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</a:pPr>
            <a:r>
              <a:rPr lang="en-US" dirty="0"/>
              <a:t>Then </a:t>
            </a:r>
            <a:r>
              <a:rPr lang="en-US" b="1" dirty="0">
                <a:solidFill>
                  <a:schemeClr val="accent6"/>
                </a:solidFill>
              </a:rPr>
              <a:t>each transaction involved in the cycle is said to be deadlocked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67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7EB95-1730-9CD5-9F94-8783987F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2099-1839-799D-8532-630FB1D3F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Deadlock 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E008E-F1B1-3B94-6539-F78E5484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723479"/>
            <a:ext cx="8520334" cy="58732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accent6"/>
                </a:solidFill>
              </a:rPr>
              <a:t>A is waiting for </a:t>
            </a:r>
            <a:r>
              <a:rPr lang="en-US" dirty="0"/>
              <a:t>transactions </a:t>
            </a:r>
            <a:r>
              <a:rPr lang="en-US" b="1" dirty="0">
                <a:solidFill>
                  <a:schemeClr val="accent6"/>
                </a:solidFill>
              </a:rPr>
              <a:t>B and C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Transactions </a:t>
            </a:r>
            <a:r>
              <a:rPr lang="en-US" b="1" dirty="0">
                <a:solidFill>
                  <a:schemeClr val="accent6"/>
                </a:solidFill>
              </a:rPr>
              <a:t>C is waiting </a:t>
            </a:r>
            <a:r>
              <a:rPr lang="en-US" dirty="0"/>
              <a:t>for transaction </a:t>
            </a:r>
            <a:r>
              <a:rPr lang="en-US" b="1" dirty="0">
                <a:solidFill>
                  <a:schemeClr val="accent6"/>
                </a:solidFill>
              </a:rPr>
              <a:t>B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Transaction </a:t>
            </a:r>
            <a:r>
              <a:rPr lang="en-US" b="1" dirty="0">
                <a:solidFill>
                  <a:schemeClr val="accent6"/>
                </a:solidFill>
              </a:rPr>
              <a:t>B is waiting </a:t>
            </a:r>
            <a:r>
              <a:rPr lang="en-US" dirty="0"/>
              <a:t>for transaction 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This wait-for graph has </a:t>
            </a:r>
            <a:r>
              <a:rPr lang="en-US" b="1" dirty="0">
                <a:solidFill>
                  <a:schemeClr val="accent6"/>
                </a:solidFill>
              </a:rPr>
              <a:t>no cycle</a:t>
            </a:r>
            <a:r>
              <a:rPr lang="en-US" dirty="0"/>
              <a:t>, so there is </a:t>
            </a:r>
            <a:r>
              <a:rPr lang="en-US" b="1" dirty="0">
                <a:solidFill>
                  <a:schemeClr val="accent6"/>
                </a:solidFill>
              </a:rPr>
              <a:t>no deadlock state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Suppose now that transaction </a:t>
            </a:r>
            <a:r>
              <a:rPr lang="en-US" b="1" dirty="0">
                <a:solidFill>
                  <a:schemeClr val="accent6"/>
                </a:solidFill>
              </a:rPr>
              <a:t>D is requesting an item held by C</a:t>
            </a:r>
            <a:r>
              <a:rPr lang="en-US" dirty="0"/>
              <a:t>. Then the </a:t>
            </a:r>
            <a:r>
              <a:rPr lang="en-US" b="1" dirty="0">
                <a:solidFill>
                  <a:schemeClr val="accent6"/>
                </a:solidFill>
              </a:rPr>
              <a:t>edge D </a:t>
            </a:r>
            <a:r>
              <a:rPr lang="en-US" b="1" dirty="0">
                <a:solidFill>
                  <a:schemeClr val="accent6"/>
                </a:solidFill>
                <a:latin typeface="Calibri" panose="020F0502020204030204" pitchFamily="34" charset="0"/>
              </a:rPr>
              <a:t>→</a:t>
            </a:r>
            <a:r>
              <a:rPr lang="en-US" b="1" dirty="0">
                <a:solidFill>
                  <a:schemeClr val="accent6"/>
                </a:solidFill>
              </a:rPr>
              <a:t> C is added to the wait-for graph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Now this </a:t>
            </a:r>
            <a:r>
              <a:rPr lang="en-US" b="1" dirty="0">
                <a:solidFill>
                  <a:schemeClr val="accent6"/>
                </a:solidFill>
              </a:rPr>
              <a:t>graph contains the cycle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</a:pPr>
            <a:r>
              <a:rPr lang="en-US" dirty="0"/>
              <a:t>B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D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C </a:t>
            </a:r>
            <a:r>
              <a:rPr lang="en-US" dirty="0">
                <a:latin typeface="Calibri" panose="020F0502020204030204" pitchFamily="34" charset="0"/>
              </a:rPr>
              <a:t>→ </a:t>
            </a:r>
            <a:r>
              <a:rPr lang="en-US" dirty="0"/>
              <a:t>B</a:t>
            </a:r>
          </a:p>
          <a:p>
            <a:pPr>
              <a:lnSpc>
                <a:spcPct val="100000"/>
              </a:lnSpc>
            </a:pPr>
            <a:r>
              <a:rPr lang="en-US" dirty="0"/>
              <a:t>It means that </a:t>
            </a:r>
            <a:r>
              <a:rPr lang="en-US" b="1" dirty="0">
                <a:solidFill>
                  <a:schemeClr val="accent6"/>
                </a:solidFill>
              </a:rPr>
              <a:t>transactions B, D and C are all deadlocked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DD2AD5-C4A3-D8F4-2A6B-C3A7C0E87DB4}"/>
              </a:ext>
            </a:extLst>
          </p:cNvPr>
          <p:cNvSpPr/>
          <p:nvPr/>
        </p:nvSpPr>
        <p:spPr>
          <a:xfrm>
            <a:off x="10019189" y="129540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D473AA-7770-3F0A-6F78-B50F9A4DA69F}"/>
              </a:ext>
            </a:extLst>
          </p:cNvPr>
          <p:cNvSpPr/>
          <p:nvPr/>
        </p:nvSpPr>
        <p:spPr>
          <a:xfrm>
            <a:off x="9095264" y="2073007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9F5061-108B-C17D-CBCE-B4F44D5C7E68}"/>
              </a:ext>
            </a:extLst>
          </p:cNvPr>
          <p:cNvSpPr/>
          <p:nvPr/>
        </p:nvSpPr>
        <p:spPr>
          <a:xfrm>
            <a:off x="11151172" y="129540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9C4176-BBCF-397B-DF2F-4D621AB2582D}"/>
              </a:ext>
            </a:extLst>
          </p:cNvPr>
          <p:cNvSpPr/>
          <p:nvPr/>
        </p:nvSpPr>
        <p:spPr>
          <a:xfrm>
            <a:off x="10019189" y="3031877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9E5E2E-D261-7DDC-EF4C-FEE4F34FA467}"/>
              </a:ext>
            </a:extLst>
          </p:cNvPr>
          <p:cNvCxnSpPr>
            <a:stCxn id="5" idx="7"/>
            <a:endCxn id="4" idx="2"/>
          </p:cNvCxnSpPr>
          <p:nvPr/>
        </p:nvCxnSpPr>
        <p:spPr>
          <a:xfrm flipV="1">
            <a:off x="9485509" y="1524000"/>
            <a:ext cx="533680" cy="615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0BAEC9-0F9A-8068-33AA-9B4C4205348D}"/>
              </a:ext>
            </a:extLst>
          </p:cNvPr>
          <p:cNvCxnSpPr>
            <a:stCxn id="4" idx="6"/>
          </p:cNvCxnSpPr>
          <p:nvPr/>
        </p:nvCxnSpPr>
        <p:spPr>
          <a:xfrm>
            <a:off x="10476389" y="1524000"/>
            <a:ext cx="6747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5522F0-FC3F-36F5-3112-0C6B713FD2F3}"/>
              </a:ext>
            </a:extLst>
          </p:cNvPr>
          <p:cNvCxnSpPr>
            <a:endCxn id="4" idx="4"/>
          </p:cNvCxnSpPr>
          <p:nvPr/>
        </p:nvCxnSpPr>
        <p:spPr>
          <a:xfrm flipV="1">
            <a:off x="10247789" y="1752600"/>
            <a:ext cx="0" cy="1279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2D6C85-D765-1F76-14F4-0F3DD1C56FD9}"/>
              </a:ext>
            </a:extLst>
          </p:cNvPr>
          <p:cNvCxnSpPr>
            <a:stCxn id="5" idx="5"/>
            <a:endCxn id="7" idx="2"/>
          </p:cNvCxnSpPr>
          <p:nvPr/>
        </p:nvCxnSpPr>
        <p:spPr>
          <a:xfrm>
            <a:off x="9485509" y="2463252"/>
            <a:ext cx="533680" cy="797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13B3F9D7-7177-A7E2-ACCE-4A626E5BFA1B}"/>
              </a:ext>
            </a:extLst>
          </p:cNvPr>
          <p:cNvSpPr/>
          <p:nvPr/>
        </p:nvSpPr>
        <p:spPr>
          <a:xfrm>
            <a:off x="9921361" y="1176223"/>
            <a:ext cx="1784838" cy="2432030"/>
          </a:xfrm>
          <a:prstGeom prst="roundRect">
            <a:avLst>
              <a:gd name="adj" fmla="val 9133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0A0A8A-6B31-8C83-5324-10088742E91A}"/>
              </a:ext>
            </a:extLst>
          </p:cNvPr>
          <p:cNvSpPr txBox="1"/>
          <p:nvPr/>
        </p:nvSpPr>
        <p:spPr>
          <a:xfrm rot="17981751">
            <a:off x="10501810" y="2524771"/>
            <a:ext cx="1254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DEADLOCK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FB83A1-5E9D-49A2-0E51-642980290A51}"/>
              </a:ext>
            </a:extLst>
          </p:cNvPr>
          <p:cNvCxnSpPr/>
          <p:nvPr/>
        </p:nvCxnSpPr>
        <p:spPr>
          <a:xfrm flipH="1">
            <a:off x="10465503" y="1752600"/>
            <a:ext cx="895350" cy="15078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F29A5B-6992-5DB2-15C3-6E3EED257EFF}"/>
              </a:ext>
            </a:extLst>
          </p:cNvPr>
          <p:cNvCxnSpPr>
            <a:cxnSpLocks/>
          </p:cNvCxnSpPr>
          <p:nvPr/>
        </p:nvCxnSpPr>
        <p:spPr>
          <a:xfrm>
            <a:off x="8781997" y="863443"/>
            <a:ext cx="0" cy="56120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645DA2-9B80-CDA8-186B-8F6FC01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3364E4-F436-6B6C-21B1-6977F61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is Query Processing? Explain steps in query procession with neat &amp; clean diagram.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Evaluation of Expressions with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Explain two methods of evaluate an  expression with proper example.</a:t>
            </a:r>
          </a:p>
          <a:p>
            <a:pPr marL="0" indent="0">
              <a:buNone/>
            </a:pPr>
            <a:r>
              <a:rPr lang="en-US" b="1" dirty="0"/>
              <a:t>				OR</a:t>
            </a:r>
          </a:p>
          <a:p>
            <a:pPr marL="0" indent="0">
              <a:buNone/>
            </a:pPr>
            <a:r>
              <a:rPr lang="en-US" dirty="0"/>
              <a:t>       Describe Materialization and Pipelining with suitable example.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What is Query Optimization? Explain approaches to Query Optimization.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What is Transaction? Discuss ACID properties of transaction.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Draw and explain Transaction State Diagram in detail.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What is Schedule? Describe Schedule with its types.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US" dirty="0"/>
              <a:t>Describe Two Phase Commit Protocol in brief.</a:t>
            </a:r>
          </a:p>
        </p:txBody>
      </p:sp>
    </p:spTree>
    <p:extLst>
      <p:ext uri="{BB962C8B-B14F-4D97-AF65-F5344CB8AC3E}">
        <p14:creationId xmlns:p14="http://schemas.microsoft.com/office/powerpoint/2010/main" val="40253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92332-4F64-AABE-A6AB-3B2241F1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979481-9792-EE84-1581-6CC16CDA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A1DAB3-0BF0-AA78-DB4E-DF26DDF4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 startAt="9"/>
            </a:pPr>
            <a:r>
              <a:rPr lang="en-US" dirty="0"/>
              <a:t>What is Concurrency? Discuss about three problems occurs due to concurrency.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C00000"/>
                </a:solidFill>
              </a:rPr>
              <a:t>		OR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 </a:t>
            </a:r>
            <a:r>
              <a:rPr lang="en-IN" dirty="0"/>
              <a:t>Describe </a:t>
            </a:r>
            <a:r>
              <a:rPr lang="en-US" dirty="0"/>
              <a:t>Lost update problem, Dirty read problem and Incorrect retrieval problem.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/>
              <a:t>Explain Two Phase Locking Protocol with suitable example.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 startAt="10"/>
            </a:pPr>
            <a:r>
              <a:rPr lang="en-US" dirty="0"/>
              <a:t>What is Deadlock? Explain Deadlock detection in brief.</a:t>
            </a:r>
          </a:p>
        </p:txBody>
      </p:sp>
    </p:spTree>
    <p:extLst>
      <p:ext uri="{BB962C8B-B14F-4D97-AF65-F5344CB8AC3E}">
        <p14:creationId xmlns:p14="http://schemas.microsoft.com/office/powerpoint/2010/main" val="16490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4883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2304CS422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Hemang R Chath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2ABCC-AB17-B851-BA00-AFBE563985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0270E141-1EF9-6E40-29A9-DE6F478C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42900" y="5081155"/>
            <a:ext cx="1392382" cy="147550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E7CAE-2666-4EE7-44E4-319746718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8DF2FB-DBB9-DC8A-ED0C-4EBC5CB5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Evaluation of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DBDFF-542D-307C-0A41-61AE562B6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83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7FF2003-BB17-D26D-DF5F-65DCD08A0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Evaluation of Expressions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29D3510-0B0F-E4AF-6386-2E8DD735C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6126804" cy="5590565"/>
          </a:xfrm>
        </p:spPr>
        <p:txBody>
          <a:bodyPr/>
          <a:lstStyle/>
          <a:p>
            <a:r>
              <a:rPr lang="en-GB" dirty="0"/>
              <a:t>Expression may contain more than one operations, solving expression will be difficult if it contains more than one operations.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 evaluate such expression, we need to </a:t>
            </a:r>
            <a:r>
              <a:rPr lang="en-GB" b="1" dirty="0">
                <a:solidFill>
                  <a:schemeClr val="accent6"/>
                </a:solidFill>
              </a:rPr>
              <a:t>evaluate each operations one by one </a:t>
            </a:r>
            <a:r>
              <a:rPr lang="en-GB" dirty="0"/>
              <a:t>in appropriate order.</a:t>
            </a:r>
          </a:p>
          <a:p>
            <a:r>
              <a:rPr lang="en-GB" dirty="0"/>
              <a:t>Two </a:t>
            </a:r>
            <a:r>
              <a:rPr lang="en-GB" b="1" dirty="0">
                <a:solidFill>
                  <a:schemeClr val="accent6"/>
                </a:solidFill>
              </a:rPr>
              <a:t>methods for evaluating an expression carrying multiple operations are</a:t>
            </a:r>
            <a:r>
              <a:rPr lang="en-GB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Materialization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Pipelining</a:t>
            </a:r>
          </a:p>
          <a:p>
            <a:endParaRPr lang="en-US" dirty="0"/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E0FCA857-EA0F-44CA-5F7C-AC39BCDBB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4253384"/>
              </p:ext>
            </p:extLst>
          </p:nvPr>
        </p:nvGraphicFramePr>
        <p:xfrm>
          <a:off x="384650" y="2017251"/>
          <a:ext cx="576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r>
                        <a:rPr lang="en-US" sz="24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       (customer)</a:t>
                      </a:r>
                      <a:r>
                        <a:rPr lang="en-GB" sz="2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AutoShape 11">
            <a:extLst>
              <a:ext uri="{FF2B5EF4-FFF2-40B4-BE49-F238E27FC236}">
                <a16:creationId xmlns:a16="http://schemas.microsoft.com/office/drawing/2014/main" id="{6D471605-A479-6C3B-B17A-C4D72B5016B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69446" y="2236629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DB8EA880-7B04-D283-52FB-EE79FAF544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7261588"/>
              </p:ext>
            </p:extLst>
          </p:nvPr>
        </p:nvGraphicFramePr>
        <p:xfrm>
          <a:off x="7848957" y="3551422"/>
          <a:ext cx="1548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dirty="0">
                          <a:solidFill>
                            <a:schemeClr val="tx1"/>
                          </a:solidFill>
                        </a:rPr>
                        <a:t>σ</a:t>
                      </a:r>
                      <a:r>
                        <a:rPr lang="en-US" sz="2400" b="0" baseline="-25000" dirty="0">
                          <a:solidFill>
                            <a:schemeClr val="tx1"/>
                          </a:solidFill>
                        </a:rPr>
                        <a:t>Balance&lt;2500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CE3549-C2FB-377E-BD51-DF223C0116B5}"/>
              </a:ext>
            </a:extLst>
          </p:cNvPr>
          <p:cNvSpPr txBox="1">
            <a:spLocks/>
          </p:cNvSpPr>
          <p:nvPr/>
        </p:nvSpPr>
        <p:spPr>
          <a:xfrm>
            <a:off x="6257984" y="863444"/>
            <a:ext cx="578069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D5B0DF15-9A40-6B68-E93B-9D770F791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738213"/>
              </p:ext>
            </p:extLst>
          </p:nvPr>
        </p:nvGraphicFramePr>
        <p:xfrm>
          <a:off x="7496557" y="4857665"/>
          <a:ext cx="1152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(account)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4">
            <a:extLst>
              <a:ext uri="{FF2B5EF4-FFF2-40B4-BE49-F238E27FC236}">
                <a16:creationId xmlns:a16="http://schemas.microsoft.com/office/drawing/2014/main" id="{5F70EAEA-EB86-CF4B-9462-9CE8EF304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875602"/>
              </p:ext>
            </p:extLst>
          </p:nvPr>
        </p:nvGraphicFramePr>
        <p:xfrm>
          <a:off x="8890496" y="1158039"/>
          <a:ext cx="1440000" cy="5791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l-GR" sz="32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GB" sz="2400" b="0" i="1" kern="1200" baseline="-250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Cust_Name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75F7D6BA-E4FA-B3BB-92AB-310920B0D0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822445"/>
              </p:ext>
            </p:extLst>
          </p:nvPr>
        </p:nvGraphicFramePr>
        <p:xfrm>
          <a:off x="10330496" y="3703946"/>
          <a:ext cx="1296000" cy="396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(customer)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11">
            <a:extLst>
              <a:ext uri="{FF2B5EF4-FFF2-40B4-BE49-F238E27FC236}">
                <a16:creationId xmlns:a16="http://schemas.microsoft.com/office/drawing/2014/main" id="{CEA9B601-19FD-D3D0-F0A1-391146D564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9473336" y="2459211"/>
            <a:ext cx="274320" cy="27432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IN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719A8E-C16E-0E9D-E03C-67D2DACFD208}"/>
              </a:ext>
            </a:extLst>
          </p:cNvPr>
          <p:cNvCxnSpPr/>
          <p:nvPr/>
        </p:nvCxnSpPr>
        <p:spPr>
          <a:xfrm>
            <a:off x="6257984" y="863444"/>
            <a:ext cx="0" cy="55905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3D1BF2-655A-289C-4B48-165A1B5E5C28}"/>
              </a:ext>
            </a:extLst>
          </p:cNvPr>
          <p:cNvCxnSpPr/>
          <p:nvPr/>
        </p:nvCxnSpPr>
        <p:spPr>
          <a:xfrm>
            <a:off x="9610496" y="1757479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547566-7D08-0EF6-0DF1-98916A9A5F08}"/>
              </a:ext>
            </a:extLst>
          </p:cNvPr>
          <p:cNvCxnSpPr/>
          <p:nvPr/>
        </p:nvCxnSpPr>
        <p:spPr>
          <a:xfrm>
            <a:off x="9788296" y="2809467"/>
            <a:ext cx="1302840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31E3FB-C507-9AA8-DBC9-A13E9325C67C}"/>
              </a:ext>
            </a:extLst>
          </p:cNvPr>
          <p:cNvCxnSpPr/>
          <p:nvPr/>
        </p:nvCxnSpPr>
        <p:spPr>
          <a:xfrm flipH="1">
            <a:off x="8128000" y="2809467"/>
            <a:ext cx="1315314" cy="9351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50E22A-0A3D-0F30-CE17-74FB05ADD279}"/>
              </a:ext>
            </a:extLst>
          </p:cNvPr>
          <p:cNvCxnSpPr/>
          <p:nvPr/>
        </p:nvCxnSpPr>
        <p:spPr>
          <a:xfrm>
            <a:off x="8074317" y="4125142"/>
            <a:ext cx="0" cy="72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Up Arrow 34">
            <a:extLst>
              <a:ext uri="{FF2B5EF4-FFF2-40B4-BE49-F238E27FC236}">
                <a16:creationId xmlns:a16="http://schemas.microsoft.com/office/drawing/2014/main" id="{2BAC3DC8-5C3D-FBC8-A832-0238BE2047CA}"/>
              </a:ext>
            </a:extLst>
          </p:cNvPr>
          <p:cNvSpPr/>
          <p:nvPr/>
        </p:nvSpPr>
        <p:spPr>
          <a:xfrm>
            <a:off x="6484653" y="1360892"/>
            <a:ext cx="1447800" cy="3420000"/>
          </a:xfrm>
          <a:prstGeom prst="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Bottom to top</a:t>
            </a:r>
          </a:p>
        </p:txBody>
      </p:sp>
    </p:spTree>
    <p:extLst>
      <p:ext uri="{BB962C8B-B14F-4D97-AF65-F5344CB8AC3E}">
        <p14:creationId xmlns:p14="http://schemas.microsoft.com/office/powerpoint/2010/main" val="3196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106F15E-5FF1-6C93-1DCC-F579DB4E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Materialization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91DB45-3629-4C5E-76AA-B3D3D088C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53803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Materialization </a:t>
            </a:r>
            <a:r>
              <a:rPr lang="en-GB" b="1" dirty="0">
                <a:solidFill>
                  <a:schemeClr val="accent6"/>
                </a:solidFill>
              </a:rPr>
              <a:t>evaluates the expression tree </a:t>
            </a:r>
            <a:r>
              <a:rPr lang="en-GB" dirty="0"/>
              <a:t>of the relational algebra operation </a:t>
            </a:r>
            <a:r>
              <a:rPr lang="en-GB" b="1" dirty="0">
                <a:solidFill>
                  <a:schemeClr val="accent6"/>
                </a:solidFill>
              </a:rPr>
              <a:t>from the bottom</a:t>
            </a:r>
            <a:r>
              <a:rPr lang="en-GB" dirty="0"/>
              <a:t> and </a:t>
            </a:r>
            <a:r>
              <a:rPr lang="en-GB" b="1" dirty="0">
                <a:solidFill>
                  <a:schemeClr val="accent6"/>
                </a:solidFill>
              </a:rPr>
              <a:t>performs the innermost or leaf-level operations first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/>
              <a:t>The intermediate result of each operation is</a:t>
            </a:r>
            <a:r>
              <a:rPr lang="en-GB" b="1" dirty="0">
                <a:solidFill>
                  <a:schemeClr val="accent6"/>
                </a:solidFill>
              </a:rPr>
              <a:t> materialized (store in temporary relation) </a:t>
            </a:r>
            <a:r>
              <a:rPr lang="en-GB" dirty="0"/>
              <a:t>and becomes input for </a:t>
            </a:r>
            <a:r>
              <a:rPr lang="en-GB" b="1" dirty="0">
                <a:solidFill>
                  <a:schemeClr val="accent6"/>
                </a:solidFill>
              </a:rPr>
              <a:t>subsequent (next) operations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cost of materialization </a:t>
            </a:r>
            <a:r>
              <a:rPr lang="en-GB" dirty="0"/>
              <a:t>is the </a:t>
            </a:r>
            <a:r>
              <a:rPr lang="en-GB" b="1" dirty="0">
                <a:solidFill>
                  <a:schemeClr val="accent6"/>
                </a:solidFill>
              </a:rPr>
              <a:t>sum of the individual operations plus the cost of writing the intermediate results to disk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/>
              <a:t>The problem with materialization is that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creates lots of </a:t>
            </a:r>
            <a:r>
              <a:rPr lang="en-GB" b="1" dirty="0">
                <a:solidFill>
                  <a:schemeClr val="accent6"/>
                </a:solidFill>
              </a:rPr>
              <a:t>temporary relations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It 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performs lots of </a:t>
            </a:r>
            <a:r>
              <a:rPr lang="en-GB" b="1" dirty="0">
                <a:solidFill>
                  <a:schemeClr val="accent6"/>
                </a:solidFill>
              </a:rPr>
              <a:t>I/O operations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C6C0157-6BAE-1C83-055F-93264794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0E6405E-B6FA-6155-9E3E-1283323A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73466"/>
            <a:ext cx="11929641" cy="57333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dirty="0"/>
              <a:t>In pipelining, </a:t>
            </a:r>
            <a:r>
              <a:rPr lang="en-GB" b="1" dirty="0">
                <a:solidFill>
                  <a:schemeClr val="accent6"/>
                </a:solidFill>
              </a:rPr>
              <a:t>operations form a queue, and results are passed from one operation to another </a:t>
            </a:r>
            <a:r>
              <a:rPr lang="en-GB" dirty="0"/>
              <a:t>as they are calculated.</a:t>
            </a:r>
          </a:p>
          <a:p>
            <a:pPr>
              <a:lnSpc>
                <a:spcPct val="100000"/>
              </a:lnSpc>
            </a:pPr>
            <a:r>
              <a:rPr lang="en-GB" dirty="0"/>
              <a:t>To reduce number of intermediate temporary relations</a:t>
            </a:r>
            <a:r>
              <a:rPr lang="en-GB" b="1" dirty="0">
                <a:solidFill>
                  <a:schemeClr val="accent6"/>
                </a:solidFill>
              </a:rPr>
              <a:t>, </a:t>
            </a:r>
            <a:r>
              <a:rPr lang="en-GB" dirty="0"/>
              <a:t>we pass results of </a:t>
            </a:r>
            <a:r>
              <a:rPr lang="en-GB" b="1" dirty="0">
                <a:solidFill>
                  <a:schemeClr val="accent6"/>
                </a:solidFill>
              </a:rPr>
              <a:t>one operation to the next operation in the pipelines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/>
              <a:t>Combining operations into a pipeline </a:t>
            </a:r>
            <a:r>
              <a:rPr lang="en-GB" b="1" dirty="0">
                <a:solidFill>
                  <a:schemeClr val="accent6"/>
                </a:solidFill>
              </a:rPr>
              <a:t>eliminates the cost of reading and writing temporary relations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</a:pPr>
            <a:r>
              <a:rPr lang="en-GB" dirty="0"/>
              <a:t>Pipelines can be executed in two ways: 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chemeClr val="accent6"/>
                </a:solidFill>
              </a:rPr>
              <a:t>Demand driven</a:t>
            </a:r>
            <a:r>
              <a:rPr lang="en-US" dirty="0">
                <a:latin typeface="Roboto Condensed (Body)"/>
              </a:rPr>
              <a:t>: In this method, the result of lower-level queries are not passed to the higher level automatically. It will be passed to higher level only when it is requested by the higher level.</a:t>
            </a:r>
            <a:endParaRPr lang="en-GB" b="1" dirty="0">
              <a:solidFill>
                <a:schemeClr val="accent6"/>
              </a:solidFill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solidFill>
                  <a:schemeClr val="accent6"/>
                </a:solidFill>
              </a:rPr>
              <a:t>Producer driven</a:t>
            </a:r>
            <a:r>
              <a:rPr lang="en-US" dirty="0"/>
              <a:t>: In this method, the lower-level queries eagerly pass the results to higher level queries. It does not wait for the higher-level queries to request for the results.</a:t>
            </a:r>
          </a:p>
        </p:txBody>
      </p:sp>
    </p:spTree>
    <p:extLst>
      <p:ext uri="{BB962C8B-B14F-4D97-AF65-F5344CB8AC3E}">
        <p14:creationId xmlns:p14="http://schemas.microsoft.com/office/powerpoint/2010/main" val="236257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20228</TotalTime>
  <Words>4412</Words>
  <Application>Microsoft Office PowerPoint</Application>
  <PresentationFormat>Widescreen</PresentationFormat>
  <Paragraphs>750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Roboto Condensed</vt:lpstr>
      <vt:lpstr>Roboto Condensed Light</vt:lpstr>
      <vt:lpstr>Roboto Condensed (Body)</vt:lpstr>
      <vt:lpstr>Wingdings</vt:lpstr>
      <vt:lpstr>Wingdings 2</vt:lpstr>
      <vt:lpstr>Symbol</vt:lpstr>
      <vt:lpstr>ＭＳ Ｐゴシック</vt:lpstr>
      <vt:lpstr>Arial</vt:lpstr>
      <vt:lpstr>Calibri</vt:lpstr>
      <vt:lpstr>Wingdings 3</vt:lpstr>
      <vt:lpstr>Office Theme</vt:lpstr>
      <vt:lpstr>Unit-4  Query Processing, Optimization &amp; Transaction Management</vt:lpstr>
      <vt:lpstr>PowerPoint Presentation</vt:lpstr>
      <vt:lpstr>Steps in Query Processing</vt:lpstr>
      <vt:lpstr>Introduction to Query Processing</vt:lpstr>
      <vt:lpstr>Steps in Query Processing</vt:lpstr>
      <vt:lpstr>Evaluation of Expressions</vt:lpstr>
      <vt:lpstr>Evaluation of Expressions</vt:lpstr>
      <vt:lpstr>Materialization</vt:lpstr>
      <vt:lpstr>Pipelining</vt:lpstr>
      <vt:lpstr>Materialization VS Pipelining</vt:lpstr>
      <vt:lpstr>Materialization VS Pipelining Cont…</vt:lpstr>
      <vt:lpstr>Overview of Query Optimization</vt:lpstr>
      <vt:lpstr>Overview of Query optimization</vt:lpstr>
      <vt:lpstr>Approaches to Query Optimization</vt:lpstr>
      <vt:lpstr>Introduction to Transaction</vt:lpstr>
      <vt:lpstr>What is transaction?</vt:lpstr>
      <vt:lpstr>ACID Properties of Transaction</vt:lpstr>
      <vt:lpstr>ACID properties of transaction</vt:lpstr>
      <vt:lpstr>ACID properties of transaction (Atomicity)</vt:lpstr>
      <vt:lpstr>ACID properties of transaction (Consistency)</vt:lpstr>
      <vt:lpstr>ACID properties of transaction (Isolation)</vt:lpstr>
      <vt:lpstr>ACID properties of transaction (Durability)</vt:lpstr>
      <vt:lpstr>Transaction State Diagram / State Transition Diagram</vt:lpstr>
      <vt:lpstr>Transaction State Diagram / State Transition Diagram</vt:lpstr>
      <vt:lpstr>Transaction State Diagram / State Transition Diagram</vt:lpstr>
      <vt:lpstr>Schedule</vt:lpstr>
      <vt:lpstr>What is schedule?</vt:lpstr>
      <vt:lpstr>Example of schedule</vt:lpstr>
      <vt:lpstr>Serial schedule</vt:lpstr>
      <vt:lpstr>Example of Serial Schedule</vt:lpstr>
      <vt:lpstr>Non-serial Schedule (Interleaved Schedule)</vt:lpstr>
      <vt:lpstr>Example of Non-serial Schedule (Interleaved Schedule)</vt:lpstr>
      <vt:lpstr>Equivalent Schedule</vt:lpstr>
      <vt:lpstr>Equivalent Schedule</vt:lpstr>
      <vt:lpstr>Two Phase Commit Protocol</vt:lpstr>
      <vt:lpstr>Two Phase Commit Protocol</vt:lpstr>
      <vt:lpstr>Two Phase Commit Protocol</vt:lpstr>
      <vt:lpstr>Two Phase Commit Protocol Commit Request Phase (Obtaining Decision)</vt:lpstr>
      <vt:lpstr>Two phase commit protocol Commit Phase (Performing Decision)</vt:lpstr>
      <vt:lpstr>Concurrency Control</vt:lpstr>
      <vt:lpstr>What is concurrency?</vt:lpstr>
      <vt:lpstr>Lost update problem</vt:lpstr>
      <vt:lpstr>Dirty read problem</vt:lpstr>
      <vt:lpstr>Incorrect retrieval problem</vt:lpstr>
      <vt:lpstr>Locking</vt:lpstr>
      <vt:lpstr>What is lock?</vt:lpstr>
      <vt:lpstr>Lock based protocol</vt:lpstr>
      <vt:lpstr>Lock based protocol</vt:lpstr>
      <vt:lpstr>Lock based protocol</vt:lpstr>
      <vt:lpstr>Two phase locking protocol</vt:lpstr>
      <vt:lpstr>Deadlock</vt:lpstr>
      <vt:lpstr>What is deadlock?</vt:lpstr>
      <vt:lpstr>Deadlock detection</vt:lpstr>
      <vt:lpstr>Deadlock detection</vt:lpstr>
      <vt:lpstr>Frequently asked Questions in Exam</vt:lpstr>
      <vt:lpstr>Frequently asked Questions in Exam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Hemang Chath</cp:lastModifiedBy>
  <cp:revision>1939</cp:revision>
  <dcterms:created xsi:type="dcterms:W3CDTF">2020-05-01T05:09:15Z</dcterms:created>
  <dcterms:modified xsi:type="dcterms:W3CDTF">2025-02-02T17:55:20Z</dcterms:modified>
</cp:coreProperties>
</file>