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3" r:id="rId2"/>
  </p:sldMasterIdLst>
  <p:notesMasterIdLst>
    <p:notesMasterId r:id="rId54"/>
  </p:notesMasterIdLst>
  <p:sldIdLst>
    <p:sldId id="308" r:id="rId3"/>
    <p:sldId id="352" r:id="rId4"/>
    <p:sldId id="570" r:id="rId5"/>
    <p:sldId id="466" r:id="rId6"/>
    <p:sldId id="493" r:id="rId7"/>
    <p:sldId id="494" r:id="rId8"/>
    <p:sldId id="495" r:id="rId9"/>
    <p:sldId id="581" r:id="rId10"/>
    <p:sldId id="582" r:id="rId11"/>
    <p:sldId id="583" r:id="rId12"/>
    <p:sldId id="497" r:id="rId13"/>
    <p:sldId id="575" r:id="rId14"/>
    <p:sldId id="551" r:id="rId15"/>
    <p:sldId id="552" r:id="rId16"/>
    <p:sldId id="580" r:id="rId17"/>
    <p:sldId id="576" r:id="rId18"/>
    <p:sldId id="553" r:id="rId19"/>
    <p:sldId id="577" r:id="rId20"/>
    <p:sldId id="554" r:id="rId21"/>
    <p:sldId id="555" r:id="rId22"/>
    <p:sldId id="585" r:id="rId23"/>
    <p:sldId id="584" r:id="rId24"/>
    <p:sldId id="586" r:id="rId25"/>
    <p:sldId id="571" r:id="rId26"/>
    <p:sldId id="499" r:id="rId27"/>
    <p:sldId id="572" r:id="rId28"/>
    <p:sldId id="500" r:id="rId29"/>
    <p:sldId id="501" r:id="rId30"/>
    <p:sldId id="502" r:id="rId31"/>
    <p:sldId id="503" r:id="rId32"/>
    <p:sldId id="504" r:id="rId33"/>
    <p:sldId id="505" r:id="rId34"/>
    <p:sldId id="556" r:id="rId35"/>
    <p:sldId id="557" r:id="rId36"/>
    <p:sldId id="573" r:id="rId37"/>
    <p:sldId id="506" r:id="rId38"/>
    <p:sldId id="507" r:id="rId39"/>
    <p:sldId id="578" r:id="rId40"/>
    <p:sldId id="558" r:id="rId41"/>
    <p:sldId id="559" r:id="rId42"/>
    <p:sldId id="560" r:id="rId43"/>
    <p:sldId id="561" r:id="rId44"/>
    <p:sldId id="579" r:id="rId45"/>
    <p:sldId id="562" r:id="rId46"/>
    <p:sldId id="563" r:id="rId47"/>
    <p:sldId id="564" r:id="rId48"/>
    <p:sldId id="574" r:id="rId49"/>
    <p:sldId id="565" r:id="rId50"/>
    <p:sldId id="566" r:id="rId51"/>
    <p:sldId id="567" r:id="rId52"/>
    <p:sldId id="358" r:id="rId53"/>
  </p:sldIdLst>
  <p:sldSz cx="12192000" cy="6858000"/>
  <p:notesSz cx="6858000" cy="9144000"/>
  <p:embeddedFontLs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Roboto Condensed" panose="02000000000000000000" pitchFamily="2" charset="0"/>
      <p:regular r:id="rId59"/>
      <p:bold r:id="rId60"/>
      <p:italic r:id="rId61"/>
      <p:boldItalic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  <p:embeddedFont>
      <p:font typeface="Segoe UI Black" panose="020B0A02040204020203" pitchFamily="34" charset="0"/>
      <p:bold r:id="rId67"/>
      <p:boldItalic r:id="rId68"/>
    </p:embeddedFont>
    <p:embeddedFont>
      <p:font typeface="Roboto Condensed Light" panose="02000000000000000000" pitchFamily="2" charset="0"/>
      <p:regular r:id="rId69"/>
      <p:italic r:id="rId70"/>
    </p:embeddedFont>
    <p:embeddedFont>
      <p:font typeface="Wingdings 3" panose="05040102010807070707" pitchFamily="18" charset="2"/>
      <p:regular r:id="rId71"/>
    </p:embeddedFont>
    <p:embeddedFont>
      <p:font typeface="Wingdings 2" panose="05020102010507070707" pitchFamily="18" charset="2"/>
      <p:regular r:id="rId7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NUjs6k+cBoFJ4VGsP9K5g==" hashData="ejPyl/m4djMbnB/+zJYG1Q+Kbr2LiX15DHPjltw+wY5VvNyVhb6ZdSn14tu1mSoxNxKtzhKvbAHFqj7VEqZdYw=="/>
  <p:extLst>
    <p:ext uri="{521415D9-36F7-43E2-AB2F-B90AF26B5E84}">
      <p14:sectionLst xmlns:p14="http://schemas.microsoft.com/office/powerpoint/2010/main">
        <p14:section name="String, Branching, and Looping" id="{3BA954B1-AD8B-4070-98C5-D8A2F539ABD5}">
          <p14:sldIdLst>
            <p14:sldId id="308"/>
          </p14:sldIdLst>
        </p14:section>
        <p14:section name="Outline" id="{95B31E79-ED5A-4CF3-A7C0-D0B6CF9BDE92}">
          <p14:sldIdLst>
            <p14:sldId id="352"/>
          </p14:sldIdLst>
        </p14:section>
        <p14:section name="String" id="{07752102-ED0C-4678-B8BC-F07EFDB01E83}">
          <p14:sldIdLst>
            <p14:sldId id="570"/>
            <p14:sldId id="466"/>
          </p14:sldIdLst>
        </p14:section>
        <p14:section name="String Method" id="{D0E51D58-28FC-4230-91D4-042EA0C01711}">
          <p14:sldIdLst>
            <p14:sldId id="493"/>
            <p14:sldId id="494"/>
            <p14:sldId id="495"/>
            <p14:sldId id="581"/>
            <p14:sldId id="582"/>
            <p14:sldId id="583"/>
            <p14:sldId id="497"/>
            <p14:sldId id="575"/>
            <p14:sldId id="551"/>
            <p14:sldId id="552"/>
            <p14:sldId id="580"/>
          </p14:sldIdLst>
        </p14:section>
        <p14:section name="String Slicing" id="{7C1316FB-9714-474B-9096-69B62F5DB676}">
          <p14:sldIdLst>
            <p14:sldId id="576"/>
            <p14:sldId id="553"/>
            <p14:sldId id="577"/>
            <p14:sldId id="554"/>
            <p14:sldId id="555"/>
            <p14:sldId id="585"/>
            <p14:sldId id="584"/>
            <p14:sldId id="586"/>
          </p14:sldIdLst>
        </p14:section>
        <p14:section name="Branching Statement &amp; Looping" id="{8CAE40C2-2322-4388-9917-75FB982CE2AF}">
          <p14:sldIdLst>
            <p14:sldId id="571"/>
            <p14:sldId id="499"/>
          </p14:sldIdLst>
        </p14:section>
        <p14:section name="Conditional Statements" id="{5AA44E4C-FE5E-4A92-B3D9-91A6C37CDE3E}">
          <p14:sldIdLst>
            <p14:sldId id="572"/>
            <p14:sldId id="500"/>
            <p14:sldId id="501"/>
            <p14:sldId id="502"/>
            <p14:sldId id="503"/>
            <p14:sldId id="504"/>
            <p14:sldId id="505"/>
            <p14:sldId id="556"/>
            <p14:sldId id="557"/>
          </p14:sldIdLst>
        </p14:section>
        <p14:section name="Looping Statement" id="{47BB6885-652D-4FE3-B830-045F386E25AD}">
          <p14:sldIdLst>
            <p14:sldId id="573"/>
            <p14:sldId id="506"/>
            <p14:sldId id="507"/>
            <p14:sldId id="578"/>
            <p14:sldId id="558"/>
            <p14:sldId id="559"/>
            <p14:sldId id="560"/>
            <p14:sldId id="561"/>
            <p14:sldId id="579"/>
            <p14:sldId id="562"/>
            <p14:sldId id="563"/>
            <p14:sldId id="564"/>
          </p14:sldIdLst>
        </p14:section>
        <p14:section name="Break, Continue &amp; Pass keyword" id="{7C4FAD53-9CD3-4AD0-828C-DF8590BC1F7B}">
          <p14:sldIdLst>
            <p14:sldId id="574"/>
            <p14:sldId id="565"/>
            <p14:sldId id="566"/>
            <p14:sldId id="56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71B1C"/>
    <a:srgbClr val="C62827"/>
    <a:srgbClr val="ED524F"/>
    <a:srgbClr val="301B92"/>
    <a:srgbClr val="673BB7"/>
    <a:srgbClr val="607D8B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9.fntdata"/><Relationship Id="rId68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8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font" Target="fonts/font16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5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Layouts/_rels/slideLayout2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jpeg"/><Relationship Id="rId4" Type="http://schemas.openxmlformats.org/officeDocument/2006/relationships/image" Target="../media/image17.png"/><Relationship Id="rId9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3.png"/><Relationship Id="rId4" Type="http://schemas.microsoft.com/office/2007/relationships/hdphoto" Target="../media/hdphoto3.wdp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6.png"/></Relationships>
</file>

<file path=ppt/slideLayouts/_rels/slideLayout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3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4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4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jpeg"/><Relationship Id="rId4" Type="http://schemas.openxmlformats.org/officeDocument/2006/relationships/image" Target="../media/image17.png"/><Relationship Id="rId9" Type="http://schemas.openxmlformats.org/officeDocument/2006/relationships/image" Target="../media/image28.jpeg"/></Relationships>
</file>

<file path=ppt/slideLayouts/_rels/slideLayout4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0" u="none" dirty="0"/>
              <a:t>Darshan Institute of Computer Applications,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27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Computer </a:t>
            </a:r>
            <a:r>
              <a:rPr lang="en-IN" sz="1600" dirty="0"/>
              <a:t>Applications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466080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52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#2102CS403 (Python)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 Python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0066"/>
            <a:ext cx="11929641" cy="5593943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05CEC62-96B4-E0C4-A41B-5B4A26568143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0267" y="875912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77852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49046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#2102CS403 (Python)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00F4D-C4C2-91C4-F722-0307E0E98124}"/>
              </a:ext>
            </a:extLst>
          </p:cNvPr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6409" y="5978650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773719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Stack and Queue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656790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81892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What is Data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Section-1 </a:t>
            </a:r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A03F2-936E-50E5-4A31-21E62AB22966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6409" y="5978650"/>
            <a:ext cx="1761119" cy="53878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33593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Stack and Queue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79" y="0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042510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Stack and Queue</a:t>
            </a: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0879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2460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Dharmikkumar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G. Aghera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</a:t>
            </a:r>
            <a:r>
              <a:rPr lang="en-US" dirty="0">
                <a:solidFill>
                  <a:schemeClr val="tx1"/>
                </a:solidFill>
              </a:rPr>
              <a:t>2304CS401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02 – String, Branching, and Looping  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8F5C0B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8F5C0B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8F5C0B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8F5C0B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8F5C0B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K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Makwana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#2102CS302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Stack and Queue</a:t>
            </a:r>
          </a:p>
        </p:txBody>
      </p:sp>
      <p:pic>
        <p:nvPicPr>
          <p:cNvPr id="8" name="Picture 7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82375"/>
            <a:ext cx="1761119" cy="820499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253503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7012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450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0530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357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7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BCBD36D-80E5-2938-4F3C-399C4FEF220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589" y="1335005"/>
            <a:ext cx="2520000" cy="252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AD27D4-D354-4363-989F-4442C30D6B8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8334" y="429749"/>
            <a:ext cx="294664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141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874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</a:t>
            </a:r>
            <a:r>
              <a:rPr lang="en-US" sz="1600" baseline="0" dirty="0"/>
              <a:t> Diploma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959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8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</a:t>
            </a:r>
            <a:r>
              <a:rPr lang="en-US" sz="1600" baseline="0" dirty="0"/>
              <a:t> Studies</a:t>
            </a:r>
            <a:r>
              <a:rPr lang="en-US" sz="1600" dirty="0"/>
              <a:t>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2548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704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46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84" y="228538"/>
            <a:ext cx="3575304" cy="89382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0211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20383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6154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 for Diploma Studies,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5883522" cy="16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E99718">
                        <a:shade val="30000"/>
                        <a:satMod val="115000"/>
                      </a:srgbClr>
                    </a:gs>
                    <a:gs pos="50000">
                      <a:srgbClr val="E99718">
                        <a:shade val="67500"/>
                        <a:satMod val="115000"/>
                      </a:srgbClr>
                    </a:gs>
                    <a:gs pos="100000">
                      <a:srgbClr val="E99718">
                        <a:shade val="100000"/>
                        <a:satMod val="115000"/>
                      </a:srgbClr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IN" dirty="0" err="1"/>
              <a:t>Prof.</a:t>
            </a:r>
            <a:r>
              <a:rPr lang="en-IN" dirty="0"/>
              <a:t> Vishal K </a:t>
            </a:r>
            <a:r>
              <a:rPr lang="en-IN" dirty="0" err="1"/>
              <a:t>Makwana</a:t>
            </a:r>
            <a:endParaRPr lang="en-IN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1BB32699-4C62-4BBF-9A17-90008E297198}"/>
              </a:ext>
            </a:extLst>
          </p:cNvPr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5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1212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42F5D-5C3A-4D09-B74D-32BF20197BBC}"/>
              </a:ext>
            </a:extLst>
          </p:cNvPr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Thank</a:t>
            </a:r>
          </a:p>
          <a:p>
            <a:pPr algn="ctr"/>
            <a:r>
              <a:rPr lang="en-US" sz="6000" b="1" i="1" dirty="0">
                <a:solidFill>
                  <a:srgbClr val="212121"/>
                </a:solidFill>
              </a:rPr>
              <a:t>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C58FA9-71EA-487D-8A75-915EC6877722}"/>
              </a:ext>
            </a:extLst>
          </p:cNvPr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A77512-C96D-4B1D-861C-3369397D6121}"/>
              </a:ext>
            </a:extLst>
          </p:cNvPr>
          <p:cNvSpPr/>
          <p:nvPr userDrawn="1"/>
        </p:nvSpPr>
        <p:spPr>
          <a:xfrm flipH="1">
            <a:off x="7678346" y="2221532"/>
            <a:ext cx="4513654" cy="19516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21212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81706-03FD-5011-BE52-6B8AB641A22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08334" y="429749"/>
            <a:ext cx="2946640" cy="90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8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F904A9B-74C1-756B-FAE7-7B2DFA55A3D1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6B44B5-1F84-85AF-FB8E-E604E2573AE2}"/>
              </a:ext>
            </a:extLst>
          </p:cNvPr>
          <p:cNvGrpSpPr/>
          <p:nvPr userDrawn="1"/>
        </p:nvGrpSpPr>
        <p:grpSpPr>
          <a:xfrm>
            <a:off x="10684288" y="6167796"/>
            <a:ext cx="1339023" cy="407045"/>
            <a:chOff x="10721798" y="852808"/>
            <a:chExt cx="1339023" cy="40704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1616B4-604E-AA95-6FBF-7B59A62244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2BCADB-DBA8-746A-B474-7E3CA10D3D67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2104CS304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(WP)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Introduction to PHP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8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dharmikkumar.aghera@darshan.ac.in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9898205621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Application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Dharmikkumar</a:t>
            </a:r>
            <a:r>
              <a:rPr lang="en-IN" dirty="0"/>
              <a:t> G. Aghera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 (</a:t>
            </a:r>
            <a:r>
              <a:rPr lang="en-US" dirty="0"/>
              <a:t>2304CS401</a:t>
            </a:r>
            <a:r>
              <a:rPr lang="en-IN" dirty="0"/>
              <a:t>)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69" y="5197789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Unit-02</a:t>
            </a:r>
            <a:r>
              <a:rPr lang="en-US" dirty="0"/>
              <a:t> </a:t>
            </a:r>
            <a:br>
              <a:rPr lang="en-US" dirty="0"/>
            </a:br>
            <a:r>
              <a:rPr lang="en-IN" dirty="0"/>
              <a:t>String, Branching, and Looping </a:t>
            </a:r>
            <a:endParaRPr lang="en-US" dirty="0"/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06C16-065B-618F-12CD-85D24D95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C7FA-1FF9-DCF6-E77F-DFDB8CD1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partition</a:t>
            </a:r>
            <a:r>
              <a:rPr lang="en-IN" sz="3600" b="1" dirty="0"/>
              <a:t>()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8335-B013-578D-49ED-1ACB65426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12121"/>
                </a:solidFill>
              </a:rPr>
              <a:t>partition</a:t>
            </a:r>
            <a:r>
              <a:rPr lang="en-IN" dirty="0">
                <a:solidFill>
                  <a:srgbClr val="212121"/>
                </a:solidFill>
              </a:rPr>
              <a:t>() method searches for a specified string and splits the string into a tuple containing three elements.</a:t>
            </a:r>
          </a:p>
          <a:p>
            <a:r>
              <a:rPr lang="en-IN" dirty="0">
                <a:solidFill>
                  <a:srgbClr val="212121"/>
                </a:solidFill>
              </a:rPr>
              <a:t>first element contains the part before the specified string.</a:t>
            </a:r>
          </a:p>
          <a:p>
            <a:r>
              <a:rPr lang="en-IN" dirty="0">
                <a:solidFill>
                  <a:srgbClr val="212121"/>
                </a:solidFill>
              </a:rPr>
              <a:t>second element contains the specified string.</a:t>
            </a:r>
          </a:p>
          <a:p>
            <a:r>
              <a:rPr lang="en-IN" dirty="0">
                <a:solidFill>
                  <a:srgbClr val="212121"/>
                </a:solidFill>
              </a:rPr>
              <a:t>third element contains the part after the specified string.</a:t>
            </a:r>
          </a:p>
          <a:p>
            <a:pPr marL="0" lvl="0" indent="0">
              <a:buNone/>
            </a:pPr>
            <a:endParaRPr lang="en-IN" dirty="0">
              <a:solidFill>
                <a:srgbClr val="212121"/>
              </a:solidFill>
            </a:endParaRPr>
          </a:p>
          <a:p>
            <a:pPr lvl="0"/>
            <a:endParaRPr lang="en-IN" dirty="0">
              <a:solidFill>
                <a:srgbClr val="212121"/>
              </a:solidFill>
            </a:endParaRPr>
          </a:p>
          <a:p>
            <a:pPr marL="0" indent="0">
              <a:buNone/>
            </a:pPr>
            <a:endParaRPr lang="en-IN" b="1" dirty="0"/>
          </a:p>
          <a:p>
            <a:endParaRPr lang="en-US" dirty="0"/>
          </a:p>
          <a:p>
            <a:endParaRPr lang="en-IN" dirty="0"/>
          </a:p>
          <a:p>
            <a:pPr lvl="0"/>
            <a:endParaRPr lang="en-US" dirty="0">
              <a:solidFill>
                <a:srgbClr val="21212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b="1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58F72-9320-5C4E-4034-E6EF71140DE9}"/>
              </a:ext>
            </a:extLst>
          </p:cNvPr>
          <p:cNvSpPr/>
          <p:nvPr/>
        </p:nvSpPr>
        <p:spPr>
          <a:xfrm>
            <a:off x="1311883" y="3563384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"hello welcome to darshan university"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x.partition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"darshan"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3D2868-29C7-46A6-62ED-334C24D532CE}"/>
              </a:ext>
            </a:extLst>
          </p:cNvPr>
          <p:cNvSpPr/>
          <p:nvPr/>
        </p:nvSpPr>
        <p:spPr>
          <a:xfrm>
            <a:off x="811891" y="356338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955B32E7-EF1D-A356-6229-9793F2CA0A5C}"/>
              </a:ext>
            </a:extLst>
          </p:cNvPr>
          <p:cNvSpPr/>
          <p:nvPr/>
        </p:nvSpPr>
        <p:spPr>
          <a:xfrm>
            <a:off x="811891" y="323420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partitiondemo.py</a:t>
            </a:r>
          </a:p>
        </p:txBody>
      </p:sp>
      <p:sp>
        <p:nvSpPr>
          <p:cNvPr id="19" name="Line Callout 1 16">
            <a:extLst>
              <a:ext uri="{FF2B5EF4-FFF2-40B4-BE49-F238E27FC236}">
                <a16:creationId xmlns:a16="http://schemas.microsoft.com/office/drawing/2014/main" id="{97C9A0EB-F78E-90A6-E113-ADA2B64338FC}"/>
              </a:ext>
            </a:extLst>
          </p:cNvPr>
          <p:cNvSpPr/>
          <p:nvPr/>
        </p:nvSpPr>
        <p:spPr>
          <a:xfrm>
            <a:off x="6169034" y="3681004"/>
            <a:ext cx="4971718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(</a:t>
            </a:r>
            <a:r>
              <a:rPr lang="en-US" dirty="0">
                <a:solidFill>
                  <a:schemeClr val="tx1"/>
                </a:solidFill>
              </a:rPr>
              <a:t>'hello welcome to ', 'darshan', ' university'</a:t>
            </a:r>
            <a:r>
              <a:rPr lang="en-IN" dirty="0">
                <a:solidFill>
                  <a:schemeClr val="tx1"/>
                </a:solidFill>
              </a:rPr>
              <a:t>)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AF43EF-3913-A2CD-914A-6B895F5B3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446555" y="3994271"/>
            <a:ext cx="3722479" cy="2883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7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uild="p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100DC-46F7-CEC6-DB6C-406838128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EF93-5B65-5356-4AE0-B9A2D2CF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find(), </a:t>
            </a:r>
            <a:r>
              <a:rPr lang="en-IN" sz="3600" dirty="0" err="1"/>
              <a:t>rfind</a:t>
            </a:r>
            <a:r>
              <a:rPr lang="en-IN" sz="3600" dirty="0"/>
              <a:t>(), replace()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1EF6-E3C7-27D0-BE8B-FB62EE15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find</a:t>
            </a:r>
            <a:r>
              <a:rPr lang="en-IN" dirty="0"/>
              <a:t>() method will search the string and </a:t>
            </a:r>
            <a:r>
              <a:rPr lang="en-US" dirty="0">
                <a:solidFill>
                  <a:srgbClr val="C00000"/>
                </a:solidFill>
              </a:rPr>
              <a:t>returns the index </a:t>
            </a:r>
            <a:r>
              <a:rPr lang="en-US" dirty="0"/>
              <a:t>at which they find the specified value.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rfind</a:t>
            </a:r>
            <a:r>
              <a:rPr lang="en-IN" dirty="0"/>
              <a:t>() will search the string and </a:t>
            </a:r>
            <a:r>
              <a:rPr lang="en-US" dirty="0"/>
              <a:t>returns the </a:t>
            </a:r>
            <a:r>
              <a:rPr lang="en-US" dirty="0">
                <a:solidFill>
                  <a:srgbClr val="C00000"/>
                </a:solidFill>
              </a:rPr>
              <a:t>last index</a:t>
            </a:r>
            <a:r>
              <a:rPr lang="en-US" dirty="0"/>
              <a:t> at which they find the specified value.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/>
              <a:t>Note</a:t>
            </a:r>
            <a:r>
              <a:rPr lang="en-IN" sz="2400" dirty="0"/>
              <a:t> : </a:t>
            </a:r>
            <a:r>
              <a:rPr lang="en-IN" sz="2400" b="1" dirty="0"/>
              <a:t>find</a:t>
            </a:r>
            <a:r>
              <a:rPr lang="en-IN" sz="2400" dirty="0"/>
              <a:t>() and </a:t>
            </a:r>
            <a:r>
              <a:rPr lang="en-IN" sz="2400" b="1" dirty="0" err="1"/>
              <a:t>rfind</a:t>
            </a:r>
            <a:r>
              <a:rPr lang="en-IN" sz="2400" dirty="0"/>
              <a:t>() will </a:t>
            </a:r>
            <a:r>
              <a:rPr lang="en-IN" sz="2400" b="1" dirty="0"/>
              <a:t>return -1</a:t>
            </a:r>
            <a:r>
              <a:rPr lang="en-IN" sz="2400" dirty="0"/>
              <a:t> if they are unable to find the given string.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/>
              <a:t>replace</a:t>
            </a:r>
            <a:r>
              <a:rPr lang="en-IN" sz="2400" dirty="0"/>
              <a:t>() will </a:t>
            </a:r>
            <a:r>
              <a:rPr lang="en-US" sz="2400" dirty="0">
                <a:solidFill>
                  <a:srgbClr val="C00000"/>
                </a:solidFill>
              </a:rPr>
              <a:t>replace</a:t>
            </a:r>
            <a:r>
              <a:rPr lang="en-US" sz="2400" dirty="0"/>
              <a:t> str1 with str2 from our string and return the updated string.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FF9D1-CAD1-F572-8E0E-B32A2BAEBADA}"/>
              </a:ext>
            </a:extLst>
          </p:cNvPr>
          <p:cNvSpPr/>
          <p:nvPr/>
        </p:nvSpPr>
        <p:spPr>
          <a:xfrm>
            <a:off x="1097280" y="1673627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'darshan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x.find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5C13A4-727A-45BD-139F-B740300CCF70}"/>
              </a:ext>
            </a:extLst>
          </p:cNvPr>
          <p:cNvSpPr/>
          <p:nvPr/>
        </p:nvSpPr>
        <p:spPr>
          <a:xfrm>
            <a:off x="597288" y="167362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D36D7C5B-21FA-E388-2466-D9B64CB39294}"/>
              </a:ext>
            </a:extLst>
          </p:cNvPr>
          <p:cNvSpPr/>
          <p:nvPr/>
        </p:nvSpPr>
        <p:spPr>
          <a:xfrm>
            <a:off x="597288" y="134444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finddemo.py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877D1628-432E-B3DC-9862-0819BAE8F575}"/>
              </a:ext>
            </a:extLst>
          </p:cNvPr>
          <p:cNvSpPr/>
          <p:nvPr/>
        </p:nvSpPr>
        <p:spPr>
          <a:xfrm>
            <a:off x="5868879" y="1762809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8 (occurrence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7A0C5F-3A87-22A0-752C-A860ADF7C6E4}"/>
              </a:ext>
            </a:extLst>
          </p:cNvPr>
          <p:cNvCxnSpPr>
            <a:cxnSpLocks/>
          </p:cNvCxnSpPr>
          <p:nvPr/>
        </p:nvCxnSpPr>
        <p:spPr>
          <a:xfrm flipV="1">
            <a:off x="2154458" y="2075038"/>
            <a:ext cx="3714421" cy="2590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B72EB15-57B5-50ED-5CC3-AF62132BF0A7}"/>
              </a:ext>
            </a:extLst>
          </p:cNvPr>
          <p:cNvSpPr/>
          <p:nvPr/>
        </p:nvSpPr>
        <p:spPr>
          <a:xfrm>
            <a:off x="1115938" y="3530413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'darshan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x.rfind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E7417-0D69-3FAF-8952-F4C28905947C}"/>
              </a:ext>
            </a:extLst>
          </p:cNvPr>
          <p:cNvSpPr/>
          <p:nvPr/>
        </p:nvSpPr>
        <p:spPr>
          <a:xfrm>
            <a:off x="615946" y="353041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8E9B640B-6BB8-1D1A-5CDC-309558A78C01}"/>
              </a:ext>
            </a:extLst>
          </p:cNvPr>
          <p:cNvSpPr/>
          <p:nvPr/>
        </p:nvSpPr>
        <p:spPr>
          <a:xfrm>
            <a:off x="615946" y="320122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rfinddemo.py</a:t>
            </a:r>
          </a:p>
        </p:txBody>
      </p:sp>
      <p:sp>
        <p:nvSpPr>
          <p:cNvPr id="12" name="Line Callout 1 16">
            <a:extLst>
              <a:ext uri="{FF2B5EF4-FFF2-40B4-BE49-F238E27FC236}">
                <a16:creationId xmlns:a16="http://schemas.microsoft.com/office/drawing/2014/main" id="{D454E0BB-1650-9DEA-C4C6-B827E80A88CC}"/>
              </a:ext>
            </a:extLst>
          </p:cNvPr>
          <p:cNvSpPr/>
          <p:nvPr/>
        </p:nvSpPr>
        <p:spPr>
          <a:xfrm>
            <a:off x="5887537" y="3619595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27 (last 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9D0B33-0754-13F1-66C5-6D53A94367C0}"/>
              </a:ext>
            </a:extLst>
          </p:cNvPr>
          <p:cNvCxnSpPr>
            <a:cxnSpLocks/>
          </p:cNvCxnSpPr>
          <p:nvPr/>
        </p:nvCxnSpPr>
        <p:spPr>
          <a:xfrm flipV="1">
            <a:off x="2173116" y="3920791"/>
            <a:ext cx="3714421" cy="2851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01911BC-7290-98E7-FC46-17EF8791AC65}"/>
              </a:ext>
            </a:extLst>
          </p:cNvPr>
          <p:cNvSpPr/>
          <p:nvPr/>
        </p:nvSpPr>
        <p:spPr>
          <a:xfrm>
            <a:off x="1134598" y="5715533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'darshan university,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x.replace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'INDIA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AB35BF-1340-6C6C-ACD9-8FD67D69EB0A}"/>
              </a:ext>
            </a:extLst>
          </p:cNvPr>
          <p:cNvSpPr/>
          <p:nvPr/>
        </p:nvSpPr>
        <p:spPr>
          <a:xfrm>
            <a:off x="634606" y="570706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295F22A3-5C87-0883-3482-FE8C6DE33DAE}"/>
              </a:ext>
            </a:extLst>
          </p:cNvPr>
          <p:cNvSpPr/>
          <p:nvPr/>
        </p:nvSpPr>
        <p:spPr>
          <a:xfrm>
            <a:off x="634606" y="537788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replacedemo.py</a:t>
            </a:r>
          </a:p>
        </p:txBody>
      </p:sp>
      <p:sp>
        <p:nvSpPr>
          <p:cNvPr id="17" name="Line Callout 1 20">
            <a:extLst>
              <a:ext uri="{FF2B5EF4-FFF2-40B4-BE49-F238E27FC236}">
                <a16:creationId xmlns:a16="http://schemas.microsoft.com/office/drawing/2014/main" id="{2F59329A-3AC9-40BE-9EEC-C4B046A62DC5}"/>
              </a:ext>
            </a:extLst>
          </p:cNvPr>
          <p:cNvSpPr/>
          <p:nvPr/>
        </p:nvSpPr>
        <p:spPr>
          <a:xfrm>
            <a:off x="5906197" y="5866240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“darshan university, </a:t>
            </a:r>
            <a:r>
              <a:rPr lang="en-IN" dirty="0" err="1">
                <a:solidFill>
                  <a:schemeClr val="tx1"/>
                </a:solidFill>
              </a:rPr>
              <a:t>rajkot</a:t>
            </a:r>
            <a:r>
              <a:rPr lang="en-IN" dirty="0">
                <a:solidFill>
                  <a:schemeClr val="tx1"/>
                </a:solidFill>
              </a:rPr>
              <a:t>, INDIA”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987BFE-F0E8-9490-ED78-747FFA9C92D1}"/>
              </a:ext>
            </a:extLst>
          </p:cNvPr>
          <p:cNvCxnSpPr>
            <a:cxnSpLocks/>
          </p:cNvCxnSpPr>
          <p:nvPr/>
        </p:nvCxnSpPr>
        <p:spPr>
          <a:xfrm flipV="1">
            <a:off x="2191776" y="6172735"/>
            <a:ext cx="3729833" cy="22664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5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9" grpId="0" build="p" animBg="1"/>
      <p:bldP spid="10" grpId="0" animBg="1"/>
      <p:bldP spid="11" grpId="0" animBg="1"/>
      <p:bldP spid="12" grpId="0" animBg="1"/>
      <p:bldP spid="14" grpId="0" build="p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BA3B8-3366-4947-C5DD-C1C239659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4E52-3AF3-541D-33EC-F2CBC2DF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Indexing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E40A-061E-47BA-880F-50C46F45A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303343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218D-8214-4681-7014-44B8C4327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A271-FAB9-6547-9187-B7D771D8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index(), </a:t>
            </a:r>
            <a:r>
              <a:rPr lang="en-IN" sz="3600" dirty="0" err="1"/>
              <a:t>rindex</a:t>
            </a:r>
            <a:r>
              <a:rPr lang="en-IN" sz="3600" dirty="0"/>
              <a:t>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EC841-457D-1237-296B-BC416F81C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index</a:t>
            </a:r>
            <a:r>
              <a:rPr lang="en-IN" dirty="0"/>
              <a:t>() method will search the string and </a:t>
            </a:r>
            <a:r>
              <a:rPr lang="en-US" dirty="0"/>
              <a:t>returns the </a:t>
            </a:r>
            <a:r>
              <a:rPr lang="en-US" dirty="0">
                <a:solidFill>
                  <a:srgbClr val="C00000"/>
                </a:solidFill>
              </a:rPr>
              <a:t>index</a:t>
            </a:r>
            <a:r>
              <a:rPr lang="en-US" dirty="0"/>
              <a:t> at which they find the specified value, but if they are unable to find the string it will raise an exception.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rindex</a:t>
            </a:r>
            <a:r>
              <a:rPr lang="en-IN" dirty="0"/>
              <a:t>() will search the string and </a:t>
            </a:r>
            <a:r>
              <a:rPr lang="en-US" dirty="0"/>
              <a:t>returns the </a:t>
            </a:r>
            <a:r>
              <a:rPr lang="en-US" dirty="0">
                <a:solidFill>
                  <a:srgbClr val="C00000"/>
                </a:solidFill>
              </a:rPr>
              <a:t>last index </a:t>
            </a:r>
            <a:r>
              <a:rPr lang="en-US" dirty="0"/>
              <a:t>at which they find the specified value, but if they are unable to find the string it will raise an exception.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Note : </a:t>
            </a:r>
            <a:r>
              <a:rPr lang="en-IN" b="1" dirty="0"/>
              <a:t>find</a:t>
            </a:r>
            <a:r>
              <a:rPr lang="en-IN" dirty="0"/>
              <a:t>() and </a:t>
            </a:r>
            <a:r>
              <a:rPr lang="en-IN" b="1" dirty="0"/>
              <a:t>index</a:t>
            </a:r>
            <a:r>
              <a:rPr lang="en-IN" dirty="0"/>
              <a:t>() are almost same, the only difference is if </a:t>
            </a:r>
            <a:r>
              <a:rPr lang="en-IN" b="1" dirty="0"/>
              <a:t>find</a:t>
            </a:r>
            <a:r>
              <a:rPr lang="en-IN" dirty="0"/>
              <a:t>() is unable to find the string it will </a:t>
            </a:r>
            <a:r>
              <a:rPr lang="en-IN" dirty="0">
                <a:solidFill>
                  <a:srgbClr val="C00000"/>
                </a:solidFill>
              </a:rPr>
              <a:t>return -1 </a:t>
            </a:r>
            <a:r>
              <a:rPr lang="en-IN" dirty="0"/>
              <a:t>and if </a:t>
            </a:r>
            <a:r>
              <a:rPr lang="en-IN" b="1" dirty="0"/>
              <a:t>index</a:t>
            </a:r>
            <a:r>
              <a:rPr lang="en-IN" dirty="0"/>
              <a:t>() is unable to find the </a:t>
            </a:r>
            <a:r>
              <a:rPr lang="en-IN" dirty="0">
                <a:solidFill>
                  <a:srgbClr val="C00000"/>
                </a:solidFill>
              </a:rPr>
              <a:t>string it will raise an exception</a:t>
            </a:r>
            <a:r>
              <a:rPr lang="en-IN" dirty="0"/>
              <a:t>.</a:t>
            </a:r>
          </a:p>
          <a:p>
            <a:endParaRPr lang="en-IN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BA04D7-ECE3-5477-A069-74CD0B1A96DE}"/>
              </a:ext>
            </a:extLst>
          </p:cNvPr>
          <p:cNvSpPr/>
          <p:nvPr/>
        </p:nvSpPr>
        <p:spPr>
          <a:xfrm>
            <a:off x="1218575" y="1997962"/>
            <a:ext cx="940331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x.index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EAA877-A0CE-790C-32D4-149A921FC5D2}"/>
              </a:ext>
            </a:extLst>
          </p:cNvPr>
          <p:cNvSpPr/>
          <p:nvPr/>
        </p:nvSpPr>
        <p:spPr>
          <a:xfrm>
            <a:off x="718582" y="1997962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92A01AAE-67C7-CAAD-A4BE-5B53F1B48BB6}"/>
              </a:ext>
            </a:extLst>
          </p:cNvPr>
          <p:cNvSpPr/>
          <p:nvPr/>
        </p:nvSpPr>
        <p:spPr>
          <a:xfrm>
            <a:off x="718582" y="166877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indexdemo.py</a:t>
            </a:r>
          </a:p>
        </p:txBody>
      </p:sp>
      <p:sp>
        <p:nvSpPr>
          <p:cNvPr id="22" name="Line Callout 1 6">
            <a:extLst>
              <a:ext uri="{FF2B5EF4-FFF2-40B4-BE49-F238E27FC236}">
                <a16:creationId xmlns:a16="http://schemas.microsoft.com/office/drawing/2014/main" id="{363EA11B-B6A5-9BC0-A72A-89032CB63440}"/>
              </a:ext>
            </a:extLst>
          </p:cNvPr>
          <p:cNvSpPr/>
          <p:nvPr/>
        </p:nvSpPr>
        <p:spPr>
          <a:xfrm>
            <a:off x="5990173" y="2087144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8 (occurrence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DAD705-EC6F-5C92-D1B4-F39B6CBC08AC}"/>
              </a:ext>
            </a:extLst>
          </p:cNvPr>
          <p:cNvCxnSpPr>
            <a:cxnSpLocks/>
          </p:cNvCxnSpPr>
          <p:nvPr/>
        </p:nvCxnSpPr>
        <p:spPr>
          <a:xfrm flipV="1">
            <a:off x="2275752" y="2413419"/>
            <a:ext cx="3714421" cy="22893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86FA2DE-19F0-6ABC-4DF7-178E3D0199D7}"/>
              </a:ext>
            </a:extLst>
          </p:cNvPr>
          <p:cNvSpPr/>
          <p:nvPr/>
        </p:nvSpPr>
        <p:spPr>
          <a:xfrm>
            <a:off x="1218581" y="4167003"/>
            <a:ext cx="940331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india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x.rindex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'in'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61D434-CA48-F032-F740-50EB13F88AC5}"/>
              </a:ext>
            </a:extLst>
          </p:cNvPr>
          <p:cNvSpPr/>
          <p:nvPr/>
        </p:nvSpPr>
        <p:spPr>
          <a:xfrm>
            <a:off x="718588" y="416700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id="{6F50C81C-5764-91F2-2A77-43C553DF68C8}"/>
              </a:ext>
            </a:extLst>
          </p:cNvPr>
          <p:cNvSpPr/>
          <p:nvPr/>
        </p:nvSpPr>
        <p:spPr>
          <a:xfrm>
            <a:off x="718588" y="38378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rindexdemo.py</a:t>
            </a:r>
          </a:p>
        </p:txBody>
      </p:sp>
      <p:sp>
        <p:nvSpPr>
          <p:cNvPr id="27" name="Line Callout 1 16">
            <a:extLst>
              <a:ext uri="{FF2B5EF4-FFF2-40B4-BE49-F238E27FC236}">
                <a16:creationId xmlns:a16="http://schemas.microsoft.com/office/drawing/2014/main" id="{39B201EB-6135-71F5-6055-3B573CB851D4}"/>
              </a:ext>
            </a:extLst>
          </p:cNvPr>
          <p:cNvSpPr/>
          <p:nvPr/>
        </p:nvSpPr>
        <p:spPr>
          <a:xfrm>
            <a:off x="5990179" y="4256185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27 (last occurrence of ‘in’  in x)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94CB10-C66B-EC6F-F010-ED093398DE4A}"/>
              </a:ext>
            </a:extLst>
          </p:cNvPr>
          <p:cNvCxnSpPr>
            <a:cxnSpLocks/>
          </p:cNvCxnSpPr>
          <p:nvPr/>
        </p:nvCxnSpPr>
        <p:spPr>
          <a:xfrm flipV="1">
            <a:off x="2275758" y="4580715"/>
            <a:ext cx="3714421" cy="23443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3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build="p" animBg="1"/>
      <p:bldP spid="20" grpId="0" animBg="1"/>
      <p:bldP spid="21" grpId="0" animBg="1"/>
      <p:bldP spid="22" grpId="0" animBg="1"/>
      <p:bldP spid="24" grpId="0" build="p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C8B24-CC85-5F9F-CF07-31F308083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4A55-D0C5-4561-4EEE-86C146BB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/>
              <a:t>isalnum</a:t>
            </a:r>
            <a:r>
              <a:rPr lang="en-IN" sz="3600" dirty="0"/>
              <a:t>(), </a:t>
            </a:r>
            <a:r>
              <a:rPr lang="en-IN" sz="3600" b="1" dirty="0" err="1"/>
              <a:t>isalpha</a:t>
            </a:r>
            <a:r>
              <a:rPr lang="en-IN" sz="3600" dirty="0"/>
              <a:t>(), </a:t>
            </a:r>
            <a:r>
              <a:rPr lang="en-IN" sz="3600" b="1" dirty="0"/>
              <a:t>is</a:t>
            </a:r>
            <a:r>
              <a:rPr lang="en-US" sz="3600" b="1" dirty="0"/>
              <a:t>numeric</a:t>
            </a:r>
            <a:r>
              <a:rPr lang="en-IN" sz="3600" dirty="0"/>
              <a:t>(), </a:t>
            </a:r>
            <a:r>
              <a:rPr lang="en-IN" sz="3600" b="1" dirty="0" err="1"/>
              <a:t>isdecimal</a:t>
            </a:r>
            <a:r>
              <a:rPr lang="en-IN" sz="3600" dirty="0"/>
              <a:t>()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CB976-950A-D864-41AE-840F89C58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isalnum</a:t>
            </a:r>
            <a:r>
              <a:rPr lang="en-IN" dirty="0"/>
              <a:t>() method will </a:t>
            </a:r>
            <a:r>
              <a:rPr lang="en-US" dirty="0"/>
              <a:t>return true if all the characters in the string are </a:t>
            </a:r>
            <a:r>
              <a:rPr lang="en-US" dirty="0">
                <a:solidFill>
                  <a:srgbClr val="C00000"/>
                </a:solidFill>
              </a:rPr>
              <a:t>alphanumeric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 either alphabets or numeric).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isalpha</a:t>
            </a:r>
            <a:r>
              <a:rPr lang="en-IN" dirty="0"/>
              <a:t>() and </a:t>
            </a:r>
            <a:r>
              <a:rPr lang="en-IN" b="1" dirty="0"/>
              <a:t>is</a:t>
            </a:r>
            <a:r>
              <a:rPr lang="en-US" b="1" dirty="0"/>
              <a:t>numeric</a:t>
            </a:r>
            <a:r>
              <a:rPr lang="en-IN" dirty="0"/>
              <a:t>() will return true if all the characters in the string are only </a:t>
            </a:r>
            <a:r>
              <a:rPr lang="en-IN" dirty="0">
                <a:solidFill>
                  <a:srgbClr val="C00000"/>
                </a:solidFill>
              </a:rPr>
              <a:t>alphabets and </a:t>
            </a:r>
            <a:r>
              <a:rPr lang="en-US" dirty="0">
                <a:solidFill>
                  <a:srgbClr val="C00000"/>
                </a:solidFill>
              </a:rPr>
              <a:t>numeric respectively.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b="1" dirty="0" err="1"/>
              <a:t>isdecimal</a:t>
            </a:r>
            <a:r>
              <a:rPr lang="en-IN" dirty="0"/>
              <a:t>() will </a:t>
            </a:r>
            <a:r>
              <a:rPr lang="en-US" dirty="0"/>
              <a:t>return true is all the characters in the string are </a:t>
            </a:r>
            <a:r>
              <a:rPr lang="en-US" dirty="0">
                <a:solidFill>
                  <a:srgbClr val="C00000"/>
                </a:solidFill>
              </a:rPr>
              <a:t>decimal</a:t>
            </a:r>
            <a:r>
              <a:rPr lang="en-US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Note</a:t>
            </a:r>
            <a:r>
              <a:rPr lang="en-IN" dirty="0"/>
              <a:t> : </a:t>
            </a:r>
            <a:r>
              <a:rPr lang="en-IN" b="1" dirty="0" err="1"/>
              <a:t>isnumeric</a:t>
            </a:r>
            <a:r>
              <a:rPr lang="en-IN" dirty="0"/>
              <a:t>() and </a:t>
            </a:r>
            <a:r>
              <a:rPr lang="en-IN" b="1" dirty="0" err="1"/>
              <a:t>isdigit</a:t>
            </a:r>
            <a:r>
              <a:rPr lang="en-IN" dirty="0"/>
              <a:t>() are almost same, you suppose to find the difference as Home work assignment for the string methods.</a:t>
            </a:r>
          </a:p>
          <a:p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CEF20D-6205-B78C-40FC-EB89539FBDDE}"/>
              </a:ext>
            </a:extLst>
          </p:cNvPr>
          <p:cNvSpPr/>
          <p:nvPr/>
        </p:nvSpPr>
        <p:spPr>
          <a:xfrm>
            <a:off x="1311883" y="1988634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'darshan123'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x.isalnum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AB175-3BEB-6839-779B-FAF0A6B96CF4}"/>
              </a:ext>
            </a:extLst>
          </p:cNvPr>
          <p:cNvSpPr/>
          <p:nvPr/>
        </p:nvSpPr>
        <p:spPr>
          <a:xfrm>
            <a:off x="811891" y="198863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686E67CF-5C1A-CBD4-08D8-2FC039B90DA6}"/>
              </a:ext>
            </a:extLst>
          </p:cNvPr>
          <p:cNvSpPr/>
          <p:nvPr/>
        </p:nvSpPr>
        <p:spPr>
          <a:xfrm>
            <a:off x="811891" y="165945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isalnumdemo.py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8FEDA695-7366-2E7E-52D8-E50623C864A9}"/>
              </a:ext>
            </a:extLst>
          </p:cNvPr>
          <p:cNvSpPr/>
          <p:nvPr/>
        </p:nvSpPr>
        <p:spPr>
          <a:xfrm>
            <a:off x="6083482" y="2077816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B8C125-6349-E621-763E-F9BBC669F49C}"/>
              </a:ext>
            </a:extLst>
          </p:cNvPr>
          <p:cNvCxnSpPr>
            <a:cxnSpLocks/>
          </p:cNvCxnSpPr>
          <p:nvPr/>
        </p:nvCxnSpPr>
        <p:spPr>
          <a:xfrm flipV="1">
            <a:off x="2361003" y="2419521"/>
            <a:ext cx="3722479" cy="2156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B419000-3AE3-CAE8-127C-EDFA81BBE8D8}"/>
              </a:ext>
            </a:extLst>
          </p:cNvPr>
          <p:cNvSpPr/>
          <p:nvPr/>
        </p:nvSpPr>
        <p:spPr>
          <a:xfrm>
            <a:off x="1330542" y="4615740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'123.5'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x.isdecimal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C74A4-32A9-AB21-503C-FB844B596088}"/>
              </a:ext>
            </a:extLst>
          </p:cNvPr>
          <p:cNvSpPr/>
          <p:nvPr/>
        </p:nvSpPr>
        <p:spPr>
          <a:xfrm>
            <a:off x="830550" y="4615740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4A8CDDC-3BC3-1A22-CCD9-E5B6AC73194C}"/>
              </a:ext>
            </a:extLst>
          </p:cNvPr>
          <p:cNvSpPr/>
          <p:nvPr/>
        </p:nvSpPr>
        <p:spPr>
          <a:xfrm>
            <a:off x="830550" y="428655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isdecimaldemo.py</a:t>
            </a:r>
          </a:p>
        </p:txBody>
      </p:sp>
      <p:sp>
        <p:nvSpPr>
          <p:cNvPr id="12" name="Line Callout 1 16">
            <a:extLst>
              <a:ext uri="{FF2B5EF4-FFF2-40B4-BE49-F238E27FC236}">
                <a16:creationId xmlns:a16="http://schemas.microsoft.com/office/drawing/2014/main" id="{E226C3F1-8FB1-8A8E-A072-31D38307629D}"/>
              </a:ext>
            </a:extLst>
          </p:cNvPr>
          <p:cNvSpPr/>
          <p:nvPr/>
        </p:nvSpPr>
        <p:spPr>
          <a:xfrm>
            <a:off x="6102141" y="4704922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False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065C3-3F22-4D9C-6B8D-BDD7289DE6F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79662" y="5018189"/>
            <a:ext cx="3722479" cy="2883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9" grpId="0" build="p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C9C0-7BA4-6587-F1B9-9ECDADF74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76C2-DEAD-2524-DA2D-006AD544E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/>
              <a:t>isdigit</a:t>
            </a:r>
            <a:r>
              <a:rPr lang="en-IN" sz="3600" dirty="0"/>
              <a:t>(), </a:t>
            </a:r>
            <a:r>
              <a:rPr lang="en-IN" sz="3600" b="1" dirty="0"/>
              <a:t>is</a:t>
            </a:r>
            <a:r>
              <a:rPr lang="en-US" sz="3600" b="1" dirty="0"/>
              <a:t>numeric</a:t>
            </a:r>
            <a:r>
              <a:rPr lang="en-IN" sz="3600" dirty="0"/>
              <a:t>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A406D-E33E-47A2-3612-903058F64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isdigit</a:t>
            </a:r>
            <a:r>
              <a:rPr lang="en-IN" dirty="0"/>
              <a:t>() method </a:t>
            </a:r>
            <a:r>
              <a:rPr lang="en-US" dirty="0"/>
              <a:t>is used to check whether all characters in the string are digit or not. It returns true if all characters are digit otherwise 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b="1" dirty="0" err="1"/>
              <a:t>isnumeric</a:t>
            </a:r>
            <a:r>
              <a:rPr lang="en-IN" dirty="0"/>
              <a:t>() method returns True if all the character are numeric (0-9), otherwise False.</a:t>
            </a:r>
          </a:p>
          <a:p>
            <a:endParaRPr lang="en-US" dirty="0"/>
          </a:p>
          <a:p>
            <a:endParaRPr lang="en-IN" dirty="0"/>
          </a:p>
          <a:p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Note</a:t>
            </a:r>
            <a:r>
              <a:rPr lang="en-IN" dirty="0"/>
              <a:t> : </a:t>
            </a:r>
            <a:r>
              <a:rPr lang="en-US" dirty="0"/>
              <a:t>Exponents, like ² and ¾ are also considered to be numeric values</a:t>
            </a:r>
          </a:p>
          <a:p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98443-BA15-F617-219F-15F3A05FB78F}"/>
              </a:ext>
            </a:extLst>
          </p:cNvPr>
          <p:cNvSpPr/>
          <p:nvPr/>
        </p:nvSpPr>
        <p:spPr>
          <a:xfrm>
            <a:off x="1311883" y="1988634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"123"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x.isdigit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F9E06-AB4F-EC5B-12F1-5B670C107497}"/>
              </a:ext>
            </a:extLst>
          </p:cNvPr>
          <p:cNvSpPr/>
          <p:nvPr/>
        </p:nvSpPr>
        <p:spPr>
          <a:xfrm>
            <a:off x="811891" y="198863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DB92E2B8-5D6D-97FC-A509-3FF1DC107204}"/>
              </a:ext>
            </a:extLst>
          </p:cNvPr>
          <p:cNvSpPr/>
          <p:nvPr/>
        </p:nvSpPr>
        <p:spPr>
          <a:xfrm>
            <a:off x="811891" y="165945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isdigitdemo.py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DEE8EF83-A97F-E98C-DF0D-A4FA622F133D}"/>
              </a:ext>
            </a:extLst>
          </p:cNvPr>
          <p:cNvSpPr/>
          <p:nvPr/>
        </p:nvSpPr>
        <p:spPr>
          <a:xfrm>
            <a:off x="6083482" y="2077816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3CC913-02E0-FD69-D07A-596E12506D72}"/>
              </a:ext>
            </a:extLst>
          </p:cNvPr>
          <p:cNvCxnSpPr>
            <a:cxnSpLocks/>
          </p:cNvCxnSpPr>
          <p:nvPr/>
        </p:nvCxnSpPr>
        <p:spPr>
          <a:xfrm flipV="1">
            <a:off x="2361003" y="2419521"/>
            <a:ext cx="3722479" cy="21563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37839F8-2D73-33C1-D158-7AE1CA64C7F2}"/>
              </a:ext>
            </a:extLst>
          </p:cNvPr>
          <p:cNvSpPr/>
          <p:nvPr/>
        </p:nvSpPr>
        <p:spPr>
          <a:xfrm>
            <a:off x="1324889" y="4362529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"12345"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x.isnumeric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EDA124-F506-5040-2A85-C96FB0FFF3C2}"/>
              </a:ext>
            </a:extLst>
          </p:cNvPr>
          <p:cNvSpPr/>
          <p:nvPr/>
        </p:nvSpPr>
        <p:spPr>
          <a:xfrm>
            <a:off x="824897" y="436252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A97DCC10-DF0D-C374-6EDE-2994E233C6E2}"/>
              </a:ext>
            </a:extLst>
          </p:cNvPr>
          <p:cNvSpPr/>
          <p:nvPr/>
        </p:nvSpPr>
        <p:spPr>
          <a:xfrm>
            <a:off x="824897" y="403334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isnumericdemo.py</a:t>
            </a:r>
          </a:p>
        </p:txBody>
      </p:sp>
      <p:sp>
        <p:nvSpPr>
          <p:cNvPr id="12" name="Line Callout 1 16">
            <a:extLst>
              <a:ext uri="{FF2B5EF4-FFF2-40B4-BE49-F238E27FC236}">
                <a16:creationId xmlns:a16="http://schemas.microsoft.com/office/drawing/2014/main" id="{95A7D874-2E5C-21ED-A24C-DCC1F5EE5BE3}"/>
              </a:ext>
            </a:extLst>
          </p:cNvPr>
          <p:cNvSpPr/>
          <p:nvPr/>
        </p:nvSpPr>
        <p:spPr>
          <a:xfrm>
            <a:off x="6096488" y="4451711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FED748-61AF-7CA6-8533-3E1CB73B7F8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74009" y="4764978"/>
            <a:ext cx="3722479" cy="2883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6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9" grpId="0" uiExpand="1" build="p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E460A-22BD-81BD-83FD-25F7F3BC6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ADA6-9A50-3610-F698-57E73CE9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Slicing of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30C20-B8E4-E259-CE47-7FA01CB01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133888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ADD22-0A6E-3F0F-AA54-E73261AC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3749-7865-363E-9C5C-1756449D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String Slicing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8A22-86A3-2D41-7771-ED50FBCB2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get the </a:t>
            </a:r>
            <a:r>
              <a:rPr lang="en-US" dirty="0">
                <a:solidFill>
                  <a:srgbClr val="C00000"/>
                </a:solidFill>
              </a:rPr>
              <a:t>substring</a:t>
            </a:r>
            <a:r>
              <a:rPr lang="en-US" dirty="0"/>
              <a:t> in python using string slicing, we can specify </a:t>
            </a:r>
            <a:r>
              <a:rPr lang="en-US" dirty="0">
                <a:solidFill>
                  <a:srgbClr val="C00000"/>
                </a:solidFill>
              </a:rPr>
              <a:t>start index, end index and steps </a:t>
            </a:r>
            <a:r>
              <a:rPr lang="en-US" dirty="0"/>
              <a:t>(colon separated) to slice the string.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9F136-0DFF-09F7-8DE3-6BBF56E32FE3}"/>
              </a:ext>
            </a:extLst>
          </p:cNvPr>
          <p:cNvSpPr/>
          <p:nvPr/>
        </p:nvSpPr>
        <p:spPr>
          <a:xfrm>
            <a:off x="522638" y="2053942"/>
            <a:ext cx="10238491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 institute of engineering and technology,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 INDIA'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subx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x[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startindex:endindex:steps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AF06D064-5689-78CC-DE9E-3553D88AC224}"/>
              </a:ext>
            </a:extLst>
          </p:cNvPr>
          <p:cNvSpPr/>
          <p:nvPr/>
        </p:nvSpPr>
        <p:spPr>
          <a:xfrm>
            <a:off x="522639" y="172475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3EFA59-6F37-8D09-8D47-B3A03459F398}"/>
              </a:ext>
            </a:extLst>
          </p:cNvPr>
          <p:cNvSpPr/>
          <p:nvPr/>
        </p:nvSpPr>
        <p:spPr>
          <a:xfrm>
            <a:off x="1022632" y="3252237"/>
            <a:ext cx="9455646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institute of engineering and technology,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gujarat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, INDIA'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subx1 = x[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subx2 = x[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subx3 = x[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subx4 = x[::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subx5 = x[::-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print(subx1)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print(subx4)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print(subx5)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E4D6C-1AA6-0099-C64E-A2A9B323600B}"/>
              </a:ext>
            </a:extLst>
          </p:cNvPr>
          <p:cNvSpPr/>
          <p:nvPr/>
        </p:nvSpPr>
        <p:spPr>
          <a:xfrm>
            <a:off x="522639" y="3252237"/>
            <a:ext cx="499993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2D9C9E59-E6FE-8633-2FC7-ABDF31F40D15}"/>
              </a:ext>
            </a:extLst>
          </p:cNvPr>
          <p:cNvSpPr/>
          <p:nvPr/>
        </p:nvSpPr>
        <p:spPr>
          <a:xfrm>
            <a:off x="522639" y="292305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strslicedemo.py</a:t>
            </a:r>
          </a:p>
        </p:txBody>
      </p:sp>
      <p:sp>
        <p:nvSpPr>
          <p:cNvPr id="11" name="Line Callout 1 16">
            <a:extLst>
              <a:ext uri="{FF2B5EF4-FFF2-40B4-BE49-F238E27FC236}">
                <a16:creationId xmlns:a16="http://schemas.microsoft.com/office/drawing/2014/main" id="{E9166E60-5ED1-9048-A0BA-1B6159B9E223}"/>
              </a:ext>
            </a:extLst>
          </p:cNvPr>
          <p:cNvSpPr/>
          <p:nvPr/>
        </p:nvSpPr>
        <p:spPr>
          <a:xfrm>
            <a:off x="4665130" y="3612352"/>
            <a:ext cx="5607967" cy="4200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5BF535EE-F256-8EF0-D332-D62D4BC08A34}"/>
              </a:ext>
            </a:extLst>
          </p:cNvPr>
          <p:cNvSpPr/>
          <p:nvPr/>
        </p:nvSpPr>
        <p:spPr>
          <a:xfrm>
            <a:off x="5794230" y="2461112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endindex</a:t>
            </a:r>
            <a:r>
              <a:rPr lang="en-IN" dirty="0">
                <a:solidFill>
                  <a:schemeClr val="tx1"/>
                </a:solidFill>
              </a:rPr>
              <a:t> will not be included in the substring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01B643C2-6EB4-FABA-90C0-E16598F4C906}"/>
              </a:ext>
            </a:extLst>
          </p:cNvPr>
          <p:cNvSpPr/>
          <p:nvPr/>
        </p:nvSpPr>
        <p:spPr>
          <a:xfrm>
            <a:off x="4682063" y="4103419"/>
            <a:ext cx="5607967" cy="4200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4" name="Line Callout 1 17">
            <a:extLst>
              <a:ext uri="{FF2B5EF4-FFF2-40B4-BE49-F238E27FC236}">
                <a16:creationId xmlns:a16="http://schemas.microsoft.com/office/drawing/2014/main" id="{46D022E4-B1FD-4835-44F0-822F6947F268}"/>
              </a:ext>
            </a:extLst>
          </p:cNvPr>
          <p:cNvSpPr/>
          <p:nvPr/>
        </p:nvSpPr>
        <p:spPr>
          <a:xfrm>
            <a:off x="4682063" y="4611419"/>
            <a:ext cx="5607967" cy="4200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INDIA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5" name="Line Callout 1 18">
            <a:extLst>
              <a:ext uri="{FF2B5EF4-FFF2-40B4-BE49-F238E27FC236}">
                <a16:creationId xmlns:a16="http://schemas.microsoft.com/office/drawing/2014/main" id="{F116259D-E752-2B7B-D97C-7A82B119156C}"/>
              </a:ext>
            </a:extLst>
          </p:cNvPr>
          <p:cNvSpPr/>
          <p:nvPr/>
        </p:nvSpPr>
        <p:spPr>
          <a:xfrm>
            <a:off x="4682063" y="5136352"/>
            <a:ext cx="5607967" cy="4200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drhnisiueo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niern</a:t>
            </a:r>
            <a:r>
              <a:rPr lang="en-IN" i="1" dirty="0">
                <a:solidFill>
                  <a:schemeClr val="tx1"/>
                </a:solidFill>
              </a:rPr>
              <a:t> n </a:t>
            </a:r>
            <a:r>
              <a:rPr lang="en-IN" i="1" dirty="0" err="1">
                <a:solidFill>
                  <a:schemeClr val="tx1"/>
                </a:solidFill>
              </a:rPr>
              <a:t>ehooy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akt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uaa,IDA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6" name="Line Callout 1 19">
            <a:extLst>
              <a:ext uri="{FF2B5EF4-FFF2-40B4-BE49-F238E27FC236}">
                <a16:creationId xmlns:a16="http://schemas.microsoft.com/office/drawing/2014/main" id="{386812B8-B8C3-6136-42D5-D62DD18EC2C7}"/>
              </a:ext>
            </a:extLst>
          </p:cNvPr>
          <p:cNvSpPr/>
          <p:nvPr/>
        </p:nvSpPr>
        <p:spPr>
          <a:xfrm>
            <a:off x="2971797" y="5618952"/>
            <a:ext cx="7318233" cy="42001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AIDNI ,</a:t>
            </a:r>
            <a:r>
              <a:rPr lang="en-IN" i="1" dirty="0" err="1">
                <a:solidFill>
                  <a:schemeClr val="tx1"/>
                </a:solidFill>
              </a:rPr>
              <a:t>tarajug</a:t>
            </a:r>
            <a:r>
              <a:rPr lang="en-IN" i="1" dirty="0">
                <a:solidFill>
                  <a:schemeClr val="tx1"/>
                </a:solidFill>
              </a:rPr>
              <a:t> ,</a:t>
            </a:r>
            <a:r>
              <a:rPr lang="en-IN" i="1" dirty="0" err="1">
                <a:solidFill>
                  <a:schemeClr val="tx1"/>
                </a:solidFill>
              </a:rPr>
              <a:t>tokjar</a:t>
            </a:r>
            <a:r>
              <a:rPr lang="en-IN" i="1" dirty="0">
                <a:solidFill>
                  <a:schemeClr val="tx1"/>
                </a:solidFill>
              </a:rPr>
              <a:t> ,</a:t>
            </a:r>
            <a:r>
              <a:rPr lang="en-IN" i="1" dirty="0" err="1">
                <a:solidFill>
                  <a:schemeClr val="tx1"/>
                </a:solidFill>
              </a:rPr>
              <a:t>ygolonhcet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dna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gnireenigne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fo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etutitsni</a:t>
            </a:r>
            <a:r>
              <a:rPr lang="en-IN" i="1" dirty="0">
                <a:solidFill>
                  <a:schemeClr val="tx1"/>
                </a:solidFill>
              </a:rPr>
              <a:t> </a:t>
            </a:r>
            <a:r>
              <a:rPr lang="en-IN" i="1" dirty="0" err="1">
                <a:solidFill>
                  <a:schemeClr val="tx1"/>
                </a:solidFill>
              </a:rPr>
              <a:t>nahsrad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E95ED2-2161-DE8B-8CAB-344291CCFEB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281079" y="2609556"/>
            <a:ext cx="2513151" cy="16482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D4A47F-E2BF-D0AA-57F9-F2D972B310D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502057" y="3822359"/>
            <a:ext cx="2163073" cy="10751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7358BB-6D21-4EB4-9F44-9DAE68E7E88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503703" y="4313426"/>
            <a:ext cx="2178360" cy="80813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F98E1C-FE31-3F1D-72F5-DF100D60084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520636" y="4821426"/>
            <a:ext cx="2161427" cy="55501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15BB2E-BE7A-A4D9-7620-F29DF5C55902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2520636" y="5346359"/>
            <a:ext cx="2161427" cy="25329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230580-3B8A-C81D-7F1B-1D7031D17E1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502727" y="5828959"/>
            <a:ext cx="469070" cy="5762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87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 animBg="1"/>
      <p:bldP spid="7" grpId="0" animBg="1"/>
      <p:bldP spid="8" grpId="0" build="p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62ED-C0F4-311B-9105-9B907E0B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AFCD-2C61-E298-9C7D-0852CB70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Formatting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17297-81B5-4917-B400-9FEE438A2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308712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57B6-A0B9-32BE-572A-28F39FEF4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88A9-272D-A429-3429-F5FEA190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574E1-0668-DE75-95CA-28019A594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str.format</a:t>
            </a:r>
            <a:r>
              <a:rPr lang="en-US" b="1" dirty="0"/>
              <a:t>()</a:t>
            </a:r>
            <a:r>
              <a:rPr lang="en-US" dirty="0"/>
              <a:t> is one of the </a:t>
            </a:r>
            <a:r>
              <a:rPr lang="en-US" i="1" dirty="0"/>
              <a:t>string formatting methods</a:t>
            </a:r>
            <a:r>
              <a:rPr lang="en-US" dirty="0"/>
              <a:t> in Python3, which allows multiple </a:t>
            </a:r>
            <a:r>
              <a:rPr lang="en-US" dirty="0">
                <a:solidFill>
                  <a:srgbClr val="C00000"/>
                </a:solidFill>
              </a:rPr>
              <a:t>substitutions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value formatting</a:t>
            </a:r>
            <a:r>
              <a:rPr lang="en-US" dirty="0"/>
              <a:t>. </a:t>
            </a:r>
          </a:p>
          <a:p>
            <a:r>
              <a:rPr lang="en-US" dirty="0"/>
              <a:t>This method lets us concatenate elements within a string through </a:t>
            </a:r>
            <a:r>
              <a:rPr lang="en-US" dirty="0">
                <a:solidFill>
                  <a:srgbClr val="C00000"/>
                </a:solidFill>
              </a:rPr>
              <a:t>positional formatting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specify multiple parameters to the function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11A33-B2D0-A23A-FCB7-FD993A0DBA1F}"/>
              </a:ext>
            </a:extLst>
          </p:cNvPr>
          <p:cNvSpPr/>
          <p:nvPr/>
        </p:nvSpPr>
        <p:spPr>
          <a:xfrm>
            <a:off x="1199918" y="2370581"/>
            <a:ext cx="1013842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'{}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university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, </a:t>
            </a:r>
            <a:r>
              <a:rPr lang="fr-FR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</a:t>
            </a:r>
            <a:endParaRPr lang="fr-FR" sz="1600" dirty="0">
              <a:solidFill>
                <a:srgbClr val="000000"/>
              </a:solidFill>
              <a:latin typeface="Consolas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fr-FR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'darshan'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(y)</a:t>
            </a:r>
          </a:p>
          <a:p>
            <a:r>
              <a:rPr lang="fr-FR" sz="1600" dirty="0" err="1">
                <a:solidFill>
                  <a:srgbClr val="000000"/>
                </a:solidFill>
                <a:latin typeface="Consolas"/>
              </a:rPr>
              <a:t>print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/>
              </a:rPr>
              <a:t>'ABCD'</a:t>
            </a:r>
            <a:r>
              <a:rPr lang="fr-FR" sz="1600" dirty="0">
                <a:solidFill>
                  <a:srgbClr val="000000"/>
                </a:solidFill>
                <a:latin typeface="Consolas"/>
              </a:rPr>
              <a:t>))</a:t>
            </a:r>
            <a:endParaRPr lang="fr-FR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B0605-A2FB-69FE-9D40-E4155BE5C773}"/>
              </a:ext>
            </a:extLst>
          </p:cNvPr>
          <p:cNvSpPr/>
          <p:nvPr/>
        </p:nvSpPr>
        <p:spPr>
          <a:xfrm>
            <a:off x="699925" y="2370581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EB39F2AE-3D8E-2341-ACE8-55F3EFB44F3F}"/>
              </a:ext>
            </a:extLst>
          </p:cNvPr>
          <p:cNvSpPr/>
          <p:nvPr/>
        </p:nvSpPr>
        <p:spPr>
          <a:xfrm>
            <a:off x="699925" y="204139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9" name="Line Callout 1 9">
            <a:extLst>
              <a:ext uri="{FF2B5EF4-FFF2-40B4-BE49-F238E27FC236}">
                <a16:creationId xmlns:a16="http://schemas.microsoft.com/office/drawing/2014/main" id="{B18B53BE-96D2-665D-1305-9E4222B45A90}"/>
              </a:ext>
            </a:extLst>
          </p:cNvPr>
          <p:cNvSpPr/>
          <p:nvPr/>
        </p:nvSpPr>
        <p:spPr>
          <a:xfrm>
            <a:off x="5971516" y="2390498"/>
            <a:ext cx="5220900" cy="428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darshan university,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Line Callout 1 10">
            <a:extLst>
              <a:ext uri="{FF2B5EF4-FFF2-40B4-BE49-F238E27FC236}">
                <a16:creationId xmlns:a16="http://schemas.microsoft.com/office/drawing/2014/main" id="{354E2D64-A011-31BB-0914-13B4C16D8EFA}"/>
              </a:ext>
            </a:extLst>
          </p:cNvPr>
          <p:cNvSpPr/>
          <p:nvPr/>
        </p:nvSpPr>
        <p:spPr>
          <a:xfrm>
            <a:off x="5971516" y="2872781"/>
            <a:ext cx="5220900" cy="5311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Inline function call </a:t>
            </a:r>
          </a:p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ABCD university,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86623B-105A-CBC2-07A0-B4A503628064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275024" y="2604745"/>
            <a:ext cx="3696492" cy="45141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0067C2-2A1E-9278-3704-E3CA83F29AD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90723" y="3138347"/>
            <a:ext cx="2080793" cy="21232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BF761-241F-385F-6269-59EECF9800E6}"/>
              </a:ext>
            </a:extLst>
          </p:cNvPr>
          <p:cNvSpPr/>
          <p:nvPr/>
        </p:nvSpPr>
        <p:spPr>
          <a:xfrm>
            <a:off x="1209245" y="4232419"/>
            <a:ext cx="1013842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'{} university, {}'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'darshan'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'ABCD'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'XYZ'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5B17C8-C5BB-0206-84BF-6E3DCDCC2275}"/>
              </a:ext>
            </a:extLst>
          </p:cNvPr>
          <p:cNvSpPr/>
          <p:nvPr/>
        </p:nvSpPr>
        <p:spPr>
          <a:xfrm>
            <a:off x="709252" y="4232419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DE21434D-E1E8-5E87-6A8E-B35A579F2484}"/>
              </a:ext>
            </a:extLst>
          </p:cNvPr>
          <p:cNvSpPr/>
          <p:nvPr/>
        </p:nvSpPr>
        <p:spPr>
          <a:xfrm>
            <a:off x="709252" y="390323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16" name="Line Callout 1 14">
            <a:extLst>
              <a:ext uri="{FF2B5EF4-FFF2-40B4-BE49-F238E27FC236}">
                <a16:creationId xmlns:a16="http://schemas.microsoft.com/office/drawing/2014/main" id="{6DE02ABF-AEE7-D14B-0BCA-655F85548BD5}"/>
              </a:ext>
            </a:extLst>
          </p:cNvPr>
          <p:cNvSpPr/>
          <p:nvPr/>
        </p:nvSpPr>
        <p:spPr>
          <a:xfrm>
            <a:off x="5980843" y="4384348"/>
            <a:ext cx="5220900" cy="428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darshan university,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7" name="Line Callout 1 15">
            <a:extLst>
              <a:ext uri="{FF2B5EF4-FFF2-40B4-BE49-F238E27FC236}">
                <a16:creationId xmlns:a16="http://schemas.microsoft.com/office/drawing/2014/main" id="{BFCFAD92-BA01-8864-D743-ECF6396DC1E0}"/>
              </a:ext>
            </a:extLst>
          </p:cNvPr>
          <p:cNvSpPr/>
          <p:nvPr/>
        </p:nvSpPr>
        <p:spPr>
          <a:xfrm>
            <a:off x="5980843" y="4875163"/>
            <a:ext cx="5220900" cy="5368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Inline function call </a:t>
            </a:r>
          </a:p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ABCD university, XYZ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C5CCF6-1233-DC77-EFA8-996367D5AFF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284351" y="4598595"/>
            <a:ext cx="3696492" cy="53682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48C67B-9E3B-BA46-D7A3-BC865C71748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43457" y="5143575"/>
            <a:ext cx="1437386" cy="17468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1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 animBg="1"/>
      <p:bldP spid="7" grpId="0" animBg="1"/>
      <p:bldP spid="8" grpId="0" animBg="1"/>
      <p:bldP spid="9" grpId="0" animBg="1"/>
      <p:bldP spid="10" grpId="0" animBg="1"/>
      <p:bldP spid="13" grpId="0" build="p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7005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12385"/>
            <a:ext cx="977886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/>
              <a:t>Outline</a:t>
            </a:r>
            <a:endParaRPr lang="en-US" sz="2600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String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Indexing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Slicing of String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Formatting String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String Functions</a:t>
            </a:r>
          </a:p>
          <a:p>
            <a:pPr lvl="0" indent="446088">
              <a:buFont typeface="Wingdings" pitchFamily="2" charset="2"/>
              <a:buChar char="ü"/>
              <a:defRPr/>
            </a:pPr>
            <a:r>
              <a:rPr lang="en-IN" sz="2400" dirty="0"/>
              <a:t>Branching Statements &amp; Looping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if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if else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if </a:t>
            </a:r>
            <a:r>
              <a:rPr lang="en-US" sz="2200" dirty="0" err="1"/>
              <a:t>elif</a:t>
            </a:r>
            <a:r>
              <a:rPr lang="en-US" sz="2200" dirty="0"/>
              <a:t>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else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nested if statement </a:t>
            </a:r>
            <a:endParaRPr lang="en-US" sz="2200" dirty="0">
              <a:solidFill>
                <a:srgbClr val="212121"/>
              </a:solidFill>
            </a:endParaRP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For loop statement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While loop statement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200" dirty="0"/>
              <a:t>break, continue &amp; pass keywords</a:t>
            </a:r>
          </a:p>
          <a:p>
            <a:endParaRPr lang="en-US" sz="2200" dirty="0"/>
          </a:p>
          <a:p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37CD2-62F8-8A7D-7793-C20526F5D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86CD-8B3B-33D4-5EB0-2E392523E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 print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91E12-2647-E07E-5B8E-9F061779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specify the order of parameters in the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specify alias within the string to specify the order.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We can format the decimal values using format method.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6FD95-2F12-DCC9-E3CC-F7D3F8F6244B}"/>
              </a:ext>
            </a:extLst>
          </p:cNvPr>
          <p:cNvSpPr/>
          <p:nvPr/>
        </p:nvSpPr>
        <p:spPr>
          <a:xfrm>
            <a:off x="1097279" y="1650661"/>
            <a:ext cx="1012945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'{1}  university, {0}'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y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'darshan'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’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print(y)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'ABCD'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'XYZ'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5BCEAD-2530-E5D9-4777-F882E1182952}"/>
              </a:ext>
            </a:extLst>
          </p:cNvPr>
          <p:cNvSpPr/>
          <p:nvPr/>
        </p:nvSpPr>
        <p:spPr>
          <a:xfrm>
            <a:off x="597287" y="1650661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2DEA6862-B03F-3E09-C8D8-5B29B07A57C1}"/>
              </a:ext>
            </a:extLst>
          </p:cNvPr>
          <p:cNvSpPr/>
          <p:nvPr/>
        </p:nvSpPr>
        <p:spPr>
          <a:xfrm>
            <a:off x="597287" y="132147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9" name="Line Callout 1 14">
            <a:extLst>
              <a:ext uri="{FF2B5EF4-FFF2-40B4-BE49-F238E27FC236}">
                <a16:creationId xmlns:a16="http://schemas.microsoft.com/office/drawing/2014/main" id="{50E99592-FCA3-AB98-C3E7-A0017FC6B40C}"/>
              </a:ext>
            </a:extLst>
          </p:cNvPr>
          <p:cNvSpPr/>
          <p:nvPr/>
        </p:nvSpPr>
        <p:spPr>
          <a:xfrm>
            <a:off x="5868878" y="1739844"/>
            <a:ext cx="5220900" cy="428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r>
              <a:rPr lang="en-IN" i="1" dirty="0">
                <a:solidFill>
                  <a:schemeClr val="tx1"/>
                </a:solidFill>
              </a:rPr>
              <a:t> university, darshan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0" name="Line Callout 1 15">
            <a:extLst>
              <a:ext uri="{FF2B5EF4-FFF2-40B4-BE49-F238E27FC236}">
                <a16:creationId xmlns:a16="http://schemas.microsoft.com/office/drawing/2014/main" id="{124678DE-38F7-0C77-10C6-CFD0A4A363E0}"/>
              </a:ext>
            </a:extLst>
          </p:cNvPr>
          <p:cNvSpPr/>
          <p:nvPr/>
        </p:nvSpPr>
        <p:spPr>
          <a:xfrm>
            <a:off x="5868878" y="2222444"/>
            <a:ext cx="5220900" cy="6570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Inline function call</a:t>
            </a:r>
          </a:p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XYZ university, ABCD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8D6540-72EC-1F86-0D86-BB927F4E5AE2}"/>
              </a:ext>
            </a:extLst>
          </p:cNvPr>
          <p:cNvCxnSpPr>
            <a:cxnSpLocks/>
          </p:cNvCxnSpPr>
          <p:nvPr/>
        </p:nvCxnSpPr>
        <p:spPr>
          <a:xfrm flipV="1">
            <a:off x="2163421" y="1965361"/>
            <a:ext cx="3705456" cy="58562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CB9F1D-CF50-B2DE-D389-5B604B618A52}"/>
              </a:ext>
            </a:extLst>
          </p:cNvPr>
          <p:cNvCxnSpPr>
            <a:cxnSpLocks/>
          </p:cNvCxnSpPr>
          <p:nvPr/>
        </p:nvCxnSpPr>
        <p:spPr>
          <a:xfrm flipV="1">
            <a:off x="4476316" y="2519038"/>
            <a:ext cx="1392562" cy="28325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8131A77-0EF2-3B9B-66EE-FCAA1A90298A}"/>
              </a:ext>
            </a:extLst>
          </p:cNvPr>
          <p:cNvSpPr/>
          <p:nvPr/>
        </p:nvSpPr>
        <p:spPr>
          <a:xfrm>
            <a:off x="1087952" y="3879981"/>
            <a:ext cx="1088249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'{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collegename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} university, {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cityname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}'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x.format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collegename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darshan'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,cityname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60C0A8-1EED-971D-9A86-990EACACFF3C}"/>
              </a:ext>
            </a:extLst>
          </p:cNvPr>
          <p:cNvSpPr/>
          <p:nvPr/>
        </p:nvSpPr>
        <p:spPr>
          <a:xfrm>
            <a:off x="587959" y="3879981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3AB18A5C-D102-0B47-6C4E-8E36EFD6EDC9}"/>
              </a:ext>
            </a:extLst>
          </p:cNvPr>
          <p:cNvSpPr/>
          <p:nvPr/>
        </p:nvSpPr>
        <p:spPr>
          <a:xfrm>
            <a:off x="587959" y="355079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16" name="Line Callout 1 19">
            <a:extLst>
              <a:ext uri="{FF2B5EF4-FFF2-40B4-BE49-F238E27FC236}">
                <a16:creationId xmlns:a16="http://schemas.microsoft.com/office/drawing/2014/main" id="{0D90AAF8-45C6-BC85-02CE-2E38FAC705E9}"/>
              </a:ext>
            </a:extLst>
          </p:cNvPr>
          <p:cNvSpPr/>
          <p:nvPr/>
        </p:nvSpPr>
        <p:spPr>
          <a:xfrm>
            <a:off x="8137084" y="3977630"/>
            <a:ext cx="3730767" cy="428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darshan university, </a:t>
            </a:r>
            <a:r>
              <a:rPr lang="en-IN" i="1" dirty="0" err="1">
                <a:solidFill>
                  <a:schemeClr val="tx1"/>
                </a:solidFill>
              </a:rPr>
              <a:t>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457AC-82E1-BCA7-AB4C-14F136A9E700}"/>
              </a:ext>
            </a:extLst>
          </p:cNvPr>
          <p:cNvCxnSpPr>
            <a:cxnSpLocks/>
          </p:cNvCxnSpPr>
          <p:nvPr/>
        </p:nvCxnSpPr>
        <p:spPr>
          <a:xfrm flipV="1">
            <a:off x="7416376" y="4208189"/>
            <a:ext cx="720708" cy="10937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600C569-EA40-93A6-FD2B-972BB44E25F8}"/>
              </a:ext>
            </a:extLst>
          </p:cNvPr>
          <p:cNvSpPr/>
          <p:nvPr/>
        </p:nvSpPr>
        <p:spPr>
          <a:xfrm>
            <a:off x="1097281" y="5314302"/>
            <a:ext cx="8829577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nsolas"/>
              </a:rPr>
              <a:t>per = (</a:t>
            </a:r>
            <a:r>
              <a:rPr lang="it-IT" sz="1600" dirty="0">
                <a:solidFill>
                  <a:srgbClr val="098658"/>
                </a:solidFill>
                <a:latin typeface="Consolas"/>
              </a:rPr>
              <a:t>438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 / </a:t>
            </a:r>
            <a:r>
              <a:rPr lang="it-IT" sz="1600" dirty="0">
                <a:solidFill>
                  <a:srgbClr val="098658"/>
                </a:solidFill>
                <a:latin typeface="Consolas"/>
              </a:rPr>
              <a:t>500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) * </a:t>
            </a:r>
            <a:r>
              <a:rPr lang="it-IT" sz="1600" dirty="0">
                <a:solidFill>
                  <a:srgbClr val="098658"/>
                </a:solidFill>
                <a:latin typeface="Consolas"/>
              </a:rPr>
              <a:t>100</a:t>
            </a:r>
            <a:endParaRPr lang="it-IT" sz="1600" dirty="0">
              <a:solidFill>
                <a:srgbClr val="000000"/>
              </a:solidFill>
              <a:latin typeface="Consolas"/>
            </a:endParaRPr>
          </a:p>
          <a:p>
            <a:r>
              <a:rPr lang="it-IT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'result = {r</a:t>
            </a:r>
            <a:r>
              <a:rPr lang="it-IT" sz="1600" dirty="0">
                <a:solidFill>
                  <a:srgbClr val="0000FF"/>
                </a:solidFill>
                <a:latin typeface="Consolas"/>
              </a:rPr>
              <a:t>:3.2f</a:t>
            </a:r>
            <a:r>
              <a:rPr lang="it-IT" sz="1600" dirty="0">
                <a:solidFill>
                  <a:srgbClr val="A31515"/>
                </a:solidFill>
                <a:latin typeface="Consolas"/>
              </a:rPr>
              <a:t>} %'</a:t>
            </a:r>
            <a:r>
              <a:rPr lang="it-IT" sz="1600" dirty="0">
                <a:solidFill>
                  <a:srgbClr val="000000"/>
                </a:solidFill>
                <a:latin typeface="Consolas"/>
              </a:rPr>
              <a:t>.format(r=per)</a:t>
            </a:r>
          </a:p>
          <a:p>
            <a:r>
              <a:rPr lang="it-IT" sz="1600" dirty="0">
                <a:solidFill>
                  <a:srgbClr val="000000"/>
                </a:solidFill>
                <a:latin typeface="Consolas"/>
              </a:rPr>
              <a:t>print(x)</a:t>
            </a:r>
            <a:endParaRPr lang="it-IT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FCEBB-2825-5354-E56D-9CBC42A7BCE8}"/>
              </a:ext>
            </a:extLst>
          </p:cNvPr>
          <p:cNvSpPr/>
          <p:nvPr/>
        </p:nvSpPr>
        <p:spPr>
          <a:xfrm>
            <a:off x="597289" y="5314302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F21942FC-B658-E23E-D562-4824AC849276}"/>
              </a:ext>
            </a:extLst>
          </p:cNvPr>
          <p:cNvSpPr/>
          <p:nvPr/>
        </p:nvSpPr>
        <p:spPr>
          <a:xfrm>
            <a:off x="597289" y="498511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21" name="Line Callout 1 24">
            <a:extLst>
              <a:ext uri="{FF2B5EF4-FFF2-40B4-BE49-F238E27FC236}">
                <a16:creationId xmlns:a16="http://schemas.microsoft.com/office/drawing/2014/main" id="{C37B22AA-72B3-A870-D5F6-A5C8200AF8C4}"/>
              </a:ext>
            </a:extLst>
          </p:cNvPr>
          <p:cNvSpPr/>
          <p:nvPr/>
        </p:nvSpPr>
        <p:spPr>
          <a:xfrm>
            <a:off x="6072080" y="5555884"/>
            <a:ext cx="3730767" cy="428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result = 87.60 %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Line Callout 1 25">
            <a:extLst>
              <a:ext uri="{FF2B5EF4-FFF2-40B4-BE49-F238E27FC236}">
                <a16:creationId xmlns:a16="http://schemas.microsoft.com/office/drawing/2014/main" id="{D3B44DC1-236E-08B6-3FD0-883C0C01F4AE}"/>
              </a:ext>
            </a:extLst>
          </p:cNvPr>
          <p:cNvSpPr/>
          <p:nvPr/>
        </p:nvSpPr>
        <p:spPr>
          <a:xfrm>
            <a:off x="3934496" y="5025902"/>
            <a:ext cx="835167" cy="428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width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3" name="Line Callout 1 26">
            <a:extLst>
              <a:ext uri="{FF2B5EF4-FFF2-40B4-BE49-F238E27FC236}">
                <a16:creationId xmlns:a16="http://schemas.microsoft.com/office/drawing/2014/main" id="{129E2843-2FF9-4EBF-3232-8775102719FB}"/>
              </a:ext>
            </a:extLst>
          </p:cNvPr>
          <p:cNvSpPr/>
          <p:nvPr/>
        </p:nvSpPr>
        <p:spPr>
          <a:xfrm>
            <a:off x="4861347" y="5023934"/>
            <a:ext cx="1309300" cy="428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precision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BB9FB1-DA1B-690E-9C80-4DCA0CE3BFC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163423" y="5770131"/>
            <a:ext cx="3908657" cy="21424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9565D9-9AC0-68C4-2DC5-D586347D0CE8}"/>
              </a:ext>
            </a:extLst>
          </p:cNvPr>
          <p:cNvCxnSpPr>
            <a:cxnSpLocks/>
          </p:cNvCxnSpPr>
          <p:nvPr/>
        </p:nvCxnSpPr>
        <p:spPr>
          <a:xfrm flipV="1">
            <a:off x="3131612" y="5465929"/>
            <a:ext cx="1202085" cy="17755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A1FC15-7EB5-E352-81F6-D8B83EBC93F9}"/>
              </a:ext>
            </a:extLst>
          </p:cNvPr>
          <p:cNvCxnSpPr>
            <a:cxnSpLocks/>
          </p:cNvCxnSpPr>
          <p:nvPr/>
        </p:nvCxnSpPr>
        <p:spPr>
          <a:xfrm flipV="1">
            <a:off x="3436412" y="5469818"/>
            <a:ext cx="2075657" cy="16022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 animBg="1"/>
      <p:bldP spid="7" grpId="0" animBg="1"/>
      <p:bldP spid="8" grpId="0" animBg="1"/>
      <p:bldP spid="9" grpId="0" animBg="1"/>
      <p:bldP spid="10" grpId="0" animBg="1"/>
      <p:bldP spid="13" grpId="0" build="p" animBg="1"/>
      <p:bldP spid="14" grpId="0" animBg="1"/>
      <p:bldP spid="15" grpId="0" animBg="1"/>
      <p:bldP spid="16" grpId="0" animBg="1"/>
      <p:bldP spid="18" grpId="0" uiExpand="1" build="p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F6E94-F616-D4F0-638D-98A72159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3970-1D0F-38F7-E1C5-4260C680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A1F6-E101-E26C-2103-19B65E84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There are following ways to format the output: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Using modulo Operator(%)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Using format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Using string Method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B9B2-6FFE-EB52-91CB-1287431E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3404-FABD-32AB-042E-DFE303FD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BDA0-F68F-A6E4-8826-576A91EF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212121"/>
                </a:solidFill>
              </a:rPr>
              <a:t>Using modulo Operator (%)</a:t>
            </a:r>
          </a:p>
          <a:p>
            <a:pPr lvl="1"/>
            <a:r>
              <a:rPr lang="en-US" sz="2400" dirty="0"/>
              <a:t>It is similar to </a:t>
            </a:r>
            <a:r>
              <a:rPr lang="en-US" sz="2400" dirty="0" err="1"/>
              <a:t>printf</a:t>
            </a:r>
            <a:r>
              <a:rPr lang="en-US" sz="2400" dirty="0"/>
              <a:t>() function in C programming.</a:t>
            </a:r>
          </a:p>
          <a:p>
            <a:pPr lvl="1"/>
            <a:r>
              <a:rPr lang="en-US" sz="2400" dirty="0"/>
              <a:t>The modulo operator is overloaded by the string class to perform string formatting.</a:t>
            </a:r>
          </a:p>
          <a:p>
            <a:pPr lvl="1"/>
            <a:r>
              <a:rPr lang="en-US" sz="2400" dirty="0"/>
              <a:t>So, it is also known as the string modulo operator.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9675B6-2930-F502-E336-136F37A4A5BB}"/>
              </a:ext>
            </a:extLst>
          </p:cNvPr>
          <p:cNvSpPr/>
          <p:nvPr/>
        </p:nvSpPr>
        <p:spPr>
          <a:xfrm>
            <a:off x="1199918" y="3396949"/>
            <a:ext cx="1013842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B71B1C"/>
                </a:solidFill>
                <a:latin typeface="Consolas"/>
              </a:rPr>
              <a:t>a=%d, b=%.2f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%(20, 15.333))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latin typeface="Consolas"/>
              </a:rPr>
              <a:t>a &amp; b values: </a:t>
            </a:r>
            <a:r>
              <a:rPr lang="en-US" sz="1600" dirty="0">
                <a:solidFill>
                  <a:srgbClr val="B71B1C"/>
                </a:solidFill>
                <a:latin typeface="Consolas"/>
              </a:rPr>
              <a:t>a=%d, b=%d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%(100, 200))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To display octal value: </a:t>
            </a:r>
            <a:r>
              <a:rPr lang="en-US" sz="1600" dirty="0">
                <a:solidFill>
                  <a:srgbClr val="B71B1C"/>
                </a:solidFill>
                <a:latin typeface="Consolas"/>
              </a:rPr>
              <a:t>a=%o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%(10))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To display hex value: </a:t>
            </a:r>
            <a:r>
              <a:rPr lang="en-US" sz="1600" dirty="0">
                <a:solidFill>
                  <a:srgbClr val="B71B1C"/>
                </a:solidFill>
                <a:latin typeface="Consolas"/>
              </a:rPr>
              <a:t>a=%X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 %(10))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B42949-4218-CA21-9315-C53F7A75E1A4}"/>
              </a:ext>
            </a:extLst>
          </p:cNvPr>
          <p:cNvSpPr/>
          <p:nvPr/>
        </p:nvSpPr>
        <p:spPr>
          <a:xfrm>
            <a:off x="699925" y="339694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B1C592BC-0DFD-6604-175B-E9C6AB993D24}"/>
              </a:ext>
            </a:extLst>
          </p:cNvPr>
          <p:cNvSpPr/>
          <p:nvPr/>
        </p:nvSpPr>
        <p:spPr>
          <a:xfrm>
            <a:off x="699925" y="306776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21" name="Line Callout 1 9">
            <a:extLst>
              <a:ext uri="{FF2B5EF4-FFF2-40B4-BE49-F238E27FC236}">
                <a16:creationId xmlns:a16="http://schemas.microsoft.com/office/drawing/2014/main" id="{455B2594-16B1-AA81-BD8E-8533B0F9C79F}"/>
              </a:ext>
            </a:extLst>
          </p:cNvPr>
          <p:cNvSpPr/>
          <p:nvPr/>
        </p:nvSpPr>
        <p:spPr>
          <a:xfrm>
            <a:off x="6096000" y="2963876"/>
            <a:ext cx="2805404" cy="3291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a=20, b=15.33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2" name="Line Callout 1 10">
            <a:extLst>
              <a:ext uri="{FF2B5EF4-FFF2-40B4-BE49-F238E27FC236}">
                <a16:creationId xmlns:a16="http://schemas.microsoft.com/office/drawing/2014/main" id="{689CEBB4-F8DA-8828-3B9D-1330BC907AF6}"/>
              </a:ext>
            </a:extLst>
          </p:cNvPr>
          <p:cNvSpPr/>
          <p:nvPr/>
        </p:nvSpPr>
        <p:spPr>
          <a:xfrm>
            <a:off x="6839920" y="3445303"/>
            <a:ext cx="3722333" cy="3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a &amp; b values: a=100, b=200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A7D137-6554-4374-F98E-457C13FCDA6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5262465" y="3128468"/>
            <a:ext cx="833535" cy="43015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D503B0-99E9-73CB-8F2D-C382F951ECF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312990" y="3616766"/>
            <a:ext cx="526930" cy="1714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Line Callout 1 10">
            <a:extLst>
              <a:ext uri="{FF2B5EF4-FFF2-40B4-BE49-F238E27FC236}">
                <a16:creationId xmlns:a16="http://schemas.microsoft.com/office/drawing/2014/main" id="{F6733230-1EF8-9F8A-8E5A-8F1DAA94C9DE}"/>
              </a:ext>
            </a:extLst>
          </p:cNvPr>
          <p:cNvSpPr/>
          <p:nvPr/>
        </p:nvSpPr>
        <p:spPr>
          <a:xfrm>
            <a:off x="6598049" y="3986709"/>
            <a:ext cx="3722333" cy="3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US" i="1" dirty="0">
                <a:solidFill>
                  <a:schemeClr val="tx1"/>
                </a:solidFill>
              </a:rPr>
              <a:t>To display octal value: a=12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0DA1D-48BC-45C7-A1B9-0F662874FFD4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96000" y="4055008"/>
            <a:ext cx="502049" cy="10316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Line Callout 1 9">
            <a:extLst>
              <a:ext uri="{FF2B5EF4-FFF2-40B4-BE49-F238E27FC236}">
                <a16:creationId xmlns:a16="http://schemas.microsoft.com/office/drawing/2014/main" id="{41226B53-4ABF-3C0A-65A8-6A0784B3D063}"/>
              </a:ext>
            </a:extLst>
          </p:cNvPr>
          <p:cNvSpPr/>
          <p:nvPr/>
        </p:nvSpPr>
        <p:spPr>
          <a:xfrm>
            <a:off x="6598049" y="4551815"/>
            <a:ext cx="3441690" cy="3291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US" i="1" dirty="0">
                <a:solidFill>
                  <a:schemeClr val="tx1"/>
                </a:solidFill>
              </a:rPr>
              <a:t>To display hex value: a=A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978C5F-E99A-B8DF-8695-EA5C406AB7F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5974023" y="4424532"/>
            <a:ext cx="624026" cy="29187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2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20" grpId="0" animBg="1"/>
      <p:bldP spid="21" grpId="0" animBg="1"/>
      <p:bldP spid="22" grpId="0" animBg="1"/>
      <p:bldP spid="36" grpId="0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1DF76-7C8F-3497-0ED0-52B0DD482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E950-83EB-9F8E-C5CE-0259486B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D37D-85C6-6057-86D6-86FF8A6DB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212121"/>
                </a:solidFill>
              </a:rPr>
              <a:t>Using string method</a:t>
            </a:r>
          </a:p>
          <a:p>
            <a:pPr lvl="1"/>
            <a:r>
              <a:rPr lang="en-US" sz="2400" dirty="0"/>
              <a:t>The output is formatted using string methods like center(), </a:t>
            </a:r>
            <a:r>
              <a:rPr lang="en-US" sz="2400" dirty="0" err="1"/>
              <a:t>ljust</a:t>
            </a:r>
            <a:r>
              <a:rPr lang="en-US" sz="2400" dirty="0"/>
              <a:t>(), </a:t>
            </a:r>
            <a:r>
              <a:rPr lang="en-US" sz="2400" dirty="0" err="1"/>
              <a:t>rjust</a:t>
            </a:r>
            <a:r>
              <a:rPr lang="en-US" sz="2400" dirty="0"/>
              <a:t>().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Center(</a:t>
            </a:r>
            <a:r>
              <a:rPr lang="en-US" sz="2400" dirty="0" err="1">
                <a:solidFill>
                  <a:srgbClr val="C00000"/>
                </a:solidFill>
              </a:rPr>
              <a:t>len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fillcharacter</a:t>
            </a:r>
            <a:r>
              <a:rPr lang="en-US" sz="2400" dirty="0">
                <a:solidFill>
                  <a:srgbClr val="C00000"/>
                </a:solidFill>
              </a:rPr>
              <a:t>): </a:t>
            </a:r>
            <a:r>
              <a:rPr lang="en-US" sz="2400" dirty="0"/>
              <a:t>String is center justified with given length </a:t>
            </a:r>
            <a:r>
              <a:rPr lang="en-US" sz="2400" dirty="0" err="1"/>
              <a:t>len</a:t>
            </a:r>
            <a:r>
              <a:rPr lang="en-US" sz="2400" dirty="0"/>
              <a:t> and fill the left &amp; right sides of the string with given character.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ljust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len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fillcharacter</a:t>
            </a:r>
            <a:r>
              <a:rPr lang="en-US" sz="2400" dirty="0">
                <a:solidFill>
                  <a:srgbClr val="C00000"/>
                </a:solidFill>
              </a:rPr>
              <a:t>): </a:t>
            </a:r>
            <a:r>
              <a:rPr lang="en-US" sz="2400" dirty="0"/>
              <a:t>String is left justified with given length </a:t>
            </a:r>
            <a:r>
              <a:rPr lang="en-US" sz="2400" dirty="0" err="1"/>
              <a:t>len</a:t>
            </a:r>
            <a:r>
              <a:rPr lang="en-US" sz="2400" dirty="0"/>
              <a:t> and fill the right side of the string with given character.</a:t>
            </a:r>
          </a:p>
          <a:p>
            <a:pPr lvl="1"/>
            <a:r>
              <a:rPr lang="en-US" sz="2400" dirty="0" err="1">
                <a:solidFill>
                  <a:srgbClr val="C00000"/>
                </a:solidFill>
              </a:rPr>
              <a:t>rjust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len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fillcharacter</a:t>
            </a:r>
            <a:r>
              <a:rPr lang="en-US" sz="2400" dirty="0">
                <a:solidFill>
                  <a:srgbClr val="C00000"/>
                </a:solidFill>
              </a:rPr>
              <a:t>): </a:t>
            </a:r>
            <a:r>
              <a:rPr lang="en-US" sz="2400" dirty="0"/>
              <a:t>String is right justified with given length </a:t>
            </a:r>
            <a:r>
              <a:rPr lang="en-US" sz="2400" dirty="0" err="1"/>
              <a:t>len</a:t>
            </a:r>
            <a:r>
              <a:rPr lang="en-US" sz="2400" dirty="0"/>
              <a:t> and fill the left side of the string with given character.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D420F-C9A2-5B60-34CD-0873F592C534}"/>
              </a:ext>
            </a:extLst>
          </p:cNvPr>
          <p:cNvSpPr/>
          <p:nvPr/>
        </p:nvSpPr>
        <p:spPr>
          <a:xfrm>
            <a:off x="1227911" y="4367332"/>
            <a:ext cx="1013842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str = 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Hello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Left justified: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B71B1C"/>
                </a:solidFill>
                <a:latin typeface="Consolas"/>
              </a:rPr>
              <a:t>str.ljust</a:t>
            </a:r>
            <a:r>
              <a:rPr lang="en-US" sz="1600" dirty="0">
                <a:solidFill>
                  <a:srgbClr val="B71B1C"/>
                </a:solidFill>
                <a:latin typeface="Consolas"/>
              </a:rPr>
              <a:t>(15, "*")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Right justified: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B71B1C"/>
                </a:solidFill>
                <a:latin typeface="Consolas"/>
              </a:rPr>
              <a:t>str.rjust</a:t>
            </a:r>
            <a:r>
              <a:rPr lang="en-US" sz="1600" dirty="0">
                <a:solidFill>
                  <a:srgbClr val="B71B1C"/>
                </a:solidFill>
                <a:latin typeface="Consolas"/>
              </a:rPr>
              <a:t>(15, "$")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Center justified: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B71B1C"/>
                </a:solidFill>
                <a:latin typeface="Consolas"/>
              </a:rPr>
              <a:t>str.center</a:t>
            </a:r>
            <a:r>
              <a:rPr lang="en-US" sz="1600" dirty="0">
                <a:solidFill>
                  <a:srgbClr val="B71B1C"/>
                </a:solidFill>
                <a:latin typeface="Consolas"/>
              </a:rPr>
              <a:t>(15, "-")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6EE4A-3433-0A4C-DF51-A7FC9BEF4C61}"/>
              </a:ext>
            </a:extLst>
          </p:cNvPr>
          <p:cNvSpPr/>
          <p:nvPr/>
        </p:nvSpPr>
        <p:spPr>
          <a:xfrm>
            <a:off x="727918" y="436733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0" name="Rectangle: Top Corners Rounded 6">
            <a:extLst>
              <a:ext uri="{FF2B5EF4-FFF2-40B4-BE49-F238E27FC236}">
                <a16:creationId xmlns:a16="http://schemas.microsoft.com/office/drawing/2014/main" id="{9CE852A8-F76F-960A-04FC-6C6301B648D5}"/>
              </a:ext>
            </a:extLst>
          </p:cNvPr>
          <p:cNvSpPr/>
          <p:nvPr/>
        </p:nvSpPr>
        <p:spPr>
          <a:xfrm>
            <a:off x="727918" y="403814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strformat.py</a:t>
            </a:r>
          </a:p>
        </p:txBody>
      </p:sp>
      <p:sp>
        <p:nvSpPr>
          <p:cNvPr id="22" name="Line Callout 1 10">
            <a:extLst>
              <a:ext uri="{FF2B5EF4-FFF2-40B4-BE49-F238E27FC236}">
                <a16:creationId xmlns:a16="http://schemas.microsoft.com/office/drawing/2014/main" id="{85CB4108-8AA4-278A-B408-9F4C85C80819}"/>
              </a:ext>
            </a:extLst>
          </p:cNvPr>
          <p:cNvSpPr/>
          <p:nvPr/>
        </p:nvSpPr>
        <p:spPr>
          <a:xfrm>
            <a:off x="6867913" y="4415686"/>
            <a:ext cx="3722333" cy="3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Left justified: Hello**********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EBEBD0-08CE-EE61-89D7-6F7F3CDD2A1E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340983" y="4587149"/>
            <a:ext cx="526930" cy="17146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6" name="Line Callout 1 10">
            <a:extLst>
              <a:ext uri="{FF2B5EF4-FFF2-40B4-BE49-F238E27FC236}">
                <a16:creationId xmlns:a16="http://schemas.microsoft.com/office/drawing/2014/main" id="{5D4FEB31-F1BA-2EE1-40E3-6A6605217378}"/>
              </a:ext>
            </a:extLst>
          </p:cNvPr>
          <p:cNvSpPr/>
          <p:nvPr/>
        </p:nvSpPr>
        <p:spPr>
          <a:xfrm>
            <a:off x="7036589" y="4888462"/>
            <a:ext cx="4206799" cy="3429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US" i="1" dirty="0">
                <a:solidFill>
                  <a:schemeClr val="tx1"/>
                </a:solidFill>
              </a:rPr>
              <a:t>Right justified: $$$$$$$$$$Hello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DF65454-42AD-85E2-B409-699195B39EA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340983" y="5058861"/>
            <a:ext cx="695606" cy="106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Line Callout 1 9">
            <a:extLst>
              <a:ext uri="{FF2B5EF4-FFF2-40B4-BE49-F238E27FC236}">
                <a16:creationId xmlns:a16="http://schemas.microsoft.com/office/drawing/2014/main" id="{61616EF0-E889-0A45-2595-36B2A0826F58}"/>
              </a:ext>
            </a:extLst>
          </p:cNvPr>
          <p:cNvSpPr/>
          <p:nvPr/>
        </p:nvSpPr>
        <p:spPr>
          <a:xfrm>
            <a:off x="7311387" y="5409809"/>
            <a:ext cx="3441690" cy="32918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US" i="1" dirty="0">
                <a:solidFill>
                  <a:schemeClr val="tx1"/>
                </a:solidFill>
              </a:rPr>
              <a:t>Center justified: -----Hello-----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2377E1-76F3-A6E5-2DCF-AAF775A78848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6581775" y="5360175"/>
            <a:ext cx="729612" cy="21422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6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20" grpId="0" animBg="1"/>
      <p:bldP spid="22" grpId="0" animBg="1"/>
      <p:bldP spid="36" grpId="0" animBg="1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34BBD-2D1F-5908-1349-4816F7C75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B83D-138F-1E29-2B5F-6D048477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Branching Statement &amp; 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14392-686A-3FB7-1B54-79973F6F4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3045388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F7F24-45F4-BD48-B9CD-95AAF4E20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6BB4-C5FF-B1FA-9FFC-C9B84A83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Introduction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88DBB-E4F6-FC87-3FD6-ADEA92C8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statements that help us to control the flow of execution in a program called </a:t>
            </a:r>
            <a:r>
              <a:rPr lang="en-US" dirty="0">
                <a:solidFill>
                  <a:srgbClr val="C00000"/>
                </a:solidFill>
              </a:rPr>
              <a:t>control statements.</a:t>
            </a:r>
          </a:p>
          <a:p>
            <a:r>
              <a:rPr lang="en-US" dirty="0"/>
              <a:t>There are two types of control statements.</a:t>
            </a:r>
          </a:p>
          <a:p>
            <a:r>
              <a:rPr lang="en-US" b="1" dirty="0">
                <a:solidFill>
                  <a:srgbClr val="C00000"/>
                </a:solidFill>
              </a:rPr>
              <a:t>Branching Statement </a:t>
            </a:r>
            <a:r>
              <a:rPr lang="en-US" b="1" dirty="0"/>
              <a:t>:</a:t>
            </a:r>
          </a:p>
          <a:p>
            <a:pPr lvl="1"/>
            <a:r>
              <a:rPr lang="en-US" sz="2200" dirty="0"/>
              <a:t>The statements that help us to select some statements for execution and skip other statements. </a:t>
            </a:r>
          </a:p>
          <a:p>
            <a:pPr lvl="1"/>
            <a:r>
              <a:rPr lang="en-US" sz="2200" dirty="0"/>
              <a:t>These statements are also called as </a:t>
            </a:r>
            <a:r>
              <a:rPr lang="en-US" sz="2200" b="1" dirty="0"/>
              <a:t>decision making statements </a:t>
            </a:r>
            <a:r>
              <a:rPr lang="en-US" sz="2200" dirty="0"/>
              <a:t>because they make decision based on some condition and select some statements for execution. </a:t>
            </a:r>
          </a:p>
          <a:p>
            <a:pPr lvl="1"/>
            <a:r>
              <a:rPr lang="en-US" sz="2200" dirty="0"/>
              <a:t>if statement </a:t>
            </a:r>
          </a:p>
          <a:p>
            <a:pPr lvl="1"/>
            <a:r>
              <a:rPr lang="en-US" sz="2200" dirty="0"/>
              <a:t>if-else statement </a:t>
            </a:r>
          </a:p>
          <a:p>
            <a:pPr lvl="1"/>
            <a:r>
              <a:rPr lang="en-US" sz="2200" dirty="0"/>
              <a:t>nested if statement </a:t>
            </a:r>
          </a:p>
          <a:p>
            <a:pPr lvl="1"/>
            <a:r>
              <a:rPr lang="en-US" sz="2200" dirty="0" err="1"/>
              <a:t>elif</a:t>
            </a:r>
            <a:r>
              <a:rPr lang="en-US" sz="2200" dirty="0"/>
              <a:t> statement </a:t>
            </a:r>
          </a:p>
          <a:p>
            <a:r>
              <a:rPr lang="en-US" b="1" dirty="0">
                <a:solidFill>
                  <a:srgbClr val="C00000"/>
                </a:solidFill>
              </a:rPr>
              <a:t>Looping statements</a:t>
            </a:r>
            <a:r>
              <a:rPr lang="en-US" b="1" dirty="0"/>
              <a:t>: </a:t>
            </a:r>
          </a:p>
          <a:p>
            <a:pPr lvl="1"/>
            <a:r>
              <a:rPr lang="en-US" sz="2100" dirty="0"/>
              <a:t>The statements that help us to execute set of statements repeatedly are called as looping statements.</a:t>
            </a:r>
          </a:p>
          <a:p>
            <a:pPr lvl="1"/>
            <a:r>
              <a:rPr lang="en-US" sz="2100" dirty="0"/>
              <a:t>for loop statement</a:t>
            </a:r>
          </a:p>
          <a:p>
            <a:pPr lvl="1"/>
            <a:r>
              <a:rPr lang="en-US" sz="2100" dirty="0"/>
              <a:t>while loop statement </a:t>
            </a:r>
          </a:p>
        </p:txBody>
      </p:sp>
    </p:spTree>
    <p:extLst>
      <p:ext uri="{BB962C8B-B14F-4D97-AF65-F5344CB8AC3E}">
        <p14:creationId xmlns:p14="http://schemas.microsoft.com/office/powerpoint/2010/main" val="26923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24A2-B113-34FA-F917-18045AC51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4BE6-6627-0A6D-3B7F-D295A045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Conditional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C71B-4E26-A24C-DCBB-414B24656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</p:txBody>
      </p:sp>
    </p:spTree>
    <p:extLst>
      <p:ext uri="{BB962C8B-B14F-4D97-AF65-F5344CB8AC3E}">
        <p14:creationId xmlns:p14="http://schemas.microsoft.com/office/powerpoint/2010/main" val="3816787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547F5-2F6D-31F9-F7E2-BFC7C1E0B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EEB-284A-39C2-3F64-BFE9B60E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if 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9EE1-F939-31AF-FD17-B7179764A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90557"/>
            <a:ext cx="11929641" cy="5590565"/>
          </a:xfrm>
        </p:spPr>
        <p:txBody>
          <a:bodyPr/>
          <a:lstStyle/>
          <a:p>
            <a:r>
              <a:rPr lang="en-US" dirty="0"/>
              <a:t>if statement is written using the </a:t>
            </a:r>
            <a:r>
              <a:rPr lang="en-US" b="1" dirty="0"/>
              <a:t>if</a:t>
            </a:r>
            <a:r>
              <a:rPr lang="en-US" dirty="0"/>
              <a:t> keyword followed by </a:t>
            </a:r>
            <a:r>
              <a:rPr lang="en-US" b="1" dirty="0">
                <a:solidFill>
                  <a:srgbClr val="C00000"/>
                </a:solidFill>
              </a:rPr>
              <a:t>condition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colon</a:t>
            </a:r>
            <a:r>
              <a:rPr lang="en-US" dirty="0"/>
              <a:t>(</a:t>
            </a:r>
            <a:r>
              <a:rPr lang="en-US" b="1" dirty="0"/>
              <a:t>:</a:t>
            </a:r>
            <a:r>
              <a:rPr lang="en-US" dirty="0"/>
              <a:t>) .</a:t>
            </a:r>
          </a:p>
          <a:p>
            <a:r>
              <a:rPr lang="en-IN" dirty="0"/>
              <a:t>Code to execute when the condition is true will be ideally written in the next line with </a:t>
            </a:r>
            <a:r>
              <a:rPr lang="en-IN" b="1" dirty="0">
                <a:solidFill>
                  <a:srgbClr val="C00000"/>
                </a:solidFill>
              </a:rPr>
              <a:t>Indentation</a:t>
            </a:r>
            <a:r>
              <a:rPr lang="en-IN" dirty="0"/>
              <a:t> (white space).</a:t>
            </a:r>
          </a:p>
          <a:p>
            <a:r>
              <a:rPr lang="en-US" dirty="0"/>
              <a:t>Python relies on indentation to define scope in the code (Other programming languages often use curly-brackets for this purpose).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2B35D-F79C-5E56-DEAF-8A65875DE2BB}"/>
              </a:ext>
            </a:extLst>
          </p:cNvPr>
          <p:cNvSpPr/>
          <p:nvPr/>
        </p:nvSpPr>
        <p:spPr>
          <a:xfrm>
            <a:off x="1186347" y="3467194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45862-EAC9-D136-5853-EF374CD9028E}"/>
              </a:ext>
            </a:extLst>
          </p:cNvPr>
          <p:cNvSpPr/>
          <p:nvPr/>
        </p:nvSpPr>
        <p:spPr>
          <a:xfrm>
            <a:off x="686354" y="3467194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73103B-086A-EACD-64EF-6460A16FA024}"/>
              </a:ext>
            </a:extLst>
          </p:cNvPr>
          <p:cNvSpPr/>
          <p:nvPr/>
        </p:nvSpPr>
        <p:spPr>
          <a:xfrm>
            <a:off x="686354" y="3138010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9">
            <a:extLst>
              <a:ext uri="{FF2B5EF4-FFF2-40B4-BE49-F238E27FC236}">
                <a16:creationId xmlns:a16="http://schemas.microsoft.com/office/drawing/2014/main" id="{20C98FC6-59B8-197C-7DE9-01910B8F6CA3}"/>
              </a:ext>
            </a:extLst>
          </p:cNvPr>
          <p:cNvSpPr/>
          <p:nvPr/>
        </p:nvSpPr>
        <p:spPr>
          <a:xfrm>
            <a:off x="4147897" y="3068626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if statement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10">
            <a:extLst>
              <a:ext uri="{FF2B5EF4-FFF2-40B4-BE49-F238E27FC236}">
                <a16:creationId xmlns:a16="http://schemas.microsoft.com/office/drawing/2014/main" id="{33A444F0-C42D-9898-8E35-D4EFF25CB46D}"/>
              </a:ext>
            </a:extLst>
          </p:cNvPr>
          <p:cNvSpPr/>
          <p:nvPr/>
        </p:nvSpPr>
        <p:spPr>
          <a:xfrm>
            <a:off x="2348207" y="4084055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0F29E3-9631-0F2B-0FFB-1390191563BF}"/>
              </a:ext>
            </a:extLst>
          </p:cNvPr>
          <p:cNvCxnSpPr>
            <a:endCxn id="7" idx="1"/>
          </p:cNvCxnSpPr>
          <p:nvPr/>
        </p:nvCxnSpPr>
        <p:spPr>
          <a:xfrm flipV="1">
            <a:off x="3383720" y="3381893"/>
            <a:ext cx="764177" cy="17782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766178-0155-DF56-8248-13AAFCC9F6C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71570" y="3924969"/>
            <a:ext cx="876637" cy="47235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9FF3E7-C5E7-B6DB-B855-D5DDFB8EDA1A}"/>
              </a:ext>
            </a:extLst>
          </p:cNvPr>
          <p:cNvSpPr/>
          <p:nvPr/>
        </p:nvSpPr>
        <p:spPr>
          <a:xfrm>
            <a:off x="6181380" y="5224349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7DBD5-CF08-DA67-04F6-76A7B7B90BEF}"/>
              </a:ext>
            </a:extLst>
          </p:cNvPr>
          <p:cNvSpPr/>
          <p:nvPr/>
        </p:nvSpPr>
        <p:spPr>
          <a:xfrm>
            <a:off x="5681386" y="5224349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4AA825B0-A46F-F563-5853-8B9357C9B306}"/>
              </a:ext>
            </a:extLst>
          </p:cNvPr>
          <p:cNvSpPr/>
          <p:nvPr/>
        </p:nvSpPr>
        <p:spPr>
          <a:xfrm>
            <a:off x="5681386" y="489516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93C4C-8FB2-5083-FEB1-45C79E856AAB}"/>
              </a:ext>
            </a:extLst>
          </p:cNvPr>
          <p:cNvSpPr/>
          <p:nvPr/>
        </p:nvSpPr>
        <p:spPr>
          <a:xfrm>
            <a:off x="1197842" y="5224349"/>
            <a:ext cx="4003711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F0C057-B59E-DE25-4109-3F1921352F64}"/>
              </a:ext>
            </a:extLst>
          </p:cNvPr>
          <p:cNvSpPr/>
          <p:nvPr/>
        </p:nvSpPr>
        <p:spPr>
          <a:xfrm>
            <a:off x="697849" y="522434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597459E3-64C3-9409-5AAC-8604AE3670ED}"/>
              </a:ext>
            </a:extLst>
          </p:cNvPr>
          <p:cNvSpPr/>
          <p:nvPr/>
        </p:nvSpPr>
        <p:spPr>
          <a:xfrm>
            <a:off x="697849" y="489516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ifdemo.py</a:t>
            </a:r>
          </a:p>
        </p:txBody>
      </p:sp>
    </p:spTree>
    <p:extLst>
      <p:ext uri="{BB962C8B-B14F-4D97-AF65-F5344CB8AC3E}">
        <p14:creationId xmlns:p14="http://schemas.microsoft.com/office/powerpoint/2010/main" val="168781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animBg="1"/>
      <p:bldP spid="8" grpId="0" animBg="1"/>
      <p:bldP spid="11" grpId="0" build="p" animBg="1"/>
      <p:bldP spid="12" grpId="0" animBg="1"/>
      <p:bldP spid="13" grpId="0" animBg="1"/>
      <p:bldP spid="14" grpId="0" build="p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2DB98-F507-62E9-0FE0-1E98EB277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65156-4F4F-1FDD-014E-ED62B7A4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If else 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A201-C3E4-1B28-272B-939AFEA3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953797"/>
            <a:ext cx="11929641" cy="5590565"/>
          </a:xfrm>
        </p:spPr>
        <p:txBody>
          <a:bodyPr/>
          <a:lstStyle/>
          <a:p>
            <a:r>
              <a:rPr lang="en-US" dirty="0"/>
              <a:t>This is basically a </a:t>
            </a:r>
            <a:r>
              <a:rPr lang="en-US" dirty="0">
                <a:solidFill>
                  <a:srgbClr val="C00000"/>
                </a:solidFill>
              </a:rPr>
              <a:t>“two-way” </a:t>
            </a:r>
            <a:r>
              <a:rPr lang="en-US" dirty="0"/>
              <a:t>decision statement. This is used when we must choose between two alternatives.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34ED0-3A01-A7FB-ECCE-FFCFD4F52B04}"/>
              </a:ext>
            </a:extLst>
          </p:cNvPr>
          <p:cNvSpPr/>
          <p:nvPr/>
        </p:nvSpPr>
        <p:spPr>
          <a:xfrm>
            <a:off x="6307680" y="4215951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less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96062E-8BCC-EE16-014E-F26A2E54A5FA}"/>
              </a:ext>
            </a:extLst>
          </p:cNvPr>
          <p:cNvSpPr/>
          <p:nvPr/>
        </p:nvSpPr>
        <p:spPr>
          <a:xfrm>
            <a:off x="5807686" y="4215951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49F2DBC-89CD-E60E-5E15-3CA8647C86EF}"/>
              </a:ext>
            </a:extLst>
          </p:cNvPr>
          <p:cNvSpPr/>
          <p:nvPr/>
        </p:nvSpPr>
        <p:spPr>
          <a:xfrm>
            <a:off x="5807686" y="388676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13DA5-6A47-0EFB-F3F8-7645C91F4C9B}"/>
              </a:ext>
            </a:extLst>
          </p:cNvPr>
          <p:cNvSpPr/>
          <p:nvPr/>
        </p:nvSpPr>
        <p:spPr>
          <a:xfrm>
            <a:off x="1253935" y="2214159"/>
            <a:ext cx="847227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</a:t>
            </a:r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some_condition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6AEF3-6714-21A4-F04B-6D25ABD799CF}"/>
              </a:ext>
            </a:extLst>
          </p:cNvPr>
          <p:cNvSpPr/>
          <p:nvPr/>
        </p:nvSpPr>
        <p:spPr>
          <a:xfrm>
            <a:off x="764216" y="221415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5C7D4943-567E-C712-0498-D8049E4CCDEE}"/>
              </a:ext>
            </a:extLst>
          </p:cNvPr>
          <p:cNvSpPr/>
          <p:nvPr/>
        </p:nvSpPr>
        <p:spPr>
          <a:xfrm>
            <a:off x="753942" y="188497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FFE484-9829-CBFE-3A83-E41E31663DC6}"/>
              </a:ext>
            </a:extLst>
          </p:cNvPr>
          <p:cNvSpPr/>
          <p:nvPr/>
        </p:nvSpPr>
        <p:spPr>
          <a:xfrm>
            <a:off x="1300364" y="4117263"/>
            <a:ext cx="400371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A0CB7-3173-4EC0-F198-C9F20377CBB1}"/>
              </a:ext>
            </a:extLst>
          </p:cNvPr>
          <p:cNvSpPr/>
          <p:nvPr/>
        </p:nvSpPr>
        <p:spPr>
          <a:xfrm>
            <a:off x="800371" y="4117263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422D3071-6247-2D78-9B43-4D09BCDAC64F}"/>
              </a:ext>
            </a:extLst>
          </p:cNvPr>
          <p:cNvSpPr/>
          <p:nvPr/>
        </p:nvSpPr>
        <p:spPr>
          <a:xfrm>
            <a:off x="800371" y="3788079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ifelsedemo.py</a:t>
            </a:r>
          </a:p>
        </p:txBody>
      </p:sp>
    </p:spTree>
    <p:extLst>
      <p:ext uri="{BB962C8B-B14F-4D97-AF65-F5344CB8AC3E}">
        <p14:creationId xmlns:p14="http://schemas.microsoft.com/office/powerpoint/2010/main" val="304771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60BD6-1C97-C5E9-F4A7-69FDED287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ABE9-1A5F-278D-0259-10BFC530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804429-A571-58DC-00CD-0D3A9DA5F107}"/>
              </a:ext>
            </a:extLst>
          </p:cNvPr>
          <p:cNvSpPr/>
          <p:nvPr/>
        </p:nvSpPr>
        <p:spPr>
          <a:xfrm>
            <a:off x="1051175" y="1508789"/>
            <a:ext cx="636348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Program checks if the number is positive or negative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"Positive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"Negative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737EA0-0AD9-F533-5F88-5C2B3ABEC5E7}"/>
              </a:ext>
            </a:extLst>
          </p:cNvPr>
          <p:cNvSpPr/>
          <p:nvPr/>
        </p:nvSpPr>
        <p:spPr>
          <a:xfrm>
            <a:off x="551182" y="150878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id="{0EC5FC32-AFB5-3E70-2B88-47D85C2DB1ED}"/>
              </a:ext>
            </a:extLst>
          </p:cNvPr>
          <p:cNvSpPr/>
          <p:nvPr/>
        </p:nvSpPr>
        <p:spPr>
          <a:xfrm>
            <a:off x="551182" y="1179605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9AC03F-D287-173C-7CA1-07401EF8A3EE}"/>
              </a:ext>
            </a:extLst>
          </p:cNvPr>
          <p:cNvSpPr/>
          <p:nvPr/>
        </p:nvSpPr>
        <p:spPr>
          <a:xfrm>
            <a:off x="7755287" y="1508789"/>
            <a:ext cx="36914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Enter Number = 5</a:t>
            </a:r>
          </a:p>
          <a:p>
            <a:r>
              <a:rPr lang="en-US" sz="1600" dirty="0">
                <a:latin typeface="Consolas"/>
              </a:rPr>
              <a:t>Positive number  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: Top Corners Rounded 6">
            <a:extLst>
              <a:ext uri="{FF2B5EF4-FFF2-40B4-BE49-F238E27FC236}">
                <a16:creationId xmlns:a16="http://schemas.microsoft.com/office/drawing/2014/main" id="{4A4706E4-36E2-6D5D-6B64-AA83D299908C}"/>
              </a:ext>
            </a:extLst>
          </p:cNvPr>
          <p:cNvSpPr/>
          <p:nvPr/>
        </p:nvSpPr>
        <p:spPr>
          <a:xfrm>
            <a:off x="7755287" y="117960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A30222-46CC-3C1C-F21E-213E6CD3D895}"/>
              </a:ext>
            </a:extLst>
          </p:cNvPr>
          <p:cNvSpPr/>
          <p:nvPr/>
        </p:nvSpPr>
        <p:spPr>
          <a:xfrm>
            <a:off x="1051175" y="3983039"/>
            <a:ext cx="6363481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Program checks if the number is Odd or Even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"Even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"Odd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45DCFA-25D0-2962-3C8D-611A201A6493}"/>
              </a:ext>
            </a:extLst>
          </p:cNvPr>
          <p:cNvSpPr/>
          <p:nvPr/>
        </p:nvSpPr>
        <p:spPr>
          <a:xfrm>
            <a:off x="551182" y="398303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17905FC7-1BE4-ADC1-7432-478A70501583}"/>
              </a:ext>
            </a:extLst>
          </p:cNvPr>
          <p:cNvSpPr/>
          <p:nvPr/>
        </p:nvSpPr>
        <p:spPr>
          <a:xfrm>
            <a:off x="551182" y="3653855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2BD380-55A6-B02C-DBE7-21F765B17E8C}"/>
              </a:ext>
            </a:extLst>
          </p:cNvPr>
          <p:cNvSpPr/>
          <p:nvPr/>
        </p:nvSpPr>
        <p:spPr>
          <a:xfrm>
            <a:off x="7755287" y="3983039"/>
            <a:ext cx="36914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Enter Number = 4</a:t>
            </a:r>
          </a:p>
          <a:p>
            <a:r>
              <a:rPr lang="en-US" sz="1600" dirty="0">
                <a:latin typeface="Consolas"/>
              </a:rPr>
              <a:t>Even number  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id="{04472A9C-6ED2-534C-0513-D330C991EC1B}"/>
              </a:ext>
            </a:extLst>
          </p:cNvPr>
          <p:cNvSpPr/>
          <p:nvPr/>
        </p:nvSpPr>
        <p:spPr>
          <a:xfrm>
            <a:off x="7755287" y="365385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926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nimBg="1"/>
      <p:bldP spid="25" grpId="0" animBg="1"/>
      <p:bldP spid="26" grpId="0" animBg="1"/>
      <p:bldP spid="27" grpId="0" build="p" animBg="1"/>
      <p:bldP spid="28" grpId="0" animBg="1"/>
      <p:bldP spid="29" grpId="0" build="p" animBg="1"/>
      <p:bldP spid="30" grpId="0" animBg="1"/>
      <p:bldP spid="31" grpId="0" animBg="1"/>
      <p:bldP spid="32" grpId="0" build="p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Introduction to 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3536884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36D04-05BB-21B0-E122-CA4C7CC03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F2A4-C527-0661-1E99-D016CE72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Nested if 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56FA6-E52D-62B5-21BD-C4357313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32499"/>
            <a:ext cx="11929641" cy="5590565"/>
          </a:xfrm>
        </p:spPr>
        <p:txBody>
          <a:bodyPr/>
          <a:lstStyle/>
          <a:p>
            <a:r>
              <a:rPr lang="en-IN" dirty="0"/>
              <a:t>An if-else statement is written within </a:t>
            </a:r>
            <a:r>
              <a:rPr lang="en-IN" dirty="0">
                <a:solidFill>
                  <a:srgbClr val="C00000"/>
                </a:solidFill>
              </a:rPr>
              <a:t>another if-else </a:t>
            </a:r>
            <a:r>
              <a:rPr lang="en-IN" dirty="0"/>
              <a:t>statement is called nested if statement.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3D91A-61AB-158E-0893-2EBC25F58B4C}"/>
              </a:ext>
            </a:extLst>
          </p:cNvPr>
          <p:cNvSpPr/>
          <p:nvPr/>
        </p:nvSpPr>
        <p:spPr>
          <a:xfrm>
            <a:off x="1179069" y="1878419"/>
            <a:ext cx="5549443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some_condition1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some_condition2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true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is false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F0695-7980-3765-074E-5B572B72FF23}"/>
              </a:ext>
            </a:extLst>
          </p:cNvPr>
          <p:cNvSpPr/>
          <p:nvPr/>
        </p:nvSpPr>
        <p:spPr>
          <a:xfrm>
            <a:off x="689350" y="1878419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C5C0872-5449-6042-3DFD-CDF6C72FB6EB}"/>
              </a:ext>
            </a:extLst>
          </p:cNvPr>
          <p:cNvSpPr/>
          <p:nvPr/>
        </p:nvSpPr>
        <p:spPr>
          <a:xfrm>
            <a:off x="679076" y="154923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68DD1-4743-C2BD-2AF7-DC2933F2B821}"/>
              </a:ext>
            </a:extLst>
          </p:cNvPr>
          <p:cNvSpPr/>
          <p:nvPr/>
        </p:nvSpPr>
        <p:spPr>
          <a:xfrm>
            <a:off x="1189343" y="3860226"/>
            <a:ext cx="6363481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float(input(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a number: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"Zero"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"Positive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"Negative number"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D983E-A815-0DB6-468F-FBA41E9C1A13}"/>
              </a:ext>
            </a:extLst>
          </p:cNvPr>
          <p:cNvSpPr/>
          <p:nvPr/>
        </p:nvSpPr>
        <p:spPr>
          <a:xfrm>
            <a:off x="689350" y="3860226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5FCFA157-9915-0EA2-BD45-F55E9F379C59}"/>
              </a:ext>
            </a:extLst>
          </p:cNvPr>
          <p:cNvSpPr/>
          <p:nvPr/>
        </p:nvSpPr>
        <p:spPr>
          <a:xfrm>
            <a:off x="689350" y="3531042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A84BB1-CAB1-1619-A2C0-46E8023ECA62}"/>
              </a:ext>
            </a:extLst>
          </p:cNvPr>
          <p:cNvSpPr/>
          <p:nvPr/>
        </p:nvSpPr>
        <p:spPr>
          <a:xfrm>
            <a:off x="7905026" y="3863915"/>
            <a:ext cx="3691475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Enter a Number = 4</a:t>
            </a:r>
          </a:p>
          <a:p>
            <a:r>
              <a:rPr lang="en-US" sz="1600" dirty="0">
                <a:latin typeface="Consolas"/>
              </a:rPr>
              <a:t>Positive number  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21766B5B-6545-3663-A65E-3D1C3F7FA84C}"/>
              </a:ext>
            </a:extLst>
          </p:cNvPr>
          <p:cNvSpPr/>
          <p:nvPr/>
        </p:nvSpPr>
        <p:spPr>
          <a:xfrm>
            <a:off x="7905026" y="353473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5712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D336C-FA86-DBA3-58A1-9C74E7378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AC93-86EB-44F4-4758-106D4D76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F3698-1336-BC70-CB58-B775E0E57F8B}"/>
              </a:ext>
            </a:extLst>
          </p:cNvPr>
          <p:cNvSpPr/>
          <p:nvPr/>
        </p:nvSpPr>
        <p:spPr>
          <a:xfrm>
            <a:off x="1091399" y="1459316"/>
            <a:ext cx="4877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find maximum number from three number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a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A="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b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B="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C="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a&gt;b: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a&gt;c: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g=a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g=c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b&gt;c: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g=b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g=c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"Greater  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,g)</a:t>
            </a:r>
            <a:endParaRPr lang="en-US" sz="160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A6D0EE-84BD-FC2B-EC99-7A01FD50C118}"/>
              </a:ext>
            </a:extLst>
          </p:cNvPr>
          <p:cNvSpPr/>
          <p:nvPr/>
        </p:nvSpPr>
        <p:spPr>
          <a:xfrm>
            <a:off x="591406" y="1459316"/>
            <a:ext cx="499993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70C4D41-F29D-9C40-9330-0232BA7707C6}"/>
              </a:ext>
            </a:extLst>
          </p:cNvPr>
          <p:cNvSpPr/>
          <p:nvPr/>
        </p:nvSpPr>
        <p:spPr>
          <a:xfrm>
            <a:off x="591406" y="1130132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5457E-D4DF-8B47-C54E-0E9D24050B10}"/>
              </a:ext>
            </a:extLst>
          </p:cNvPr>
          <p:cNvSpPr/>
          <p:nvPr/>
        </p:nvSpPr>
        <p:spPr>
          <a:xfrm>
            <a:off x="6366586" y="1623908"/>
            <a:ext cx="369147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A=10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B=9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C=2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Greater  =  10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F9E63AFF-AF82-488A-D58B-2F530A1098EF}"/>
              </a:ext>
            </a:extLst>
          </p:cNvPr>
          <p:cNvSpPr/>
          <p:nvPr/>
        </p:nvSpPr>
        <p:spPr>
          <a:xfrm>
            <a:off x="6366586" y="129472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222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BB270-3D96-A22A-D152-8A14F46B2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FD40-E074-E116-9FEB-1CFCD0231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if…</a:t>
            </a:r>
            <a:r>
              <a:rPr lang="en-IN" sz="3600" dirty="0" err="1"/>
              <a:t>elif</a:t>
            </a:r>
            <a:r>
              <a:rPr lang="en-IN" sz="3600" dirty="0"/>
              <a:t>…else statement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215F-96A6-4AEA-669E-A3F3B0A69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226"/>
            <a:ext cx="11929641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/>
              <a:t> is short for else if. It allows us to check for multiple expressions.</a:t>
            </a:r>
          </a:p>
          <a:p>
            <a:r>
              <a:rPr lang="en-US" dirty="0"/>
              <a:t>If the condition for if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, it checks the condition of the </a:t>
            </a:r>
            <a:r>
              <a:rPr lang="en-US" dirty="0">
                <a:solidFill>
                  <a:srgbClr val="C00000"/>
                </a:solidFill>
              </a:rPr>
              <a:t>next 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block and so on.</a:t>
            </a:r>
          </a:p>
          <a:p>
            <a:r>
              <a:rPr lang="en-US" dirty="0"/>
              <a:t>If all the conditions </a:t>
            </a:r>
            <a:r>
              <a:rPr lang="en-US" dirty="0">
                <a:solidFill>
                  <a:srgbClr val="C00000"/>
                </a:solidFill>
              </a:rPr>
              <a:t>are False</a:t>
            </a:r>
            <a:r>
              <a:rPr lang="en-US" dirty="0"/>
              <a:t>, the body of </a:t>
            </a:r>
            <a:r>
              <a:rPr lang="en-US" dirty="0">
                <a:solidFill>
                  <a:srgbClr val="C00000"/>
                </a:solidFill>
              </a:rPr>
              <a:t>else</a:t>
            </a:r>
            <a:r>
              <a:rPr lang="en-US" dirty="0"/>
              <a:t> is executed.</a:t>
            </a:r>
          </a:p>
          <a:p>
            <a:r>
              <a:rPr lang="en-US" dirty="0"/>
              <a:t>Only </a:t>
            </a:r>
            <a:r>
              <a:rPr lang="en-US" dirty="0">
                <a:solidFill>
                  <a:srgbClr val="C00000"/>
                </a:solidFill>
              </a:rPr>
              <a:t>one block </a:t>
            </a:r>
            <a:r>
              <a:rPr lang="en-US" dirty="0"/>
              <a:t>among the several if...</a:t>
            </a:r>
            <a:r>
              <a:rPr lang="en-US" dirty="0" err="1"/>
              <a:t>elif</a:t>
            </a:r>
            <a:r>
              <a:rPr lang="en-US" dirty="0"/>
              <a:t>...else blocks is executed according to the condition. </a:t>
            </a:r>
          </a:p>
          <a:p>
            <a:r>
              <a:rPr lang="en-US" dirty="0"/>
              <a:t>The if a block can have only one else block, but it can have </a:t>
            </a:r>
            <a:r>
              <a:rPr lang="en-US" dirty="0">
                <a:solidFill>
                  <a:srgbClr val="C00000"/>
                </a:solidFill>
              </a:rPr>
              <a:t>multiple </a:t>
            </a:r>
            <a:r>
              <a:rPr lang="en-US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blocks.</a:t>
            </a:r>
          </a:p>
          <a:p>
            <a:r>
              <a:rPr lang="en-US" dirty="0"/>
              <a:t>This statement is alternative for nested if statement to </a:t>
            </a:r>
            <a:r>
              <a:rPr lang="en-US" dirty="0">
                <a:solidFill>
                  <a:srgbClr val="C00000"/>
                </a:solidFill>
              </a:rPr>
              <a:t>overcome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complexity problem </a:t>
            </a:r>
            <a:r>
              <a:rPr lang="en-US" dirty="0"/>
              <a:t>involved in nested if 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3A11A-B975-A03C-0D05-0AE5771F6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A705-40A2-2DF8-8CCB-8F41EBB2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Syntax and example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BAF832-5CC1-E66A-7376-E1A41657B1BC}"/>
              </a:ext>
            </a:extLst>
          </p:cNvPr>
          <p:cNvSpPr/>
          <p:nvPr/>
        </p:nvSpPr>
        <p:spPr>
          <a:xfrm>
            <a:off x="6013629" y="3537547"/>
            <a:ext cx="319148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X is greater than 5</a:t>
            </a:r>
            <a:endParaRPr lang="en-IN" sz="1600" b="1" dirty="0"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1301FA-53F5-51E7-7D1E-90E4EB0E9ADA}"/>
              </a:ext>
            </a:extLst>
          </p:cNvPr>
          <p:cNvSpPr/>
          <p:nvPr/>
        </p:nvSpPr>
        <p:spPr>
          <a:xfrm>
            <a:off x="5513635" y="3537547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9BA286A-20EB-C423-9638-6C23D311B5D0}"/>
              </a:ext>
            </a:extLst>
          </p:cNvPr>
          <p:cNvSpPr/>
          <p:nvPr/>
        </p:nvSpPr>
        <p:spPr>
          <a:xfrm>
            <a:off x="5513635" y="320836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C17A2-71C7-F8B4-58D4-AA61BBB2629D}"/>
              </a:ext>
            </a:extLst>
          </p:cNvPr>
          <p:cNvSpPr/>
          <p:nvPr/>
        </p:nvSpPr>
        <p:spPr>
          <a:xfrm>
            <a:off x="1083709" y="1451563"/>
            <a:ext cx="84722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if some_condition_1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1 is true</a:t>
            </a:r>
          </a:p>
          <a:p>
            <a:r>
              <a:rPr lang="en-IN" sz="1600" b="1" dirty="0" err="1">
                <a:latin typeface="Consolas" pitchFamily="49" charset="0"/>
                <a:cs typeface="Consolas" panose="020B0609020204030204" pitchFamily="49" charset="0"/>
              </a:rPr>
              <a:t>elif</a:t>
            </a:r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some_condition_2 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condition 2 is true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else 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   # Code to execute when both conditions are false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0039F-4500-57B7-C6C8-A5DA3EDA54A3}"/>
              </a:ext>
            </a:extLst>
          </p:cNvPr>
          <p:cNvSpPr/>
          <p:nvPr/>
        </p:nvSpPr>
        <p:spPr>
          <a:xfrm>
            <a:off x="593990" y="1451563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2AC18524-852E-E981-8FB4-62F6A8415DE0}"/>
              </a:ext>
            </a:extLst>
          </p:cNvPr>
          <p:cNvSpPr/>
          <p:nvPr/>
        </p:nvSpPr>
        <p:spPr>
          <a:xfrm>
            <a:off x="583716" y="1122379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29196E-4378-56FD-66AB-3E2F05352B16}"/>
              </a:ext>
            </a:extLst>
          </p:cNvPr>
          <p:cNvSpPr/>
          <p:nvPr/>
        </p:nvSpPr>
        <p:spPr>
          <a:xfrm>
            <a:off x="1130138" y="3537547"/>
            <a:ext cx="400371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12"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&gt;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less than 5"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C67CA-98D5-8ACF-A447-949AE5DFCADC}"/>
              </a:ext>
            </a:extLst>
          </p:cNvPr>
          <p:cNvSpPr/>
          <p:nvPr/>
        </p:nvSpPr>
        <p:spPr>
          <a:xfrm>
            <a:off x="630145" y="3537547"/>
            <a:ext cx="499993" cy="20621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47690F3C-D362-5411-37A2-E2BA3D0B9908}"/>
              </a:ext>
            </a:extLst>
          </p:cNvPr>
          <p:cNvSpPr/>
          <p:nvPr/>
        </p:nvSpPr>
        <p:spPr>
          <a:xfrm>
            <a:off x="630145" y="3208363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ifelifdemo.py</a:t>
            </a:r>
          </a:p>
        </p:txBody>
      </p:sp>
    </p:spTree>
    <p:extLst>
      <p:ext uri="{BB962C8B-B14F-4D97-AF65-F5344CB8AC3E}">
        <p14:creationId xmlns:p14="http://schemas.microsoft.com/office/powerpoint/2010/main" val="15895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8FF6D-A2F5-5253-BC49-3C1DFC456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E000-2E49-0BFA-38F5-1080698E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3F7C6B-6930-1FFF-C318-02239A692C80}"/>
              </a:ext>
            </a:extLst>
          </p:cNvPr>
          <p:cNvSpPr/>
          <p:nvPr/>
        </p:nvSpPr>
        <p:spPr>
          <a:xfrm>
            <a:off x="864743" y="1082311"/>
            <a:ext cx="599258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/>
              </a:rPr>
              <a:t># Python Program to find Student Grade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/>
              </a:rPr>
              <a:t>english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float(input(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 Please enter English Marks: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math = float(input(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 Please enter Math score: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computers = float(input(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 Please enter Computer Marks: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physics = float(input(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 Please enter Physics Marks: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chemistry = float(input(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 Please enter Chemistry Marks: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total =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english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math + computers + physics + chemistry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percentage = (total / </a:t>
            </a:r>
            <a:r>
              <a:rPr lang="en-US" sz="1400" dirty="0">
                <a:solidFill>
                  <a:srgbClr val="098658"/>
                </a:solidFill>
                <a:latin typeface="Consolas"/>
              </a:rPr>
              <a:t>500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* </a:t>
            </a:r>
            <a:r>
              <a:rPr lang="en-US" sz="1400" dirty="0">
                <a:solidFill>
                  <a:srgbClr val="098658"/>
                </a:solidFill>
                <a:latin typeface="Consolas"/>
              </a:rPr>
              <a:t>100</a:t>
            </a:r>
            <a:endParaRPr lang="en-US" sz="1400" dirty="0">
              <a:solidFill>
                <a:srgbClr val="000000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"Total Marks = %.2f"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 %total)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"Marks Percentage = %.2f"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 %percentage)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/>
              </a:rPr>
            </a:br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400" dirty="0">
                <a:solidFill>
                  <a:srgbClr val="098658"/>
                </a:solidFill>
                <a:latin typeface="Consolas"/>
              </a:rPr>
              <a:t>90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"A Grade"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400" dirty="0">
                <a:solidFill>
                  <a:srgbClr val="098658"/>
                </a:solidFill>
                <a:latin typeface="Consolas"/>
              </a:rPr>
              <a:t>80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"B Grade"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400" dirty="0">
                <a:solidFill>
                  <a:srgbClr val="098658"/>
                </a:solidFill>
                <a:latin typeface="Consolas"/>
              </a:rPr>
              <a:t>70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"C Grade"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400" dirty="0">
                <a:solidFill>
                  <a:srgbClr val="098658"/>
                </a:solidFill>
                <a:latin typeface="Consolas"/>
              </a:rPr>
              <a:t>60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"D Grade"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elif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(percentage &gt;= </a:t>
            </a:r>
            <a:r>
              <a:rPr lang="en-US" sz="1400" dirty="0">
                <a:solidFill>
                  <a:srgbClr val="098658"/>
                </a:solidFill>
                <a:latin typeface="Consolas"/>
              </a:rPr>
              <a:t>40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"E Grade"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400" dirty="0">
                <a:solidFill>
                  <a:srgbClr val="A31515"/>
                </a:solidFill>
                <a:latin typeface="Consolas"/>
              </a:rPr>
              <a:t>"Fail"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FE2A2-49AE-126C-54B4-E5E6FB616E1D}"/>
              </a:ext>
            </a:extLst>
          </p:cNvPr>
          <p:cNvSpPr/>
          <p:nvPr/>
        </p:nvSpPr>
        <p:spPr>
          <a:xfrm>
            <a:off x="364751" y="1082311"/>
            <a:ext cx="499993" cy="54784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630ACE3-E4B4-0F75-7860-485544011EB3}"/>
              </a:ext>
            </a:extLst>
          </p:cNvPr>
          <p:cNvSpPr/>
          <p:nvPr/>
        </p:nvSpPr>
        <p:spPr>
          <a:xfrm>
            <a:off x="364751" y="753127"/>
            <a:ext cx="16133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FC74E-713E-195A-DB0A-28A3A444B6D8}"/>
              </a:ext>
            </a:extLst>
          </p:cNvPr>
          <p:cNvSpPr/>
          <p:nvPr/>
        </p:nvSpPr>
        <p:spPr>
          <a:xfrm>
            <a:off x="7308303" y="1300693"/>
            <a:ext cx="3973551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English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Math score: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Computer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Physics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Please enter Chemistry Marks: 50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Total Marks = 250.00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Marks Percentage = 50.00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 Grade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5462D2F3-147C-7DF3-BD71-E62C24A59E21}"/>
              </a:ext>
            </a:extLst>
          </p:cNvPr>
          <p:cNvSpPr/>
          <p:nvPr/>
        </p:nvSpPr>
        <p:spPr>
          <a:xfrm>
            <a:off x="7308303" y="9715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8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7DCAB-6933-B9CB-C3CD-180F298C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4C6D-1032-82D8-AF21-8D8C138E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Looping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277A3-740D-A95B-1751-4AC29CE56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</p:txBody>
      </p:sp>
    </p:spTree>
    <p:extLst>
      <p:ext uri="{BB962C8B-B14F-4D97-AF65-F5344CB8AC3E}">
        <p14:creationId xmlns:p14="http://schemas.microsoft.com/office/powerpoint/2010/main" val="1836493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74D4-DCDA-C186-3999-1EE54ED0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3057-C5BD-F631-AA81-5ED322CF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for loop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70CC-67B1-3682-0801-78E773474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53234"/>
            <a:ext cx="11929641" cy="5590565"/>
          </a:xfrm>
        </p:spPr>
        <p:txBody>
          <a:bodyPr/>
          <a:lstStyle/>
          <a:p>
            <a:r>
              <a:rPr lang="en-IN" dirty="0"/>
              <a:t>Many objects in python are </a:t>
            </a:r>
            <a:r>
              <a:rPr lang="en-IN" dirty="0" err="1">
                <a:solidFill>
                  <a:srgbClr val="C00000"/>
                </a:solidFill>
              </a:rPr>
              <a:t>iterable</a:t>
            </a:r>
            <a:r>
              <a:rPr lang="en-IN" b="1" dirty="0"/>
              <a:t>, </a:t>
            </a:r>
            <a:r>
              <a:rPr lang="en-IN" dirty="0"/>
              <a:t>meaning we can iterate </a:t>
            </a:r>
            <a:r>
              <a:rPr lang="en-IN" dirty="0">
                <a:solidFill>
                  <a:srgbClr val="C00000"/>
                </a:solidFill>
              </a:rPr>
              <a:t>over every element </a:t>
            </a:r>
            <a:r>
              <a:rPr lang="en-IN" dirty="0"/>
              <a:t>in the object.</a:t>
            </a:r>
          </a:p>
          <a:p>
            <a:pPr lvl="1"/>
            <a:r>
              <a:rPr lang="en-IN" sz="2200" dirty="0"/>
              <a:t>such as every elements from the List, every characters from the string etc..</a:t>
            </a:r>
          </a:p>
          <a:p>
            <a:r>
              <a:rPr lang="en-IN" dirty="0"/>
              <a:t>We can use for loop to execute block of code for each element of </a:t>
            </a:r>
            <a:r>
              <a:rPr lang="en-IN" dirty="0" err="1">
                <a:solidFill>
                  <a:srgbClr val="C00000"/>
                </a:solidFill>
              </a:rPr>
              <a:t>iterable</a:t>
            </a:r>
            <a:r>
              <a:rPr lang="en-IN" dirty="0"/>
              <a:t> object.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38D4D-67E4-83DE-B146-9E827AB42EB2}"/>
              </a:ext>
            </a:extLst>
          </p:cNvPr>
          <p:cNvSpPr/>
          <p:nvPr/>
        </p:nvSpPr>
        <p:spPr>
          <a:xfrm>
            <a:off x="1083709" y="2657326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temp_item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iterable_object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for each object in </a:t>
            </a:r>
            <a:r>
              <a:rPr lang="en-US" sz="1600" dirty="0" err="1">
                <a:solidFill>
                  <a:srgbClr val="008000"/>
                </a:solidFill>
                <a:latin typeface="Consolas"/>
              </a:rPr>
              <a:t>iterable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7F2AF-5632-2E95-0352-D181C2396833}"/>
              </a:ext>
            </a:extLst>
          </p:cNvPr>
          <p:cNvSpPr/>
          <p:nvPr/>
        </p:nvSpPr>
        <p:spPr>
          <a:xfrm>
            <a:off x="583716" y="2657326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22D46474-855B-DEC9-CFB0-EBAD662D059A}"/>
              </a:ext>
            </a:extLst>
          </p:cNvPr>
          <p:cNvSpPr/>
          <p:nvPr/>
        </p:nvSpPr>
        <p:spPr>
          <a:xfrm>
            <a:off x="583716" y="2328142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FFD79FE6-5381-5E4F-2292-B5068D9A8160}"/>
              </a:ext>
            </a:extLst>
          </p:cNvPr>
          <p:cNvSpPr/>
          <p:nvPr/>
        </p:nvSpPr>
        <p:spPr>
          <a:xfrm>
            <a:off x="5675650" y="2258757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For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F1F9317B-EFFE-E21A-4DFE-65FBAA5D8572}"/>
              </a:ext>
            </a:extLst>
          </p:cNvPr>
          <p:cNvSpPr/>
          <p:nvPr/>
        </p:nvSpPr>
        <p:spPr>
          <a:xfrm>
            <a:off x="2245569" y="3274187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A2FC7B-661A-39BA-84BB-8F4FEEB90FBF}"/>
              </a:ext>
            </a:extLst>
          </p:cNvPr>
          <p:cNvSpPr/>
          <p:nvPr/>
        </p:nvSpPr>
        <p:spPr>
          <a:xfrm>
            <a:off x="1079186" y="4482474"/>
            <a:ext cx="400371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D51F1-09E0-2971-3D09-EE17EDF34588}"/>
              </a:ext>
            </a:extLst>
          </p:cNvPr>
          <p:cNvSpPr/>
          <p:nvPr/>
        </p:nvSpPr>
        <p:spPr>
          <a:xfrm>
            <a:off x="579193" y="448247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1E150BD3-EA78-3643-C5C6-EE3E2AA9F458}"/>
              </a:ext>
            </a:extLst>
          </p:cNvPr>
          <p:cNvSpPr/>
          <p:nvPr/>
        </p:nvSpPr>
        <p:spPr>
          <a:xfrm>
            <a:off x="579193" y="4153290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fordemo1.py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949B6436-CA80-92EE-A94B-F7FC53D2AB08}"/>
              </a:ext>
            </a:extLst>
          </p:cNvPr>
          <p:cNvSpPr/>
          <p:nvPr/>
        </p:nvSpPr>
        <p:spPr>
          <a:xfrm>
            <a:off x="4062511" y="4154939"/>
            <a:ext cx="1406636" cy="144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5964A6-E1B0-F674-0459-5C15B77E586A}"/>
              </a:ext>
            </a:extLst>
          </p:cNvPr>
          <p:cNvSpPr/>
          <p:nvPr/>
        </p:nvSpPr>
        <p:spPr>
          <a:xfrm>
            <a:off x="6539707" y="4482474"/>
            <a:ext cx="400371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%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70CBA-4D10-DB87-1988-F4E43E320594}"/>
              </a:ext>
            </a:extLst>
          </p:cNvPr>
          <p:cNvSpPr/>
          <p:nvPr/>
        </p:nvSpPr>
        <p:spPr>
          <a:xfrm>
            <a:off x="6039714" y="448247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0AF0539-7E42-2EE3-D84B-C4E00AEE81B5}"/>
              </a:ext>
            </a:extLst>
          </p:cNvPr>
          <p:cNvSpPr/>
          <p:nvPr/>
        </p:nvSpPr>
        <p:spPr>
          <a:xfrm>
            <a:off x="6039714" y="4153290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fordemo2.py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C9EB6A94-1791-6B8F-D9F1-587CB7177EED}"/>
              </a:ext>
            </a:extLst>
          </p:cNvPr>
          <p:cNvSpPr/>
          <p:nvPr/>
        </p:nvSpPr>
        <p:spPr>
          <a:xfrm>
            <a:off x="10101002" y="4146313"/>
            <a:ext cx="1406636" cy="144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07DEB7-5A70-A526-4047-743E8E7F34C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002306" y="2572024"/>
            <a:ext cx="673344" cy="2458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1DC973-6CD1-03FA-4DCF-E58F357966A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355050" y="3088212"/>
            <a:ext cx="890519" cy="4992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5D45C5-A9CF-535B-958D-DF8CE9A4D60D}"/>
              </a:ext>
            </a:extLst>
          </p:cNvPr>
          <p:cNvCxnSpPr>
            <a:cxnSpLocks/>
          </p:cNvCxnSpPr>
          <p:nvPr/>
        </p:nvCxnSpPr>
        <p:spPr>
          <a:xfrm flipV="1">
            <a:off x="3392943" y="4968865"/>
            <a:ext cx="673344" cy="24582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7CC606-A0B4-0B7D-3593-413BDD7705C1}"/>
              </a:ext>
            </a:extLst>
          </p:cNvPr>
          <p:cNvCxnSpPr>
            <a:cxnSpLocks/>
          </p:cNvCxnSpPr>
          <p:nvPr/>
        </p:nvCxnSpPr>
        <p:spPr>
          <a:xfrm flipV="1">
            <a:off x="9378080" y="4913361"/>
            <a:ext cx="722922" cy="52302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8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animBg="1"/>
      <p:bldP spid="8" grpId="0" animBg="1"/>
      <p:bldP spid="9" grpId="0" build="p" animBg="1"/>
      <p:bldP spid="10" grpId="0" animBg="1"/>
      <p:bldP spid="11" grpId="0" animBg="1"/>
      <p:bldP spid="12" grpId="0" animBg="1"/>
      <p:bldP spid="13" grpId="0" build="p" animBg="1"/>
      <p:bldP spid="14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75C39-619D-ACF2-CF21-F63724AD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E081-C57F-A448-E5E0-1FDA6B0E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range()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CFFE-7FFF-70DA-542A-641AC70AE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53234"/>
            <a:ext cx="11929641" cy="5590565"/>
          </a:xfrm>
        </p:spPr>
        <p:txBody>
          <a:bodyPr/>
          <a:lstStyle/>
          <a:p>
            <a:r>
              <a:rPr lang="en-US" dirty="0"/>
              <a:t>The range() function returns a </a:t>
            </a:r>
            <a:r>
              <a:rPr lang="en-US" dirty="0">
                <a:solidFill>
                  <a:srgbClr val="C00000"/>
                </a:solidFill>
              </a:rPr>
              <a:t>sequence of numbers</a:t>
            </a:r>
            <a:r>
              <a:rPr lang="en-US" dirty="0"/>
              <a:t>, starting from </a:t>
            </a:r>
            <a:r>
              <a:rPr lang="en-US" dirty="0">
                <a:solidFill>
                  <a:srgbClr val="C00000"/>
                </a:solidFill>
              </a:rPr>
              <a:t>0 by default</a:t>
            </a:r>
            <a:r>
              <a:rPr lang="en-US" dirty="0"/>
              <a:t>, and increments </a:t>
            </a:r>
            <a:r>
              <a:rPr lang="en-US" dirty="0">
                <a:solidFill>
                  <a:srgbClr val="C00000"/>
                </a:solidFill>
              </a:rPr>
              <a:t>by 1 (by default), </a:t>
            </a:r>
            <a:r>
              <a:rPr lang="en-US" dirty="0"/>
              <a:t>and stops </a:t>
            </a:r>
            <a:r>
              <a:rPr lang="en-US" dirty="0">
                <a:solidFill>
                  <a:srgbClr val="C00000"/>
                </a:solidFill>
              </a:rPr>
              <a:t>before a specified number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AC02CD-E24B-384E-7F5E-73F5726F41EF}"/>
              </a:ext>
            </a:extLst>
          </p:cNvPr>
          <p:cNvSpPr/>
          <p:nvPr/>
        </p:nvSpPr>
        <p:spPr>
          <a:xfrm>
            <a:off x="869560" y="2138618"/>
            <a:ext cx="338793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itchFamily="49" charset="0"/>
                <a:cs typeface="Consolas" panose="020B0609020204030204" pitchFamily="49" charset="0"/>
              </a:rPr>
              <a:t>range(start, stop, step)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AFCE2-CCF2-DCBD-5511-E29C02E1E16F}"/>
              </a:ext>
            </a:extLst>
          </p:cNvPr>
          <p:cNvSpPr/>
          <p:nvPr/>
        </p:nvSpPr>
        <p:spPr>
          <a:xfrm>
            <a:off x="379841" y="2138618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63F6944-5E8E-7396-6EB0-DC06652D9EA8}"/>
              </a:ext>
            </a:extLst>
          </p:cNvPr>
          <p:cNvSpPr/>
          <p:nvPr/>
        </p:nvSpPr>
        <p:spPr>
          <a:xfrm>
            <a:off x="369567" y="1809434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D0F05-E5AD-0EFB-738E-0CBB41BA490A}"/>
              </a:ext>
            </a:extLst>
          </p:cNvPr>
          <p:cNvSpPr/>
          <p:nvPr/>
        </p:nvSpPr>
        <p:spPr>
          <a:xfrm>
            <a:off x="879834" y="3348475"/>
            <a:ext cx="202835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1C056-9F42-0A27-170D-D815A4E7000B}"/>
              </a:ext>
            </a:extLst>
          </p:cNvPr>
          <p:cNvSpPr/>
          <p:nvPr/>
        </p:nvSpPr>
        <p:spPr>
          <a:xfrm>
            <a:off x="379841" y="3348475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FD5B2F85-8F95-FA22-37E0-9B04C39FB05D}"/>
              </a:ext>
            </a:extLst>
          </p:cNvPr>
          <p:cNvSpPr/>
          <p:nvPr/>
        </p:nvSpPr>
        <p:spPr>
          <a:xfrm>
            <a:off x="379841" y="3019291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05C19-EA41-C7F3-3CB3-3024E6A473C8}"/>
              </a:ext>
            </a:extLst>
          </p:cNvPr>
          <p:cNvSpPr/>
          <p:nvPr/>
        </p:nvSpPr>
        <p:spPr>
          <a:xfrm>
            <a:off x="348429" y="4722924"/>
            <a:ext cx="255976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GB" sz="1600" dirty="0">
                <a:latin typeface="Consolas" pitchFamily="49" charset="0"/>
                <a:cs typeface="Consolas" panose="020B0609020204030204" pitchFamily="49" charset="0"/>
              </a:rPr>
              <a:t>4</a:t>
            </a:r>
            <a:endParaRPr lang="en-IN" sz="1600" dirty="0">
              <a:latin typeface="Consolas" pitchFamily="49" charset="0"/>
              <a:cs typeface="Consolas" panose="020B0609020204030204" pitchFamily="49" charset="0"/>
            </a:endParaRP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36F87D53-6647-F20C-F84E-CB3A7E8A40F2}"/>
              </a:ext>
            </a:extLst>
          </p:cNvPr>
          <p:cNvSpPr/>
          <p:nvPr/>
        </p:nvSpPr>
        <p:spPr>
          <a:xfrm>
            <a:off x="348428" y="439374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205E0F-2DC5-A0B3-0528-13B92173DBCD}"/>
              </a:ext>
            </a:extLst>
          </p:cNvPr>
          <p:cNvSpPr/>
          <p:nvPr/>
        </p:nvSpPr>
        <p:spPr>
          <a:xfrm>
            <a:off x="3615508" y="3336626"/>
            <a:ext cx="233653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3137A7-FFEA-6EF1-6E32-D0C013312289}"/>
              </a:ext>
            </a:extLst>
          </p:cNvPr>
          <p:cNvSpPr/>
          <p:nvPr/>
        </p:nvSpPr>
        <p:spPr>
          <a:xfrm>
            <a:off x="3115515" y="333662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A3CF85C5-8F56-9252-D336-EB7D87F8A236}"/>
              </a:ext>
            </a:extLst>
          </p:cNvPr>
          <p:cNvSpPr/>
          <p:nvPr/>
        </p:nvSpPr>
        <p:spPr>
          <a:xfrm>
            <a:off x="3115515" y="300744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BBBCF-35AA-9631-44E3-4DD109119688}"/>
              </a:ext>
            </a:extLst>
          </p:cNvPr>
          <p:cNvSpPr/>
          <p:nvPr/>
        </p:nvSpPr>
        <p:spPr>
          <a:xfrm>
            <a:off x="3084103" y="4711075"/>
            <a:ext cx="2867944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81B49545-CCD3-B84D-0CC6-1515D7BFE3EF}"/>
              </a:ext>
            </a:extLst>
          </p:cNvPr>
          <p:cNvSpPr/>
          <p:nvPr/>
        </p:nvSpPr>
        <p:spPr>
          <a:xfrm>
            <a:off x="3084102" y="438189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B9E18E-F2DD-BAA6-0DE7-E3CE8BD0F74E}"/>
              </a:ext>
            </a:extLst>
          </p:cNvPr>
          <p:cNvSpPr/>
          <p:nvPr/>
        </p:nvSpPr>
        <p:spPr>
          <a:xfrm>
            <a:off x="6683088" y="3292423"/>
            <a:ext cx="2028359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67F01E-A153-40E1-921C-8ED20DFDC3C2}"/>
              </a:ext>
            </a:extLst>
          </p:cNvPr>
          <p:cNvSpPr/>
          <p:nvPr/>
        </p:nvSpPr>
        <p:spPr>
          <a:xfrm>
            <a:off x="6183095" y="329242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C2ADCE9A-8D45-73A2-0064-00DC5207477D}"/>
              </a:ext>
            </a:extLst>
          </p:cNvPr>
          <p:cNvSpPr/>
          <p:nvPr/>
        </p:nvSpPr>
        <p:spPr>
          <a:xfrm>
            <a:off x="6183095" y="2963239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Example3.py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4961DD-616A-48DA-6042-5D497BEE972F}"/>
              </a:ext>
            </a:extLst>
          </p:cNvPr>
          <p:cNvSpPr/>
          <p:nvPr/>
        </p:nvSpPr>
        <p:spPr>
          <a:xfrm>
            <a:off x="6151683" y="4666872"/>
            <a:ext cx="2153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5C678AA2-F12B-DD58-212F-7FB73B2C0F73}"/>
              </a:ext>
            </a:extLst>
          </p:cNvPr>
          <p:cNvSpPr/>
          <p:nvPr/>
        </p:nvSpPr>
        <p:spPr>
          <a:xfrm>
            <a:off x="6151682" y="433768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E16FD5-0F15-E9F2-3DFC-7079E0252EEE}"/>
              </a:ext>
            </a:extLst>
          </p:cNvPr>
          <p:cNvSpPr/>
          <p:nvPr/>
        </p:nvSpPr>
        <p:spPr>
          <a:xfrm>
            <a:off x="9279961" y="3303694"/>
            <a:ext cx="28094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 = reversed(range(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n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x: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print(n)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6FEF2D-6209-0A69-5D38-486D1F9C071D}"/>
              </a:ext>
            </a:extLst>
          </p:cNvPr>
          <p:cNvSpPr/>
          <p:nvPr/>
        </p:nvSpPr>
        <p:spPr>
          <a:xfrm>
            <a:off x="8932342" y="3291028"/>
            <a:ext cx="357947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id="{FED89BD2-7ABF-59C8-B906-E11743B1B499}"/>
              </a:ext>
            </a:extLst>
          </p:cNvPr>
          <p:cNvSpPr/>
          <p:nvPr/>
        </p:nvSpPr>
        <p:spPr>
          <a:xfrm>
            <a:off x="8932342" y="2961844"/>
            <a:ext cx="189016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Example4.py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60FBC9-E3A3-C799-8482-5374F3EECA4E}"/>
              </a:ext>
            </a:extLst>
          </p:cNvPr>
          <p:cNvSpPr/>
          <p:nvPr/>
        </p:nvSpPr>
        <p:spPr>
          <a:xfrm>
            <a:off x="8884523" y="4709680"/>
            <a:ext cx="2153996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18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-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id="{6CC9F28C-47D4-5097-DC8F-0E56958F379B}"/>
              </a:ext>
            </a:extLst>
          </p:cNvPr>
          <p:cNvSpPr/>
          <p:nvPr/>
        </p:nvSpPr>
        <p:spPr>
          <a:xfrm>
            <a:off x="8884522" y="438049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698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build="p" animBg="1"/>
      <p:bldP spid="13" grpId="0" animBg="1"/>
      <p:bldP spid="14" grpId="0" animBg="1"/>
      <p:bldP spid="15" grpId="0" build="p" animBg="1"/>
      <p:bldP spid="16" grpId="0" animBg="1"/>
      <p:bldP spid="17" grpId="0" build="p" animBg="1"/>
      <p:bldP spid="18" grpId="0" animBg="1"/>
      <p:bldP spid="19" grpId="0" animBg="1"/>
      <p:bldP spid="20" grpId="0" build="p" animBg="1"/>
      <p:bldP spid="21" grpId="0" animBg="1"/>
      <p:bldP spid="22" grpId="0" build="p" animBg="1"/>
      <p:bldP spid="23" grpId="0" animBg="1"/>
      <p:bldP spid="24" grpId="0" animBg="1"/>
      <p:bldP spid="25" grpId="0" build="p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2C7AB-A64D-2E77-2B00-82C35F2FC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B36-596B-9E08-9A29-1545D39A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For Loop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E23E-1101-142C-F924-0CE239F31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</p:txBody>
      </p:sp>
    </p:spTree>
    <p:extLst>
      <p:ext uri="{BB962C8B-B14F-4D97-AF65-F5344CB8AC3E}">
        <p14:creationId xmlns:p14="http://schemas.microsoft.com/office/powerpoint/2010/main" val="2536896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FFF0C-6AAC-860C-D85B-63C475D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A09F-639A-4FC5-DB3E-877EC26F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For loop (tuple unpacking)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CC44A-ECE2-7F05-1C25-C578A5AA0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226"/>
            <a:ext cx="11929641" cy="5590565"/>
          </a:xfrm>
        </p:spPr>
        <p:txBody>
          <a:bodyPr/>
          <a:lstStyle/>
          <a:p>
            <a:r>
              <a:rPr lang="en-IN" dirty="0"/>
              <a:t>Sometimes we have nested data structure </a:t>
            </a:r>
            <a:r>
              <a:rPr lang="en-IN" dirty="0">
                <a:solidFill>
                  <a:srgbClr val="C00000"/>
                </a:solidFill>
              </a:rPr>
              <a:t>like List of tuples</a:t>
            </a:r>
            <a:r>
              <a:rPr lang="en-IN" dirty="0"/>
              <a:t>, and if we want to iterate with such list we can use </a:t>
            </a:r>
            <a:r>
              <a:rPr lang="en-IN" dirty="0">
                <a:solidFill>
                  <a:srgbClr val="C00000"/>
                </a:solidFill>
              </a:rPr>
              <a:t>tuple unpacking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C9295F-EEAB-A71D-EDDD-3DAF81F111EB}"/>
              </a:ext>
            </a:extLst>
          </p:cNvPr>
          <p:cNvSpPr/>
          <p:nvPr/>
        </p:nvSpPr>
        <p:spPr>
          <a:xfrm>
            <a:off x="1079186" y="2180101"/>
            <a:ext cx="460562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list_item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])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E1A3D-4469-9BBF-C364-B37D80A9C90E}"/>
              </a:ext>
            </a:extLst>
          </p:cNvPr>
          <p:cNvSpPr/>
          <p:nvPr/>
        </p:nvSpPr>
        <p:spPr>
          <a:xfrm>
            <a:off x="579193" y="2180101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E3057E5-D673-824F-AC11-08E258AF6687}"/>
              </a:ext>
            </a:extLst>
          </p:cNvPr>
          <p:cNvSpPr/>
          <p:nvPr/>
        </p:nvSpPr>
        <p:spPr>
          <a:xfrm>
            <a:off x="579193" y="1850917"/>
            <a:ext cx="269884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withouttupleunapacking.py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687BF915-1F5F-DEAA-C097-97FDC93DD31A}"/>
              </a:ext>
            </a:extLst>
          </p:cNvPr>
          <p:cNvSpPr/>
          <p:nvPr/>
        </p:nvSpPr>
        <p:spPr>
          <a:xfrm>
            <a:off x="3769213" y="3086144"/>
            <a:ext cx="1406636" cy="144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DFBC4F-2AA5-D4E3-0398-F25190B370D1}"/>
              </a:ext>
            </a:extLst>
          </p:cNvPr>
          <p:cNvSpPr/>
          <p:nvPr/>
        </p:nvSpPr>
        <p:spPr>
          <a:xfrm>
            <a:off x="6539707" y="2180101"/>
            <a:ext cx="4424467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[(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), 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9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)]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a,b,c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my_list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print(b)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6815EE-D795-4034-D148-C874A60CC558}"/>
              </a:ext>
            </a:extLst>
          </p:cNvPr>
          <p:cNvSpPr/>
          <p:nvPr/>
        </p:nvSpPr>
        <p:spPr>
          <a:xfrm>
            <a:off x="6039714" y="2180101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22C525BE-2C71-93AE-5DD7-02C88ED740BD}"/>
              </a:ext>
            </a:extLst>
          </p:cNvPr>
          <p:cNvSpPr/>
          <p:nvPr/>
        </p:nvSpPr>
        <p:spPr>
          <a:xfrm>
            <a:off x="6039715" y="1850917"/>
            <a:ext cx="277648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withtupleunpacking.py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39AC8903-162A-A3AF-3500-CE6AB10C8FF1}"/>
              </a:ext>
            </a:extLst>
          </p:cNvPr>
          <p:cNvSpPr/>
          <p:nvPr/>
        </p:nvSpPr>
        <p:spPr>
          <a:xfrm>
            <a:off x="8392972" y="3094770"/>
            <a:ext cx="1406636" cy="144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C1260765-2D71-DDE1-0393-6DA6C840D2E6}"/>
              </a:ext>
            </a:extLst>
          </p:cNvPr>
          <p:cNvSpPr/>
          <p:nvPr/>
        </p:nvSpPr>
        <p:spPr>
          <a:xfrm>
            <a:off x="6012081" y="3103397"/>
            <a:ext cx="1406636" cy="144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This technique is known as </a:t>
            </a:r>
            <a:r>
              <a:rPr lang="en-IN" dirty="0" err="1">
                <a:solidFill>
                  <a:schemeClr val="tx1"/>
                </a:solidFill>
              </a:rPr>
              <a:t>tuple</a:t>
            </a:r>
            <a:r>
              <a:rPr lang="en-IN" dirty="0">
                <a:solidFill>
                  <a:schemeClr val="tx1"/>
                </a:solidFill>
              </a:rPr>
              <a:t> unpacking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25D68B-E5F2-1757-A8D1-998AAB295A8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528047" y="3011098"/>
            <a:ext cx="1241166" cy="79966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FB2BD0-4970-2754-2784-77BA6396F1A7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715399" y="2648789"/>
            <a:ext cx="300754" cy="45460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6B8271-A776-4701-8C94-92E924057B99}"/>
              </a:ext>
            </a:extLst>
          </p:cNvPr>
          <p:cNvCxnSpPr>
            <a:cxnSpLocks/>
          </p:cNvCxnSpPr>
          <p:nvPr/>
        </p:nvCxnSpPr>
        <p:spPr>
          <a:xfrm>
            <a:off x="8046744" y="2876093"/>
            <a:ext cx="984094" cy="2100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1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animBg="1"/>
      <p:bldP spid="8" grpId="0" uiExpand="1" build="p" animBg="1"/>
      <p:bldP spid="9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String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is </a:t>
            </a:r>
            <a:r>
              <a:rPr lang="en-US" dirty="0">
                <a:solidFill>
                  <a:srgbClr val="C00000"/>
                </a:solidFill>
              </a:rPr>
              <a:t>Ordered Sequence of character </a:t>
            </a:r>
            <a:r>
              <a:rPr lang="en-US" dirty="0"/>
              <a:t>such as “darshan”, ‘college’, “institute”,</a:t>
            </a:r>
            <a:r>
              <a:rPr lang="en-US" dirty="0" err="1"/>
              <a:t>etc</a:t>
            </a:r>
            <a:r>
              <a:rPr lang="en-US" dirty="0"/>
              <a:t>.</a:t>
            </a:r>
          </a:p>
          <a:p>
            <a:r>
              <a:rPr lang="en-US" dirty="0"/>
              <a:t>Strings are </a:t>
            </a:r>
            <a:r>
              <a:rPr lang="en-US" dirty="0">
                <a:solidFill>
                  <a:srgbClr val="C00000"/>
                </a:solidFill>
              </a:rPr>
              <a:t>arrays of bytes </a:t>
            </a:r>
            <a:r>
              <a:rPr lang="en-US" dirty="0"/>
              <a:t>representing </a:t>
            </a:r>
            <a:r>
              <a:rPr lang="en-US" dirty="0">
                <a:solidFill>
                  <a:srgbClr val="C00000"/>
                </a:solidFill>
              </a:rPr>
              <a:t>Unicode </a:t>
            </a:r>
            <a:r>
              <a:rPr lang="en-US" dirty="0"/>
              <a:t>characters.</a:t>
            </a:r>
          </a:p>
          <a:p>
            <a:r>
              <a:rPr lang="en-IN" dirty="0"/>
              <a:t>String can be represented as single, double or triple quotes.</a:t>
            </a:r>
          </a:p>
          <a:p>
            <a:pPr fontAlgn="base"/>
            <a:r>
              <a:rPr lang="en-US" dirty="0"/>
              <a:t>String with </a:t>
            </a:r>
            <a:r>
              <a:rPr lang="en-US" dirty="0">
                <a:solidFill>
                  <a:srgbClr val="C00000"/>
                </a:solidFill>
              </a:rPr>
              <a:t>triple</a:t>
            </a:r>
            <a:r>
              <a:rPr lang="en-US" dirty="0"/>
              <a:t> Quotes allows </a:t>
            </a:r>
            <a:r>
              <a:rPr lang="en-US" dirty="0">
                <a:solidFill>
                  <a:srgbClr val="C00000"/>
                </a:solidFill>
              </a:rPr>
              <a:t>multiple</a:t>
            </a:r>
            <a:r>
              <a:rPr lang="en-US" dirty="0"/>
              <a:t> lines.</a:t>
            </a:r>
          </a:p>
          <a:p>
            <a:pPr fontAlgn="base"/>
            <a:r>
              <a:rPr lang="en-IN" dirty="0"/>
              <a:t>String in python is </a:t>
            </a:r>
            <a:r>
              <a:rPr lang="en-IN" dirty="0">
                <a:solidFill>
                  <a:srgbClr val="C00000"/>
                </a:solidFill>
              </a:rPr>
              <a:t>immutable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Square brackets can be used to access elements of the string, Ex. “Darshan”[1] = a, characters can also be accessed with reverse index like “Darshan”[-1] = n.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C1CB23-2995-7904-3BD7-12D0A4DE5CE8}"/>
              </a:ext>
            </a:extLst>
          </p:cNvPr>
          <p:cNvSpPr/>
          <p:nvPr/>
        </p:nvSpPr>
        <p:spPr>
          <a:xfrm>
            <a:off x="517750" y="4395223"/>
            <a:ext cx="1086968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anose="020B0609020204030204" pitchFamily="49" charset="0"/>
              </a:rPr>
              <a:t>            x = "  D  a  r  s  h  a  n  "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        index =    0  1  2  3  4  5  6</a:t>
            </a:r>
          </a:p>
          <a:p>
            <a:r>
              <a:rPr lang="en-IN" b="1" dirty="0">
                <a:latin typeface="Consolas" pitchFamily="49" charset="0"/>
                <a:cs typeface="Consolas" panose="020B0609020204030204" pitchFamily="49" charset="0"/>
              </a:rPr>
              <a:t>Reverse index =    0 -6 -5 -4 -3 -2 -1 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05BC6921-09C6-1561-704B-9F7E30E972BB}"/>
              </a:ext>
            </a:extLst>
          </p:cNvPr>
          <p:cNvSpPr/>
          <p:nvPr/>
        </p:nvSpPr>
        <p:spPr>
          <a:xfrm>
            <a:off x="517750" y="4066039"/>
            <a:ext cx="155102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String index</a:t>
            </a:r>
          </a:p>
        </p:txBody>
      </p:sp>
    </p:spTree>
    <p:extLst>
      <p:ext uri="{BB962C8B-B14F-4D97-AF65-F5344CB8AC3E}">
        <p14:creationId xmlns:p14="http://schemas.microsoft.com/office/powerpoint/2010/main" val="155546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039CA-9558-E9C9-3401-2DF14D924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1226-4EDD-95CB-023E-02E913E0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For loop with else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14C8-3521-101C-A693-D0601964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226"/>
            <a:ext cx="11929641" cy="5590565"/>
          </a:xfrm>
        </p:spPr>
        <p:txBody>
          <a:bodyPr/>
          <a:lstStyle/>
          <a:p>
            <a:r>
              <a:rPr lang="en-US" dirty="0"/>
              <a:t>The else block just after for/while is executed only when the loop is </a:t>
            </a:r>
            <a:r>
              <a:rPr lang="en-US" dirty="0">
                <a:solidFill>
                  <a:srgbClr val="C00000"/>
                </a:solidFill>
              </a:rPr>
              <a:t>NOT terminated </a:t>
            </a:r>
            <a:r>
              <a:rPr lang="en-US" dirty="0"/>
              <a:t>by a break statement.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D1F2D9-16D2-9D21-6C7C-2EF812DDFCA8}"/>
              </a:ext>
            </a:extLst>
          </p:cNvPr>
          <p:cNvSpPr/>
          <p:nvPr/>
        </p:nvSpPr>
        <p:spPr>
          <a:xfrm>
            <a:off x="1249186" y="2164997"/>
            <a:ext cx="362662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print(i)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 Break"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976A7-9122-6579-464C-8F9846BE076F}"/>
              </a:ext>
            </a:extLst>
          </p:cNvPr>
          <p:cNvSpPr/>
          <p:nvPr/>
        </p:nvSpPr>
        <p:spPr>
          <a:xfrm>
            <a:off x="749193" y="216499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3D4DCFDD-FB39-E32B-F557-402A3E4927EB}"/>
              </a:ext>
            </a:extLst>
          </p:cNvPr>
          <p:cNvSpPr/>
          <p:nvPr/>
        </p:nvSpPr>
        <p:spPr>
          <a:xfrm>
            <a:off x="749193" y="1835813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B06CD-73C6-5854-AB82-9332AD0ECBCF}"/>
              </a:ext>
            </a:extLst>
          </p:cNvPr>
          <p:cNvSpPr/>
          <p:nvPr/>
        </p:nvSpPr>
        <p:spPr>
          <a:xfrm>
            <a:off x="749193" y="4228433"/>
            <a:ext cx="397355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2 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 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No Break</a:t>
            </a: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EA20D2DE-0489-A7A9-D98B-F0A57B3351D1}"/>
              </a:ext>
            </a:extLst>
          </p:cNvPr>
          <p:cNvSpPr/>
          <p:nvPr/>
        </p:nvSpPr>
        <p:spPr>
          <a:xfrm>
            <a:off x="749193" y="389924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983EEF-E322-F52F-CD5B-F4D3CC2AD6B1}"/>
              </a:ext>
            </a:extLst>
          </p:cNvPr>
          <p:cNvSpPr/>
          <p:nvPr/>
        </p:nvSpPr>
        <p:spPr>
          <a:xfrm>
            <a:off x="6475391" y="2164997"/>
            <a:ext cx="4726212" cy="1354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print(i)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 Not executed as there is a 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"No Break"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8909C4-E26F-FFC2-C254-1956ACBF44B2}"/>
              </a:ext>
            </a:extLst>
          </p:cNvPr>
          <p:cNvSpPr/>
          <p:nvPr/>
        </p:nvSpPr>
        <p:spPr>
          <a:xfrm>
            <a:off x="5975398" y="2164997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: Top Corners Rounded 6">
            <a:extLst>
              <a:ext uri="{FF2B5EF4-FFF2-40B4-BE49-F238E27FC236}">
                <a16:creationId xmlns:a16="http://schemas.microsoft.com/office/drawing/2014/main" id="{707AE6E2-F898-7BCE-EF6E-B74527C87A63}"/>
              </a:ext>
            </a:extLst>
          </p:cNvPr>
          <p:cNvSpPr/>
          <p:nvPr/>
        </p:nvSpPr>
        <p:spPr>
          <a:xfrm>
            <a:off x="5975398" y="1835813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847CE-3972-31B4-925F-EDA85B448C10}"/>
              </a:ext>
            </a:extLst>
          </p:cNvPr>
          <p:cNvSpPr/>
          <p:nvPr/>
        </p:nvSpPr>
        <p:spPr>
          <a:xfrm>
            <a:off x="5971681" y="4228433"/>
            <a:ext cx="397355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id="{84B92DF0-56CD-A4D3-3A0B-B13E7B158569}"/>
              </a:ext>
            </a:extLst>
          </p:cNvPr>
          <p:cNvSpPr/>
          <p:nvPr/>
        </p:nvSpPr>
        <p:spPr>
          <a:xfrm>
            <a:off x="5971681" y="389924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6699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build="p" animBg="1"/>
      <p:bldP spid="16" grpId="0" animBg="1"/>
      <p:bldP spid="17" grpId="0" animBg="1"/>
      <p:bldP spid="18" grpId="0" build="p" animBg="1"/>
      <p:bldP spid="19" grpId="0" animBg="1"/>
      <p:bldP spid="20" grpId="0" build="p" animBg="1"/>
      <p:bldP spid="21" grpId="0" animBg="1"/>
      <p:bldP spid="22" grpId="0" animBg="1"/>
      <p:bldP spid="23" grpId="0" build="p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6DE91-56D2-A4FA-F2AF-493B6A43F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D41E-DB44-BCF0-4EDD-7284A739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85FAD0-483D-BF40-1E3C-ABDBE698E109}"/>
              </a:ext>
            </a:extLst>
          </p:cNvPr>
          <p:cNvSpPr/>
          <p:nvPr/>
        </p:nvSpPr>
        <p:spPr>
          <a:xfrm>
            <a:off x="8294548" y="1621047"/>
            <a:ext cx="21705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2BFD36A6-2A0B-3D13-6B6E-A72E1E252061}"/>
              </a:ext>
            </a:extLst>
          </p:cNvPr>
          <p:cNvSpPr/>
          <p:nvPr/>
        </p:nvSpPr>
        <p:spPr>
          <a:xfrm>
            <a:off x="8294547" y="129186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0D809B-5349-561B-5725-F77A9FFDCB50}"/>
              </a:ext>
            </a:extLst>
          </p:cNvPr>
          <p:cNvSpPr/>
          <p:nvPr/>
        </p:nvSpPr>
        <p:spPr>
          <a:xfrm>
            <a:off x="926889" y="1465216"/>
            <a:ext cx="581389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#odd numbers between 1 to 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print(i)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6D1ED8-078B-D534-75BB-36F7C8934386}"/>
              </a:ext>
            </a:extLst>
          </p:cNvPr>
          <p:cNvSpPr/>
          <p:nvPr/>
        </p:nvSpPr>
        <p:spPr>
          <a:xfrm>
            <a:off x="426896" y="1465216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5A1A493F-6455-6A97-2F8D-A0C0EFDFABDC}"/>
              </a:ext>
            </a:extLst>
          </p:cNvPr>
          <p:cNvSpPr/>
          <p:nvPr/>
        </p:nvSpPr>
        <p:spPr>
          <a:xfrm>
            <a:off x="426896" y="1136032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974958-3D46-BD41-63EF-C14C27D604D3}"/>
              </a:ext>
            </a:extLst>
          </p:cNvPr>
          <p:cNvSpPr/>
          <p:nvPr/>
        </p:nvSpPr>
        <p:spPr>
          <a:xfrm>
            <a:off x="926889" y="3337145"/>
            <a:ext cx="58138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#series 1 + 4 + 9 + 16 + 25 + 36 + ...n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sum = sum + i**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"Sum="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,sum)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FEE2EC-330C-E242-A120-3D53DC4AC72B}"/>
              </a:ext>
            </a:extLst>
          </p:cNvPr>
          <p:cNvSpPr/>
          <p:nvPr/>
        </p:nvSpPr>
        <p:spPr>
          <a:xfrm>
            <a:off x="426896" y="3337145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F77E9FFA-B9ED-8093-0892-BBFACA7E7DC0}"/>
              </a:ext>
            </a:extLst>
          </p:cNvPr>
          <p:cNvSpPr/>
          <p:nvPr/>
        </p:nvSpPr>
        <p:spPr>
          <a:xfrm>
            <a:off x="426896" y="3007961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61820F-74AE-DFB7-5F73-9EBEB548FCAC}"/>
              </a:ext>
            </a:extLst>
          </p:cNvPr>
          <p:cNvSpPr/>
          <p:nvPr/>
        </p:nvSpPr>
        <p:spPr>
          <a:xfrm>
            <a:off x="8294547" y="3501737"/>
            <a:ext cx="261818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Sum= 385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87338011-5E6D-AA6A-9428-6E53CD805DDD}"/>
              </a:ext>
            </a:extLst>
          </p:cNvPr>
          <p:cNvSpPr/>
          <p:nvPr/>
        </p:nvSpPr>
        <p:spPr>
          <a:xfrm>
            <a:off x="8294546" y="317255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9844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5" grpId="0" animBg="1"/>
      <p:bldP spid="16" grpId="0" uiExpand="1" build="p" animBg="1"/>
      <p:bldP spid="17" grpId="0" animBg="1"/>
      <p:bldP spid="18" grpId="0" animBg="1"/>
      <p:bldP spid="19" grpId="0" build="p" animBg="1"/>
      <p:bldP spid="20" grpId="0" animBg="1"/>
      <p:bldP spid="21" grpId="0" animBg="1"/>
      <p:bldP spid="22" grpId="0" build="p" animBg="1"/>
      <p:bldP spid="2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CB9EB-F663-BDBB-4EA0-5D4032285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71F0-2428-83A5-0D3B-F6E2EB6F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031E40-11C0-FA44-D8EE-C80E1288E18F}"/>
              </a:ext>
            </a:extLst>
          </p:cNvPr>
          <p:cNvSpPr/>
          <p:nvPr/>
        </p:nvSpPr>
        <p:spPr>
          <a:xfrm>
            <a:off x="949123" y="1405359"/>
            <a:ext cx="5813894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 Find factorial of the given number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fact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fact = fact * i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"Factorial 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 fact )</a:t>
            </a:r>
            <a:endParaRPr lang="en-US" sz="1600" b="0" dirty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F0218-989C-2CA0-5144-4658732EB896}"/>
              </a:ext>
            </a:extLst>
          </p:cNvPr>
          <p:cNvSpPr/>
          <p:nvPr/>
        </p:nvSpPr>
        <p:spPr>
          <a:xfrm>
            <a:off x="449130" y="140535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73496C2F-EF0B-66DD-3D10-E21E22F791AC}"/>
              </a:ext>
            </a:extLst>
          </p:cNvPr>
          <p:cNvSpPr/>
          <p:nvPr/>
        </p:nvSpPr>
        <p:spPr>
          <a:xfrm>
            <a:off x="449130" y="107617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Example3.py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509C8B-2F2F-0AEC-599F-F1C714B27146}"/>
              </a:ext>
            </a:extLst>
          </p:cNvPr>
          <p:cNvSpPr/>
          <p:nvPr/>
        </p:nvSpPr>
        <p:spPr>
          <a:xfrm>
            <a:off x="8316781" y="1569951"/>
            <a:ext cx="298550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Factorial = 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C2B66BA4-C79D-1AA6-7C5F-943D4D6874F8}"/>
              </a:ext>
            </a:extLst>
          </p:cNvPr>
          <p:cNvSpPr/>
          <p:nvPr/>
        </p:nvSpPr>
        <p:spPr>
          <a:xfrm>
            <a:off x="8316780" y="124076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A2EACE-E71E-4C90-0A9D-B73FC6EC540F}"/>
              </a:ext>
            </a:extLst>
          </p:cNvPr>
          <p:cNvSpPr/>
          <p:nvPr/>
        </p:nvSpPr>
        <p:spPr>
          <a:xfrm>
            <a:off x="949123" y="3717117"/>
            <a:ext cx="581389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#series 1 – 2 + 3 – 4 + 5 – 6 + 7 ... 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,num+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sum = sum - i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sum = sum + i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"Sum="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,sum)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F941E-8B7F-2670-4BFA-BD9CEA2CC6D7}"/>
              </a:ext>
            </a:extLst>
          </p:cNvPr>
          <p:cNvSpPr/>
          <p:nvPr/>
        </p:nvSpPr>
        <p:spPr>
          <a:xfrm>
            <a:off x="449130" y="3717117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4185D471-8DDD-30B0-7770-81D87B7C7995}"/>
              </a:ext>
            </a:extLst>
          </p:cNvPr>
          <p:cNvSpPr/>
          <p:nvPr/>
        </p:nvSpPr>
        <p:spPr>
          <a:xfrm>
            <a:off x="449130" y="3387933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Example4.py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60EDD4-8119-D48F-8C44-1EBBAA75A79D}"/>
              </a:ext>
            </a:extLst>
          </p:cNvPr>
          <p:cNvSpPr/>
          <p:nvPr/>
        </p:nvSpPr>
        <p:spPr>
          <a:xfrm>
            <a:off x="8249874" y="3881709"/>
            <a:ext cx="2799160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Sum= -5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50C0A038-FDD7-EC84-BD7F-9DC5A5580F71}"/>
              </a:ext>
            </a:extLst>
          </p:cNvPr>
          <p:cNvSpPr/>
          <p:nvPr/>
        </p:nvSpPr>
        <p:spPr>
          <a:xfrm>
            <a:off x="8249873" y="355252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85121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 animBg="1"/>
      <p:bldP spid="6" grpId="0" build="p" animBg="1"/>
      <p:bldP spid="7" grpId="0" animBg="1"/>
      <p:bldP spid="8" grpId="0" build="p" animBg="1"/>
      <p:bldP spid="9" grpId="0" animBg="1"/>
      <p:bldP spid="10" grpId="0" animBg="1"/>
      <p:bldP spid="11" grpId="0" build="p" animBg="1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7CC54-EA11-04C3-79AF-241F6348E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0C11-A717-405B-F993-8024707C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While Loop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A25FB-DDCF-64B1-CF67-3819602F5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- 7</a:t>
            </a:r>
          </a:p>
        </p:txBody>
      </p:sp>
    </p:spTree>
    <p:extLst>
      <p:ext uri="{BB962C8B-B14F-4D97-AF65-F5344CB8AC3E}">
        <p14:creationId xmlns:p14="http://schemas.microsoft.com/office/powerpoint/2010/main" val="3621037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53548-1F9F-8A90-7958-CDB58F0A6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9ADC2-02A9-A6BA-69AD-B8937E02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While loop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5974-DA20-0745-FE66-F95E9643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226"/>
            <a:ext cx="11929641" cy="5590565"/>
          </a:xfrm>
        </p:spPr>
        <p:txBody>
          <a:bodyPr/>
          <a:lstStyle/>
          <a:p>
            <a:r>
              <a:rPr lang="en-IN" dirty="0"/>
              <a:t>While loop will continue to </a:t>
            </a:r>
            <a:r>
              <a:rPr lang="en-IN" dirty="0">
                <a:solidFill>
                  <a:srgbClr val="C00000"/>
                </a:solidFill>
              </a:rPr>
              <a:t>execute block of code </a:t>
            </a:r>
            <a:r>
              <a:rPr lang="en-IN" dirty="0"/>
              <a:t>until some condition </a:t>
            </a:r>
            <a:r>
              <a:rPr lang="en-IN" dirty="0">
                <a:solidFill>
                  <a:srgbClr val="C00000"/>
                </a:solidFill>
              </a:rPr>
              <a:t>remains True</a:t>
            </a:r>
            <a:r>
              <a:rPr lang="en-IN" dirty="0"/>
              <a:t>.</a:t>
            </a:r>
          </a:p>
          <a:p>
            <a:r>
              <a:rPr lang="en-IN" dirty="0"/>
              <a:t>For example, </a:t>
            </a:r>
          </a:p>
          <a:p>
            <a:pPr lvl="1"/>
            <a:r>
              <a:rPr lang="en-IN" sz="2100" dirty="0"/>
              <a:t>while felling hungry, keep eating </a:t>
            </a:r>
          </a:p>
          <a:p>
            <a:pPr lvl="1"/>
            <a:r>
              <a:rPr lang="en-IN" sz="2100" dirty="0"/>
              <a:t>while have internet pack available, keep watching videos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C1464A-9EEB-22F6-A8E4-091F0E939663}"/>
              </a:ext>
            </a:extLst>
          </p:cNvPr>
          <p:cNvSpPr/>
          <p:nvPr/>
        </p:nvSpPr>
        <p:spPr>
          <a:xfrm>
            <a:off x="897097" y="2947635"/>
            <a:ext cx="847227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some_condition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Code to execute in loop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2498B3-8B91-F878-DDB6-DEDD45257BA3}"/>
              </a:ext>
            </a:extLst>
          </p:cNvPr>
          <p:cNvSpPr/>
          <p:nvPr/>
        </p:nvSpPr>
        <p:spPr>
          <a:xfrm>
            <a:off x="397104" y="2947635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405AD719-3925-52A1-10BB-6BE0C2959B53}"/>
              </a:ext>
            </a:extLst>
          </p:cNvPr>
          <p:cNvSpPr/>
          <p:nvPr/>
        </p:nvSpPr>
        <p:spPr>
          <a:xfrm>
            <a:off x="397104" y="2618451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C042263B-205D-CAA6-E104-4809EA6FD957}"/>
              </a:ext>
            </a:extLst>
          </p:cNvPr>
          <p:cNvSpPr/>
          <p:nvPr/>
        </p:nvSpPr>
        <p:spPr>
          <a:xfrm>
            <a:off x="5489038" y="2549066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while loop ends with </a:t>
            </a:r>
            <a:r>
              <a:rPr lang="en-IN" b="1" dirty="0">
                <a:solidFill>
                  <a:srgbClr val="FF0000"/>
                </a:solidFill>
              </a:rPr>
              <a:t>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C41917F8-7FF6-B9D5-2904-4990B7E5EE78}"/>
              </a:ext>
            </a:extLst>
          </p:cNvPr>
          <p:cNvSpPr/>
          <p:nvPr/>
        </p:nvSpPr>
        <p:spPr>
          <a:xfrm>
            <a:off x="2058957" y="3564496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Indentation (tab/whitespace) at the beginning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9594EE-AD67-9A81-4414-075AB719E2FA}"/>
              </a:ext>
            </a:extLst>
          </p:cNvPr>
          <p:cNvSpPr/>
          <p:nvPr/>
        </p:nvSpPr>
        <p:spPr>
          <a:xfrm>
            <a:off x="892574" y="4677893"/>
            <a:ext cx="48816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invalid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in python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FE6599-C54F-12AE-5B79-397C0EF65EE3}"/>
              </a:ext>
            </a:extLst>
          </p:cNvPr>
          <p:cNvSpPr/>
          <p:nvPr/>
        </p:nvSpPr>
        <p:spPr>
          <a:xfrm>
            <a:off x="392581" y="4677893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AE1A9FD-4CAF-5F9C-4B2D-7D278D1101D0}"/>
              </a:ext>
            </a:extLst>
          </p:cNvPr>
          <p:cNvSpPr/>
          <p:nvPr/>
        </p:nvSpPr>
        <p:spPr>
          <a:xfrm>
            <a:off x="392581" y="4348709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whiledemo.py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5AA31786-7F8D-8996-850A-511B65A9FEA5}"/>
              </a:ext>
            </a:extLst>
          </p:cNvPr>
          <p:cNvSpPr/>
          <p:nvPr/>
        </p:nvSpPr>
        <p:spPr>
          <a:xfrm>
            <a:off x="5307884" y="4410742"/>
            <a:ext cx="1406636" cy="144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2F6B4E-E47B-9443-8052-DC01FC780250}"/>
              </a:ext>
            </a:extLst>
          </p:cNvPr>
          <p:cNvSpPr/>
          <p:nvPr/>
        </p:nvSpPr>
        <p:spPr>
          <a:xfrm>
            <a:off x="7327879" y="4194812"/>
            <a:ext cx="467750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x &lt;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print(x)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x +=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# x++ is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invalid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 in python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"X is greater than 3"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26C11-3711-2082-A416-72A0C6D44470}"/>
              </a:ext>
            </a:extLst>
          </p:cNvPr>
          <p:cNvSpPr/>
          <p:nvPr/>
        </p:nvSpPr>
        <p:spPr>
          <a:xfrm>
            <a:off x="6827886" y="4194812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EF9C966D-78A9-2D9C-41AD-B305395A9521}"/>
              </a:ext>
            </a:extLst>
          </p:cNvPr>
          <p:cNvSpPr/>
          <p:nvPr/>
        </p:nvSpPr>
        <p:spPr>
          <a:xfrm>
            <a:off x="6827886" y="3865628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withelse.py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5323493D-C091-4450-D986-4BF9F0BB3FDF}"/>
              </a:ext>
            </a:extLst>
          </p:cNvPr>
          <p:cNvSpPr/>
          <p:nvPr/>
        </p:nvSpPr>
        <p:spPr>
          <a:xfrm>
            <a:off x="10302578" y="3418703"/>
            <a:ext cx="1406636" cy="14492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X is greater than 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DC8472-2476-9824-33AB-E16E22E9D06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170226" y="3376807"/>
            <a:ext cx="888731" cy="50095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1E408D-43FD-F5F1-C6A9-72711A99B89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502233" y="2862333"/>
            <a:ext cx="1986805" cy="23905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6AF7F6-296C-032E-B205-7B569570EF48}"/>
              </a:ext>
            </a:extLst>
          </p:cNvPr>
          <p:cNvCxnSpPr>
            <a:cxnSpLocks/>
          </p:cNvCxnSpPr>
          <p:nvPr/>
        </p:nvCxnSpPr>
        <p:spPr>
          <a:xfrm flipV="1">
            <a:off x="2413153" y="5144569"/>
            <a:ext cx="2901955" cy="18632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EB58E7-3556-405E-D087-54BCCC465D1C}"/>
              </a:ext>
            </a:extLst>
          </p:cNvPr>
          <p:cNvCxnSpPr>
            <a:cxnSpLocks/>
          </p:cNvCxnSpPr>
          <p:nvPr/>
        </p:nvCxnSpPr>
        <p:spPr>
          <a:xfrm flipV="1">
            <a:off x="8814380" y="4176472"/>
            <a:ext cx="1488198" cy="69146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4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animBg="1"/>
      <p:bldP spid="8" grpId="0" animBg="1"/>
      <p:bldP spid="9" grpId="0" build="p" animBg="1"/>
      <p:bldP spid="10" grpId="0" animBg="1"/>
      <p:bldP spid="11" grpId="0" animBg="1"/>
      <p:bldP spid="12" grpId="0" animBg="1"/>
      <p:bldP spid="13" grpId="0" build="p" animBg="1"/>
      <p:bldP spid="14" grpId="0" animBg="1"/>
      <p:bldP spid="15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81138-B477-A502-63C7-9C49C309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EC01-85AF-144C-0DF1-B745116E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20632-DBE7-8E3F-56E0-C685A01994DF}"/>
              </a:ext>
            </a:extLst>
          </p:cNvPr>
          <p:cNvSpPr/>
          <p:nvPr/>
        </p:nvSpPr>
        <p:spPr>
          <a:xfrm>
            <a:off x="964212" y="1362579"/>
            <a:ext cx="581389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#odd numbers between 1 to 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i=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(i&lt;=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i %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    print(i)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i+=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BD27D-9FC8-5756-071E-253711261F29}"/>
              </a:ext>
            </a:extLst>
          </p:cNvPr>
          <p:cNvSpPr/>
          <p:nvPr/>
        </p:nvSpPr>
        <p:spPr>
          <a:xfrm>
            <a:off x="464219" y="1362579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AFA4BF4D-6535-9B93-DBD8-EA2BE0BDE781}"/>
              </a:ext>
            </a:extLst>
          </p:cNvPr>
          <p:cNvSpPr/>
          <p:nvPr/>
        </p:nvSpPr>
        <p:spPr>
          <a:xfrm>
            <a:off x="464219" y="1033395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Example1.py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5D6A-15EF-710C-C487-B5FAC05C0AB2}"/>
              </a:ext>
            </a:extLst>
          </p:cNvPr>
          <p:cNvSpPr/>
          <p:nvPr/>
        </p:nvSpPr>
        <p:spPr>
          <a:xfrm>
            <a:off x="8331870" y="1546402"/>
            <a:ext cx="217051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5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D7B60789-0851-4033-01B4-880A56E68615}"/>
              </a:ext>
            </a:extLst>
          </p:cNvPr>
          <p:cNvSpPr/>
          <p:nvPr/>
        </p:nvSpPr>
        <p:spPr>
          <a:xfrm>
            <a:off x="8331869" y="121721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E80031-A76D-A45D-D577-0FA5C924827B}"/>
              </a:ext>
            </a:extLst>
          </p:cNvPr>
          <p:cNvSpPr/>
          <p:nvPr/>
        </p:nvSpPr>
        <p:spPr>
          <a:xfrm>
            <a:off x="964213" y="3789173"/>
            <a:ext cx="581389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Consolas"/>
              </a:rPr>
              <a:t>#series 1 + 4 + 9 + 16 + 25 + 36 + ...n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(input(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"Enter Number =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sum = i = 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0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(i&lt;=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num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sum = sum + i**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   i+=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1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"Sum="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,sum)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361FFB-4B0F-3C4D-27BC-8E3489E2123E}"/>
              </a:ext>
            </a:extLst>
          </p:cNvPr>
          <p:cNvSpPr/>
          <p:nvPr/>
        </p:nvSpPr>
        <p:spPr>
          <a:xfrm>
            <a:off x="464220" y="3789173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D6959E3B-AC5E-044D-EEC8-DD4304F796A1}"/>
              </a:ext>
            </a:extLst>
          </p:cNvPr>
          <p:cNvSpPr/>
          <p:nvPr/>
        </p:nvSpPr>
        <p:spPr>
          <a:xfrm>
            <a:off x="464220" y="3459989"/>
            <a:ext cx="168092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Example2.py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F5F4D5-1551-03FC-4FC3-11C323E5FE08}"/>
              </a:ext>
            </a:extLst>
          </p:cNvPr>
          <p:cNvSpPr/>
          <p:nvPr/>
        </p:nvSpPr>
        <p:spPr>
          <a:xfrm>
            <a:off x="8331871" y="3953765"/>
            <a:ext cx="261818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Enter Number = 10</a:t>
            </a:r>
          </a:p>
          <a:p>
            <a:r>
              <a:rPr lang="en-IN" sz="1600" dirty="0">
                <a:latin typeface="Consolas" pitchFamily="49" charset="0"/>
                <a:cs typeface="Consolas" panose="020B0609020204030204" pitchFamily="49" charset="0"/>
              </a:rPr>
              <a:t>Sum= 385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EF4AD644-042A-F827-D55C-B3D7B4A80CE4}"/>
              </a:ext>
            </a:extLst>
          </p:cNvPr>
          <p:cNvSpPr/>
          <p:nvPr/>
        </p:nvSpPr>
        <p:spPr>
          <a:xfrm>
            <a:off x="8331870" y="362458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8262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  <p:bldP spid="15" grpId="0" animBg="1"/>
      <p:bldP spid="16" grpId="0" animBg="1"/>
      <p:bldP spid="17" grpId="0" build="p" animBg="1"/>
      <p:bldP spid="18" grpId="0" animBg="1"/>
      <p:bldP spid="19" grpId="0" build="p" animBg="1"/>
      <p:bldP spid="20" grpId="0" animBg="1"/>
      <p:bldP spid="21" grpId="0" animBg="1"/>
      <p:bldP spid="22" grpId="0" build="p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68004-889C-4C7D-2D84-3485F196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29D4-0D61-B72E-9DE9-AE6BA0FC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Exercise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7545-6EF8-9313-6740-815AC590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226"/>
            <a:ext cx="11929641" cy="5590565"/>
          </a:xfrm>
        </p:spPr>
        <p:txBody>
          <a:bodyPr/>
          <a:lstStyle/>
          <a:p>
            <a:r>
              <a:rPr lang="en-US" dirty="0"/>
              <a:t>Perform the following programs using for and while loop.</a:t>
            </a:r>
          </a:p>
          <a:p>
            <a:pPr lvl="1"/>
            <a:r>
              <a:rPr lang="en-US" sz="2200" dirty="0"/>
              <a:t>WAP to find out sum of first and last digit of a given number</a:t>
            </a:r>
          </a:p>
          <a:p>
            <a:pPr lvl="1"/>
            <a:r>
              <a:rPr lang="en-US" sz="2200" dirty="0"/>
              <a:t>WAP to find whether the given number is prime or not.</a:t>
            </a:r>
          </a:p>
          <a:p>
            <a:pPr lvl="1"/>
            <a:r>
              <a:rPr lang="en-US" sz="2200" dirty="0"/>
              <a:t>WAP to find out prime numbers between given two numbers</a:t>
            </a:r>
          </a:p>
          <a:p>
            <a:pPr lvl="1"/>
            <a:r>
              <a:rPr lang="en-US" sz="2200" dirty="0"/>
              <a:t>WAP to print given number in reverse order.</a:t>
            </a:r>
          </a:p>
          <a:p>
            <a:pPr lvl="1"/>
            <a:r>
              <a:rPr lang="en-US" sz="2200" dirty="0"/>
              <a:t>WAP to check whether the given number is Armstrong or not.</a:t>
            </a:r>
          </a:p>
          <a:p>
            <a:pPr lvl="1"/>
            <a:r>
              <a:rPr lang="en-US" sz="2200" dirty="0"/>
              <a:t>WAP to find the sum of 1 + (1+2) + (1+2+3) + (1+2+3+4)+ …+(1+2+3+4+….+n).</a:t>
            </a:r>
          </a:p>
        </p:txBody>
      </p:sp>
    </p:spTree>
    <p:extLst>
      <p:ext uri="{BB962C8B-B14F-4D97-AF65-F5344CB8AC3E}">
        <p14:creationId xmlns:p14="http://schemas.microsoft.com/office/powerpoint/2010/main" val="36059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7D2AA-1720-4E96-71D4-7BBD1663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7169-A80C-AB2E-85A5-F27496A4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893985" cy="2852737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rgbClr val="88570A"/>
                    </a:gs>
                    <a:gs pos="53000">
                      <a:srgbClr val="E99718"/>
                    </a:gs>
                  </a:gsLst>
                  <a:lin ang="0" scaled="1"/>
                  <a:tileRect/>
                </a:gradFill>
              </a:rPr>
              <a:t>Break, Continue &amp; Pass keyword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E769D-2945-9ED5-2D0D-CBFB1B728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- 8</a:t>
            </a:r>
          </a:p>
        </p:txBody>
      </p:sp>
    </p:spTree>
    <p:extLst>
      <p:ext uri="{BB962C8B-B14F-4D97-AF65-F5344CB8AC3E}">
        <p14:creationId xmlns:p14="http://schemas.microsoft.com/office/powerpoint/2010/main" val="735188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488D9-6DFC-77ED-2203-855EF8E7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61FD-EF59-ED87-7679-D671D46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break keyword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2B50-4118-27AD-4E30-933942B6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226"/>
            <a:ext cx="11929641" cy="5590565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Breaks</a:t>
            </a:r>
            <a:r>
              <a:rPr lang="en-IN" dirty="0"/>
              <a:t> out of the current </a:t>
            </a:r>
            <a:r>
              <a:rPr lang="en-IN" dirty="0">
                <a:solidFill>
                  <a:srgbClr val="C00000"/>
                </a:solidFill>
              </a:rPr>
              <a:t>closest enclosing loop</a:t>
            </a:r>
            <a:r>
              <a:rPr lang="en-IN" dirty="0"/>
              <a:t>.</a:t>
            </a:r>
          </a:p>
          <a:p>
            <a:r>
              <a:rPr lang="en-US" dirty="0"/>
              <a:t>Break Statement is a loop control statement that is used to </a:t>
            </a:r>
            <a:r>
              <a:rPr lang="en-US" dirty="0">
                <a:solidFill>
                  <a:srgbClr val="C00000"/>
                </a:solidFill>
              </a:rPr>
              <a:t>terminate the loop</a:t>
            </a:r>
            <a:r>
              <a:rPr lang="en-US" dirty="0"/>
              <a:t>. </a:t>
            </a:r>
          </a:p>
          <a:p>
            <a:r>
              <a:rPr lang="en-US" dirty="0"/>
              <a:t>As soon as the break statement is encountered from within a loop, the loop iterations stop there, and control returns from the loop immediately to the </a:t>
            </a:r>
            <a:r>
              <a:rPr lang="en-US" dirty="0">
                <a:solidFill>
                  <a:srgbClr val="C00000"/>
                </a:solidFill>
              </a:rPr>
              <a:t>first statement </a:t>
            </a:r>
            <a:r>
              <a:rPr lang="en-US" dirty="0"/>
              <a:t>after the loop. </a:t>
            </a:r>
          </a:p>
          <a:p>
            <a:r>
              <a:rPr lang="en-US" dirty="0"/>
              <a:t>Basically, break statements are used in situations when we are not sure about the actual number of iterations for the loop or we want to </a:t>
            </a:r>
            <a:r>
              <a:rPr lang="en-US" dirty="0">
                <a:solidFill>
                  <a:srgbClr val="C00000"/>
                </a:solidFill>
              </a:rPr>
              <a:t>terminate the loop based on some condition</a:t>
            </a:r>
            <a:r>
              <a:rPr lang="en-US" dirty="0"/>
              <a:t>.  </a:t>
            </a:r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C8B1CB-36EF-EA66-094B-53C8427A3AEE}"/>
              </a:ext>
            </a:extLst>
          </p:cNvPr>
          <p:cNvSpPr/>
          <p:nvPr/>
        </p:nvSpPr>
        <p:spPr>
          <a:xfrm>
            <a:off x="1239189" y="3787777"/>
            <a:ext cx="1526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9BC30-FE82-199A-727C-7E5438780F9D}"/>
              </a:ext>
            </a:extLst>
          </p:cNvPr>
          <p:cNvSpPr/>
          <p:nvPr/>
        </p:nvSpPr>
        <p:spPr>
          <a:xfrm>
            <a:off x="739196" y="3787777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4F92D93-095C-C5D8-AB41-34D27C2A6CED}"/>
              </a:ext>
            </a:extLst>
          </p:cNvPr>
          <p:cNvSpPr/>
          <p:nvPr/>
        </p:nvSpPr>
        <p:spPr>
          <a:xfrm>
            <a:off x="739196" y="3458593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6E5713-38EB-B182-700D-4EFF82689297}"/>
              </a:ext>
            </a:extLst>
          </p:cNvPr>
          <p:cNvSpPr/>
          <p:nvPr/>
        </p:nvSpPr>
        <p:spPr>
          <a:xfrm>
            <a:off x="1239189" y="4650588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break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DFAD19-B40A-3BFF-D778-112B545B3A95}"/>
              </a:ext>
            </a:extLst>
          </p:cNvPr>
          <p:cNvSpPr/>
          <p:nvPr/>
        </p:nvSpPr>
        <p:spPr>
          <a:xfrm>
            <a:off x="739196" y="465058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C7AD4D90-E803-0FF1-3A80-816B04516C98}"/>
              </a:ext>
            </a:extLst>
          </p:cNvPr>
          <p:cNvSpPr/>
          <p:nvPr/>
        </p:nvSpPr>
        <p:spPr>
          <a:xfrm>
            <a:off x="739196" y="4321404"/>
            <a:ext cx="171156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breakdemo.py</a:t>
            </a:r>
          </a:p>
        </p:txBody>
      </p:sp>
      <p:sp>
        <p:nvSpPr>
          <p:cNvPr id="10" name="Line Callout 1 17">
            <a:extLst>
              <a:ext uri="{FF2B5EF4-FFF2-40B4-BE49-F238E27FC236}">
                <a16:creationId xmlns:a16="http://schemas.microsoft.com/office/drawing/2014/main" id="{62700A48-D025-E465-2409-4749866B56DA}"/>
              </a:ext>
            </a:extLst>
          </p:cNvPr>
          <p:cNvSpPr/>
          <p:nvPr/>
        </p:nvSpPr>
        <p:spPr>
          <a:xfrm>
            <a:off x="4679714" y="4254027"/>
            <a:ext cx="1406636" cy="16735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1F2777-B8EC-457B-7578-051EFF6393E5}"/>
              </a:ext>
            </a:extLst>
          </p:cNvPr>
          <p:cNvCxnSpPr>
            <a:cxnSpLocks/>
          </p:cNvCxnSpPr>
          <p:nvPr/>
        </p:nvCxnSpPr>
        <p:spPr>
          <a:xfrm flipV="1">
            <a:off x="3077637" y="5121069"/>
            <a:ext cx="1602077" cy="66336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44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53268-3F52-1414-E85E-EE1337065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9A99-5504-6695-0F2D-3415296A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continue keyword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F5B34-9301-A531-18E4-5C6C10302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226"/>
            <a:ext cx="11929641" cy="5590565"/>
          </a:xfrm>
        </p:spPr>
        <p:txBody>
          <a:bodyPr/>
          <a:lstStyle/>
          <a:p>
            <a:r>
              <a:rPr lang="en-US" dirty="0"/>
              <a:t>Goes to the top of the </a:t>
            </a:r>
            <a:r>
              <a:rPr lang="en-US" dirty="0">
                <a:solidFill>
                  <a:srgbClr val="C00000"/>
                </a:solidFill>
              </a:rPr>
              <a:t>current closest enclosing loop</a:t>
            </a:r>
            <a:r>
              <a:rPr lang="en-US" dirty="0"/>
              <a:t>.</a:t>
            </a:r>
          </a:p>
          <a:p>
            <a:r>
              <a:rPr lang="en-US" dirty="0"/>
              <a:t>Continue statement is a loop control statement that forces to execute the </a:t>
            </a:r>
            <a:r>
              <a:rPr lang="en-US" dirty="0">
                <a:solidFill>
                  <a:srgbClr val="C00000"/>
                </a:solidFill>
              </a:rPr>
              <a:t>next iteration </a:t>
            </a:r>
            <a:r>
              <a:rPr lang="en-US" dirty="0"/>
              <a:t>of the loop while </a:t>
            </a:r>
            <a:r>
              <a:rPr lang="en-US" dirty="0">
                <a:solidFill>
                  <a:srgbClr val="C00000"/>
                </a:solidFill>
              </a:rPr>
              <a:t>skipping the rest </a:t>
            </a:r>
            <a:r>
              <a:rPr lang="en-US" dirty="0"/>
              <a:t>of the code inside the loop for the current iteration only i.e. </a:t>
            </a:r>
          </a:p>
          <a:p>
            <a:r>
              <a:rPr lang="en-US" dirty="0"/>
              <a:t>When the continue statement is executed in the loop, the code inside the loop following the continue statement will be </a:t>
            </a:r>
            <a:r>
              <a:rPr lang="en-US" dirty="0">
                <a:solidFill>
                  <a:srgbClr val="C00000"/>
                </a:solidFill>
              </a:rPr>
              <a:t>skipped</a:t>
            </a:r>
            <a:r>
              <a:rPr lang="en-US" dirty="0"/>
              <a:t> for the </a:t>
            </a:r>
            <a:r>
              <a:rPr lang="en-US" dirty="0">
                <a:solidFill>
                  <a:srgbClr val="C00000"/>
                </a:solidFill>
              </a:rPr>
              <a:t>current iteration </a:t>
            </a:r>
            <a:r>
              <a:rPr lang="en-US" dirty="0"/>
              <a:t>and the next iteration of the loop will begin.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E97BCF-D4A4-5AC6-ED91-B1D2E4D14DAF}"/>
              </a:ext>
            </a:extLst>
          </p:cNvPr>
          <p:cNvSpPr/>
          <p:nvPr/>
        </p:nvSpPr>
        <p:spPr>
          <a:xfrm>
            <a:off x="1276513" y="3713129"/>
            <a:ext cx="1526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continue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B182E-C82E-984D-4831-5ED5AC472476}"/>
              </a:ext>
            </a:extLst>
          </p:cNvPr>
          <p:cNvSpPr/>
          <p:nvPr/>
        </p:nvSpPr>
        <p:spPr>
          <a:xfrm>
            <a:off x="776520" y="3713129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B1175F29-EB10-9A19-BF9E-3D52EF3579C9}"/>
              </a:ext>
            </a:extLst>
          </p:cNvPr>
          <p:cNvSpPr/>
          <p:nvPr/>
        </p:nvSpPr>
        <p:spPr>
          <a:xfrm>
            <a:off x="776520" y="3383945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D475F3-FB5E-3563-7001-E1F4A826B75C}"/>
              </a:ext>
            </a:extLst>
          </p:cNvPr>
          <p:cNvSpPr/>
          <p:nvPr/>
        </p:nvSpPr>
        <p:spPr>
          <a:xfrm>
            <a:off x="1190153" y="4660185"/>
            <a:ext cx="460562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== 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continue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/>
              </a:rPr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print(temp)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B1A47-2FA1-CC44-8A7C-9257BD8A02D8}"/>
              </a:ext>
            </a:extLst>
          </p:cNvPr>
          <p:cNvSpPr/>
          <p:nvPr/>
        </p:nvSpPr>
        <p:spPr>
          <a:xfrm>
            <a:off x="690160" y="466018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ECDEB659-9660-C804-CFEB-020D0F80F6EA}"/>
              </a:ext>
            </a:extLst>
          </p:cNvPr>
          <p:cNvSpPr/>
          <p:nvPr/>
        </p:nvSpPr>
        <p:spPr>
          <a:xfrm>
            <a:off x="690161" y="4331001"/>
            <a:ext cx="169756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continuedemo.py</a:t>
            </a:r>
          </a:p>
        </p:txBody>
      </p:sp>
      <p:sp>
        <p:nvSpPr>
          <p:cNvPr id="10" name="Line Callout 1 23">
            <a:extLst>
              <a:ext uri="{FF2B5EF4-FFF2-40B4-BE49-F238E27FC236}">
                <a16:creationId xmlns:a16="http://schemas.microsoft.com/office/drawing/2014/main" id="{CA54DC42-5423-1216-C0EB-AEADAE052633}"/>
              </a:ext>
            </a:extLst>
          </p:cNvPr>
          <p:cNvSpPr/>
          <p:nvPr/>
        </p:nvSpPr>
        <p:spPr>
          <a:xfrm>
            <a:off x="4630678" y="4263624"/>
            <a:ext cx="1406636" cy="16735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170A81-F54D-59A7-EC6C-B59F635B7FAA}"/>
              </a:ext>
            </a:extLst>
          </p:cNvPr>
          <p:cNvCxnSpPr>
            <a:cxnSpLocks/>
          </p:cNvCxnSpPr>
          <p:nvPr/>
        </p:nvCxnSpPr>
        <p:spPr>
          <a:xfrm flipV="1">
            <a:off x="3052208" y="5130666"/>
            <a:ext cx="1578470" cy="67898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2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C2B5B-F4C6-17A7-F4E6-A42697A2C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DBE5-1B27-49B7-72E5-AFB63AC9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String methods in python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78DE-0FA2-41CF-6467-2E0D3ECFE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lots of </a:t>
            </a:r>
            <a:r>
              <a:rPr lang="en-US" dirty="0">
                <a:solidFill>
                  <a:srgbClr val="C00000"/>
                </a:solidFill>
              </a:rPr>
              <a:t>built-in methods </a:t>
            </a:r>
            <a:r>
              <a:rPr lang="en-US" dirty="0"/>
              <a:t>that you can use on strings, we are going to cover some frequently used methods for string given as below:</a:t>
            </a:r>
          </a:p>
          <a:p>
            <a:pPr lvl="1"/>
            <a:r>
              <a:rPr lang="en-IN" sz="2200" dirty="0" err="1"/>
              <a:t>len</a:t>
            </a:r>
            <a:r>
              <a:rPr lang="en-IN" sz="2200" dirty="0"/>
              <a:t>()</a:t>
            </a:r>
          </a:p>
          <a:p>
            <a:pPr lvl="1"/>
            <a:r>
              <a:rPr lang="en-IN" sz="2200" dirty="0"/>
              <a:t>count()</a:t>
            </a:r>
          </a:p>
          <a:p>
            <a:pPr lvl="1"/>
            <a:r>
              <a:rPr lang="en-IN" sz="2200" dirty="0"/>
              <a:t>title(), lower(), upper()</a:t>
            </a:r>
          </a:p>
          <a:p>
            <a:pPr lvl="1"/>
            <a:r>
              <a:rPr lang="en-IN" sz="2200" dirty="0" err="1"/>
              <a:t>istitle</a:t>
            </a:r>
            <a:r>
              <a:rPr lang="en-IN" sz="2200" dirty="0"/>
              <a:t>(), </a:t>
            </a:r>
            <a:r>
              <a:rPr lang="en-IN" sz="2200" dirty="0" err="1"/>
              <a:t>islower</a:t>
            </a:r>
            <a:r>
              <a:rPr lang="en-IN" sz="2200" dirty="0"/>
              <a:t>(), </a:t>
            </a:r>
            <a:r>
              <a:rPr lang="en-IN" sz="2200" dirty="0" err="1"/>
              <a:t>isupper</a:t>
            </a:r>
            <a:r>
              <a:rPr lang="en-IN" sz="2200" dirty="0"/>
              <a:t>()</a:t>
            </a:r>
          </a:p>
          <a:p>
            <a:pPr lvl="1"/>
            <a:r>
              <a:rPr lang="en-IN" sz="2200" dirty="0"/>
              <a:t>find(), </a:t>
            </a:r>
            <a:r>
              <a:rPr lang="en-IN" sz="2200" dirty="0" err="1"/>
              <a:t>rfind</a:t>
            </a:r>
            <a:r>
              <a:rPr lang="en-IN" sz="2200" dirty="0"/>
              <a:t>(), replace()</a:t>
            </a:r>
          </a:p>
          <a:p>
            <a:pPr lvl="1"/>
            <a:r>
              <a:rPr lang="en-IN" sz="2200" dirty="0"/>
              <a:t>index(), </a:t>
            </a:r>
            <a:r>
              <a:rPr lang="en-IN" sz="2200" dirty="0" err="1"/>
              <a:t>rindex</a:t>
            </a:r>
            <a:r>
              <a:rPr lang="en-IN" sz="2200" dirty="0"/>
              <a:t>()</a:t>
            </a:r>
          </a:p>
          <a:p>
            <a:pPr lvl="1"/>
            <a:r>
              <a:rPr lang="en-IN" sz="2200" dirty="0"/>
              <a:t>Methods for validations like</a:t>
            </a:r>
          </a:p>
          <a:p>
            <a:pPr lvl="2"/>
            <a:r>
              <a:rPr lang="en-IN" sz="2200" dirty="0" err="1"/>
              <a:t>isalpha</a:t>
            </a:r>
            <a:r>
              <a:rPr lang="en-IN" sz="2200" dirty="0"/>
              <a:t>(), </a:t>
            </a:r>
            <a:r>
              <a:rPr lang="en-IN" sz="2200" dirty="0" err="1"/>
              <a:t>isalnum</a:t>
            </a:r>
            <a:r>
              <a:rPr lang="en-IN" sz="2200" dirty="0"/>
              <a:t>(), </a:t>
            </a:r>
            <a:r>
              <a:rPr lang="en-IN" sz="2200" dirty="0" err="1"/>
              <a:t>isdecimal</a:t>
            </a:r>
            <a:r>
              <a:rPr lang="en-IN" sz="2200" dirty="0"/>
              <a:t>(), </a:t>
            </a:r>
            <a:r>
              <a:rPr lang="en-IN" sz="2200" dirty="0" err="1"/>
              <a:t>isdigit</a:t>
            </a:r>
            <a:r>
              <a:rPr lang="en-IN" sz="2200" dirty="0"/>
              <a:t>()</a:t>
            </a:r>
          </a:p>
          <a:p>
            <a:pPr lvl="1"/>
            <a:r>
              <a:rPr lang="en-IN" sz="2200" dirty="0"/>
              <a:t>strip(), </a:t>
            </a:r>
            <a:r>
              <a:rPr lang="en-IN" sz="2200" dirty="0" err="1"/>
              <a:t>lstrip</a:t>
            </a:r>
            <a:r>
              <a:rPr lang="en-IN" sz="2200" dirty="0"/>
              <a:t>(), </a:t>
            </a:r>
            <a:r>
              <a:rPr lang="en-IN" sz="2200" dirty="0" err="1"/>
              <a:t>rstrip</a:t>
            </a:r>
            <a:r>
              <a:rPr lang="en-IN" sz="2200" dirty="0"/>
              <a:t>()</a:t>
            </a:r>
          </a:p>
          <a:p>
            <a:pPr lvl="1"/>
            <a:r>
              <a:rPr lang="en-IN" sz="2200" dirty="0"/>
              <a:t>split(), etc..</a:t>
            </a:r>
          </a:p>
          <a:p>
            <a:r>
              <a:rPr lang="en-IN" b="1" dirty="0"/>
              <a:t>Note</a:t>
            </a:r>
            <a:r>
              <a:rPr lang="en-IN" dirty="0"/>
              <a:t> : </a:t>
            </a:r>
            <a:r>
              <a:rPr lang="en-IN" dirty="0" err="1"/>
              <a:t>len</a:t>
            </a:r>
            <a:r>
              <a:rPr lang="en-IN" dirty="0"/>
              <a:t>() is not the method of the string but can be used to get the </a:t>
            </a:r>
            <a:r>
              <a:rPr lang="en-IN" dirty="0">
                <a:solidFill>
                  <a:srgbClr val="C00000"/>
                </a:solidFill>
              </a:rPr>
              <a:t>length of the 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A404D-2753-0D36-EDCB-ECEC5BDA5AFA}"/>
              </a:ext>
            </a:extLst>
          </p:cNvPr>
          <p:cNvSpPr/>
          <p:nvPr/>
        </p:nvSpPr>
        <p:spPr>
          <a:xfrm>
            <a:off x="6392473" y="2362417"/>
            <a:ext cx="2334256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(x))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47FB2-6DD4-6D07-C54D-5AC5BB10F133}"/>
              </a:ext>
            </a:extLst>
          </p:cNvPr>
          <p:cNvSpPr/>
          <p:nvPr/>
        </p:nvSpPr>
        <p:spPr>
          <a:xfrm>
            <a:off x="5892480" y="2362417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905442F-19EF-50DD-7DC2-F799CC435A53}"/>
              </a:ext>
            </a:extLst>
          </p:cNvPr>
          <p:cNvSpPr/>
          <p:nvPr/>
        </p:nvSpPr>
        <p:spPr>
          <a:xfrm>
            <a:off x="5892480" y="203323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lendemo.py</a:t>
            </a:r>
          </a:p>
        </p:txBody>
      </p:sp>
      <p:sp>
        <p:nvSpPr>
          <p:cNvPr id="8" name="Line Callout 1 6">
            <a:extLst>
              <a:ext uri="{FF2B5EF4-FFF2-40B4-BE49-F238E27FC236}">
                <a16:creationId xmlns:a16="http://schemas.microsoft.com/office/drawing/2014/main" id="{53C8AF1F-1501-F418-FECE-56291394DD43}"/>
              </a:ext>
            </a:extLst>
          </p:cNvPr>
          <p:cNvSpPr/>
          <p:nvPr/>
        </p:nvSpPr>
        <p:spPr>
          <a:xfrm>
            <a:off x="7763890" y="3276376"/>
            <a:ext cx="3613969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7 (length of string “Darshan”)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B16C74-07E8-88CD-EC8B-EF0DE70C9B7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559601" y="2947192"/>
            <a:ext cx="204289" cy="64245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8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826F5-7ABE-5870-E149-CCB51B0F9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1301-991F-64CE-507C-FCAF0F0E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pass keyword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22BB-51D0-AD81-DADC-8E3728CB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226"/>
            <a:ext cx="11929641" cy="5590565"/>
          </a:xfrm>
        </p:spPr>
        <p:txBody>
          <a:bodyPr/>
          <a:lstStyle/>
          <a:p>
            <a:r>
              <a:rPr lang="en-IN" dirty="0"/>
              <a:t>Does nothing at all, will be used as a </a:t>
            </a:r>
            <a:r>
              <a:rPr lang="en-IN" dirty="0">
                <a:solidFill>
                  <a:srgbClr val="C00000"/>
                </a:solidFill>
              </a:rPr>
              <a:t>placeholder</a:t>
            </a:r>
            <a:r>
              <a:rPr lang="en-IN" dirty="0"/>
              <a:t> in conditions where you don’t want to write anything.</a:t>
            </a:r>
          </a:p>
          <a:p>
            <a:r>
              <a:rPr lang="en-US" dirty="0"/>
              <a:t>The pass statement is a </a:t>
            </a:r>
            <a:r>
              <a:rPr lang="en-US" dirty="0">
                <a:solidFill>
                  <a:srgbClr val="C00000"/>
                </a:solidFill>
              </a:rPr>
              <a:t>null statement</a:t>
            </a:r>
            <a:r>
              <a:rPr lang="en-US" dirty="0"/>
              <a:t>. But the difference between pass and comment is that comment is ignored by the interpreter whereas pass is not ignored. </a:t>
            </a:r>
          </a:p>
          <a:p>
            <a:endParaRPr lang="en-IN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13CDA-BC4F-2DB3-4EB6-855CA918DE4C}"/>
              </a:ext>
            </a:extLst>
          </p:cNvPr>
          <p:cNvSpPr/>
          <p:nvPr/>
        </p:nvSpPr>
        <p:spPr>
          <a:xfrm>
            <a:off x="1236283" y="3057292"/>
            <a:ext cx="152614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pass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F25EA-EF80-596B-614B-D8FEA7E3F78A}"/>
              </a:ext>
            </a:extLst>
          </p:cNvPr>
          <p:cNvSpPr/>
          <p:nvPr/>
        </p:nvSpPr>
        <p:spPr>
          <a:xfrm>
            <a:off x="736290" y="3057292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6FB6BC1F-3695-D497-971B-4F8D68A66C99}"/>
              </a:ext>
            </a:extLst>
          </p:cNvPr>
          <p:cNvSpPr/>
          <p:nvPr/>
        </p:nvSpPr>
        <p:spPr>
          <a:xfrm>
            <a:off x="736290" y="2728108"/>
            <a:ext cx="128618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271ED-E006-B4A1-6B19-72BC052E9E22}"/>
              </a:ext>
            </a:extLst>
          </p:cNvPr>
          <p:cNvSpPr/>
          <p:nvPr/>
        </p:nvSpPr>
        <p:spPr>
          <a:xfrm>
            <a:off x="1236283" y="3919376"/>
            <a:ext cx="460562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temp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range(</a:t>
            </a:r>
            <a:r>
              <a:rPr lang="en-US" sz="1600" dirty="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 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/>
              </a:rPr>
              <a:t>pass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D12E5-8424-56AD-E18A-2F8E3600E056}"/>
              </a:ext>
            </a:extLst>
          </p:cNvPr>
          <p:cNvSpPr/>
          <p:nvPr/>
        </p:nvSpPr>
        <p:spPr>
          <a:xfrm>
            <a:off x="736290" y="3919376"/>
            <a:ext cx="499993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5B352E14-E58F-35EB-CAF2-916CEAAD571C}"/>
              </a:ext>
            </a:extLst>
          </p:cNvPr>
          <p:cNvSpPr/>
          <p:nvPr/>
        </p:nvSpPr>
        <p:spPr>
          <a:xfrm>
            <a:off x="736290" y="3590192"/>
            <a:ext cx="184396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passdemo.py</a:t>
            </a:r>
          </a:p>
        </p:txBody>
      </p:sp>
      <p:sp>
        <p:nvSpPr>
          <p:cNvPr id="10" name="Line Callout 1 20">
            <a:extLst>
              <a:ext uri="{FF2B5EF4-FFF2-40B4-BE49-F238E27FC236}">
                <a16:creationId xmlns:a16="http://schemas.microsoft.com/office/drawing/2014/main" id="{7216AC27-D4ED-F10F-BF11-54ED309542BB}"/>
              </a:ext>
            </a:extLst>
          </p:cNvPr>
          <p:cNvSpPr/>
          <p:nvPr/>
        </p:nvSpPr>
        <p:spPr>
          <a:xfrm>
            <a:off x="6098106" y="3703722"/>
            <a:ext cx="2151383" cy="43130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Output : </a:t>
            </a:r>
            <a:r>
              <a:rPr lang="en-IN" dirty="0">
                <a:solidFill>
                  <a:schemeClr val="tx1"/>
                </a:solidFill>
              </a:rPr>
              <a:t>(nothing)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E1A9C4-7208-70C4-3CFE-339871CA0105}"/>
              </a:ext>
            </a:extLst>
          </p:cNvPr>
          <p:cNvCxnSpPr>
            <a:cxnSpLocks/>
          </p:cNvCxnSpPr>
          <p:nvPr/>
        </p:nvCxnSpPr>
        <p:spPr>
          <a:xfrm flipV="1">
            <a:off x="3959291" y="3919375"/>
            <a:ext cx="2138815" cy="36789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1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dharmikkumar.aghera@darshan.ac.in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9898205621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Application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Dharmikkumar</a:t>
            </a:r>
            <a:r>
              <a:rPr lang="en-IN" dirty="0"/>
              <a:t> G. Aghera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Python Programming (</a:t>
            </a:r>
            <a:r>
              <a:rPr lang="en-US"/>
              <a:t>2304CS401</a:t>
            </a:r>
            <a:r>
              <a:rPr lang="en-IN"/>
              <a:t>)</a:t>
            </a:r>
            <a:endParaRPr lang="en-IN" dirty="0"/>
          </a:p>
        </p:txBody>
      </p:sp>
      <p:pic>
        <p:nvPicPr>
          <p:cNvPr id="12" name="Picture Placeholder 15">
            <a:extLst>
              <a:ext uri="{FF2B5EF4-FFF2-40B4-BE49-F238E27FC236}">
                <a16:creationId xmlns:a16="http://schemas.microsoft.com/office/drawing/2014/main" id="{8326CB1F-C926-33A4-F25C-8132B367DA2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478" y="5216366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189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F7A7C-FD4E-08BC-05BB-9B0BC15A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F24D-01D5-9964-8304-89FF0894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count(), title(), lower(), upper()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25C9-88A2-ABF6-E61B-FE7F32165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count</a:t>
            </a:r>
            <a:r>
              <a:rPr lang="en-IN" dirty="0"/>
              <a:t>() method will </a:t>
            </a:r>
            <a:r>
              <a:rPr lang="en-US" dirty="0"/>
              <a:t>returns the number of times a </a:t>
            </a:r>
            <a:r>
              <a:rPr lang="en-US" dirty="0">
                <a:solidFill>
                  <a:srgbClr val="C00000"/>
                </a:solidFill>
              </a:rPr>
              <a:t>specified value occurs </a:t>
            </a:r>
            <a:r>
              <a:rPr lang="en-US" dirty="0"/>
              <a:t>in a string.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/>
              <a:t>title</a:t>
            </a:r>
            <a:r>
              <a:rPr lang="en-IN" sz="2400" dirty="0"/>
              <a:t>(), </a:t>
            </a:r>
            <a:r>
              <a:rPr lang="en-IN" sz="2400" b="1" dirty="0"/>
              <a:t>lower</a:t>
            </a:r>
            <a:r>
              <a:rPr lang="en-IN" sz="2400" dirty="0"/>
              <a:t>(), </a:t>
            </a:r>
            <a:r>
              <a:rPr lang="en-IN" sz="2400" b="1" dirty="0"/>
              <a:t>upper</a:t>
            </a:r>
            <a:r>
              <a:rPr lang="en-IN" sz="2400" dirty="0"/>
              <a:t>()</a:t>
            </a:r>
            <a:r>
              <a:rPr lang="en-US" sz="2400" dirty="0"/>
              <a:t> will returns </a:t>
            </a:r>
            <a:r>
              <a:rPr lang="en-US" sz="2400" dirty="0">
                <a:solidFill>
                  <a:srgbClr val="C00000"/>
                </a:solidFill>
              </a:rPr>
              <a:t>capitalized, lower case and upper case </a:t>
            </a:r>
            <a:r>
              <a:rPr lang="en-US" sz="2400" dirty="0"/>
              <a:t>string respectively.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48A0D-0F44-898C-BFAA-705E13FF344B}"/>
              </a:ext>
            </a:extLst>
          </p:cNvPr>
          <p:cNvSpPr/>
          <p:nvPr/>
        </p:nvSpPr>
        <p:spPr>
          <a:xfrm>
            <a:off x="1134607" y="1682958"/>
            <a:ext cx="8472276" cy="858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ca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x.count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print(ca)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D3D1D-1C19-8FB4-C14B-3888CBE82BAC}"/>
              </a:ext>
            </a:extLst>
          </p:cNvPr>
          <p:cNvSpPr/>
          <p:nvPr/>
        </p:nvSpPr>
        <p:spPr>
          <a:xfrm>
            <a:off x="634614" y="1682958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201D5A-5BE9-7039-3F79-B2BE55E56DCA}"/>
              </a:ext>
            </a:extLst>
          </p:cNvPr>
          <p:cNvSpPr/>
          <p:nvPr/>
        </p:nvSpPr>
        <p:spPr>
          <a:xfrm>
            <a:off x="634614" y="135377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countdemo.py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5B1498DC-4674-D05E-A3C8-B1C472C010AD}"/>
              </a:ext>
            </a:extLst>
          </p:cNvPr>
          <p:cNvSpPr/>
          <p:nvPr/>
        </p:nvSpPr>
        <p:spPr>
          <a:xfrm>
            <a:off x="4851889" y="1802547"/>
            <a:ext cx="4496254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2 (occurrence of ‘a’ in “</a:t>
            </a:r>
            <a:r>
              <a:rPr lang="en-IN" dirty="0" err="1">
                <a:solidFill>
                  <a:schemeClr val="tx1"/>
                </a:solidFill>
              </a:rPr>
              <a:t>Darshan</a:t>
            </a:r>
            <a:r>
              <a:rPr lang="en-IN" dirty="0">
                <a:solidFill>
                  <a:schemeClr val="tx1"/>
                </a:solidFill>
              </a:rPr>
              <a:t>”)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650A42-D8BA-A993-F89A-BF8C959E428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29666" y="1867955"/>
            <a:ext cx="2122223" cy="24785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DB852AD-C730-18E4-FBBD-A9B772C11BB7}"/>
              </a:ext>
            </a:extLst>
          </p:cNvPr>
          <p:cNvSpPr/>
          <p:nvPr/>
        </p:nvSpPr>
        <p:spPr>
          <a:xfrm>
            <a:off x="1143933" y="3544011"/>
            <a:ext cx="8472276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"darshan University,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x.title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x.lower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u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x.upper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print(u)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457AE9-5A00-C8B3-77B8-282427D0754E}"/>
              </a:ext>
            </a:extLst>
          </p:cNvPr>
          <p:cNvSpPr/>
          <p:nvPr/>
        </p:nvSpPr>
        <p:spPr>
          <a:xfrm>
            <a:off x="643940" y="3544011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C4075298-B649-F528-A2FE-6FF4031B3A7E}"/>
              </a:ext>
            </a:extLst>
          </p:cNvPr>
          <p:cNvSpPr/>
          <p:nvPr/>
        </p:nvSpPr>
        <p:spPr>
          <a:xfrm>
            <a:off x="643940" y="321482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changecase.py</a:t>
            </a:r>
          </a:p>
        </p:txBody>
      </p:sp>
      <p:sp>
        <p:nvSpPr>
          <p:cNvPr id="12" name="Line Callout 1 10">
            <a:extLst>
              <a:ext uri="{FF2B5EF4-FFF2-40B4-BE49-F238E27FC236}">
                <a16:creationId xmlns:a16="http://schemas.microsoft.com/office/drawing/2014/main" id="{1A812B0A-13DC-3F58-8B81-05FB00FAB45B}"/>
              </a:ext>
            </a:extLst>
          </p:cNvPr>
          <p:cNvSpPr/>
          <p:nvPr/>
        </p:nvSpPr>
        <p:spPr>
          <a:xfrm>
            <a:off x="4842833" y="3626478"/>
            <a:ext cx="4495800" cy="510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Darshan University, 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Line Callout 1 11">
            <a:extLst>
              <a:ext uri="{FF2B5EF4-FFF2-40B4-BE49-F238E27FC236}">
                <a16:creationId xmlns:a16="http://schemas.microsoft.com/office/drawing/2014/main" id="{22154CE9-887F-158F-969C-D71B1B6AC39F}"/>
              </a:ext>
            </a:extLst>
          </p:cNvPr>
          <p:cNvSpPr/>
          <p:nvPr/>
        </p:nvSpPr>
        <p:spPr>
          <a:xfrm>
            <a:off x="4841121" y="4210393"/>
            <a:ext cx="4495800" cy="510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darshan university, </a:t>
            </a:r>
            <a:r>
              <a:rPr lang="en-IN" dirty="0" err="1">
                <a:solidFill>
                  <a:schemeClr val="tx1"/>
                </a:solidFill>
              </a:rPr>
              <a:t>rajkot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Line Callout 1 12">
            <a:extLst>
              <a:ext uri="{FF2B5EF4-FFF2-40B4-BE49-F238E27FC236}">
                <a16:creationId xmlns:a16="http://schemas.microsoft.com/office/drawing/2014/main" id="{0B8BFA5A-F8C0-34AD-861A-239CF7056E3C}"/>
              </a:ext>
            </a:extLst>
          </p:cNvPr>
          <p:cNvSpPr/>
          <p:nvPr/>
        </p:nvSpPr>
        <p:spPr>
          <a:xfrm>
            <a:off x="4859957" y="4794307"/>
            <a:ext cx="4495800" cy="510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DARSHAN UNIVERSITY, RAJKOT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8F226D-D8AD-7ECF-8F00-0685E4BD01F8}"/>
              </a:ext>
            </a:extLst>
          </p:cNvPr>
          <p:cNvCxnSpPr>
            <a:cxnSpLocks/>
          </p:cNvCxnSpPr>
          <p:nvPr/>
        </p:nvCxnSpPr>
        <p:spPr>
          <a:xfrm flipV="1">
            <a:off x="2202017" y="3881685"/>
            <a:ext cx="2640816" cy="83912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0A4837-AC8F-4427-184E-17D2AB95BAE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91340" y="4465599"/>
            <a:ext cx="2649781" cy="45324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6E8876-96CD-45CC-65AF-6DE8D350F734}"/>
              </a:ext>
            </a:extLst>
          </p:cNvPr>
          <p:cNvCxnSpPr>
            <a:cxnSpLocks/>
          </p:cNvCxnSpPr>
          <p:nvPr/>
        </p:nvCxnSpPr>
        <p:spPr>
          <a:xfrm flipV="1">
            <a:off x="2202017" y="5049513"/>
            <a:ext cx="2659198" cy="12453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animBg="1"/>
      <p:bldP spid="9" grpId="0" build="p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89473-C6CA-5D67-13A9-ACD5B40D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54AC-D54B-BB09-B7D1-35B5208A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/>
              <a:t>istitle</a:t>
            </a:r>
            <a:r>
              <a:rPr lang="en-IN" sz="3600" dirty="0"/>
              <a:t>(), </a:t>
            </a:r>
            <a:r>
              <a:rPr lang="en-IN" sz="3600" b="1" dirty="0" err="1"/>
              <a:t>islower</a:t>
            </a:r>
            <a:r>
              <a:rPr lang="en-IN" sz="3600" dirty="0"/>
              <a:t>(), </a:t>
            </a:r>
            <a:r>
              <a:rPr lang="en-IN" sz="3600" b="1" dirty="0" err="1"/>
              <a:t>isupper</a:t>
            </a:r>
            <a:r>
              <a:rPr lang="en-IN" sz="3600" dirty="0"/>
              <a:t>(), strip()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635A-F8BA-C661-305E-5743102C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2B394C-6C30-9A9E-CFC4-D4788920E7A6}"/>
              </a:ext>
            </a:extLst>
          </p:cNvPr>
          <p:cNvSpPr txBox="1">
            <a:spLocks/>
          </p:cNvSpPr>
          <p:nvPr/>
        </p:nvSpPr>
        <p:spPr>
          <a:xfrm>
            <a:off x="131179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err="1"/>
              <a:t>istitle</a:t>
            </a:r>
            <a:r>
              <a:rPr lang="en-IN" sz="2400" dirty="0"/>
              <a:t>(), </a:t>
            </a:r>
            <a:r>
              <a:rPr lang="en-IN" sz="2400" b="1" dirty="0" err="1"/>
              <a:t>islower</a:t>
            </a:r>
            <a:r>
              <a:rPr lang="en-IN" sz="2400" dirty="0"/>
              <a:t>(), </a:t>
            </a:r>
            <a:r>
              <a:rPr lang="en-IN" sz="2400" b="1" dirty="0" err="1"/>
              <a:t>isupper</a:t>
            </a:r>
            <a:r>
              <a:rPr lang="en-IN" sz="2400" dirty="0"/>
              <a:t>()</a:t>
            </a:r>
            <a:r>
              <a:rPr lang="en-US" sz="2400" dirty="0"/>
              <a:t> will returns True if the given string is </a:t>
            </a:r>
            <a:r>
              <a:rPr lang="en-US" sz="2400" dirty="0">
                <a:solidFill>
                  <a:srgbClr val="C00000"/>
                </a:solidFill>
              </a:rPr>
              <a:t>capitalized, lower case and upper case</a:t>
            </a:r>
            <a:r>
              <a:rPr lang="en-US" sz="2400" dirty="0"/>
              <a:t> respectively.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/>
              <a:t>strip</a:t>
            </a:r>
            <a:r>
              <a:rPr lang="en-IN" sz="2400" dirty="0"/>
              <a:t>() method will </a:t>
            </a:r>
            <a:r>
              <a:rPr lang="en-US" sz="2400" dirty="0">
                <a:solidFill>
                  <a:srgbClr val="C00000"/>
                </a:solidFill>
              </a:rPr>
              <a:t>remove whitespaces from both</a:t>
            </a:r>
            <a:r>
              <a:rPr lang="en-US" sz="2400" dirty="0"/>
              <a:t> side of the string and returns the string.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IN" sz="2400" dirty="0"/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IN" sz="2400" b="1" dirty="0" err="1"/>
              <a:t>rstrip</a:t>
            </a:r>
            <a:r>
              <a:rPr lang="en-IN" sz="2400" dirty="0"/>
              <a:t>() and </a:t>
            </a:r>
            <a:r>
              <a:rPr lang="en-IN" sz="2400" b="1" dirty="0" err="1"/>
              <a:t>lstrip</a:t>
            </a:r>
            <a:r>
              <a:rPr lang="en-IN" sz="2400" dirty="0"/>
              <a:t>() will remove whitespaces from </a:t>
            </a:r>
            <a:r>
              <a:rPr lang="en-IN" sz="2400" dirty="0">
                <a:solidFill>
                  <a:srgbClr val="C00000"/>
                </a:solidFill>
              </a:rPr>
              <a:t>right and left </a:t>
            </a:r>
            <a:r>
              <a:rPr lang="en-IN" sz="2400" dirty="0"/>
              <a:t>side respectively.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931EB-BF80-E1E1-2666-AB08FFDD4023}"/>
              </a:ext>
            </a:extLst>
          </p:cNvPr>
          <p:cNvSpPr/>
          <p:nvPr/>
        </p:nvSpPr>
        <p:spPr>
          <a:xfrm>
            <a:off x="1041471" y="2001417"/>
            <a:ext cx="8472276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'darshan university,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c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x.istitle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l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x.islower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u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x.isupper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print(c)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print(l)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print(u)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358031-4EC0-B855-332C-35F0B71860F9}"/>
              </a:ext>
            </a:extLst>
          </p:cNvPr>
          <p:cNvSpPr/>
          <p:nvPr/>
        </p:nvSpPr>
        <p:spPr>
          <a:xfrm>
            <a:off x="541478" y="2001417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CBEB2C1D-9A41-368D-F811-C6B68A6B8CAE}"/>
              </a:ext>
            </a:extLst>
          </p:cNvPr>
          <p:cNvSpPr/>
          <p:nvPr/>
        </p:nvSpPr>
        <p:spPr>
          <a:xfrm>
            <a:off x="541478" y="167223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checkcase.py</a:t>
            </a:r>
          </a:p>
        </p:txBody>
      </p:sp>
      <p:sp>
        <p:nvSpPr>
          <p:cNvPr id="17" name="Line Callout 1 10">
            <a:extLst>
              <a:ext uri="{FF2B5EF4-FFF2-40B4-BE49-F238E27FC236}">
                <a16:creationId xmlns:a16="http://schemas.microsoft.com/office/drawing/2014/main" id="{65AAE41E-5162-E33C-50F8-48A3305F8939}"/>
              </a:ext>
            </a:extLst>
          </p:cNvPr>
          <p:cNvSpPr/>
          <p:nvPr/>
        </p:nvSpPr>
        <p:spPr>
          <a:xfrm>
            <a:off x="4921623" y="2164570"/>
            <a:ext cx="4295711" cy="510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False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8" name="Line Callout 1 11">
            <a:extLst>
              <a:ext uri="{FF2B5EF4-FFF2-40B4-BE49-F238E27FC236}">
                <a16:creationId xmlns:a16="http://schemas.microsoft.com/office/drawing/2014/main" id="{8B1ED6D1-BE4E-4982-0A71-C3DFB2956D03}"/>
              </a:ext>
            </a:extLst>
          </p:cNvPr>
          <p:cNvSpPr/>
          <p:nvPr/>
        </p:nvSpPr>
        <p:spPr>
          <a:xfrm>
            <a:off x="4921623" y="2721286"/>
            <a:ext cx="4295711" cy="510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True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9" name="Line Callout 1 12">
            <a:extLst>
              <a:ext uri="{FF2B5EF4-FFF2-40B4-BE49-F238E27FC236}">
                <a16:creationId xmlns:a16="http://schemas.microsoft.com/office/drawing/2014/main" id="{BA7E09D2-03AD-F8AB-3FF8-7AACF8DE3E50}"/>
              </a:ext>
            </a:extLst>
          </p:cNvPr>
          <p:cNvSpPr/>
          <p:nvPr/>
        </p:nvSpPr>
        <p:spPr>
          <a:xfrm>
            <a:off x="4940005" y="3277728"/>
            <a:ext cx="4295711" cy="5104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False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2C6ED8-5300-AE7F-B683-03E7449FDB7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080719" y="2419776"/>
            <a:ext cx="2840904" cy="78195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225093-6E8D-374F-9772-4ECE619DCD6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2071754" y="2976492"/>
            <a:ext cx="2849869" cy="423278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97B5EB-EE5B-179F-A9A5-A45E5BD8F6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080719" y="3532934"/>
            <a:ext cx="2859286" cy="122042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07B66EB-835A-9A9D-E8A4-AF23BE59EB9E}"/>
              </a:ext>
            </a:extLst>
          </p:cNvPr>
          <p:cNvSpPr/>
          <p:nvPr/>
        </p:nvSpPr>
        <p:spPr>
          <a:xfrm>
            <a:off x="1052354" y="4790531"/>
            <a:ext cx="84722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'     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  '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f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x.strip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print(f)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85860D-19B1-0085-3803-C4FD3D94B7F6}"/>
              </a:ext>
            </a:extLst>
          </p:cNvPr>
          <p:cNvSpPr/>
          <p:nvPr/>
        </p:nvSpPr>
        <p:spPr>
          <a:xfrm>
            <a:off x="552361" y="4790531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: Top Corners Rounded 6">
            <a:extLst>
              <a:ext uri="{FF2B5EF4-FFF2-40B4-BE49-F238E27FC236}">
                <a16:creationId xmlns:a16="http://schemas.microsoft.com/office/drawing/2014/main" id="{7DB0400D-90F7-C7B1-418B-A347B9DFE9A0}"/>
              </a:ext>
            </a:extLst>
          </p:cNvPr>
          <p:cNvSpPr/>
          <p:nvPr/>
        </p:nvSpPr>
        <p:spPr>
          <a:xfrm>
            <a:off x="552361" y="446134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stripdemo.py</a:t>
            </a:r>
          </a:p>
        </p:txBody>
      </p:sp>
      <p:sp>
        <p:nvSpPr>
          <p:cNvPr id="34" name="Line Callout 1 6">
            <a:extLst>
              <a:ext uri="{FF2B5EF4-FFF2-40B4-BE49-F238E27FC236}">
                <a16:creationId xmlns:a16="http://schemas.microsoft.com/office/drawing/2014/main" id="{FBAA9567-3B92-C5F2-6500-53518EC21794}"/>
              </a:ext>
            </a:extLst>
          </p:cNvPr>
          <p:cNvSpPr/>
          <p:nvPr/>
        </p:nvSpPr>
        <p:spPr>
          <a:xfrm>
            <a:off x="4968275" y="4908151"/>
            <a:ext cx="4295711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 err="1">
                <a:solidFill>
                  <a:schemeClr val="tx1"/>
                </a:solidFill>
              </a:rPr>
              <a:t>Darshan</a:t>
            </a:r>
            <a:r>
              <a:rPr lang="en-IN" dirty="0">
                <a:solidFill>
                  <a:schemeClr val="tx1"/>
                </a:solidFill>
              </a:rPr>
              <a:t> (without space)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E06343-7F89-293B-24E9-8C392766B8CA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118406" y="5221418"/>
            <a:ext cx="2849869" cy="226511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14" grpId="0" uiExpand="1" build="p" animBg="1"/>
      <p:bldP spid="15" grpId="0" animBg="1"/>
      <p:bldP spid="16" grpId="0" animBg="1"/>
      <p:bldP spid="17" grpId="0" animBg="1"/>
      <p:bldP spid="18" grpId="0" animBg="1"/>
      <p:bldP spid="19" grpId="0" animBg="1"/>
      <p:bldP spid="31" grpId="0" build="p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7E8D8-00CD-F6DC-0E88-42B9C96E0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540F-98BD-78CF-D122-CEE46125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err="1"/>
              <a:t>ls</a:t>
            </a:r>
            <a:r>
              <a:rPr lang="en-IN" sz="3600" b="1" dirty="0" err="1"/>
              <a:t>trip</a:t>
            </a:r>
            <a:r>
              <a:rPr lang="en-IN" sz="3600" b="1" dirty="0"/>
              <a:t>(), </a:t>
            </a:r>
            <a:r>
              <a:rPr lang="en-IN" sz="3600" dirty="0" err="1"/>
              <a:t>r</a:t>
            </a:r>
            <a:r>
              <a:rPr lang="en-IN" sz="3600" b="1" dirty="0" err="1"/>
              <a:t>strip</a:t>
            </a:r>
            <a:r>
              <a:rPr lang="en-IN" sz="3600" b="1" dirty="0"/>
              <a:t>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14B48-DA55-DDE6-9DD5-F96C75CE2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err="1">
                <a:solidFill>
                  <a:srgbClr val="212121"/>
                </a:solidFill>
              </a:rPr>
              <a:t>lstrip</a:t>
            </a:r>
            <a:r>
              <a:rPr lang="en-IN" dirty="0">
                <a:solidFill>
                  <a:srgbClr val="212121"/>
                </a:solidFill>
              </a:rPr>
              <a:t>() method removes any leading character (space is the default leading character to remove).</a:t>
            </a:r>
          </a:p>
          <a:p>
            <a:pPr lvl="0"/>
            <a:endParaRPr lang="en-IN" dirty="0">
              <a:solidFill>
                <a:srgbClr val="212121"/>
              </a:solidFill>
            </a:endParaRPr>
          </a:p>
          <a:p>
            <a:pPr lvl="0"/>
            <a:endParaRPr lang="en-IN" dirty="0">
              <a:solidFill>
                <a:srgbClr val="212121"/>
              </a:solidFill>
            </a:endParaRPr>
          </a:p>
          <a:p>
            <a:pPr lvl="0"/>
            <a:endParaRPr lang="en-IN" dirty="0">
              <a:solidFill>
                <a:srgbClr val="212121"/>
              </a:solidFill>
            </a:endParaRPr>
          </a:p>
          <a:p>
            <a:pPr lvl="0"/>
            <a:endParaRPr lang="en-IN" dirty="0">
              <a:solidFill>
                <a:srgbClr val="212121"/>
              </a:solidFill>
            </a:endParaRPr>
          </a:p>
          <a:p>
            <a:pPr lvl="0"/>
            <a:r>
              <a:rPr lang="en-IN" b="1" dirty="0" err="1">
                <a:solidFill>
                  <a:srgbClr val="212121"/>
                </a:solidFill>
              </a:rPr>
              <a:t>rstrip</a:t>
            </a:r>
            <a:r>
              <a:rPr lang="en-IN" dirty="0">
                <a:solidFill>
                  <a:srgbClr val="212121"/>
                </a:solidFill>
              </a:rPr>
              <a:t>() method removes any trailing character </a:t>
            </a:r>
            <a:r>
              <a:rPr lang="en-US" dirty="0">
                <a:solidFill>
                  <a:srgbClr val="212121"/>
                </a:solidFill>
              </a:rPr>
              <a:t>(characters at the end a string), </a:t>
            </a:r>
            <a:r>
              <a:rPr lang="en-IN" dirty="0">
                <a:solidFill>
                  <a:srgbClr val="212121"/>
                </a:solidFill>
              </a:rPr>
              <a:t>space is the default trailing character to remove.</a:t>
            </a:r>
            <a:endParaRPr lang="en-US" dirty="0">
              <a:solidFill>
                <a:srgbClr val="212121"/>
              </a:solidFill>
            </a:endParaRP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US" dirty="0"/>
          </a:p>
          <a:p>
            <a:endParaRPr lang="en-IN" dirty="0"/>
          </a:p>
          <a:p>
            <a:pPr lvl="0"/>
            <a:endParaRPr lang="en-US" dirty="0">
              <a:solidFill>
                <a:srgbClr val="21212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b="1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92BA7-BF72-4B7B-7E62-8BB9606E2FF7}"/>
              </a:ext>
            </a:extLst>
          </p:cNvPr>
          <p:cNvSpPr/>
          <p:nvPr/>
        </p:nvSpPr>
        <p:spPr>
          <a:xfrm>
            <a:off x="1311883" y="2135797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",,,,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aabbcc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....darshan"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x.lstrip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",.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abc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C594DA-251E-EC47-422F-E862742C54E2}"/>
              </a:ext>
            </a:extLst>
          </p:cNvPr>
          <p:cNvSpPr/>
          <p:nvPr/>
        </p:nvSpPr>
        <p:spPr>
          <a:xfrm>
            <a:off x="811891" y="213579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E6E0F28A-D054-513D-A80A-5444C2815691}"/>
              </a:ext>
            </a:extLst>
          </p:cNvPr>
          <p:cNvSpPr/>
          <p:nvPr/>
        </p:nvSpPr>
        <p:spPr>
          <a:xfrm>
            <a:off x="811891" y="180661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lstripdemo.py</a:t>
            </a:r>
          </a:p>
        </p:txBody>
      </p:sp>
      <p:sp>
        <p:nvSpPr>
          <p:cNvPr id="12" name="Line Callout 1 16">
            <a:extLst>
              <a:ext uri="{FF2B5EF4-FFF2-40B4-BE49-F238E27FC236}">
                <a16:creationId xmlns:a16="http://schemas.microsoft.com/office/drawing/2014/main" id="{D4CADCFC-F3FB-30B9-FFF7-9921092269D7}"/>
              </a:ext>
            </a:extLst>
          </p:cNvPr>
          <p:cNvSpPr/>
          <p:nvPr/>
        </p:nvSpPr>
        <p:spPr>
          <a:xfrm>
            <a:off x="6083482" y="2224979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darshan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6FBBF7-C234-B48C-9FFE-2AB52223CB2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361003" y="2538246"/>
            <a:ext cx="3722479" cy="2883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05BC4-3257-F7A9-263B-C35CC291F42C}"/>
              </a:ext>
            </a:extLst>
          </p:cNvPr>
          <p:cNvSpPr/>
          <p:nvPr/>
        </p:nvSpPr>
        <p:spPr>
          <a:xfrm>
            <a:off x="1311883" y="4720383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"darshan,,,,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aabbcc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...."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x.rstrip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",.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abc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8DCBD4-9AF1-E161-A61D-A8E5C9A41A9B}"/>
              </a:ext>
            </a:extLst>
          </p:cNvPr>
          <p:cNvSpPr/>
          <p:nvPr/>
        </p:nvSpPr>
        <p:spPr>
          <a:xfrm>
            <a:off x="811891" y="472038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id="{1A460C73-89ED-E7A1-AF00-09FF6AFAC23E}"/>
              </a:ext>
            </a:extLst>
          </p:cNvPr>
          <p:cNvSpPr/>
          <p:nvPr/>
        </p:nvSpPr>
        <p:spPr>
          <a:xfrm>
            <a:off x="811891" y="439119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rstripdemo.py</a:t>
            </a:r>
          </a:p>
        </p:txBody>
      </p:sp>
      <p:sp>
        <p:nvSpPr>
          <p:cNvPr id="19" name="Line Callout 1 16">
            <a:extLst>
              <a:ext uri="{FF2B5EF4-FFF2-40B4-BE49-F238E27FC236}">
                <a16:creationId xmlns:a16="http://schemas.microsoft.com/office/drawing/2014/main" id="{C9B5B73A-FE7A-A9D4-4B81-6C2E47B4455E}"/>
              </a:ext>
            </a:extLst>
          </p:cNvPr>
          <p:cNvSpPr/>
          <p:nvPr/>
        </p:nvSpPr>
        <p:spPr>
          <a:xfrm>
            <a:off x="6083482" y="4809565"/>
            <a:ext cx="449580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i="1" dirty="0">
                <a:solidFill>
                  <a:schemeClr val="tx1"/>
                </a:solidFill>
              </a:rPr>
              <a:t>darshan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D3A6185-6006-FBC6-2224-82A9FCB97F0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361003" y="5122832"/>
            <a:ext cx="3722479" cy="2883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99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animBg="1"/>
      <p:bldP spid="16" grpId="0" build="p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E1D4E-E3AC-E06F-2B9F-EB0B5612B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DE2E-F747-5B73-0578-52E306AB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split(), join()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2C3C-6E91-BBA1-7040-8EA5C11E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>
                <a:solidFill>
                  <a:srgbClr val="212121"/>
                </a:solidFill>
              </a:rPr>
              <a:t>split</a:t>
            </a:r>
            <a:r>
              <a:rPr lang="en-IN" dirty="0">
                <a:solidFill>
                  <a:srgbClr val="212121"/>
                </a:solidFill>
              </a:rPr>
              <a:t>() method split a string into a list. (specify the separator, default separator is any whitespace).</a:t>
            </a:r>
          </a:p>
          <a:p>
            <a:pPr lvl="0"/>
            <a:endParaRPr lang="en-IN" dirty="0">
              <a:solidFill>
                <a:srgbClr val="212121"/>
              </a:solidFill>
            </a:endParaRPr>
          </a:p>
          <a:p>
            <a:pPr lvl="0"/>
            <a:endParaRPr lang="en-IN" dirty="0">
              <a:solidFill>
                <a:srgbClr val="212121"/>
              </a:solidFill>
            </a:endParaRPr>
          </a:p>
          <a:p>
            <a:pPr lvl="0"/>
            <a:endParaRPr lang="en-IN" dirty="0">
              <a:solidFill>
                <a:srgbClr val="212121"/>
              </a:solidFill>
            </a:endParaRPr>
          </a:p>
          <a:p>
            <a:pPr lvl="0"/>
            <a:endParaRPr lang="en-IN" dirty="0">
              <a:solidFill>
                <a:srgbClr val="212121"/>
              </a:solidFill>
            </a:endParaRPr>
          </a:p>
          <a:p>
            <a:r>
              <a:rPr lang="en-IN" b="1" dirty="0">
                <a:solidFill>
                  <a:srgbClr val="212121"/>
                </a:solidFill>
              </a:rPr>
              <a:t>join</a:t>
            </a:r>
            <a:r>
              <a:rPr lang="en-IN" dirty="0">
                <a:solidFill>
                  <a:srgbClr val="212121"/>
                </a:solidFill>
              </a:rPr>
              <a:t>() method takes all items in an </a:t>
            </a:r>
            <a:r>
              <a:rPr lang="en-IN" dirty="0" err="1">
                <a:solidFill>
                  <a:srgbClr val="212121"/>
                </a:solidFill>
              </a:rPr>
              <a:t>iterable</a:t>
            </a:r>
            <a:r>
              <a:rPr lang="en-IN" dirty="0">
                <a:solidFill>
                  <a:srgbClr val="212121"/>
                </a:solidFill>
              </a:rPr>
              <a:t> and joins them into one string. (A string must be specified as the separator).</a:t>
            </a:r>
          </a:p>
          <a:p>
            <a:endParaRPr lang="en-US" dirty="0"/>
          </a:p>
          <a:p>
            <a:endParaRPr lang="en-IN" dirty="0"/>
          </a:p>
          <a:p>
            <a:pPr lvl="0"/>
            <a:endParaRPr lang="en-US" dirty="0">
              <a:solidFill>
                <a:srgbClr val="21212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endParaRPr lang="en-IN" b="1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B61C07-9010-76F3-5ECA-FBB4918D17B9}"/>
              </a:ext>
            </a:extLst>
          </p:cNvPr>
          <p:cNvSpPr/>
          <p:nvPr/>
        </p:nvSpPr>
        <p:spPr>
          <a:xfrm>
            <a:off x="1311883" y="2135797"/>
            <a:ext cx="9394353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x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"hello, welcome to, Darshan University"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x.split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", 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21993A-B197-A63B-67F5-0745E897415F}"/>
              </a:ext>
            </a:extLst>
          </p:cNvPr>
          <p:cNvSpPr/>
          <p:nvPr/>
        </p:nvSpPr>
        <p:spPr>
          <a:xfrm>
            <a:off x="811891" y="2135797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D0CD3229-4B91-A053-C476-9E57DF5C8066}"/>
              </a:ext>
            </a:extLst>
          </p:cNvPr>
          <p:cNvSpPr/>
          <p:nvPr/>
        </p:nvSpPr>
        <p:spPr>
          <a:xfrm>
            <a:off x="811891" y="180661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splitdemo.py</a:t>
            </a:r>
          </a:p>
        </p:txBody>
      </p:sp>
      <p:sp>
        <p:nvSpPr>
          <p:cNvPr id="12" name="Line Callout 1 16">
            <a:extLst>
              <a:ext uri="{FF2B5EF4-FFF2-40B4-BE49-F238E27FC236}">
                <a16:creationId xmlns:a16="http://schemas.microsoft.com/office/drawing/2014/main" id="{7240CE33-EFD1-E13F-BCD1-A34668B286C3}"/>
              </a:ext>
            </a:extLst>
          </p:cNvPr>
          <p:cNvSpPr/>
          <p:nvPr/>
        </p:nvSpPr>
        <p:spPr>
          <a:xfrm>
            <a:off x="6680642" y="2224979"/>
            <a:ext cx="493597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US" i="1" dirty="0">
                <a:solidFill>
                  <a:schemeClr val="tx1"/>
                </a:solidFill>
              </a:rPr>
              <a:t>['hello', 'welcome to', 'Darshan University']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9E567D-57F6-887A-5B65-C26E4F5C632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958163" y="2538246"/>
            <a:ext cx="3722479" cy="2883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F3BFBE4-7E38-19BF-C4A7-47F2965599B0}"/>
              </a:ext>
            </a:extLst>
          </p:cNvPr>
          <p:cNvSpPr/>
          <p:nvPr/>
        </p:nvSpPr>
        <p:spPr>
          <a:xfrm>
            <a:off x="1333654" y="4760809"/>
            <a:ext cx="939435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nsolas"/>
              </a:rPr>
              <a:t>mytuple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= (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"Darshan", "University", "Rajkot"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r = </a:t>
            </a:r>
            <a:r>
              <a:rPr lang="en-US" sz="1600" dirty="0">
                <a:solidFill>
                  <a:srgbClr val="A31515"/>
                </a:solidFill>
                <a:latin typeface="Consolas"/>
              </a:rPr>
              <a:t>"#"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.join(</a:t>
            </a:r>
            <a:r>
              <a:rPr lang="en-US" sz="1600" dirty="0" err="1">
                <a:solidFill>
                  <a:srgbClr val="A31515"/>
                </a:solidFill>
                <a:latin typeface="Consolas"/>
              </a:rPr>
              <a:t>mytuple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/>
              </a:rPr>
              <a:t>print(r)</a:t>
            </a:r>
            <a:endParaRPr lang="en-US" sz="1600" b="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7F767-A2E3-91BE-57D3-D36709F8C1F9}"/>
              </a:ext>
            </a:extLst>
          </p:cNvPr>
          <p:cNvSpPr/>
          <p:nvPr/>
        </p:nvSpPr>
        <p:spPr>
          <a:xfrm>
            <a:off x="833662" y="476080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18F29FC6-8B3D-B7A8-7429-19D7E6AD0827}"/>
              </a:ext>
            </a:extLst>
          </p:cNvPr>
          <p:cNvSpPr/>
          <p:nvPr/>
        </p:nvSpPr>
        <p:spPr>
          <a:xfrm>
            <a:off x="833662" y="443162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joindemo.py</a:t>
            </a:r>
          </a:p>
        </p:txBody>
      </p:sp>
      <p:sp>
        <p:nvSpPr>
          <p:cNvPr id="14" name="Line Callout 1 16">
            <a:extLst>
              <a:ext uri="{FF2B5EF4-FFF2-40B4-BE49-F238E27FC236}">
                <a16:creationId xmlns:a16="http://schemas.microsoft.com/office/drawing/2014/main" id="{74767811-4E8C-BE2E-659A-02E7BE054ADD}"/>
              </a:ext>
            </a:extLst>
          </p:cNvPr>
          <p:cNvSpPr/>
          <p:nvPr/>
        </p:nvSpPr>
        <p:spPr>
          <a:xfrm>
            <a:off x="7364887" y="4849991"/>
            <a:ext cx="3710550" cy="62653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Output : </a:t>
            </a:r>
            <a:r>
              <a:rPr lang="en-IN" dirty="0" err="1">
                <a:solidFill>
                  <a:schemeClr val="tx1"/>
                </a:solidFill>
              </a:rPr>
              <a:t>Darshan#University#Rajkot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B0D2A0-6E0B-BF50-9BDC-78EF0AE2BA5E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642408" y="5163258"/>
            <a:ext cx="3722479" cy="28833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animBg="1"/>
      <p:bldP spid="11" grpId="0" animBg="1"/>
      <p:bldP spid="12" grpId="0" animBg="1"/>
      <p:bldP spid="6" grpId="0" build="p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3435</Words>
  <Application>Microsoft Office PowerPoint</Application>
  <PresentationFormat>Widescreen</PresentationFormat>
  <Paragraphs>1155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Wingdings</vt:lpstr>
      <vt:lpstr>Calibri</vt:lpstr>
      <vt:lpstr>Roboto Condensed</vt:lpstr>
      <vt:lpstr>Consolas</vt:lpstr>
      <vt:lpstr>Segoe UI Black</vt:lpstr>
      <vt:lpstr>Roboto Condensed Light</vt:lpstr>
      <vt:lpstr>Arial</vt:lpstr>
      <vt:lpstr>Wingdings 3</vt:lpstr>
      <vt:lpstr>Wingdings 2</vt:lpstr>
      <vt:lpstr>Office Theme</vt:lpstr>
      <vt:lpstr>1_Office Theme</vt:lpstr>
      <vt:lpstr>Unit-02  String, Branching, and Looping </vt:lpstr>
      <vt:lpstr>PowerPoint Presentation</vt:lpstr>
      <vt:lpstr>Introduction to String</vt:lpstr>
      <vt:lpstr>String</vt:lpstr>
      <vt:lpstr>String methods in python </vt:lpstr>
      <vt:lpstr>count(), title(), lower(), upper()</vt:lpstr>
      <vt:lpstr>istitle(), islower(), isupper(), strip()</vt:lpstr>
      <vt:lpstr>lstrip(), rstrip()</vt:lpstr>
      <vt:lpstr>split(), join()</vt:lpstr>
      <vt:lpstr>partition() </vt:lpstr>
      <vt:lpstr>find(), rfind(), replace()</vt:lpstr>
      <vt:lpstr>Indexing</vt:lpstr>
      <vt:lpstr>index(), rindex()</vt:lpstr>
      <vt:lpstr>isalnum(), isalpha(), isnumeric(), isdecimal() </vt:lpstr>
      <vt:lpstr>isdigit(), isnumeric()</vt:lpstr>
      <vt:lpstr>Slicing of String</vt:lpstr>
      <vt:lpstr>String Slicing</vt:lpstr>
      <vt:lpstr>Formatting String</vt:lpstr>
      <vt:lpstr>String formatting</vt:lpstr>
      <vt:lpstr>String print format</vt:lpstr>
      <vt:lpstr>String formatting</vt:lpstr>
      <vt:lpstr>String formatting</vt:lpstr>
      <vt:lpstr>String formatting</vt:lpstr>
      <vt:lpstr>Branching Statement &amp; Looping</vt:lpstr>
      <vt:lpstr>Introduction</vt:lpstr>
      <vt:lpstr>Conditional Statements</vt:lpstr>
      <vt:lpstr>if statement</vt:lpstr>
      <vt:lpstr>If else statement</vt:lpstr>
      <vt:lpstr>Example</vt:lpstr>
      <vt:lpstr>Nested if statement</vt:lpstr>
      <vt:lpstr>Example</vt:lpstr>
      <vt:lpstr>if…elif…else statement</vt:lpstr>
      <vt:lpstr>Syntax and example</vt:lpstr>
      <vt:lpstr>Example</vt:lpstr>
      <vt:lpstr>Looping Statement</vt:lpstr>
      <vt:lpstr>for loop in python</vt:lpstr>
      <vt:lpstr>range() function</vt:lpstr>
      <vt:lpstr>For Loop Statement</vt:lpstr>
      <vt:lpstr>For loop (tuple unpacking)</vt:lpstr>
      <vt:lpstr>For loop with else</vt:lpstr>
      <vt:lpstr>Example</vt:lpstr>
      <vt:lpstr>Example</vt:lpstr>
      <vt:lpstr>While Loop Statement</vt:lpstr>
      <vt:lpstr>While loop</vt:lpstr>
      <vt:lpstr>Example</vt:lpstr>
      <vt:lpstr>Exercise programs</vt:lpstr>
      <vt:lpstr>Break, Continue &amp; Pass keyword</vt:lpstr>
      <vt:lpstr>break keyword</vt:lpstr>
      <vt:lpstr>continue keyword</vt:lpstr>
      <vt:lpstr>pass keyword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1245</cp:revision>
  <dcterms:created xsi:type="dcterms:W3CDTF">2020-05-01T05:09:15Z</dcterms:created>
  <dcterms:modified xsi:type="dcterms:W3CDTF">2024-12-25T10:07:43Z</dcterms:modified>
</cp:coreProperties>
</file>