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  <p:sldMasterId id="2147483716" r:id="rId3"/>
  </p:sldMasterIdLst>
  <p:notesMasterIdLst>
    <p:notesMasterId r:id="rId64"/>
  </p:notesMasterIdLst>
  <p:sldIdLst>
    <p:sldId id="308" r:id="rId4"/>
    <p:sldId id="352" r:id="rId5"/>
    <p:sldId id="551" r:id="rId6"/>
    <p:sldId id="466" r:id="rId7"/>
    <p:sldId id="493" r:id="rId8"/>
    <p:sldId id="494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627" r:id="rId21"/>
    <p:sldId id="628" r:id="rId22"/>
    <p:sldId id="629" r:id="rId23"/>
    <p:sldId id="630" r:id="rId24"/>
    <p:sldId id="605" r:id="rId25"/>
    <p:sldId id="581" r:id="rId26"/>
    <p:sldId id="582" r:id="rId27"/>
    <p:sldId id="589" r:id="rId28"/>
    <p:sldId id="590" r:id="rId29"/>
    <p:sldId id="593" r:id="rId30"/>
    <p:sldId id="631" r:id="rId31"/>
    <p:sldId id="632" r:id="rId32"/>
    <p:sldId id="592" r:id="rId33"/>
    <p:sldId id="584" r:id="rId34"/>
    <p:sldId id="585" r:id="rId35"/>
    <p:sldId id="586" r:id="rId36"/>
    <p:sldId id="587" r:id="rId37"/>
    <p:sldId id="643" r:id="rId38"/>
    <p:sldId id="644" r:id="rId39"/>
    <p:sldId id="645" r:id="rId40"/>
    <p:sldId id="588" r:id="rId41"/>
    <p:sldId id="633" r:id="rId42"/>
    <p:sldId id="634" r:id="rId43"/>
    <p:sldId id="594" r:id="rId44"/>
    <p:sldId id="596" r:id="rId45"/>
    <p:sldId id="597" r:id="rId46"/>
    <p:sldId id="595" r:id="rId47"/>
    <p:sldId id="598" r:id="rId48"/>
    <p:sldId id="599" r:id="rId49"/>
    <p:sldId id="600" r:id="rId50"/>
    <p:sldId id="638" r:id="rId51"/>
    <p:sldId id="636" r:id="rId52"/>
    <p:sldId id="637" r:id="rId53"/>
    <p:sldId id="635" r:id="rId54"/>
    <p:sldId id="642" r:id="rId55"/>
    <p:sldId id="641" r:id="rId56"/>
    <p:sldId id="640" r:id="rId57"/>
    <p:sldId id="639" r:id="rId58"/>
    <p:sldId id="601" r:id="rId59"/>
    <p:sldId id="602" r:id="rId60"/>
    <p:sldId id="603" r:id="rId61"/>
    <p:sldId id="604" r:id="rId62"/>
    <p:sldId id="358" r:id="rId63"/>
  </p:sldIdLst>
  <p:sldSz cx="12192000" cy="6858000"/>
  <p:notesSz cx="6858000" cy="9144000"/>
  <p:embeddedFontLst>
    <p:embeddedFont>
      <p:font typeface="Segoe UI Black" panose="020B0A02040204020203" pitchFamily="34" charset="0"/>
      <p:bold r:id="rId65"/>
      <p:boldItalic r:id="rId66"/>
    </p:embeddedFont>
    <p:embeddedFont>
      <p:font typeface="Roboto Condensed Light" panose="02000000000000000000" pitchFamily="2" charset="0"/>
      <p:regular r:id="rId67"/>
      <p:italic r:id="rId68"/>
    </p:embeddedFont>
    <p:embeddedFont>
      <p:font typeface="Wingdings 3" panose="05040102010807070707" pitchFamily="18" charset="2"/>
      <p:regular r:id="rId69"/>
    </p:embeddedFont>
    <p:embeddedFont>
      <p:font typeface="Roboto Condensed" panose="02000000000000000000" pitchFamily="2" charset="0"/>
      <p:regular r:id="rId70"/>
      <p:bold r:id="rId71"/>
      <p:italic r:id="rId72"/>
      <p:boldItalic r:id="rId73"/>
    </p:embeddedFont>
    <p:embeddedFont>
      <p:font typeface="Wingdings 2" panose="05020102010507070707" pitchFamily="18" charset="2"/>
      <p:regular r:id="rId74"/>
    </p:embeddedFont>
    <p:embeddedFont>
      <p:font typeface="Menlo" panose="020B0604020202020204" charset="0"/>
      <p:regular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Consolas" panose="020B0609020204030204" pitchFamily="49" charset="0"/>
      <p:regular r:id="rId80"/>
      <p:bold r:id="rId81"/>
      <p:italic r:id="rId82"/>
      <p:boldItalic r:id="rId8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slOuhMV1W8vdn6aoUur3Q==" hashData="8u4s2vL5r0KCod/RruPATU1yUhu4X5z5tSI48ekI44vDxFqb5+TnE4f22E2zDAEQa4RS8OpkKKm/34WG2okAGQ=="/>
  <p:extLst>
    <p:ext uri="{521415D9-36F7-43E2-AB2F-B90AF26B5E84}">
      <p14:sectionLst xmlns:p14="http://schemas.microsoft.com/office/powerpoint/2010/main">
        <p14:section name="String, Branching, and Looping" id="{3BA954B1-AD8B-4070-98C5-D8A2F539ABD5}">
          <p14:sldIdLst>
            <p14:sldId id="308"/>
          </p14:sldIdLst>
        </p14:section>
        <p14:section name="Outline" id="{95B31E79-ED5A-4CF3-A7C0-D0B6CF9BDE92}">
          <p14:sldIdLst>
            <p14:sldId id="352"/>
          </p14:sldIdLst>
        </p14:section>
        <p14:section name="Introduction to File" id="{07752102-ED0C-4678-B8BC-F07EFDB01E83}">
          <p14:sldIdLst>
            <p14:sldId id="551"/>
            <p14:sldId id="466"/>
            <p14:sldId id="493"/>
          </p14:sldIdLst>
        </p14:section>
        <p14:section name="Basic IO operation" id="{E2A777D0-C458-4344-BC44-631D0BF3F945}">
          <p14:sldIdLst>
            <p14:sldId id="494"/>
          </p14:sldIdLst>
        </p14:section>
        <p14:section name="open()" id="{9549EED0-DA98-4626-AD10-9B895477D60D}">
          <p14:sldIdLst>
            <p14:sldId id="570"/>
          </p14:sldIdLst>
        </p14:section>
        <p14:section name="read()" id="{C3391B93-12BC-4E33-B4B4-8C500D5B6332}">
          <p14:sldIdLst>
            <p14:sldId id="571"/>
            <p14:sldId id="572"/>
            <p14:sldId id="573"/>
            <p14:sldId id="574"/>
          </p14:sldIdLst>
        </p14:section>
        <p14:section name="write()" id="{533EE5EF-B0FF-4FB1-8426-51E8F001C4E7}">
          <p14:sldIdLst>
            <p14:sldId id="575"/>
            <p14:sldId id="576"/>
            <p14:sldId id="577"/>
            <p14:sldId id="578"/>
            <p14:sldId id="579"/>
            <p14:sldId id="580"/>
            <p14:sldId id="627"/>
            <p14:sldId id="628"/>
            <p14:sldId id="629"/>
            <p14:sldId id="630"/>
          </p14:sldIdLst>
        </p14:section>
        <p14:section name="Introduction to Module" id="{278EF795-7664-4E83-A7BF-9EE14F7714B4}">
          <p14:sldIdLst>
            <p14:sldId id="605"/>
            <p14:sldId id="581"/>
            <p14:sldId id="582"/>
          </p14:sldIdLst>
        </p14:section>
        <p14:section name="Math Module" id="{73F4E502-ECE4-400F-A298-7AF585FC337C}">
          <p14:sldIdLst>
            <p14:sldId id="589"/>
          </p14:sldIdLst>
        </p14:section>
        <p14:section name="Numeric Functions" id="{160243F7-D858-4B06-BFE0-F132E6D95B41}">
          <p14:sldIdLst>
            <p14:sldId id="590"/>
            <p14:sldId id="593"/>
            <p14:sldId id="631"/>
            <p14:sldId id="632"/>
            <p14:sldId id="592"/>
          </p14:sldIdLst>
        </p14:section>
        <p14:section name="Random Module" id="{BE41F982-481B-4AB5-A166-1EF810E91FD9}">
          <p14:sldIdLst>
            <p14:sldId id="584"/>
            <p14:sldId id="585"/>
            <p14:sldId id="586"/>
            <p14:sldId id="587"/>
            <p14:sldId id="643"/>
            <p14:sldId id="644"/>
            <p14:sldId id="645"/>
            <p14:sldId id="588"/>
            <p14:sldId id="633"/>
            <p14:sldId id="634"/>
          </p14:sldIdLst>
        </p14:section>
        <p14:section name="Date Time Module" id="{5DFABD39-AD18-486B-AEF2-EEC583BBB90C}">
          <p14:sldIdLst>
            <p14:sldId id="594"/>
            <p14:sldId id="596"/>
            <p14:sldId id="597"/>
            <p14:sldId id="595"/>
            <p14:sldId id="598"/>
            <p14:sldId id="599"/>
            <p14:sldId id="600"/>
            <p14:sldId id="638"/>
            <p14:sldId id="636"/>
            <p14:sldId id="637"/>
            <p14:sldId id="635"/>
            <p14:sldId id="642"/>
            <p14:sldId id="641"/>
            <p14:sldId id="640"/>
            <p14:sldId id="639"/>
          </p14:sldIdLst>
        </p14:section>
        <p14:section name="Custom module" id="{63A4E31B-9A95-4450-8D5A-3D2EE15213C6}">
          <p14:sldIdLst>
            <p14:sldId id="601"/>
            <p14:sldId id="602"/>
            <p14:sldId id="603"/>
            <p14:sldId id="604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1C"/>
    <a:srgbClr val="C62827"/>
    <a:srgbClr val="ED524F"/>
    <a:srgbClr val="301B92"/>
    <a:srgbClr val="673BB7"/>
    <a:srgbClr val="607D8B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font" Target="fonts/font4.fntdata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8.fntdata"/><Relationship Id="rId80" Type="http://schemas.openxmlformats.org/officeDocument/2006/relationships/font" Target="fonts/font16.fntdata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font" Target="fonts/font3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font" Target="fonts/font17.fntdata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12.fntdata"/><Relationship Id="rId7" Type="http://schemas.openxmlformats.org/officeDocument/2006/relationships/slide" Target="slides/slide4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2.fntdata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jpe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Layouts/_rels/slideLayout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4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4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jpeg"/><Relationship Id="rId4" Type="http://schemas.openxmlformats.org/officeDocument/2006/relationships/image" Target="../media/image17.png"/><Relationship Id="rId9" Type="http://schemas.openxmlformats.org/officeDocument/2006/relationships/image" Target="../media/image28.jpeg"/></Relationships>
</file>

<file path=ppt/slideLayouts/_rels/slideLayout4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u="none" dirty="0"/>
              <a:t>Darshan Institute of Computer Applications,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Computer </a:t>
            </a:r>
            <a:r>
              <a:rPr lang="en-IN" sz="1600" dirty="0"/>
              <a:t>Applications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66080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75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#2102CS403 (Python)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 Python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5CEC62-96B4-E0C4-A41B-5B4A26568143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0267" y="875912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7077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4904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#2102CS403 (Python)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00F4D-C4C2-91C4-F722-0307E0E98124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6409" y="5978650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8070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Stack and Queue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56790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9489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What is Data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Section-1 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A03F2-936E-50E5-4A31-21E62AB22966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6409" y="5978650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0345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Stack and Queue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79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857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Stack and Queue</a:t>
            </a: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79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74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Dharmikkumar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G. Aghera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</a:t>
            </a:r>
            <a:r>
              <a:rPr lang="en-US" dirty="0">
                <a:solidFill>
                  <a:schemeClr val="tx1"/>
                </a:solidFill>
              </a:rPr>
              <a:t>2304CS401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Unit-04  File IO &amp; Modules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8F5C0B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8F5C0B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8F5C0B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8F5C0B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8F5C0B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Stack and Queue</a:t>
            </a: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5745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891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32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74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303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81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BCBD36D-80E5-2938-4F3C-399C4FEF220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589" y="1335005"/>
            <a:ext cx="2520000" cy="25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D27D4-D354-4363-989F-4442C30D6B8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8334" y="429749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65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71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370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8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854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842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06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701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20383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E99718">
                        <a:shade val="30000"/>
                        <a:satMod val="115000"/>
                      </a:srgbClr>
                    </a:gs>
                    <a:gs pos="50000">
                      <a:srgbClr val="E99718">
                        <a:shade val="67500"/>
                        <a:satMod val="115000"/>
                      </a:srgbClr>
                    </a:gs>
                    <a:gs pos="100000">
                      <a:srgbClr val="E99718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IN" dirty="0" err="1"/>
              <a:t>Prof.</a:t>
            </a:r>
            <a:r>
              <a:rPr lang="en-IN" dirty="0"/>
              <a:t> Vishal K </a:t>
            </a:r>
            <a:r>
              <a:rPr lang="en-IN" dirty="0" err="1"/>
              <a:t>Makwana</a:t>
            </a:r>
            <a:endParaRPr lang="en-IN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BB32699-4C62-4BBF-9A17-90008E297198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42F5D-5C3A-4D09-B74D-32BF20197BBC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58FA9-71EA-487D-8A75-915EC6877722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A77512-C96D-4B1D-861C-3369397D6121}"/>
              </a:ext>
            </a:extLst>
          </p:cNvPr>
          <p:cNvSpPr/>
          <p:nvPr userDrawn="1"/>
        </p:nvSpPr>
        <p:spPr>
          <a:xfrm flipH="1"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81706-03FD-5011-BE52-6B8AB641A22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8334" y="429749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4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99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070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Dharmikkumar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G. Aghera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</a:t>
            </a:r>
            <a:r>
              <a:rPr lang="en-US" dirty="0">
                <a:solidFill>
                  <a:schemeClr val="tx1"/>
                </a:solidFill>
              </a:rPr>
              <a:t>2304CS401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Unit-04  File IO &amp; Modules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8F5C0B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8F5C0B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8F5C0B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8F5C0B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8F5C0B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9497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4948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2FA519-A050-F012-86F8-9653C4FA4AF8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4AA5F3-FB3C-D257-7164-0FB50BE115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6B3694-A746-8703-380F-F09221A5CAD9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17">
            <a:extLst>
              <a:ext uri="{FF2B5EF4-FFF2-40B4-BE49-F238E27FC236}">
                <a16:creationId xmlns:a16="http://schemas.microsoft.com/office/drawing/2014/main" id="{D27DDB34-1D4E-D87F-C7A9-2D19ECF1587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A8E850C4-B43C-0EAE-1C3E-2555F163B557}"/>
              </a:ext>
            </a:extLst>
          </p:cNvPr>
          <p:cNvSpPr>
            <a:spLocks/>
          </p:cNvSpPr>
          <p:nvPr userDrawn="1"/>
        </p:nvSpPr>
        <p:spPr bwMode="auto">
          <a:xfrm>
            <a:off x="0" y="5914567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4E3979-8BA2-D820-5C9B-A99B2A7944DA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0F6CFC-ECCD-3BF9-BD80-B4ABC606C0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0FBD2-C689-F56A-0A3F-92325690BC24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2304CS402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</a:t>
            </a:r>
            <a:r>
              <a:rPr lang="en-US" dirty="0"/>
              <a:t>Python Data Structures and Function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8429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4921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31648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6732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6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89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46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01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u="none" dirty="0"/>
              <a:t>Darshan Institute of Computer Applications,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3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289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0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01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81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93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21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Computer </a:t>
            </a:r>
            <a:r>
              <a:rPr lang="en-IN" sz="1600" dirty="0"/>
              <a:t>Applications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1471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dharmikkumar.aghera@darshan.ac.in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9898205621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Application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Dharmikkumar</a:t>
            </a:r>
            <a:r>
              <a:rPr lang="en-IN" dirty="0"/>
              <a:t> G. Aghera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 (</a:t>
            </a:r>
            <a:r>
              <a:rPr lang="en-US" dirty="0"/>
              <a:t>2304CS401</a:t>
            </a:r>
            <a:r>
              <a:rPr lang="en-IN" dirty="0"/>
              <a:t>)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197789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92" y="2008920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dirty="0"/>
              <a:t> </a:t>
            </a:r>
            <a:br>
              <a:rPr lang="en-US" dirty="0"/>
            </a:br>
            <a:r>
              <a:rPr lang="en-IN" dirty="0"/>
              <a:t>File IO &amp; Modules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57911-3BBB-0AF4-395F-F1370AF5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75" y="2183302"/>
            <a:ext cx="2230016" cy="22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BD62-B466-7659-0CA7-3EB44432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6C91-D529-8AF9-48BE-5B615275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Example : Read file in Python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AF4C-7F2D-A460-0D8A-EB2BA003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readlines</a:t>
            </a:r>
            <a:r>
              <a:rPr lang="en-IN" b="1" dirty="0"/>
              <a:t>() </a:t>
            </a:r>
            <a:r>
              <a:rPr lang="en-IN" dirty="0"/>
              <a:t>method will return </a:t>
            </a:r>
            <a:r>
              <a:rPr lang="en-IN" dirty="0">
                <a:solidFill>
                  <a:srgbClr val="C00000"/>
                </a:solidFill>
              </a:rPr>
              <a:t>list of lines </a:t>
            </a:r>
            <a:r>
              <a:rPr lang="en-IN" dirty="0"/>
              <a:t>from the file.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can use </a:t>
            </a:r>
            <a:r>
              <a:rPr lang="en-IN" b="1" dirty="0"/>
              <a:t>for loop </a:t>
            </a:r>
            <a:r>
              <a:rPr lang="en-IN" dirty="0"/>
              <a:t>to get each line separately.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65BDF-7890-8E40-554E-0E763BE456C0}"/>
              </a:ext>
            </a:extLst>
          </p:cNvPr>
          <p:cNvSpPr/>
          <p:nvPr/>
        </p:nvSpPr>
        <p:spPr>
          <a:xfrm>
            <a:off x="1048577" y="1743408"/>
            <a:ext cx="412332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lines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print(lines)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AE28D-0D9C-74B7-7873-615CC955AF25}"/>
              </a:ext>
            </a:extLst>
          </p:cNvPr>
          <p:cNvSpPr/>
          <p:nvPr/>
        </p:nvSpPr>
        <p:spPr>
          <a:xfrm>
            <a:off x="548584" y="1743408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08FEB2B-4A63-AFEC-A270-AF30E4DE2CE9}"/>
              </a:ext>
            </a:extLst>
          </p:cNvPr>
          <p:cNvSpPr/>
          <p:nvPr/>
        </p:nvSpPr>
        <p:spPr>
          <a:xfrm>
            <a:off x="548584" y="141422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readlines.py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4DA4D-9CF7-5323-77F9-029E1F8339F3}"/>
              </a:ext>
            </a:extLst>
          </p:cNvPr>
          <p:cNvSpPr/>
          <p:nvPr/>
        </p:nvSpPr>
        <p:spPr>
          <a:xfrm>
            <a:off x="5407662" y="1742053"/>
            <a:ext cx="652674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['Darshan Institute of Computer Applications - Rajkot\n', 'At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Rajkot - Morbi Highway,\n', 'Gujarat-363650, INDIA']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66FFDA90-0377-2FC4-0724-79AD937BC329}"/>
              </a:ext>
            </a:extLst>
          </p:cNvPr>
          <p:cNvSpPr/>
          <p:nvPr/>
        </p:nvSpPr>
        <p:spPr>
          <a:xfrm>
            <a:off x="5407663" y="141286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C8F45-88FC-8A07-1D13-C6D937628AE1}"/>
              </a:ext>
            </a:extLst>
          </p:cNvPr>
          <p:cNvSpPr/>
          <p:nvPr/>
        </p:nvSpPr>
        <p:spPr>
          <a:xfrm>
            <a:off x="1063394" y="4025992"/>
            <a:ext cx="41233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lines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l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lines 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   print(l)</a:t>
            </a:r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145082-85EC-1958-5424-6E6881FDC56A}"/>
              </a:ext>
            </a:extLst>
          </p:cNvPr>
          <p:cNvSpPr/>
          <p:nvPr/>
        </p:nvSpPr>
        <p:spPr>
          <a:xfrm>
            <a:off x="563400" y="4025992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B6FF8097-0CF3-EC2C-7C61-87FA7206F701}"/>
              </a:ext>
            </a:extLst>
          </p:cNvPr>
          <p:cNvSpPr/>
          <p:nvPr/>
        </p:nvSpPr>
        <p:spPr>
          <a:xfrm>
            <a:off x="563399" y="3696808"/>
            <a:ext cx="211302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readlinesfor.</a:t>
            </a:r>
            <a:r>
              <a:rPr lang="en-US" sz="1600" dirty="0">
                <a:solidFill>
                  <a:schemeClr val="bg1"/>
                </a:solidFill>
              </a:rPr>
              <a:t>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CCDDD-AB50-F4C0-7414-6CE7768D723D}"/>
              </a:ext>
            </a:extLst>
          </p:cNvPr>
          <p:cNvSpPr/>
          <p:nvPr/>
        </p:nvSpPr>
        <p:spPr>
          <a:xfrm>
            <a:off x="5470211" y="4025992"/>
            <a:ext cx="652674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Darshan Institute of Computer Applications - Rajkot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Rajkot - Morbi Highway,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Gujarat-363650, INDIA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DC47BA8A-EE0A-9D3C-CBAA-DB4E14639150}"/>
              </a:ext>
            </a:extLst>
          </p:cNvPr>
          <p:cNvSpPr/>
          <p:nvPr/>
        </p:nvSpPr>
        <p:spPr>
          <a:xfrm>
            <a:off x="5470212" y="369680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7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C7C8-BF28-BFA9-75E1-DFFECCF89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BDCB-ED84-310E-1451-DCAE0C07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How to write path?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8D99-B33A-1C51-6E56-7688B439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specify relative path in argument to </a:t>
            </a:r>
            <a:r>
              <a:rPr lang="en-IN" b="1" dirty="0"/>
              <a:t>open </a:t>
            </a:r>
            <a:r>
              <a:rPr lang="en-IN" dirty="0"/>
              <a:t>method, alternatively we can also specify absolute path.</a:t>
            </a:r>
          </a:p>
          <a:p>
            <a:r>
              <a:rPr lang="en-IN" dirty="0"/>
              <a:t>To specify absolute path,</a:t>
            </a:r>
          </a:p>
          <a:p>
            <a:pPr lvl="1"/>
            <a:r>
              <a:rPr lang="en-IN" sz="2200" dirty="0"/>
              <a:t>In windows, </a:t>
            </a:r>
            <a:r>
              <a:rPr lang="en-US" sz="2200" dirty="0">
                <a:cs typeface="Times New Roman" pitchFamily="18" charset="0"/>
              </a:rPr>
              <a:t>f=open(‘D:</a:t>
            </a:r>
            <a:r>
              <a:rPr lang="en-US" sz="2200" b="1" dirty="0">
                <a:cs typeface="Times New Roman" pitchFamily="18" charset="0"/>
              </a:rPr>
              <a:t>\\</a:t>
            </a:r>
            <a:r>
              <a:rPr lang="en-US" sz="2200" dirty="0">
                <a:cs typeface="Times New Roman" pitchFamily="18" charset="0"/>
              </a:rPr>
              <a:t>folder</a:t>
            </a:r>
            <a:r>
              <a:rPr lang="en-US" sz="2200" b="1" dirty="0">
                <a:cs typeface="Times New Roman" pitchFamily="18" charset="0"/>
              </a:rPr>
              <a:t>\\</a:t>
            </a:r>
            <a:r>
              <a:rPr lang="en-US" sz="2200" dirty="0">
                <a:cs typeface="Times New Roman" pitchFamily="18" charset="0"/>
              </a:rPr>
              <a:t>subfolder</a:t>
            </a:r>
            <a:r>
              <a:rPr lang="en-US" sz="2200" b="1" dirty="0">
                <a:cs typeface="Times New Roman" pitchFamily="18" charset="0"/>
              </a:rPr>
              <a:t>\\</a:t>
            </a:r>
            <a:r>
              <a:rPr lang="en-US" sz="2200" dirty="0">
                <a:cs typeface="Times New Roman" pitchFamily="18" charset="0"/>
              </a:rPr>
              <a:t>filename.txt’)</a:t>
            </a:r>
          </a:p>
          <a:p>
            <a:pPr lvl="1"/>
            <a:r>
              <a:rPr lang="en-IN" sz="2200" dirty="0"/>
              <a:t>In mac &amp; </a:t>
            </a:r>
            <a:r>
              <a:rPr lang="en-IN" sz="2200" dirty="0" err="1"/>
              <a:t>linux</a:t>
            </a:r>
            <a:r>
              <a:rPr lang="en-IN" sz="2200" dirty="0"/>
              <a:t>, </a:t>
            </a:r>
            <a:r>
              <a:rPr lang="en-US" sz="2200" dirty="0">
                <a:cs typeface="Times New Roman" pitchFamily="18" charset="0"/>
              </a:rPr>
              <a:t>f=open(‘</a:t>
            </a:r>
            <a:r>
              <a:rPr lang="en-US" sz="2200" b="1" dirty="0">
                <a:cs typeface="Times New Roman" pitchFamily="18" charset="0"/>
              </a:rPr>
              <a:t>/</a:t>
            </a:r>
            <a:r>
              <a:rPr lang="en-US" sz="2200" dirty="0">
                <a:cs typeface="Times New Roman" pitchFamily="18" charset="0"/>
              </a:rPr>
              <a:t>user</a:t>
            </a:r>
            <a:r>
              <a:rPr lang="en-US" sz="2200" b="1" dirty="0">
                <a:cs typeface="Times New Roman" pitchFamily="18" charset="0"/>
              </a:rPr>
              <a:t>/</a:t>
            </a:r>
            <a:r>
              <a:rPr lang="en-US" sz="2200" dirty="0">
                <a:cs typeface="Times New Roman" pitchFamily="18" charset="0"/>
              </a:rPr>
              <a:t>folder</a:t>
            </a:r>
            <a:r>
              <a:rPr lang="en-US" sz="2200" b="1" dirty="0">
                <a:cs typeface="Times New Roman" pitchFamily="18" charset="0"/>
              </a:rPr>
              <a:t>/</a:t>
            </a:r>
            <a:r>
              <a:rPr lang="en-US" sz="2200" dirty="0">
                <a:cs typeface="Times New Roman" pitchFamily="18" charset="0"/>
              </a:rPr>
              <a:t>subfolder</a:t>
            </a:r>
            <a:r>
              <a:rPr lang="en-US" sz="2200" b="1" dirty="0">
                <a:cs typeface="Times New Roman" pitchFamily="18" charset="0"/>
              </a:rPr>
              <a:t>/</a:t>
            </a:r>
            <a:r>
              <a:rPr lang="en-US" sz="2200" dirty="0">
                <a:cs typeface="Times New Roman" pitchFamily="18" charset="0"/>
              </a:rPr>
              <a:t>filename.txt’)</a:t>
            </a:r>
          </a:p>
          <a:p>
            <a:r>
              <a:rPr lang="en-IN" dirty="0"/>
              <a:t>We suppose to </a:t>
            </a:r>
            <a:r>
              <a:rPr lang="en-IN" b="1" dirty="0"/>
              <a:t>close the file </a:t>
            </a:r>
            <a:r>
              <a:rPr lang="en-IN" dirty="0"/>
              <a:t>once we are done using the file in the Python using </a:t>
            </a:r>
            <a:r>
              <a:rPr lang="en-IN" b="1" dirty="0"/>
              <a:t>close()</a:t>
            </a:r>
            <a:r>
              <a:rPr lang="en-IN" dirty="0"/>
              <a:t> method.</a:t>
            </a:r>
          </a:p>
          <a:p>
            <a:r>
              <a:rPr lang="en-IN" dirty="0"/>
              <a:t>Due to buffering, changes made to a file may not show until you close the file.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EF89F-6F6C-5C04-04F4-2C746D9CEBE1}"/>
              </a:ext>
            </a:extLst>
          </p:cNvPr>
          <p:cNvSpPr/>
          <p:nvPr/>
        </p:nvSpPr>
        <p:spPr>
          <a:xfrm>
            <a:off x="1018481" y="4612884"/>
            <a:ext cx="417208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data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print(data)</a:t>
            </a:r>
          </a:p>
          <a:p>
            <a:r>
              <a:rPr lang="en-IN" b="1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()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F35F2-C4E8-CE12-C4B1-29A10140335A}"/>
              </a:ext>
            </a:extLst>
          </p:cNvPr>
          <p:cNvSpPr/>
          <p:nvPr/>
        </p:nvSpPr>
        <p:spPr>
          <a:xfrm>
            <a:off x="518488" y="4612884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F20583F-4553-E9D0-F4BE-E3135D07779C}"/>
              </a:ext>
            </a:extLst>
          </p:cNvPr>
          <p:cNvSpPr/>
          <p:nvPr/>
        </p:nvSpPr>
        <p:spPr>
          <a:xfrm>
            <a:off x="518488" y="428370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closefile</a:t>
            </a:r>
            <a:r>
              <a:rPr lang="en-US" dirty="0">
                <a:solidFill>
                  <a:schemeClr val="bg1"/>
                </a:solidFill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34824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D92E-9EBB-5B2E-CAE8-7AB6FD72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B8A7-CC22-3E0F-3C4E-59D56181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4786-67B0-107B-6915-C649C0F2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write() </a:t>
            </a:r>
            <a:r>
              <a:rPr lang="en-IN" dirty="0"/>
              <a:t>method will write the </a:t>
            </a:r>
            <a:r>
              <a:rPr lang="en-IN" dirty="0">
                <a:solidFill>
                  <a:srgbClr val="C00000"/>
                </a:solidFill>
              </a:rPr>
              <a:t>specified data to </a:t>
            </a:r>
            <a:r>
              <a:rPr lang="en-IN" dirty="0"/>
              <a:t>the file.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If we open file with ‘</a:t>
            </a:r>
            <a:r>
              <a:rPr lang="en-IN" b="1" dirty="0"/>
              <a:t>w</a:t>
            </a:r>
            <a:r>
              <a:rPr lang="en-IN" dirty="0"/>
              <a:t>’ mode it will </a:t>
            </a:r>
            <a:r>
              <a:rPr lang="en-IN" dirty="0">
                <a:solidFill>
                  <a:srgbClr val="C00000"/>
                </a:solidFill>
              </a:rPr>
              <a:t>overwrite the data to the existing file </a:t>
            </a:r>
            <a:r>
              <a:rPr lang="en-IN" dirty="0"/>
              <a:t>or will create new file if file does </a:t>
            </a:r>
            <a:r>
              <a:rPr lang="en-IN" dirty="0">
                <a:solidFill>
                  <a:srgbClr val="C00000"/>
                </a:solidFill>
              </a:rPr>
              <a:t>not exists</a:t>
            </a:r>
            <a:r>
              <a:rPr lang="en-IN" dirty="0"/>
              <a:t>.</a:t>
            </a:r>
          </a:p>
          <a:p>
            <a:r>
              <a:rPr lang="en-IN" dirty="0"/>
              <a:t>If we open file with ‘</a:t>
            </a:r>
            <a:r>
              <a:rPr lang="en-IN" b="1" dirty="0"/>
              <a:t>a</a:t>
            </a:r>
            <a:r>
              <a:rPr lang="en-IN" dirty="0"/>
              <a:t>’ mode it will append the data at the </a:t>
            </a:r>
            <a:r>
              <a:rPr lang="en-IN" dirty="0">
                <a:solidFill>
                  <a:srgbClr val="C00000"/>
                </a:solidFill>
              </a:rPr>
              <a:t>end of the existing file </a:t>
            </a:r>
            <a:r>
              <a:rPr lang="en-IN" dirty="0"/>
              <a:t>or will create new file </a:t>
            </a:r>
            <a:r>
              <a:rPr lang="en-IN" dirty="0">
                <a:solidFill>
                  <a:srgbClr val="C00000"/>
                </a:solidFill>
              </a:rPr>
              <a:t>if file does not exists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D2011-F0C4-A45D-F337-D5EC293FF1C3}"/>
              </a:ext>
            </a:extLst>
          </p:cNvPr>
          <p:cNvSpPr/>
          <p:nvPr/>
        </p:nvSpPr>
        <p:spPr>
          <a:xfrm>
            <a:off x="500323" y="1658665"/>
            <a:ext cx="7415512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/>
              </a:rPr>
              <a:t>Fileobject.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write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(text or byte object)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E021EB48-DD95-4CE7-500B-687884085831}"/>
              </a:ext>
            </a:extLst>
          </p:cNvPr>
          <p:cNvSpPr/>
          <p:nvPr/>
        </p:nvSpPr>
        <p:spPr>
          <a:xfrm>
            <a:off x="500324" y="1329481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992CE-1550-6F20-3FCA-4AA652DC0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4163"/>
              </p:ext>
            </p:extLst>
          </p:nvPr>
        </p:nvGraphicFramePr>
        <p:xfrm>
          <a:off x="502294" y="2282829"/>
          <a:ext cx="11146748" cy="152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8501">
                  <a:extLst>
                    <a:ext uri="{9D8B030D-6E8A-4147-A177-3AD203B41FA5}">
                      <a16:colId xmlns:a16="http://schemas.microsoft.com/office/drawing/2014/main" val="1561506912"/>
                    </a:ext>
                  </a:extLst>
                </a:gridCol>
                <a:gridCol w="9308247">
                  <a:extLst>
                    <a:ext uri="{9D8B030D-6E8A-4147-A177-3AD203B41FA5}">
                      <a16:colId xmlns:a16="http://schemas.microsoft.com/office/drawing/2014/main" val="517960580"/>
                    </a:ext>
                  </a:extLst>
                </a:gridCol>
              </a:tblGrid>
              <a:tr h="2084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Parameter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2217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text or byte object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baseline="0" dirty="0"/>
                        <a:t>The text or byte object that will be written.</a:t>
                      </a:r>
                      <a:endParaRPr lang="en-US" sz="2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4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5EF9-595A-7DB5-23F2-95D4D9A69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5249-55E9-A11A-325B-1C4A9D05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Example : Write file in Python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E0715-8D8F-5CEA-F5BC-0EE1FA8354D8}"/>
              </a:ext>
            </a:extLst>
          </p:cNvPr>
          <p:cNvSpPr/>
          <p:nvPr/>
        </p:nvSpPr>
        <p:spPr>
          <a:xfrm>
            <a:off x="1081576" y="1572170"/>
            <a:ext cx="4731394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demo.txt"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\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nDarshan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University"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f= open(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demo.txt"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lines: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print(l)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5C800-CF62-2074-20F2-75EA040D3E42}"/>
              </a:ext>
            </a:extLst>
          </p:cNvPr>
          <p:cNvSpPr/>
          <p:nvPr/>
        </p:nvSpPr>
        <p:spPr>
          <a:xfrm>
            <a:off x="581583" y="1572170"/>
            <a:ext cx="49999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17C441CE-EDB3-D8C6-FFDD-E7206302ECEC}"/>
              </a:ext>
            </a:extLst>
          </p:cNvPr>
          <p:cNvSpPr/>
          <p:nvPr/>
        </p:nvSpPr>
        <p:spPr>
          <a:xfrm>
            <a:off x="581583" y="124298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WriteData.py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22EC6-1D7F-E697-0835-1C7E295095B5}"/>
              </a:ext>
            </a:extLst>
          </p:cNvPr>
          <p:cNvSpPr/>
          <p:nvPr/>
        </p:nvSpPr>
        <p:spPr>
          <a:xfrm>
            <a:off x="6156121" y="1572170"/>
            <a:ext cx="51097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Hello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Darshan University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215ADD88-3F96-08D5-96AD-34B8E90846A9}"/>
              </a:ext>
            </a:extLst>
          </p:cNvPr>
          <p:cNvSpPr/>
          <p:nvPr/>
        </p:nvSpPr>
        <p:spPr>
          <a:xfrm>
            <a:off x="6156123" y="1242986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</a:t>
            </a:r>
            <a:r>
              <a:rPr lang="en-US" dirty="0" err="1">
                <a:solidFill>
                  <a:schemeClr val="bg1"/>
                </a:solidFill>
              </a:rPr>
              <a:t>.txt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B547D-02D0-B3A9-1DB2-FB586B5B60A5}"/>
              </a:ext>
            </a:extLst>
          </p:cNvPr>
          <p:cNvSpPr/>
          <p:nvPr/>
        </p:nvSpPr>
        <p:spPr>
          <a:xfrm>
            <a:off x="581583" y="5092860"/>
            <a:ext cx="524583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Hello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Darshan University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6DC1244B-D938-83D4-7EA3-9FFE6E9107C8}"/>
              </a:ext>
            </a:extLst>
          </p:cNvPr>
          <p:cNvSpPr/>
          <p:nvPr/>
        </p:nvSpPr>
        <p:spPr>
          <a:xfrm>
            <a:off x="581584" y="476367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 animBg="1"/>
      <p:bldP spid="9" grpId="0" uiExpand="1" build="p" animBg="1"/>
      <p:bldP spid="10" grpId="0" animBg="1"/>
      <p:bldP spid="11" grpId="0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889F-BECE-95BD-63CB-29038897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7FF6-1AC7-2CCF-AB8C-0D55D95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Handling errors using “with” keyword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46997-EEDC-CF96-4494-3E539D4C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When we open file using with we </a:t>
            </a:r>
            <a:r>
              <a:rPr lang="en-IN" b="1" dirty="0"/>
              <a:t>need</a:t>
            </a:r>
            <a:r>
              <a:rPr lang="en-IN" dirty="0"/>
              <a:t> </a:t>
            </a:r>
            <a:r>
              <a:rPr lang="en-IN" b="1" dirty="0"/>
              <a:t>not</a:t>
            </a:r>
            <a:r>
              <a:rPr lang="en-IN" dirty="0"/>
              <a:t> to </a:t>
            </a:r>
            <a:r>
              <a:rPr lang="en-IN" b="1" dirty="0"/>
              <a:t>close</a:t>
            </a:r>
            <a:r>
              <a:rPr lang="en-IN" dirty="0"/>
              <a:t> the file.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05A06-7DF2-34D3-8385-474E85221BBD}"/>
              </a:ext>
            </a:extLst>
          </p:cNvPr>
          <p:cNvSpPr/>
          <p:nvPr/>
        </p:nvSpPr>
        <p:spPr>
          <a:xfrm>
            <a:off x="1029633" y="1451988"/>
            <a:ext cx="4344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   data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   print(data)</a:t>
            </a:r>
          </a:p>
          <a:p>
            <a:endParaRPr lang="en-US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2C938-9789-4F13-C78E-B87D16FDB49C}"/>
              </a:ext>
            </a:extLst>
          </p:cNvPr>
          <p:cNvSpPr/>
          <p:nvPr/>
        </p:nvSpPr>
        <p:spPr>
          <a:xfrm>
            <a:off x="529640" y="1451988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D1629F42-4F7B-35CB-FFAA-3D30F1AFD700}"/>
              </a:ext>
            </a:extLst>
          </p:cNvPr>
          <p:cNvSpPr/>
          <p:nvPr/>
        </p:nvSpPr>
        <p:spPr>
          <a:xfrm>
            <a:off x="529640" y="112280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fileusingwith.py</a:t>
            </a:r>
          </a:p>
        </p:txBody>
      </p:sp>
    </p:spTree>
    <p:extLst>
      <p:ext uri="{BB962C8B-B14F-4D97-AF65-F5344CB8AC3E}">
        <p14:creationId xmlns:p14="http://schemas.microsoft.com/office/powerpoint/2010/main" val="38223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527C2-A7DA-EAA6-93F7-AB9BE2A0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C598-4B8E-7E33-5351-57FAF1C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WAP to count lines, word, and characters within a text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B512B-D672-8230-8AA1-3A07A591BE3E}"/>
              </a:ext>
            </a:extLst>
          </p:cNvPr>
          <p:cNvSpPr/>
          <p:nvPr/>
        </p:nvSpPr>
        <p:spPr>
          <a:xfrm>
            <a:off x="964495" y="1444417"/>
            <a:ext cx="5715997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Menlo" panose="020B0609030804020204" pitchFamily="49" charset="0"/>
              </a:rPr>
              <a:t># WAP to count lines, word, and characters within a text file.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numwords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numchars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numlines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f = open(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Menlo" panose="020B0609030804020204" pitchFamily="49" charset="0"/>
              </a:rPr>
              <a:t>demo.txt"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Menlo" panose="020B0609030804020204" pitchFamily="49" charset="0"/>
              </a:rPr>
              <a:t>"r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line 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f: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wordlist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line.split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numlines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numwords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(wordlist)</a:t>
            </a:r>
          </a:p>
          <a:p>
            <a:pPr lvl="1"/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numchars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(line)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 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"Lines: 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numlines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 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"Words: 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numwords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 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"Characters: 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numchars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3F935-E6A3-52A3-8BBA-CE855457B890}"/>
              </a:ext>
            </a:extLst>
          </p:cNvPr>
          <p:cNvSpPr/>
          <p:nvPr/>
        </p:nvSpPr>
        <p:spPr>
          <a:xfrm>
            <a:off x="464502" y="144441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9A2850E9-96C8-24E0-CAC9-91B5B0AAB617}"/>
              </a:ext>
            </a:extLst>
          </p:cNvPr>
          <p:cNvSpPr/>
          <p:nvPr/>
        </p:nvSpPr>
        <p:spPr>
          <a:xfrm>
            <a:off x="464502" y="11152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D90CE-B3AD-9019-C620-12E70BBB1C26}"/>
              </a:ext>
            </a:extLst>
          </p:cNvPr>
          <p:cNvSpPr/>
          <p:nvPr/>
        </p:nvSpPr>
        <p:spPr>
          <a:xfrm>
            <a:off x="7324726" y="1609009"/>
            <a:ext cx="360438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Hello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Darshan University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E33BB68A-167A-7F6C-0AB4-7A62D0ED2663}"/>
              </a:ext>
            </a:extLst>
          </p:cNvPr>
          <p:cNvSpPr/>
          <p:nvPr/>
        </p:nvSpPr>
        <p:spPr>
          <a:xfrm>
            <a:off x="7324727" y="1279825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demo</a:t>
            </a:r>
            <a:r>
              <a:rPr lang="en-US" sz="1600" dirty="0" err="1">
                <a:solidFill>
                  <a:schemeClr val="bg1"/>
                </a:solidFill>
              </a:rPr>
              <a:t>.txt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29DA6-5AA1-208F-D13A-98D1FC59CB9F}"/>
              </a:ext>
            </a:extLst>
          </p:cNvPr>
          <p:cNvSpPr/>
          <p:nvPr/>
        </p:nvSpPr>
        <p:spPr>
          <a:xfrm>
            <a:off x="7324727" y="3084597"/>
            <a:ext cx="36043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Lines:  2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Words:  3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Characters:  24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D016D159-1BA9-AF9E-C789-12A3066B0488}"/>
              </a:ext>
            </a:extLst>
          </p:cNvPr>
          <p:cNvSpPr/>
          <p:nvPr/>
        </p:nvSpPr>
        <p:spPr>
          <a:xfrm>
            <a:off x="7324727" y="275541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4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 animBg="1"/>
      <p:bldP spid="9" grpId="0" uiExpand="1" build="p" animBg="1"/>
      <p:bldP spid="10" grpId="0" animBg="1"/>
      <p:bldP spid="11" grpId="0" build="p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ACEFE-668F-B3E7-5B32-AAA7F071B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1A59-7AA7-C5AC-F747-2151D50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WAP that reads a file and counts the number of occurrences of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5AA38-C831-B0DD-E452-D608F48E7E02}"/>
              </a:ext>
            </a:extLst>
          </p:cNvPr>
          <p:cNvSpPr/>
          <p:nvPr/>
        </p:nvSpPr>
        <p:spPr>
          <a:xfrm>
            <a:off x="824535" y="1397763"/>
            <a:ext cx="6117441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Menlo" panose="020B0609030804020204" pitchFamily="49" charset="0"/>
              </a:rPr>
              <a:t># Write an application that reads a file and counts the number of occurrences of word.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numwords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word = input(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"Enter word to search in file = 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f = open(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Menlo" panose="020B0609030804020204" pitchFamily="49" charset="0"/>
              </a:rPr>
              <a:t>demo.txt"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Menlo" panose="020B0609030804020204" pitchFamily="49" charset="0"/>
              </a:rPr>
              <a:t>"r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line 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f: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words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line.split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numwords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words.count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(word)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print(words)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numwords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69695-52A9-3D75-9BB0-C69DAFECA1D1}"/>
              </a:ext>
            </a:extLst>
          </p:cNvPr>
          <p:cNvSpPr/>
          <p:nvPr/>
        </p:nvSpPr>
        <p:spPr>
          <a:xfrm>
            <a:off x="324542" y="1397763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4EE2E460-69D5-15F8-ECA4-E4731CED94DB}"/>
              </a:ext>
            </a:extLst>
          </p:cNvPr>
          <p:cNvSpPr/>
          <p:nvPr/>
        </p:nvSpPr>
        <p:spPr>
          <a:xfrm>
            <a:off x="324542" y="106857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1B4A9-D67A-EFB0-0A42-4A3F3DDE3952}"/>
              </a:ext>
            </a:extLst>
          </p:cNvPr>
          <p:cNvSpPr/>
          <p:nvPr/>
        </p:nvSpPr>
        <p:spPr>
          <a:xfrm>
            <a:off x="7184766" y="1562355"/>
            <a:ext cx="360438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Hello Hello Hello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Darshan University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C3885767-887A-A475-06D5-6F15820888D8}"/>
              </a:ext>
            </a:extLst>
          </p:cNvPr>
          <p:cNvSpPr/>
          <p:nvPr/>
        </p:nvSpPr>
        <p:spPr>
          <a:xfrm>
            <a:off x="7184767" y="1233171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demo.txt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933CD-AF41-FC15-F33F-EE81F1D88035}"/>
              </a:ext>
            </a:extLst>
          </p:cNvPr>
          <p:cNvSpPr/>
          <p:nvPr/>
        </p:nvSpPr>
        <p:spPr>
          <a:xfrm>
            <a:off x="7184766" y="3037943"/>
            <a:ext cx="450762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Enter word to search in file = Hello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['Hello', 'Hello', 'Hello']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['Darshan', 'University']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Count =  3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80176ED4-D1E4-E2CA-AA50-5F9D0BDCE2E4}"/>
              </a:ext>
            </a:extLst>
          </p:cNvPr>
          <p:cNvSpPr/>
          <p:nvPr/>
        </p:nvSpPr>
        <p:spPr>
          <a:xfrm>
            <a:off x="7184767" y="270875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 animBg="1"/>
      <p:bldP spid="9" grpId="0" uiExpand="1" build="p" animBg="1"/>
      <p:bldP spid="10" grpId="0" animBg="1"/>
      <p:bldP spid="11" grpId="0" build="p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0E2CB-E56E-EB81-3980-321CE8DB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276-30E9-C0EC-32A4-862874E3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C74F-7D7D-8A3C-5F9C-C1E1650C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print current program it self.</a:t>
            </a:r>
          </a:p>
          <a:p>
            <a:r>
              <a:rPr lang="en-US" dirty="0"/>
              <a:t>WAP to copy content of file abc.txt to another file xyz.txt.</a:t>
            </a:r>
          </a:p>
          <a:p>
            <a:r>
              <a:rPr lang="en-US" dirty="0"/>
              <a:t>WAP to find the longest word in a file named abc.txt.</a:t>
            </a:r>
          </a:p>
          <a:p>
            <a:r>
              <a:rPr lang="en-US" dirty="0"/>
              <a:t>Write a program to replace all “word1” by “word2” from a file1, and output is written to file2 file and display the no. of replacement.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79F0-E514-6513-7CD3-B7171ED5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7A1E-8EF1-7B77-B943-4A864419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Handling Functions : tell(), seek()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E242-9CCC-203D-7C71-1C157810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50666"/>
            <a:ext cx="11929641" cy="5590565"/>
          </a:xfrm>
        </p:spPr>
        <p:txBody>
          <a:bodyPr/>
          <a:lstStyle/>
          <a:p>
            <a:r>
              <a:rPr lang="en-US" dirty="0"/>
              <a:t>tell() function will return the </a:t>
            </a:r>
            <a:r>
              <a:rPr lang="en-US" dirty="0">
                <a:solidFill>
                  <a:srgbClr val="C00000"/>
                </a:solidFill>
              </a:rPr>
              <a:t>current file pointer</a:t>
            </a:r>
            <a:r>
              <a:rPr lang="en-US" dirty="0"/>
              <a:t> position in a file stream.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r>
              <a:rPr lang="en-US" dirty="0"/>
              <a:t>seek() function will sets the </a:t>
            </a:r>
            <a:r>
              <a:rPr lang="en-US" dirty="0">
                <a:solidFill>
                  <a:srgbClr val="C00000"/>
                </a:solidFill>
              </a:rPr>
              <a:t>current file pointer</a:t>
            </a:r>
            <a:r>
              <a:rPr lang="en-US" dirty="0"/>
              <a:t> position in a file stream.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450396-0F10-4AA4-DB12-414B2FC77BC5}"/>
              </a:ext>
            </a:extLst>
          </p:cNvPr>
          <p:cNvSpPr/>
          <p:nvPr/>
        </p:nvSpPr>
        <p:spPr>
          <a:xfrm>
            <a:off x="1115943" y="2573221"/>
            <a:ext cx="644185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demo.txt"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(5))</a:t>
            </a:r>
          </a:p>
          <a:p>
            <a:pPr lv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</a:rPr>
              <a:t>print(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</a:rPr>
              <a:t>f.tell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16D78E-8FBA-CD04-753E-AD34297126D6}"/>
              </a:ext>
            </a:extLst>
          </p:cNvPr>
          <p:cNvSpPr/>
          <p:nvPr/>
        </p:nvSpPr>
        <p:spPr>
          <a:xfrm>
            <a:off x="615950" y="2573221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CA4B12D-4D72-73BE-27BD-DA78A13F511F}"/>
              </a:ext>
            </a:extLst>
          </p:cNvPr>
          <p:cNvSpPr/>
          <p:nvPr/>
        </p:nvSpPr>
        <p:spPr>
          <a:xfrm>
            <a:off x="615950" y="224403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Roboto Condensed"/>
              </a:rPr>
              <a:t>tell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demo.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Line Callout 1 14">
            <a:extLst>
              <a:ext uri="{FF2B5EF4-FFF2-40B4-BE49-F238E27FC236}">
                <a16:creationId xmlns:a16="http://schemas.microsoft.com/office/drawing/2014/main" id="{89EF1FA7-4BA6-E24D-F44E-A6EF31C0EE91}"/>
              </a:ext>
            </a:extLst>
          </p:cNvPr>
          <p:cNvSpPr/>
          <p:nvPr/>
        </p:nvSpPr>
        <p:spPr>
          <a:xfrm>
            <a:off x="5560840" y="2767884"/>
            <a:ext cx="1766803" cy="6014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 : </a:t>
            </a:r>
            <a:r>
              <a:rPr lang="en-IN" i="1" dirty="0">
                <a:solidFill>
                  <a:srgbClr val="212121"/>
                </a:solidFill>
                <a:latin typeface="Roboto Condensed"/>
              </a:rPr>
              <a:t>Hello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               </a:t>
            </a:r>
            <a:r>
              <a:rPr kumimoji="0" lang="en-IN" sz="1800" i="1" u="none" strike="noStrike" kern="1200" cap="none" spc="0" normalizeH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D73D18-0A03-C187-B514-A45536B3CBF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24335" y="3068598"/>
            <a:ext cx="2136505" cy="3417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FA43F-DC72-93BC-8A2D-EBB4023510B1}"/>
              </a:ext>
            </a:extLst>
          </p:cNvPr>
          <p:cNvSpPr/>
          <p:nvPr/>
        </p:nvSpPr>
        <p:spPr>
          <a:xfrm>
            <a:off x="627640" y="1651513"/>
            <a:ext cx="36043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Darshan University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5EC9C764-EB4A-7EBC-C5B8-049EFB2A1AED}"/>
              </a:ext>
            </a:extLst>
          </p:cNvPr>
          <p:cNvSpPr/>
          <p:nvPr/>
        </p:nvSpPr>
        <p:spPr>
          <a:xfrm>
            <a:off x="627641" y="1322329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demo.txt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64C58D-69E4-0CCB-48F3-DDBA881A736B}"/>
              </a:ext>
            </a:extLst>
          </p:cNvPr>
          <p:cNvSpPr/>
          <p:nvPr/>
        </p:nvSpPr>
        <p:spPr>
          <a:xfrm>
            <a:off x="1137714" y="5496811"/>
            <a:ext cx="738113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demo.txt"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sz="2000" dirty="0" err="1">
                <a:solidFill>
                  <a:srgbClr val="000000"/>
                </a:solidFill>
                <a:latin typeface="Consolas"/>
              </a:rPr>
              <a:t>f.seek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(6))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f.readline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C710D-9312-110E-4352-F1D452903516}"/>
              </a:ext>
            </a:extLst>
          </p:cNvPr>
          <p:cNvSpPr/>
          <p:nvPr/>
        </p:nvSpPr>
        <p:spPr>
          <a:xfrm>
            <a:off x="637721" y="5496811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A8927C86-93EB-7AB5-2115-9479DBCCF707}"/>
              </a:ext>
            </a:extLst>
          </p:cNvPr>
          <p:cNvSpPr/>
          <p:nvPr/>
        </p:nvSpPr>
        <p:spPr>
          <a:xfrm>
            <a:off x="637721" y="516762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prstClr val="white"/>
                </a:solidFill>
                <a:latin typeface="Roboto Condensed"/>
              </a:rPr>
              <a:t>seek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demo.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6" name="Line Callout 1 14">
            <a:extLst>
              <a:ext uri="{FF2B5EF4-FFF2-40B4-BE49-F238E27FC236}">
                <a16:creationId xmlns:a16="http://schemas.microsoft.com/office/drawing/2014/main" id="{0EF0120E-046A-6E30-1366-ABFC78D19E26}"/>
              </a:ext>
            </a:extLst>
          </p:cNvPr>
          <p:cNvSpPr/>
          <p:nvPr/>
        </p:nvSpPr>
        <p:spPr>
          <a:xfrm>
            <a:off x="5560840" y="5709041"/>
            <a:ext cx="2743406" cy="6014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 : </a:t>
            </a:r>
            <a:r>
              <a:rPr lang="en-IN" i="1" noProof="0" dirty="0">
                <a:solidFill>
                  <a:srgbClr val="212121"/>
                </a:solidFill>
                <a:latin typeface="Roboto Condensed"/>
              </a:rPr>
              <a:t>Darshan University</a:t>
            </a:r>
            <a:endParaRPr lang="en-IN" i="1" dirty="0">
              <a:solidFill>
                <a:srgbClr val="212121"/>
              </a:solidFill>
              <a:latin typeface="Roboto Condensed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11C26C-3952-A6A8-4FC2-C9613E25D6A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77478" y="6009755"/>
            <a:ext cx="1483362" cy="30071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643EA-AA4E-741C-8152-5E09AC2DF9B3}"/>
              </a:ext>
            </a:extLst>
          </p:cNvPr>
          <p:cNvSpPr/>
          <p:nvPr/>
        </p:nvSpPr>
        <p:spPr>
          <a:xfrm>
            <a:off x="649411" y="4603102"/>
            <a:ext cx="36043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Darshan University</a:t>
            </a:r>
          </a:p>
        </p:txBody>
      </p:sp>
      <p:sp>
        <p:nvSpPr>
          <p:cNvPr id="34" name="Rectangle: Top Corners Rounded 6">
            <a:extLst>
              <a:ext uri="{FF2B5EF4-FFF2-40B4-BE49-F238E27FC236}">
                <a16:creationId xmlns:a16="http://schemas.microsoft.com/office/drawing/2014/main" id="{5946A4E3-2AC3-2C25-64F1-02BEDB588D83}"/>
              </a:ext>
            </a:extLst>
          </p:cNvPr>
          <p:cNvSpPr/>
          <p:nvPr/>
        </p:nvSpPr>
        <p:spPr>
          <a:xfrm>
            <a:off x="649412" y="4273918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demo.txt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14" grpId="0" uiExpand="1" build="p" animBg="1"/>
      <p:bldP spid="15" grpId="0" animBg="1"/>
      <p:bldP spid="23" grpId="0" build="p" animBg="1"/>
      <p:bldP spid="24" grpId="0" animBg="1"/>
      <p:bldP spid="25" grpId="0" animBg="1"/>
      <p:bldP spid="26" grpId="0" animBg="1"/>
      <p:bldP spid="33" grpId="0" uiExpand="1" build="p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148D1-E37F-94A3-B865-10613DE1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910D-D4B8-8A78-9C0A-3883F1F3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Handling Functions :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AFCC-60AA-3407-5098-BA2A239D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50666"/>
            <a:ext cx="11929641" cy="5590565"/>
          </a:xfrm>
        </p:spPr>
        <p:txBody>
          <a:bodyPr/>
          <a:lstStyle/>
          <a:p>
            <a:r>
              <a:rPr lang="en-US" dirty="0"/>
              <a:t>close() function will closes an</a:t>
            </a:r>
            <a:r>
              <a:rPr lang="en-US" dirty="0">
                <a:solidFill>
                  <a:srgbClr val="C00000"/>
                </a:solidFill>
              </a:rPr>
              <a:t> open file.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E3E8C-18EC-1D1D-7FD7-9FA717D5EC66}"/>
              </a:ext>
            </a:extLst>
          </p:cNvPr>
          <p:cNvSpPr/>
          <p:nvPr/>
        </p:nvSpPr>
        <p:spPr>
          <a:xfrm>
            <a:off x="1115943" y="2573221"/>
            <a:ext cx="738113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open(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demo.txt"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</a:rPr>
              <a:t>f.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53FA4-5D49-8A40-14EB-F51891F4B5F5}"/>
              </a:ext>
            </a:extLst>
          </p:cNvPr>
          <p:cNvSpPr/>
          <p:nvPr/>
        </p:nvSpPr>
        <p:spPr>
          <a:xfrm>
            <a:off x="615950" y="2573221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4FD19A65-CFD0-106D-0CD3-77E57F68BB7C}"/>
              </a:ext>
            </a:extLst>
          </p:cNvPr>
          <p:cNvSpPr/>
          <p:nvPr/>
        </p:nvSpPr>
        <p:spPr>
          <a:xfrm>
            <a:off x="615950" y="224403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prstClr val="white"/>
                </a:solidFill>
                <a:latin typeface="Roboto Condensed"/>
              </a:rPr>
              <a:t>close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demo.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Line Callout 1 14">
            <a:extLst>
              <a:ext uri="{FF2B5EF4-FFF2-40B4-BE49-F238E27FC236}">
                <a16:creationId xmlns:a16="http://schemas.microsoft.com/office/drawing/2014/main" id="{F0FF5A3E-6A83-050D-0E03-3B043CB6D8A0}"/>
              </a:ext>
            </a:extLst>
          </p:cNvPr>
          <p:cNvSpPr/>
          <p:nvPr/>
        </p:nvSpPr>
        <p:spPr>
          <a:xfrm>
            <a:off x="5038327" y="2786547"/>
            <a:ext cx="3265919" cy="4605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 : </a:t>
            </a:r>
            <a:r>
              <a:rPr lang="en-IN" i="1" dirty="0">
                <a:solidFill>
                  <a:srgbClr val="212121"/>
                </a:solidFill>
                <a:latin typeface="Roboto Condensed"/>
              </a:rPr>
              <a:t>Hello Darshan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6EB1D-D239-B7C6-D5B4-16F1AF8E00E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01822" y="3016801"/>
            <a:ext cx="2136505" cy="41219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7739C-58B5-91BB-EC8A-2CB67E96EA6E}"/>
              </a:ext>
            </a:extLst>
          </p:cNvPr>
          <p:cNvSpPr/>
          <p:nvPr/>
        </p:nvSpPr>
        <p:spPr>
          <a:xfrm>
            <a:off x="627640" y="1651513"/>
            <a:ext cx="36043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Darshan University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F9C4B61C-B87C-1E33-5C42-C124C649CC55}"/>
              </a:ext>
            </a:extLst>
          </p:cNvPr>
          <p:cNvSpPr/>
          <p:nvPr/>
        </p:nvSpPr>
        <p:spPr>
          <a:xfrm>
            <a:off x="627641" y="1322329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demo.txt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14" grpId="0" uiExpand="1" build="p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700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12385"/>
            <a:ext cx="97788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Outline</a:t>
            </a:r>
            <a:endParaRPr lang="en-US" sz="2600" b="1" dirty="0"/>
          </a:p>
          <a:p>
            <a:endParaRPr lang="en-US" b="1" dirty="0"/>
          </a:p>
          <a:p>
            <a:pPr lvl="0" indent="446088">
              <a:buFont typeface="Wingdings" pitchFamily="2" charset="2"/>
              <a:buChar char="ü"/>
              <a:defRPr/>
            </a:pPr>
            <a:r>
              <a:rPr lang="en-IN" sz="2400" dirty="0"/>
              <a:t>File 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open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read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write a file</a:t>
            </a:r>
            <a:endParaRPr lang="en-US" sz="2200" dirty="0">
              <a:solidFill>
                <a:srgbClr val="212121"/>
              </a:solidFill>
            </a:endParaRP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Modules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importing a module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math module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random module</a:t>
            </a:r>
          </a:p>
          <a:p>
            <a:pPr lvl="0" indent="446088">
              <a:buFont typeface="Wingdings" pitchFamily="2" charset="2"/>
              <a:buChar char="ü"/>
              <a:defRPr/>
            </a:pPr>
            <a:r>
              <a:rPr lang="en-IN" sz="2400" dirty="0"/>
              <a:t>datetime module</a:t>
            </a:r>
            <a:endParaRPr lang="en-US" sz="2200" dirty="0">
              <a:solidFill>
                <a:srgbClr val="212121"/>
              </a:solidFill>
            </a:endParaRP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creating custom module</a:t>
            </a:r>
          </a:p>
          <a:p>
            <a:endParaRPr lang="en-US" sz="2200" dirty="0"/>
          </a:p>
          <a:p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1E659-6FB8-7005-C9EF-5625DABE0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C3AE-E708-521D-3C89-0874B8DB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Handling Functions : rename()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E657-3CB5-2D28-FE15-690007EE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50666"/>
            <a:ext cx="11929641" cy="5590565"/>
          </a:xfrm>
        </p:spPr>
        <p:txBody>
          <a:bodyPr/>
          <a:lstStyle/>
          <a:p>
            <a:r>
              <a:rPr lang="en-US" dirty="0"/>
              <a:t>rename() function is part of the </a:t>
            </a:r>
            <a:r>
              <a:rPr lang="en-US" dirty="0" err="1">
                <a:solidFill>
                  <a:srgbClr val="C00000"/>
                </a:solidFill>
              </a:rPr>
              <a:t>os</a:t>
            </a:r>
            <a:r>
              <a:rPr lang="en-US" dirty="0">
                <a:solidFill>
                  <a:srgbClr val="C00000"/>
                </a:solidFill>
              </a:rPr>
              <a:t> module </a:t>
            </a:r>
            <a:r>
              <a:rPr lang="en-US" dirty="0"/>
              <a:t>and is used to rename a</a:t>
            </a:r>
            <a:r>
              <a:rPr lang="en-US" dirty="0">
                <a:solidFill>
                  <a:srgbClr val="C00000"/>
                </a:solidFill>
              </a:rPr>
              <a:t> file or directory.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144CDE-8D8C-2D35-7A16-2B6AB98C13C6}"/>
              </a:ext>
            </a:extLst>
          </p:cNvPr>
          <p:cNvSpPr/>
          <p:nvPr/>
        </p:nvSpPr>
        <p:spPr>
          <a:xfrm>
            <a:off x="1125274" y="2750498"/>
            <a:ext cx="738113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os.path.exists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"demo.txt"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os.rename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demo.txt"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"demonew.txt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 renamed successfully"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0"/>
            <a:r>
              <a:rPr lang="en-IN" sz="2000" noProof="0" dirty="0">
                <a:solidFill>
                  <a:srgbClr val="008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kumimoji="0" lang="en-IN" sz="2000" b="0" i="0" u="none" strike="noStrike" kern="1200" cap="none" spc="0" normalizeH="0" baseline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 does not exist"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204B9-0EA4-A8FB-3CD4-05F788837C5B}"/>
              </a:ext>
            </a:extLst>
          </p:cNvPr>
          <p:cNvSpPr/>
          <p:nvPr/>
        </p:nvSpPr>
        <p:spPr>
          <a:xfrm>
            <a:off x="625281" y="2750498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lang="en-IN" sz="2000" b="1" noProof="0" dirty="0">
              <a:solidFill>
                <a:srgbClr val="212121">
                  <a:lumMod val="75000"/>
                  <a:lumOff val="25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BFB3FA28-C1EC-364B-223D-CF1D35BF3406}"/>
              </a:ext>
            </a:extLst>
          </p:cNvPr>
          <p:cNvSpPr/>
          <p:nvPr/>
        </p:nvSpPr>
        <p:spPr>
          <a:xfrm>
            <a:off x="625281" y="24213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prstClr val="white"/>
                </a:solidFill>
                <a:latin typeface="Roboto Condensed"/>
              </a:rPr>
              <a:t>rename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demo.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Line Callout 1 14">
            <a:extLst>
              <a:ext uri="{FF2B5EF4-FFF2-40B4-BE49-F238E27FC236}">
                <a16:creationId xmlns:a16="http://schemas.microsoft.com/office/drawing/2014/main" id="{95B8F09B-EB7E-AAB8-72F8-EC6CF4CE9687}"/>
              </a:ext>
            </a:extLst>
          </p:cNvPr>
          <p:cNvSpPr/>
          <p:nvPr/>
        </p:nvSpPr>
        <p:spPr>
          <a:xfrm>
            <a:off x="5803437" y="5409902"/>
            <a:ext cx="3265919" cy="4605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 : </a:t>
            </a:r>
            <a:r>
              <a:rPr lang="en-IN" i="1" dirty="0">
                <a:solidFill>
                  <a:srgbClr val="212121"/>
                </a:solidFill>
                <a:latin typeface="Roboto Condensed"/>
              </a:rPr>
              <a:t>file renamed successfully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431F9F-C074-8A4E-B730-C828AF1A3133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4815842" y="4997267"/>
            <a:ext cx="987595" cy="6428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AC2799B-EC9D-D746-FE91-065C617C0848}"/>
              </a:ext>
            </a:extLst>
          </p:cNvPr>
          <p:cNvSpPr/>
          <p:nvPr/>
        </p:nvSpPr>
        <p:spPr>
          <a:xfrm>
            <a:off x="627640" y="1707499"/>
            <a:ext cx="54683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os.rename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src_filename,dst_filename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A8BB70A-A212-D78B-BF62-047163F270F0}"/>
              </a:ext>
            </a:extLst>
          </p:cNvPr>
          <p:cNvSpPr/>
          <p:nvPr/>
        </p:nvSpPr>
        <p:spPr>
          <a:xfrm>
            <a:off x="627641" y="1378315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103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9" grpId="0" uiExpand="1" build="p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C0A4B-F64B-8170-8DE7-6103C9F5D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D6E5-8874-2DAC-2D0D-8A9C392A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Handling Functions : remove()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F496-C9E3-FF40-B5A7-E7B7BA40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50666"/>
            <a:ext cx="11929641" cy="5590565"/>
          </a:xfrm>
        </p:spPr>
        <p:txBody>
          <a:bodyPr/>
          <a:lstStyle/>
          <a:p>
            <a:r>
              <a:rPr lang="en-US" dirty="0"/>
              <a:t>remove() function is part of the </a:t>
            </a:r>
            <a:r>
              <a:rPr lang="en-US" dirty="0" err="1">
                <a:solidFill>
                  <a:srgbClr val="C00000"/>
                </a:solidFill>
              </a:rPr>
              <a:t>os</a:t>
            </a:r>
            <a:r>
              <a:rPr lang="en-US" dirty="0">
                <a:solidFill>
                  <a:srgbClr val="C00000"/>
                </a:solidFill>
              </a:rPr>
              <a:t> module </a:t>
            </a:r>
            <a:r>
              <a:rPr lang="en-US" dirty="0"/>
              <a:t>and is used to delete a</a:t>
            </a:r>
            <a:r>
              <a:rPr lang="en-US" dirty="0">
                <a:solidFill>
                  <a:srgbClr val="C00000"/>
                </a:solidFill>
              </a:rPr>
              <a:t> file or directory.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6068A-664C-C946-9E01-1FF306F98033}"/>
              </a:ext>
            </a:extLst>
          </p:cNvPr>
          <p:cNvSpPr/>
          <p:nvPr/>
        </p:nvSpPr>
        <p:spPr>
          <a:xfrm>
            <a:off x="1125274" y="2750498"/>
            <a:ext cx="738113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os.path.exists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"demo.txt"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os.remove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"demo.txt"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/>
              </a:rPr>
              <a:t>	print(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 deleted successfully"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0"/>
            <a:r>
              <a:rPr lang="en-IN" sz="2000" noProof="0" dirty="0">
                <a:solidFill>
                  <a:srgbClr val="008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kumimoji="0" lang="en-IN" sz="2000" b="0" i="0" u="none" strike="noStrike" kern="1200" cap="none" spc="0" normalizeH="0" baseline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 does not exist"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97028-8337-F8F3-110A-44FE92E62215}"/>
              </a:ext>
            </a:extLst>
          </p:cNvPr>
          <p:cNvSpPr/>
          <p:nvPr/>
        </p:nvSpPr>
        <p:spPr>
          <a:xfrm>
            <a:off x="625281" y="2750498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lang="en-IN" sz="2000" b="1" noProof="0" dirty="0">
              <a:solidFill>
                <a:srgbClr val="212121">
                  <a:lumMod val="75000"/>
                  <a:lumOff val="25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ABF9AF46-16FC-4F2B-FC3E-616A2CA14CEB}"/>
              </a:ext>
            </a:extLst>
          </p:cNvPr>
          <p:cNvSpPr/>
          <p:nvPr/>
        </p:nvSpPr>
        <p:spPr>
          <a:xfrm>
            <a:off x="625281" y="24213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prstClr val="white"/>
                </a:solidFill>
                <a:latin typeface="Roboto Condensed"/>
              </a:rPr>
              <a:t>rename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demo.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Line Callout 1 14">
            <a:extLst>
              <a:ext uri="{FF2B5EF4-FFF2-40B4-BE49-F238E27FC236}">
                <a16:creationId xmlns:a16="http://schemas.microsoft.com/office/drawing/2014/main" id="{608DE7A8-D236-1E76-B9A3-C7869EAD5FED}"/>
              </a:ext>
            </a:extLst>
          </p:cNvPr>
          <p:cNvSpPr/>
          <p:nvPr/>
        </p:nvSpPr>
        <p:spPr>
          <a:xfrm>
            <a:off x="5803437" y="5409902"/>
            <a:ext cx="3265919" cy="4605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 : </a:t>
            </a:r>
            <a:r>
              <a:rPr lang="en-IN" i="1" dirty="0">
                <a:solidFill>
                  <a:srgbClr val="212121"/>
                </a:solidFill>
                <a:latin typeface="Roboto Condensed"/>
              </a:rPr>
              <a:t>file deleted successfully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81BFE7-75E3-34C3-1681-E1AFA8FB16AE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4815842" y="4997267"/>
            <a:ext cx="987595" cy="6428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8DE5FA-E221-4262-94DE-FE895B0B4FC4}"/>
              </a:ext>
            </a:extLst>
          </p:cNvPr>
          <p:cNvSpPr/>
          <p:nvPr/>
        </p:nvSpPr>
        <p:spPr>
          <a:xfrm>
            <a:off x="627640" y="1707499"/>
            <a:ext cx="54683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os.remove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(filename)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C9D6094F-BBC1-2A4D-90DC-7E1A2653BA00}"/>
              </a:ext>
            </a:extLst>
          </p:cNvPr>
          <p:cNvSpPr/>
          <p:nvPr/>
        </p:nvSpPr>
        <p:spPr>
          <a:xfrm>
            <a:off x="627641" y="1378315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808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9" grpId="0" uiExpand="1" build="p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593B1-90C3-02BA-38DE-87130B48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38F-0EDA-8F1F-0FD7-403674BC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Introduction to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042A-ABFF-2677-0335-6722EB85A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323634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D9628-B7F6-F010-F20E-BD4EE3AF0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BC02-195C-15E1-1280-ED73BC52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BB78-4A97-3FA4-05C1-709F8D16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provide a means of </a:t>
            </a:r>
            <a:r>
              <a:rPr lang="en-IN" dirty="0">
                <a:solidFill>
                  <a:srgbClr val="C00000"/>
                </a:solidFill>
              </a:rPr>
              <a:t>collecting sets of functions together </a:t>
            </a:r>
            <a:r>
              <a:rPr lang="en-IN" dirty="0"/>
              <a:t>so that they can be used by any number of programs.</a:t>
            </a:r>
          </a:p>
          <a:p>
            <a:r>
              <a:rPr lang="en-IN" dirty="0"/>
              <a:t>A Python module, </a:t>
            </a:r>
            <a:r>
              <a:rPr lang="en-IN" dirty="0">
                <a:solidFill>
                  <a:srgbClr val="C00000"/>
                </a:solidFill>
              </a:rPr>
              <a:t>simply put, is a 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>
                <a:solidFill>
                  <a:srgbClr val="C00000"/>
                </a:solidFill>
              </a:rPr>
              <a:t> file</a:t>
            </a:r>
            <a:r>
              <a:rPr lang="en-IN" dirty="0"/>
              <a:t>. </a:t>
            </a:r>
          </a:p>
          <a:p>
            <a:r>
              <a:rPr lang="en-IN" dirty="0"/>
              <a:t>A module can contain any </a:t>
            </a:r>
            <a:r>
              <a:rPr lang="en-IN" dirty="0">
                <a:solidFill>
                  <a:srgbClr val="C00000"/>
                </a:solidFill>
              </a:rPr>
              <a:t>Python code </a:t>
            </a:r>
            <a:r>
              <a:rPr lang="en-IN" dirty="0"/>
              <a:t>we like. All the programs we have written so far have been contained in a single .</a:t>
            </a:r>
            <a:r>
              <a:rPr lang="en-IN" dirty="0" err="1"/>
              <a:t>py</a:t>
            </a:r>
            <a:r>
              <a:rPr lang="en-IN" dirty="0"/>
              <a:t> file, and so they are modules as well as programs. </a:t>
            </a:r>
          </a:p>
          <a:p>
            <a:r>
              <a:rPr lang="en-IN" dirty="0"/>
              <a:t>The key difference is that programs are </a:t>
            </a:r>
            <a:r>
              <a:rPr lang="en-IN" dirty="0">
                <a:solidFill>
                  <a:srgbClr val="C00000"/>
                </a:solidFill>
              </a:rPr>
              <a:t>designed to be run</a:t>
            </a:r>
            <a:r>
              <a:rPr lang="en-IN" dirty="0"/>
              <a:t>, whereas modules are designed to be </a:t>
            </a:r>
            <a:r>
              <a:rPr lang="en-IN" dirty="0">
                <a:solidFill>
                  <a:srgbClr val="C00000"/>
                </a:solidFill>
              </a:rPr>
              <a:t>imported and used by programs</a:t>
            </a:r>
            <a:r>
              <a:rPr lang="en-IN" dirty="0"/>
              <a:t>. </a:t>
            </a:r>
          </a:p>
          <a:p>
            <a:r>
              <a:rPr lang="en-IN" dirty="0"/>
              <a:t>Not all modules have associated .</a:t>
            </a:r>
            <a:r>
              <a:rPr lang="en-IN" dirty="0" err="1"/>
              <a:t>py</a:t>
            </a:r>
            <a:r>
              <a:rPr lang="en-IN" dirty="0"/>
              <a:t> files—for example, the sys module is built into </a:t>
            </a:r>
            <a:r>
              <a:rPr lang="en-IN" dirty="0">
                <a:solidFill>
                  <a:srgbClr val="C00000"/>
                </a:solidFill>
              </a:rPr>
              <a:t>Python</a:t>
            </a:r>
            <a:r>
              <a:rPr lang="en-IN" dirty="0"/>
              <a:t>, and some modules are written in other languages (most commonly, C). </a:t>
            </a:r>
          </a:p>
          <a:p>
            <a:r>
              <a:rPr lang="en-IN" dirty="0"/>
              <a:t>It makes no difference to our programs </a:t>
            </a:r>
            <a:r>
              <a:rPr lang="en-IN" dirty="0">
                <a:solidFill>
                  <a:srgbClr val="C00000"/>
                </a:solidFill>
              </a:rPr>
              <a:t>what language </a:t>
            </a:r>
            <a:r>
              <a:rPr lang="en-IN" dirty="0"/>
              <a:t>a module is written in, since all modules are imported and used in the </a:t>
            </a:r>
            <a:r>
              <a:rPr lang="en-IN" dirty="0">
                <a:solidFill>
                  <a:srgbClr val="C00000"/>
                </a:solidFill>
              </a:rPr>
              <a:t>same way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F6F2C-6CB6-96A5-F959-3224D63E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92E8-DA03-7005-8EC0-8C572983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F407-C3CE-CB03-D62E-249ACB7F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statement is used for </a:t>
            </a:r>
            <a:r>
              <a:rPr lang="en-US" dirty="0">
                <a:solidFill>
                  <a:srgbClr val="C00000"/>
                </a:solidFill>
              </a:rPr>
              <a:t>importing module and packages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importable is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, </a:t>
            </a:r>
            <a:r>
              <a:rPr lang="en-IN" dirty="0">
                <a:solidFill>
                  <a:srgbClr val="C00000"/>
                </a:solidFill>
              </a:rPr>
              <a:t>package</a:t>
            </a:r>
            <a:r>
              <a:rPr lang="en-IN" dirty="0"/>
              <a:t> or a </a:t>
            </a:r>
            <a:r>
              <a:rPr lang="en-IN" dirty="0">
                <a:solidFill>
                  <a:srgbClr val="C00000"/>
                </a:solidFill>
              </a:rPr>
              <a:t>module in a package</a:t>
            </a:r>
            <a:r>
              <a:rPr lang="en-IN" dirty="0"/>
              <a:t>.</a:t>
            </a:r>
          </a:p>
          <a:p>
            <a:r>
              <a:rPr lang="en-IN" dirty="0"/>
              <a:t>The first syntax is used to import one module at a </a:t>
            </a:r>
            <a:r>
              <a:rPr lang="en-IN" dirty="0">
                <a:solidFill>
                  <a:srgbClr val="C00000"/>
                </a:solidFill>
              </a:rPr>
              <a:t>time </a:t>
            </a:r>
            <a:r>
              <a:rPr lang="en-IN" dirty="0"/>
              <a:t>and second syntax is used to import </a:t>
            </a:r>
            <a:r>
              <a:rPr lang="en-IN" dirty="0">
                <a:solidFill>
                  <a:srgbClr val="C00000"/>
                </a:solidFill>
              </a:rPr>
              <a:t>multiple module </a:t>
            </a:r>
            <a:r>
              <a:rPr lang="en-IN" dirty="0"/>
              <a:t>at same time.</a:t>
            </a:r>
          </a:p>
          <a:p>
            <a:r>
              <a:rPr lang="en-IN" dirty="0"/>
              <a:t>The third syntax allows us to give a name of our choice to the package or module. 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AFB7E-B184-CF99-12CF-01D21AEB1A12}"/>
              </a:ext>
            </a:extLst>
          </p:cNvPr>
          <p:cNvSpPr/>
          <p:nvPr/>
        </p:nvSpPr>
        <p:spPr>
          <a:xfrm>
            <a:off x="556080" y="1695160"/>
            <a:ext cx="652674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importable1, importable2, ...,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importableN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preferred_name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2FA73711-E995-8B0A-D892-0E2EFDDEBE91}"/>
              </a:ext>
            </a:extLst>
          </p:cNvPr>
          <p:cNvSpPr/>
          <p:nvPr/>
        </p:nvSpPr>
        <p:spPr>
          <a:xfrm>
            <a:off x="556081" y="1365976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70453-8534-D032-D3D5-1BB523B2C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F981-53A8-1879-A927-5BE5847A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6823-728C-2874-DFD8-32014539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module provides access to the mathematical functions.</a:t>
            </a:r>
          </a:p>
          <a:p>
            <a:r>
              <a:rPr lang="en-IN" dirty="0"/>
              <a:t>This module provides set of methods and constants.</a:t>
            </a:r>
          </a:p>
          <a:p>
            <a:pPr fontAlgn="base"/>
            <a:r>
              <a:rPr lang="en-IN" dirty="0"/>
              <a:t>Constants provided by the math module are </a:t>
            </a:r>
          </a:p>
          <a:p>
            <a:pPr lvl="1" fontAlgn="base"/>
            <a:r>
              <a:rPr lang="en-IN" dirty="0"/>
              <a:t>Euler’s Number</a:t>
            </a:r>
          </a:p>
          <a:p>
            <a:pPr lvl="1" fontAlgn="base"/>
            <a:r>
              <a:rPr lang="en-IN" dirty="0"/>
              <a:t>Pi</a:t>
            </a:r>
          </a:p>
          <a:p>
            <a:pPr lvl="1" fontAlgn="base"/>
            <a:r>
              <a:rPr lang="en-IN" dirty="0"/>
              <a:t>Tau</a:t>
            </a:r>
          </a:p>
          <a:p>
            <a:pPr lvl="1" fontAlgn="base"/>
            <a:r>
              <a:rPr lang="en-IN" dirty="0"/>
              <a:t>Infinity</a:t>
            </a:r>
          </a:p>
          <a:p>
            <a:pPr lvl="1" fontAlgn="base"/>
            <a:r>
              <a:rPr lang="en-IN" dirty="0"/>
              <a:t>Not a Number (</a:t>
            </a:r>
            <a:r>
              <a:rPr lang="en-IN" dirty="0" err="1"/>
              <a:t>NaN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D283C-A90E-743F-B428-2BB8F9801714}"/>
              </a:ext>
            </a:extLst>
          </p:cNvPr>
          <p:cNvSpPr/>
          <p:nvPr/>
        </p:nvSpPr>
        <p:spPr>
          <a:xfrm>
            <a:off x="1201038" y="4377648"/>
            <a:ext cx="528897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"PI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"Tau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math.tau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"infinity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math.inf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math.nan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5BA9-4B32-2BE7-577D-3D4783F9F8E8}"/>
              </a:ext>
            </a:extLst>
          </p:cNvPr>
          <p:cNvSpPr/>
          <p:nvPr/>
        </p:nvSpPr>
        <p:spPr>
          <a:xfrm>
            <a:off x="701045" y="4377648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753E713-1464-1093-A772-70785DB21AFD}"/>
              </a:ext>
            </a:extLst>
          </p:cNvPr>
          <p:cNvSpPr/>
          <p:nvPr/>
        </p:nvSpPr>
        <p:spPr>
          <a:xfrm>
            <a:off x="701045" y="40484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BF478-00D6-253E-EFA2-3AD678F6B240}"/>
              </a:ext>
            </a:extLst>
          </p:cNvPr>
          <p:cNvSpPr/>
          <p:nvPr/>
        </p:nvSpPr>
        <p:spPr>
          <a:xfrm>
            <a:off x="6756239" y="4377648"/>
            <a:ext cx="403814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e =  2.718281828459045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PI =  3.141592653589793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Tau =  6.283185307179586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infinity =  inf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NaN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 nan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0032E7B-954C-1971-F1C6-E6EDA1FFD391}"/>
              </a:ext>
            </a:extLst>
          </p:cNvPr>
          <p:cNvSpPr/>
          <p:nvPr/>
        </p:nvSpPr>
        <p:spPr>
          <a:xfrm>
            <a:off x="6756239" y="40484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051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55A4D-BD30-C52C-F88E-89D382A82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A4D5-EF32-AE01-D3CB-ECFEB92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Math Module</a:t>
            </a:r>
            <a:r>
              <a:rPr lang="en-IN" sz="3600" dirty="0"/>
              <a:t> Functions : ceil(), floor(), factorial()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9ECD-B9D7-D49B-2ADE-5D3707C9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ceil() and floor() </a:t>
            </a:r>
          </a:p>
          <a:p>
            <a:pPr lvl="1"/>
            <a:r>
              <a:rPr lang="en-US" dirty="0"/>
              <a:t>Ceil value means the smallest integral value greater than the number and the floor value means the greatest integral value smaller than the number.</a:t>
            </a:r>
          </a:p>
          <a:p>
            <a:pPr lvl="1"/>
            <a:r>
              <a:rPr lang="en-US" dirty="0"/>
              <a:t>this can be easily calculated using the ceil() and floor() method respectively.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factorial()</a:t>
            </a:r>
          </a:p>
          <a:p>
            <a:pPr lvl="1"/>
            <a:r>
              <a:rPr lang="en-US" dirty="0"/>
              <a:t>It is used to find factorial of given number.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B9B1F-7816-60FD-0D37-6C581F9296C5}"/>
              </a:ext>
            </a:extLst>
          </p:cNvPr>
          <p:cNvSpPr/>
          <p:nvPr/>
        </p:nvSpPr>
        <p:spPr>
          <a:xfrm>
            <a:off x="1557877" y="2585488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5.6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"Ceil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"Floor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1F171-E33C-4798-6905-A9C735E794E1}"/>
              </a:ext>
            </a:extLst>
          </p:cNvPr>
          <p:cNvSpPr/>
          <p:nvPr/>
        </p:nvSpPr>
        <p:spPr>
          <a:xfrm>
            <a:off x="1057884" y="258548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620B371-2D78-17F3-706E-C94CED155CAD}"/>
              </a:ext>
            </a:extLst>
          </p:cNvPr>
          <p:cNvSpPr/>
          <p:nvPr/>
        </p:nvSpPr>
        <p:spPr>
          <a:xfrm>
            <a:off x="1057884" y="225630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9FBBE-5E9F-52FC-7121-1625F6FA0BCC}"/>
              </a:ext>
            </a:extLst>
          </p:cNvPr>
          <p:cNvSpPr/>
          <p:nvPr/>
        </p:nvSpPr>
        <p:spPr>
          <a:xfrm>
            <a:off x="7113078" y="2585488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Ceil = 6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Floor = 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B7FE0AE-B0CC-86E7-4D1B-48AA203876BA}"/>
              </a:ext>
            </a:extLst>
          </p:cNvPr>
          <p:cNvSpPr/>
          <p:nvPr/>
        </p:nvSpPr>
        <p:spPr>
          <a:xfrm>
            <a:off x="7113078" y="225630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090C1-0CD3-5E9D-A0A3-92086DC9BB3E}"/>
              </a:ext>
            </a:extLst>
          </p:cNvPr>
          <p:cNvSpPr/>
          <p:nvPr/>
        </p:nvSpPr>
        <p:spPr>
          <a:xfrm>
            <a:off x="1567208" y="5112879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,fact)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D859A-37AB-AF23-7488-4BD1E63BFABB}"/>
              </a:ext>
            </a:extLst>
          </p:cNvPr>
          <p:cNvSpPr/>
          <p:nvPr/>
        </p:nvSpPr>
        <p:spPr>
          <a:xfrm>
            <a:off x="1067215" y="5112879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C2D9F6E8-30BE-9789-F66A-1AD9CC96BAC4}"/>
              </a:ext>
            </a:extLst>
          </p:cNvPr>
          <p:cNvSpPr/>
          <p:nvPr/>
        </p:nvSpPr>
        <p:spPr>
          <a:xfrm>
            <a:off x="1067215" y="478369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D12F1-A1DD-20C5-AA0C-0AA72E97AF8A}"/>
              </a:ext>
            </a:extLst>
          </p:cNvPr>
          <p:cNvSpPr/>
          <p:nvPr/>
        </p:nvSpPr>
        <p:spPr>
          <a:xfrm>
            <a:off x="7122409" y="5112879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Factorial = 120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9F680F26-470F-B9A9-E870-0CE10FD38570}"/>
              </a:ext>
            </a:extLst>
          </p:cNvPr>
          <p:cNvSpPr/>
          <p:nvPr/>
        </p:nvSpPr>
        <p:spPr>
          <a:xfrm>
            <a:off x="7122409" y="478369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162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D3E8A-E05B-D3B8-5ED5-4D4919C0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C7AD-985A-2527-1077-D284A191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Math Module</a:t>
            </a:r>
            <a:r>
              <a:rPr lang="en-IN" sz="3600" dirty="0"/>
              <a:t> Functions : </a:t>
            </a:r>
            <a:r>
              <a:rPr lang="en-IN" sz="3600" dirty="0" err="1"/>
              <a:t>gcd</a:t>
            </a:r>
            <a:r>
              <a:rPr lang="en-IN" sz="3600" dirty="0"/>
              <a:t>(), fabs()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76D4-18A3-CE40-14CD-1FD9B8A1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gcd</a:t>
            </a:r>
            <a:r>
              <a:rPr lang="en-US" b="1" dirty="0"/>
              <a:t>()</a:t>
            </a:r>
          </a:p>
          <a:p>
            <a:pPr lvl="1"/>
            <a:r>
              <a:rPr lang="en-US" sz="2200" dirty="0"/>
              <a:t>It is used find greatest common divisor of two number passed as argument.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r>
              <a:rPr lang="en-US" b="1" dirty="0"/>
              <a:t>fabs()</a:t>
            </a:r>
          </a:p>
          <a:p>
            <a:pPr lvl="1"/>
            <a:r>
              <a:rPr lang="en-US" sz="2200" dirty="0"/>
              <a:t>This function return the absolute value of given number.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0BA50-62E4-95A4-C15E-18ADDF52B572}"/>
              </a:ext>
            </a:extLst>
          </p:cNvPr>
          <p:cNvSpPr/>
          <p:nvPr/>
        </p:nvSpPr>
        <p:spPr>
          <a:xfrm>
            <a:off x="1557877" y="2109228"/>
            <a:ext cx="528897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"GCD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math.gcd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93BAA-67F2-44A7-4958-03BDD53CF43A}"/>
              </a:ext>
            </a:extLst>
          </p:cNvPr>
          <p:cNvSpPr/>
          <p:nvPr/>
        </p:nvSpPr>
        <p:spPr>
          <a:xfrm>
            <a:off x="1057884" y="2109228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3777D74-FA89-99EF-3FE1-AF134976A50D}"/>
              </a:ext>
            </a:extLst>
          </p:cNvPr>
          <p:cNvSpPr/>
          <p:nvPr/>
        </p:nvSpPr>
        <p:spPr>
          <a:xfrm>
            <a:off x="1057884" y="178004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2D2FD-46A7-DF0E-1F34-FEF8F90C0120}"/>
              </a:ext>
            </a:extLst>
          </p:cNvPr>
          <p:cNvSpPr/>
          <p:nvPr/>
        </p:nvSpPr>
        <p:spPr>
          <a:xfrm>
            <a:off x="7113078" y="2109228"/>
            <a:ext cx="40381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GCD =  15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0DA4CE7-A554-8AF7-7895-3F1914474878}"/>
              </a:ext>
            </a:extLst>
          </p:cNvPr>
          <p:cNvSpPr/>
          <p:nvPr/>
        </p:nvSpPr>
        <p:spPr>
          <a:xfrm>
            <a:off x="7113078" y="178004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092812-30E9-83EC-2FCB-8FF3F1621708}"/>
              </a:ext>
            </a:extLst>
          </p:cNvPr>
          <p:cNvSpPr/>
          <p:nvPr/>
        </p:nvSpPr>
        <p:spPr>
          <a:xfrm>
            <a:off x="1557877" y="5082276"/>
            <a:ext cx="528897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-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"absolute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math.fabs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E201C-4BCC-EEED-1805-E2B91B573184}"/>
              </a:ext>
            </a:extLst>
          </p:cNvPr>
          <p:cNvSpPr/>
          <p:nvPr/>
        </p:nvSpPr>
        <p:spPr>
          <a:xfrm>
            <a:off x="1057884" y="5082276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F984BAAE-2B03-9489-BB9F-3D1EE930FF87}"/>
              </a:ext>
            </a:extLst>
          </p:cNvPr>
          <p:cNvSpPr/>
          <p:nvPr/>
        </p:nvSpPr>
        <p:spPr>
          <a:xfrm>
            <a:off x="1057884" y="475309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D3394-8F34-DF79-853F-B439E1605A4E}"/>
              </a:ext>
            </a:extLst>
          </p:cNvPr>
          <p:cNvSpPr/>
          <p:nvPr/>
        </p:nvSpPr>
        <p:spPr>
          <a:xfrm>
            <a:off x="7113078" y="5082276"/>
            <a:ext cx="40381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absolute =  15.0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4A376CD5-6452-4FF3-1427-0079BADCE9EA}"/>
              </a:ext>
            </a:extLst>
          </p:cNvPr>
          <p:cNvSpPr/>
          <p:nvPr/>
        </p:nvSpPr>
        <p:spPr>
          <a:xfrm>
            <a:off x="7113078" y="475309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220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AC3D8-2DE1-0A83-65B2-760B5421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C347-6BBC-6F1F-8CC3-75C883AD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Math Module</a:t>
            </a:r>
            <a:r>
              <a:rPr lang="en-IN" sz="3600" dirty="0"/>
              <a:t> Functions : </a:t>
            </a:r>
            <a:r>
              <a:rPr lang="en-IN" sz="3600" dirty="0" err="1"/>
              <a:t>fmod</a:t>
            </a:r>
            <a:r>
              <a:rPr lang="en-IN" sz="3600" dirty="0"/>
              <a:t>(), </a:t>
            </a:r>
            <a:r>
              <a:rPr lang="en-IN" sz="3600" dirty="0" err="1"/>
              <a:t>fsum</a:t>
            </a:r>
            <a:r>
              <a:rPr lang="en-IN" sz="3600" dirty="0"/>
              <a:t>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07C3-CD78-BFF3-B0AB-AB38D509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fmod</a:t>
            </a:r>
            <a:r>
              <a:rPr lang="en-US" b="1" dirty="0"/>
              <a:t>()</a:t>
            </a:r>
          </a:p>
          <a:p>
            <a:pPr lvl="1"/>
            <a:r>
              <a:rPr lang="en-US" sz="2200" dirty="0"/>
              <a:t>It is used find remainder (modulo) of two number passed as argument.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r>
              <a:rPr lang="en-US" b="1" dirty="0" err="1"/>
              <a:t>fsum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fsum</a:t>
            </a:r>
            <a:r>
              <a:rPr lang="en-US" sz="2200" dirty="0"/>
              <a:t> function returns the sum of all items in any </a:t>
            </a:r>
            <a:r>
              <a:rPr lang="en-US" sz="2200" dirty="0" err="1"/>
              <a:t>iterable</a:t>
            </a:r>
            <a:r>
              <a:rPr lang="en-US" sz="2200" dirty="0"/>
              <a:t> (tuples, lists, </a:t>
            </a:r>
            <a:r>
              <a:rPr lang="en-US" sz="2200" dirty="0" err="1"/>
              <a:t>etc</a:t>
            </a:r>
            <a:r>
              <a:rPr lang="en-US" sz="2200" dirty="0"/>
              <a:t>…).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72F8A-A831-3832-724F-71F9D3FACF18}"/>
              </a:ext>
            </a:extLst>
          </p:cNvPr>
          <p:cNvSpPr/>
          <p:nvPr/>
        </p:nvSpPr>
        <p:spPr>
          <a:xfrm>
            <a:off x="1557877" y="2109228"/>
            <a:ext cx="528897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fmod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math.fmod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07E19-F6CA-BA51-0EB3-ABBBBE2DA364}"/>
              </a:ext>
            </a:extLst>
          </p:cNvPr>
          <p:cNvSpPr/>
          <p:nvPr/>
        </p:nvSpPr>
        <p:spPr>
          <a:xfrm>
            <a:off x="1057884" y="2109228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C6E3BE3-D52C-368F-B44F-06FC1A0395F7}"/>
              </a:ext>
            </a:extLst>
          </p:cNvPr>
          <p:cNvSpPr/>
          <p:nvPr/>
        </p:nvSpPr>
        <p:spPr>
          <a:xfrm>
            <a:off x="1057884" y="178004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BAC0-BF71-74CF-674F-F045EE5954C5}"/>
              </a:ext>
            </a:extLst>
          </p:cNvPr>
          <p:cNvSpPr/>
          <p:nvPr/>
        </p:nvSpPr>
        <p:spPr>
          <a:xfrm>
            <a:off x="7113078" y="2109228"/>
            <a:ext cx="40381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fmod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3.0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4C9C20A3-2B74-7BDF-FA51-0A784350C351}"/>
              </a:ext>
            </a:extLst>
          </p:cNvPr>
          <p:cNvSpPr/>
          <p:nvPr/>
        </p:nvSpPr>
        <p:spPr>
          <a:xfrm>
            <a:off x="7113078" y="178004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AA9AF-0BB1-6A64-5895-127856E1CE3D}"/>
              </a:ext>
            </a:extLst>
          </p:cNvPr>
          <p:cNvSpPr/>
          <p:nvPr/>
        </p:nvSpPr>
        <p:spPr>
          <a:xfrm>
            <a:off x="1557876" y="5082276"/>
            <a:ext cx="56640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fsum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math.fsum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 2, 3, 4, 5]))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fsum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math.fsum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(range(1,6))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AB313-2BDA-7D0D-5900-63AFDA09AE68}"/>
              </a:ext>
            </a:extLst>
          </p:cNvPr>
          <p:cNvSpPr/>
          <p:nvPr/>
        </p:nvSpPr>
        <p:spPr>
          <a:xfrm>
            <a:off x="1057884" y="5082276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23753505-C230-F13C-1FEE-780736B2B879}"/>
              </a:ext>
            </a:extLst>
          </p:cNvPr>
          <p:cNvSpPr/>
          <p:nvPr/>
        </p:nvSpPr>
        <p:spPr>
          <a:xfrm>
            <a:off x="1057884" y="475309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5E453-0E2E-692B-6BE0-9C8729E31D09}"/>
              </a:ext>
            </a:extLst>
          </p:cNvPr>
          <p:cNvSpPr/>
          <p:nvPr/>
        </p:nvSpPr>
        <p:spPr>
          <a:xfrm>
            <a:off x="7532955" y="5082276"/>
            <a:ext cx="403814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 15.0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 15.0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CD8F79AB-59BF-B671-B57F-86DD0E9B78A0}"/>
              </a:ext>
            </a:extLst>
          </p:cNvPr>
          <p:cNvSpPr/>
          <p:nvPr/>
        </p:nvSpPr>
        <p:spPr>
          <a:xfrm>
            <a:off x="7532955" y="475309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06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60CAD-2F8A-1359-897D-975562AEC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BBA-29B6-4AC2-B0AC-1B523624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Math Module</a:t>
            </a:r>
            <a:r>
              <a:rPr lang="en-IN" sz="3600" dirty="0"/>
              <a:t> Functions : </a:t>
            </a:r>
            <a:r>
              <a:rPr lang="en-IN" sz="3600" dirty="0" err="1"/>
              <a:t>trunc</a:t>
            </a:r>
            <a:r>
              <a:rPr lang="en-IN" sz="3600" dirty="0"/>
              <a:t>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BBF3-2155-0EBB-1145-17BD9B0B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trunc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trunc</a:t>
            </a:r>
            <a:r>
              <a:rPr lang="en-US" sz="2200" dirty="0"/>
              <a:t> function returns the truncated integer part of a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B9486-E495-D1FA-CEB7-ADD91F5D1F2A}"/>
              </a:ext>
            </a:extLst>
          </p:cNvPr>
          <p:cNvSpPr/>
          <p:nvPr/>
        </p:nvSpPr>
        <p:spPr>
          <a:xfrm>
            <a:off x="1557877" y="2109228"/>
            <a:ext cx="528897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math.trunc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(2.77))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math.trunc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(8.32))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math.trunc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(-99.29))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C9494-5CD6-72D1-DC8B-471BFC5009E7}"/>
              </a:ext>
            </a:extLst>
          </p:cNvPr>
          <p:cNvSpPr/>
          <p:nvPr/>
        </p:nvSpPr>
        <p:spPr>
          <a:xfrm>
            <a:off x="1057884" y="2109228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6F7261F5-91DA-7FFF-2D9F-52B9C1012253}"/>
              </a:ext>
            </a:extLst>
          </p:cNvPr>
          <p:cNvSpPr/>
          <p:nvPr/>
        </p:nvSpPr>
        <p:spPr>
          <a:xfrm>
            <a:off x="1057884" y="178004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2BD57-4E92-8670-D5E8-6C663C1C876D}"/>
              </a:ext>
            </a:extLst>
          </p:cNvPr>
          <p:cNvSpPr/>
          <p:nvPr/>
        </p:nvSpPr>
        <p:spPr>
          <a:xfrm>
            <a:off x="7113078" y="2109228"/>
            <a:ext cx="403814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2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8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-99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22694792-0B30-615C-03BD-8C05D05B121F}"/>
              </a:ext>
            </a:extLst>
          </p:cNvPr>
          <p:cNvSpPr/>
          <p:nvPr/>
        </p:nvSpPr>
        <p:spPr>
          <a:xfrm>
            <a:off x="7113078" y="178004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101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Introduction to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353688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AFDB-46AE-5775-0C35-4CA408D6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97-941D-E89B-907D-19A2AFC5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Logarithmic and Power Functions</a:t>
            </a:r>
            <a:endParaRPr lang="en-US" sz="3600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4771607-A6A6-4E42-083F-2460591FEBD7}"/>
              </a:ext>
            </a:extLst>
          </p:cNvPr>
          <p:cNvGraphicFramePr>
            <a:graphicFrameLocks/>
          </p:cNvGraphicFramePr>
          <p:nvPr/>
        </p:nvGraphicFramePr>
        <p:xfrm>
          <a:off x="167607" y="988059"/>
          <a:ext cx="11888682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exp(x)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raised to the power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baseline="0" dirty="0"/>
                        <a:t>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math.exp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2.718281828459045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8118DD4B-0ACF-C827-744A-01A51CF17E3D}"/>
              </a:ext>
            </a:extLst>
          </p:cNvPr>
          <p:cNvGraphicFramePr>
            <a:graphicFrameLocks/>
          </p:cNvGraphicFramePr>
          <p:nvPr/>
        </p:nvGraphicFramePr>
        <p:xfrm>
          <a:off x="167607" y="1715893"/>
          <a:ext cx="1188868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pow(x, y)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Return x raised to the power y (x**y)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(5,3)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D8541D99-0925-EC28-DAFC-B0C30A7D0C0F}"/>
              </a:ext>
            </a:extLst>
          </p:cNvPr>
          <p:cNvGraphicFramePr>
            <a:graphicFrameLocks/>
          </p:cNvGraphicFramePr>
          <p:nvPr/>
        </p:nvGraphicFramePr>
        <p:xfrm>
          <a:off x="167607" y="2072322"/>
          <a:ext cx="1188868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log(x[, base])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With two arguments, return the logarithm of x to the given base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</a:rPr>
                        <a:t>math.log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(10,2)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3.3219280948873626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F9EE29-A6CE-554C-C3F8-C3F824C622F2}"/>
              </a:ext>
            </a:extLst>
          </p:cNvPr>
          <p:cNvGraphicFramePr>
            <a:graphicFrameLocks noGrp="1"/>
          </p:cNvGraphicFramePr>
          <p:nvPr/>
        </p:nvGraphicFramePr>
        <p:xfrm>
          <a:off x="167607" y="2434396"/>
          <a:ext cx="1188868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3114476582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val="1593247385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val="1421921004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133728231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log2(x)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Return the base-2 logarithm of x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math.log2(10)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3.3219280948873626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394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267AF3-99F8-40E3-0BEF-4550955615E1}"/>
              </a:ext>
            </a:extLst>
          </p:cNvPr>
          <p:cNvGraphicFramePr>
            <a:graphicFrameLocks noGrp="1"/>
          </p:cNvGraphicFramePr>
          <p:nvPr/>
        </p:nvGraphicFramePr>
        <p:xfrm>
          <a:off x="167607" y="2800156"/>
          <a:ext cx="1188868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1793174144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val="1989178236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val="2019605017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711598348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log10(x)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base-10 logarithm of </a:t>
                      </a:r>
                      <a:r>
                        <a:rPr lang="en-IN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math.log10(10)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239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0054F2A-8B5C-8B66-8F09-B00AD01A1EAA}"/>
              </a:ext>
            </a:extLst>
          </p:cNvPr>
          <p:cNvGraphicFramePr>
            <a:graphicFrameLocks noGrp="1"/>
          </p:cNvGraphicFramePr>
          <p:nvPr/>
        </p:nvGraphicFramePr>
        <p:xfrm>
          <a:off x="167607" y="3162230"/>
          <a:ext cx="1188868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507483225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val="3085218355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val="2992345365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951363804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sqrt(x)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square root of </a:t>
                      </a:r>
                      <a:r>
                        <a:rPr lang="en-IN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</a:rPr>
                        <a:t>math.sqrt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(81)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14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6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39B3A-6041-7CB3-10D0-E1AF9CE6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C139-6684-5812-CCEB-0643384B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E5E2-4DF8-24BE-7BF4-809310E6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has a built-in module that provide set of function by which we can generate random numbers.</a:t>
            </a:r>
          </a:p>
          <a:p>
            <a:r>
              <a:rPr lang="en-IN" dirty="0"/>
              <a:t>These are pseudo-random numbers means these are not truly random.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  <a:p>
            <a:r>
              <a:rPr lang="en-IN" b="1" dirty="0"/>
              <a:t>random()</a:t>
            </a:r>
          </a:p>
          <a:p>
            <a:pPr lvl="1"/>
            <a:r>
              <a:rPr lang="en-IN" sz="2100" dirty="0"/>
              <a:t>It is used to generate random numbers in Python. </a:t>
            </a:r>
          </a:p>
          <a:p>
            <a:pPr lvl="1"/>
            <a:r>
              <a:rPr lang="en-IN" sz="2100" dirty="0"/>
              <a:t>It generate random float number.</a:t>
            </a:r>
          </a:p>
          <a:p>
            <a:pPr lvl="1"/>
            <a:r>
              <a:rPr lang="en-IN" sz="2100" dirty="0"/>
              <a:t>It generate pseudo-random numbers. That means these randomly generated numbers can be determined.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883C1-6810-D928-762D-026C9723BF49}"/>
              </a:ext>
            </a:extLst>
          </p:cNvPr>
          <p:cNvSpPr/>
          <p:nvPr/>
        </p:nvSpPr>
        <p:spPr>
          <a:xfrm>
            <a:off x="683069" y="2539242"/>
            <a:ext cx="27000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random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DCDDC554-13D6-CC04-4F07-B60208A5273F}"/>
              </a:ext>
            </a:extLst>
          </p:cNvPr>
          <p:cNvSpPr/>
          <p:nvPr/>
        </p:nvSpPr>
        <p:spPr>
          <a:xfrm>
            <a:off x="683069" y="2210058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41CF0-0F38-DE5C-ABA9-BECE5A0FA709}"/>
              </a:ext>
            </a:extLst>
          </p:cNvPr>
          <p:cNvSpPr/>
          <p:nvPr/>
        </p:nvSpPr>
        <p:spPr>
          <a:xfrm>
            <a:off x="1186248" y="5148000"/>
            <a:ext cx="4686806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7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EC2DD-FE8D-141F-8DB5-A0686F80AF62}"/>
              </a:ext>
            </a:extLst>
          </p:cNvPr>
          <p:cNvSpPr/>
          <p:nvPr/>
        </p:nvSpPr>
        <p:spPr>
          <a:xfrm>
            <a:off x="686255" y="5148000"/>
            <a:ext cx="499993" cy="1400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55473883-3A61-1EC9-B048-ADDA4A2564E7}"/>
              </a:ext>
            </a:extLst>
          </p:cNvPr>
          <p:cNvSpPr/>
          <p:nvPr/>
        </p:nvSpPr>
        <p:spPr>
          <a:xfrm>
            <a:off x="686255" y="481881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4E838-0359-6472-A854-646021725C40}"/>
              </a:ext>
            </a:extLst>
          </p:cNvPr>
          <p:cNvSpPr/>
          <p:nvPr/>
        </p:nvSpPr>
        <p:spPr>
          <a:xfrm>
            <a:off x="6114664" y="5234533"/>
            <a:ext cx="453845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Random 1= 0.14738964825362189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Random 2= 0.48730431196440027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DCE5FB68-3893-B5A9-670E-BC33F53E6E5A}"/>
              </a:ext>
            </a:extLst>
          </p:cNvPr>
          <p:cNvSpPr/>
          <p:nvPr/>
        </p:nvSpPr>
        <p:spPr>
          <a:xfrm>
            <a:off x="6114664" y="490534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6511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6FC86-2F66-CCB4-34C4-EFCF68CD3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813F-0576-29F9-2DC0-EBDC22B6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 functions : seed()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00D8-420A-D517-2CB4-6E9C3C76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seed()</a:t>
            </a:r>
          </a:p>
          <a:p>
            <a:pPr lvl="1"/>
            <a:r>
              <a:rPr lang="en-US" sz="2200" dirty="0"/>
              <a:t>random() function generates numbers for some values. This value is also called seed value.</a:t>
            </a:r>
          </a:p>
          <a:p>
            <a:pPr lvl="1"/>
            <a:r>
              <a:rPr lang="en-US" sz="2200" dirty="0"/>
              <a:t>Seed function is used to save the state of a random function, so that it can generate same random numbers on multiple executions of the code on the same machine.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B77F2-5A66-A3F4-32C3-2C583936EA4F}"/>
              </a:ext>
            </a:extLst>
          </p:cNvPr>
          <p:cNvSpPr/>
          <p:nvPr/>
        </p:nvSpPr>
        <p:spPr>
          <a:xfrm>
            <a:off x="1531857" y="2866765"/>
            <a:ext cx="468680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random.seed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054CD-2CC3-EA8F-80D1-8BE244D7AB58}"/>
              </a:ext>
            </a:extLst>
          </p:cNvPr>
          <p:cNvSpPr/>
          <p:nvPr/>
        </p:nvSpPr>
        <p:spPr>
          <a:xfrm>
            <a:off x="1031864" y="2866765"/>
            <a:ext cx="49999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2F712A54-93E8-B336-FD8B-FEE48C3120FB}"/>
              </a:ext>
            </a:extLst>
          </p:cNvPr>
          <p:cNvSpPr/>
          <p:nvPr/>
        </p:nvSpPr>
        <p:spPr>
          <a:xfrm>
            <a:off x="1031864" y="253758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DB387-0F29-2F44-832D-4EA417FC36BC}"/>
              </a:ext>
            </a:extLst>
          </p:cNvPr>
          <p:cNvSpPr/>
          <p:nvPr/>
        </p:nvSpPr>
        <p:spPr>
          <a:xfrm>
            <a:off x="6460273" y="2953298"/>
            <a:ext cx="453845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Random 1= 0.23796462709189137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Random 2= 0.5442292252959519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9030614-7A10-0628-B78F-EEC55197ACCA}"/>
              </a:ext>
            </a:extLst>
          </p:cNvPr>
          <p:cNvSpPr/>
          <p:nvPr/>
        </p:nvSpPr>
        <p:spPr>
          <a:xfrm>
            <a:off x="6460273" y="262411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0128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EECCC-1B10-46B6-3288-13596A6A5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CC9A-86D0-2D6B-C661-A364DA58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 functions : </a:t>
            </a:r>
            <a:r>
              <a:rPr lang="en-US" sz="3600" dirty="0" err="1"/>
              <a:t>randint</a:t>
            </a:r>
            <a:r>
              <a:rPr lang="en-US" sz="3600" dirty="0"/>
              <a:t>(), </a:t>
            </a:r>
            <a:r>
              <a:rPr lang="en-US" sz="3600" dirty="0" err="1"/>
              <a:t>randrange</a:t>
            </a:r>
            <a:r>
              <a:rPr lang="en-US" sz="36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8723-F25B-BA48-FF0A-ABA70C0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randint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This method return a random integer number between two range.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IN" b="1" dirty="0" err="1"/>
              <a:t>randrange</a:t>
            </a:r>
            <a:r>
              <a:rPr lang="en-IN" b="1" dirty="0"/>
              <a:t>()</a:t>
            </a:r>
            <a:endParaRPr lang="en-US" b="1" dirty="0"/>
          </a:p>
          <a:p>
            <a:pPr lvl="1"/>
            <a:r>
              <a:rPr lang="en-US" dirty="0"/>
              <a:t>This method return a random integer number </a:t>
            </a:r>
            <a:r>
              <a:rPr lang="en-IN" dirty="0"/>
              <a:t>from the range created by the start, stop and step arguments.</a:t>
            </a:r>
          </a:p>
          <a:p>
            <a:pPr lvl="1"/>
            <a:r>
              <a:rPr lang="en-US" dirty="0"/>
              <a:t>The value of start is 0 by default. Similarly, the value of step is 1 by default.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FD593-1873-1D86-48C2-430F64BE2B4B}"/>
              </a:ext>
            </a:extLst>
          </p:cNvPr>
          <p:cNvSpPr/>
          <p:nvPr/>
        </p:nvSpPr>
        <p:spPr>
          <a:xfrm>
            <a:off x="1205286" y="1981498"/>
            <a:ext cx="5303841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7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45842-D0E8-FB57-AAF1-66361D0D537B}"/>
              </a:ext>
            </a:extLst>
          </p:cNvPr>
          <p:cNvSpPr/>
          <p:nvPr/>
        </p:nvSpPr>
        <p:spPr>
          <a:xfrm>
            <a:off x="705294" y="1981498"/>
            <a:ext cx="499993" cy="1400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362B92F-D2BB-8114-35BC-42F7FDD53670}"/>
              </a:ext>
            </a:extLst>
          </p:cNvPr>
          <p:cNvSpPr/>
          <p:nvPr/>
        </p:nvSpPr>
        <p:spPr>
          <a:xfrm>
            <a:off x="705294" y="165231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0F5304-5DD4-8FEB-729E-DCC062DD0294}"/>
              </a:ext>
            </a:extLst>
          </p:cNvPr>
          <p:cNvSpPr/>
          <p:nvPr/>
        </p:nvSpPr>
        <p:spPr>
          <a:xfrm>
            <a:off x="6852461" y="1981498"/>
            <a:ext cx="4538456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Consolas"/>
              </a:rPr>
              <a:t>Random 1= 80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/>
              </a:rPr>
              <a:t>Random 2= 39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F7D50172-6330-C756-1826-4FF2238ACD8F}"/>
              </a:ext>
            </a:extLst>
          </p:cNvPr>
          <p:cNvSpPr/>
          <p:nvPr/>
        </p:nvSpPr>
        <p:spPr>
          <a:xfrm>
            <a:off x="6852461" y="165231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55850-4B2E-D429-DD67-A969E067AA3B}"/>
              </a:ext>
            </a:extLst>
          </p:cNvPr>
          <p:cNvSpPr/>
          <p:nvPr/>
        </p:nvSpPr>
        <p:spPr>
          <a:xfrm>
            <a:off x="1223945" y="4848514"/>
            <a:ext cx="5827949" cy="166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7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#random.randrange(start,stop,step) 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E004D-FDD0-7101-4721-3061BE8E5235}"/>
              </a:ext>
            </a:extLst>
          </p:cNvPr>
          <p:cNvSpPr/>
          <p:nvPr/>
        </p:nvSpPr>
        <p:spPr>
          <a:xfrm>
            <a:off x="723953" y="4848514"/>
            <a:ext cx="499993" cy="1661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F3D5E321-83D1-7E45-5ACE-0396AF718CB3}"/>
              </a:ext>
            </a:extLst>
          </p:cNvPr>
          <p:cNvSpPr/>
          <p:nvPr/>
        </p:nvSpPr>
        <p:spPr>
          <a:xfrm>
            <a:off x="723953" y="451933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B53B5-3D90-A9AF-B50C-F7C6C0216707}"/>
              </a:ext>
            </a:extLst>
          </p:cNvPr>
          <p:cNvSpPr/>
          <p:nvPr/>
        </p:nvSpPr>
        <p:spPr>
          <a:xfrm>
            <a:off x="7192542" y="4853646"/>
            <a:ext cx="3080091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Consolas"/>
              </a:rPr>
              <a:t>Random 1= 30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/>
              </a:rPr>
              <a:t>Random 2= 53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EB7BF6D9-5348-16A6-95E5-D5C4D30DFA66}"/>
              </a:ext>
            </a:extLst>
          </p:cNvPr>
          <p:cNvSpPr/>
          <p:nvPr/>
        </p:nvSpPr>
        <p:spPr>
          <a:xfrm>
            <a:off x="7192542" y="452446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99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52EA-8330-B7B5-2AFE-43D76B98A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7E21-AE49-8577-44D7-2FD480B1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 functions : choice(), shuffle()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8FA7-FAAF-59D5-1176-3A579404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choice():</a:t>
            </a:r>
          </a:p>
          <a:p>
            <a:pPr lvl="1"/>
            <a:r>
              <a:rPr lang="en-IN" dirty="0"/>
              <a:t>Method returns a randomly selected element from a non-empty sequence.</a:t>
            </a:r>
          </a:p>
          <a:p>
            <a:pPr lvl="1"/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US" b="1" dirty="0"/>
              <a:t>shuffle():</a:t>
            </a:r>
          </a:p>
          <a:p>
            <a:pPr lvl="1"/>
            <a:r>
              <a:rPr lang="en-IN" dirty="0"/>
              <a:t>Method randomly reorders the elements in a list.</a:t>
            </a:r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0AF31-0F71-1F55-5E06-C9D5D30628D8}"/>
              </a:ext>
            </a:extLst>
          </p:cNvPr>
          <p:cNvSpPr/>
          <p:nvPr/>
        </p:nvSpPr>
        <p:spPr>
          <a:xfrm>
            <a:off x="1240865" y="1921414"/>
            <a:ext cx="403846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 = 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(t1))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05B52-B07D-1909-9B8E-3D69F185021A}"/>
              </a:ext>
            </a:extLst>
          </p:cNvPr>
          <p:cNvSpPr/>
          <p:nvPr/>
        </p:nvSpPr>
        <p:spPr>
          <a:xfrm>
            <a:off x="740872" y="1921414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B4AC7FB-05D0-6155-B7F2-C563E9BC01CE}"/>
              </a:ext>
            </a:extLst>
          </p:cNvPr>
          <p:cNvSpPr/>
          <p:nvPr/>
        </p:nvSpPr>
        <p:spPr>
          <a:xfrm>
            <a:off x="740872" y="159223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19543-86AC-AB9E-D4A3-041E68E81CCC}"/>
              </a:ext>
            </a:extLst>
          </p:cNvPr>
          <p:cNvSpPr/>
          <p:nvPr/>
        </p:nvSpPr>
        <p:spPr>
          <a:xfrm>
            <a:off x="5600404" y="1921414"/>
            <a:ext cx="327118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34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1216E1A-1732-8BB8-6117-A5E99D282641}"/>
              </a:ext>
            </a:extLst>
          </p:cNvPr>
          <p:cNvSpPr/>
          <p:nvPr/>
        </p:nvSpPr>
        <p:spPr>
          <a:xfrm>
            <a:off x="5600404" y="159223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89DB4-8385-0928-8A86-74F02D8B5921}"/>
              </a:ext>
            </a:extLst>
          </p:cNvPr>
          <p:cNvSpPr/>
          <p:nvPr/>
        </p:nvSpPr>
        <p:spPr>
          <a:xfrm>
            <a:off x="1250190" y="4952166"/>
            <a:ext cx="403846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random.shuffle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4285E-1D83-DBEF-DC2C-538C716BDBB9}"/>
              </a:ext>
            </a:extLst>
          </p:cNvPr>
          <p:cNvSpPr/>
          <p:nvPr/>
        </p:nvSpPr>
        <p:spPr>
          <a:xfrm>
            <a:off x="750197" y="4952166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F468B492-1E58-25C1-C0CB-3BC992B22E44}"/>
              </a:ext>
            </a:extLst>
          </p:cNvPr>
          <p:cNvSpPr/>
          <p:nvPr/>
        </p:nvSpPr>
        <p:spPr>
          <a:xfrm>
            <a:off x="750197" y="462298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C5310-020F-88AA-8B91-7A9EDD1BA427}"/>
              </a:ext>
            </a:extLst>
          </p:cNvPr>
          <p:cNvSpPr/>
          <p:nvPr/>
        </p:nvSpPr>
        <p:spPr>
          <a:xfrm>
            <a:off x="5609729" y="5116758"/>
            <a:ext cx="32711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[45, 34, 23, 232, 10]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5FF56F03-B610-6BCE-9FD6-FB1296A4919B}"/>
              </a:ext>
            </a:extLst>
          </p:cNvPr>
          <p:cNvSpPr/>
          <p:nvPr/>
        </p:nvSpPr>
        <p:spPr>
          <a:xfrm>
            <a:off x="5609729" y="478757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781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48E28-DAC4-791B-A5E4-989876635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C73A-CFE2-E9D0-E8C9-9E917352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 functions : choices()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F1E0-29C1-1B6F-76D0-F4170AC1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choices():</a:t>
            </a:r>
          </a:p>
          <a:p>
            <a:pPr lvl="1"/>
            <a:r>
              <a:rPr lang="en-IN" dirty="0"/>
              <a:t>choices() function used to select multiple random elements from a sequence, with or without replacement and you can also align weights to influence the probability of selection.</a:t>
            </a:r>
          </a:p>
          <a:p>
            <a:pPr lvl="1"/>
            <a:endParaRPr lang="en-IN" dirty="0"/>
          </a:p>
          <a:p>
            <a:endParaRPr lang="en-IN" b="1" dirty="0"/>
          </a:p>
          <a:p>
            <a:pPr lvl="1"/>
            <a:endParaRPr lang="en-IN" dirty="0"/>
          </a:p>
          <a:p>
            <a:pPr lvl="1"/>
            <a:r>
              <a:rPr lang="en-IN" b="1" dirty="0"/>
              <a:t>K=</a:t>
            </a:r>
            <a:r>
              <a:rPr lang="en-US" dirty="0"/>
              <a:t>The number of elements to choose (Defaults to 1).</a:t>
            </a:r>
          </a:p>
          <a:p>
            <a:pPr lvl="1"/>
            <a:r>
              <a:rPr lang="en-US" b="1" dirty="0">
                <a:solidFill>
                  <a:srgbClr val="B71B1C"/>
                </a:solidFill>
              </a:rPr>
              <a:t>Note</a:t>
            </a:r>
            <a:r>
              <a:rPr lang="en-US" b="1" dirty="0"/>
              <a:t> : </a:t>
            </a:r>
            <a:r>
              <a:rPr lang="en-IN" b="1" dirty="0"/>
              <a:t>weights</a:t>
            </a:r>
            <a:r>
              <a:rPr lang="en-IN" dirty="0"/>
              <a:t> (optional), </a:t>
            </a:r>
            <a:r>
              <a:rPr lang="en-IN" b="1" dirty="0" err="1"/>
              <a:t>cum_weights</a:t>
            </a:r>
            <a:r>
              <a:rPr lang="en-IN" dirty="0"/>
              <a:t> (optional)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36E61-44D9-EADE-FEE3-9E2663378575}"/>
              </a:ext>
            </a:extLst>
          </p:cNvPr>
          <p:cNvSpPr/>
          <p:nvPr/>
        </p:nvSpPr>
        <p:spPr>
          <a:xfrm>
            <a:off x="1240865" y="4235409"/>
            <a:ext cx="40384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 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(items, k=3)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B0037-1163-FF80-D842-6805678FB972}"/>
              </a:ext>
            </a:extLst>
          </p:cNvPr>
          <p:cNvSpPr/>
          <p:nvPr/>
        </p:nvSpPr>
        <p:spPr>
          <a:xfrm>
            <a:off x="740872" y="4235409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36011C73-E9F6-E8EF-6B00-9A3C8A012D2B}"/>
              </a:ext>
            </a:extLst>
          </p:cNvPr>
          <p:cNvSpPr/>
          <p:nvPr/>
        </p:nvSpPr>
        <p:spPr>
          <a:xfrm>
            <a:off x="740872" y="390622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ACD80-5278-466B-DD88-4030ABA69C03}"/>
              </a:ext>
            </a:extLst>
          </p:cNvPr>
          <p:cNvSpPr/>
          <p:nvPr/>
        </p:nvSpPr>
        <p:spPr>
          <a:xfrm>
            <a:off x="5600404" y="4235409"/>
            <a:ext cx="32711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[40,10,10]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2AECDDDB-AA2D-EFD4-AB0F-74B52A600882}"/>
              </a:ext>
            </a:extLst>
          </p:cNvPr>
          <p:cNvSpPr/>
          <p:nvPr/>
        </p:nvSpPr>
        <p:spPr>
          <a:xfrm>
            <a:off x="5600404" y="390622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61EA1E-C220-EF78-CFA4-7813098DD1DD}"/>
              </a:ext>
            </a:extLst>
          </p:cNvPr>
          <p:cNvSpPr/>
          <p:nvPr/>
        </p:nvSpPr>
        <p:spPr>
          <a:xfrm>
            <a:off x="742266" y="2400376"/>
            <a:ext cx="9008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random.choices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(population, weights=None, *,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cum_weights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=None, k=1)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C0994572-94D4-2F79-9CA9-A938D12FBBC3}"/>
              </a:ext>
            </a:extLst>
          </p:cNvPr>
          <p:cNvSpPr/>
          <p:nvPr/>
        </p:nvSpPr>
        <p:spPr>
          <a:xfrm>
            <a:off x="742266" y="207119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822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uiExpand="1" build="p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6AAB8-2F06-962C-9011-7CA0BC7B2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8957-E173-0843-6E8E-8D63A855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 functions : choices()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8430-0C60-6A6A-D78A-E60B0719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endParaRPr lang="en-IN" b="1" dirty="0"/>
          </a:p>
          <a:p>
            <a:pPr lvl="1"/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2AA8D-19E3-9051-A3D2-DB2DC3086C19}"/>
              </a:ext>
            </a:extLst>
          </p:cNvPr>
          <p:cNvSpPr/>
          <p:nvPr/>
        </p:nvSpPr>
        <p:spPr>
          <a:xfrm>
            <a:off x="765001" y="1258937"/>
            <a:ext cx="659684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 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 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(items, weights=weights, k=6)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A44164-6F7F-9363-DE3E-96ECF5C18ED2}"/>
              </a:ext>
            </a:extLst>
          </p:cNvPr>
          <p:cNvSpPr/>
          <p:nvPr/>
        </p:nvSpPr>
        <p:spPr>
          <a:xfrm>
            <a:off x="265009" y="1258937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66F2E228-DDC0-5160-B6BD-58956E9402B4}"/>
              </a:ext>
            </a:extLst>
          </p:cNvPr>
          <p:cNvSpPr/>
          <p:nvPr/>
        </p:nvSpPr>
        <p:spPr>
          <a:xfrm>
            <a:off x="265009" y="9297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A1EAE-48A1-84BB-D0CA-ED6F6C7B050D}"/>
              </a:ext>
            </a:extLst>
          </p:cNvPr>
          <p:cNvSpPr/>
          <p:nvPr/>
        </p:nvSpPr>
        <p:spPr>
          <a:xfrm>
            <a:off x="7767830" y="1257746"/>
            <a:ext cx="32711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[20,30,20,20,10,20]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E2357B1-8BAA-703B-A55B-B4633227000E}"/>
              </a:ext>
            </a:extLst>
          </p:cNvPr>
          <p:cNvSpPr/>
          <p:nvPr/>
        </p:nvSpPr>
        <p:spPr>
          <a:xfrm>
            <a:off x="7767830" y="92856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86188-0841-D06A-7C2A-1783B6860D55}"/>
              </a:ext>
            </a:extLst>
          </p:cNvPr>
          <p:cNvSpPr/>
          <p:nvPr/>
        </p:nvSpPr>
        <p:spPr>
          <a:xfrm>
            <a:off x="777439" y="3958597"/>
            <a:ext cx="735885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 = [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a"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cum_weights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#Cumulative Weights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(items,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cum_weights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cum_weights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k=3)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A44BA-DED7-211A-BA40-9E1F686C0076}"/>
              </a:ext>
            </a:extLst>
          </p:cNvPr>
          <p:cNvSpPr/>
          <p:nvPr/>
        </p:nvSpPr>
        <p:spPr>
          <a:xfrm>
            <a:off x="277448" y="3958597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7EF7F736-3D15-81DE-C1B8-598014A7A3B0}"/>
              </a:ext>
            </a:extLst>
          </p:cNvPr>
          <p:cNvSpPr/>
          <p:nvPr/>
        </p:nvSpPr>
        <p:spPr>
          <a:xfrm>
            <a:off x="277448" y="362941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FD8D3-DB82-1D5F-3058-47780583D5BA}"/>
              </a:ext>
            </a:extLst>
          </p:cNvPr>
          <p:cNvSpPr/>
          <p:nvPr/>
        </p:nvSpPr>
        <p:spPr>
          <a:xfrm>
            <a:off x="8520503" y="3958597"/>
            <a:ext cx="30525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'b', 'b', 'a'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35303A0E-89A6-40DE-C61A-E6AF886E0718}"/>
              </a:ext>
            </a:extLst>
          </p:cNvPr>
          <p:cNvSpPr/>
          <p:nvPr/>
        </p:nvSpPr>
        <p:spPr>
          <a:xfrm>
            <a:off x="8520502" y="362941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B4A7F-37AE-377B-EB65-AD3A5D9D7EE6}"/>
              </a:ext>
            </a:extLst>
          </p:cNvPr>
          <p:cNvSpPr/>
          <p:nvPr/>
        </p:nvSpPr>
        <p:spPr>
          <a:xfrm>
            <a:off x="8520502" y="4874474"/>
            <a:ext cx="35403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a=1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range:</a:t>
            </a:r>
            <a:r>
              <a:rPr lang="en-IN" dirty="0">
                <a:latin typeface="Consolas" panose="020B0609020204030204" pitchFamily="49" charset="0"/>
              </a:rPr>
              <a:t>0 to 1/5=20%)</a:t>
            </a:r>
          </a:p>
          <a:p>
            <a:r>
              <a:rPr lang="en-IN" dirty="0">
                <a:latin typeface="Consolas" panose="020B0609020204030204" pitchFamily="49" charset="0"/>
              </a:rPr>
              <a:t>b=4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range:</a:t>
            </a:r>
            <a:r>
              <a:rPr lang="en-IN" dirty="0">
                <a:latin typeface="Consolas" panose="020B0609020204030204" pitchFamily="49" charset="0"/>
              </a:rPr>
              <a:t>1/5 to 4/5=60%)</a:t>
            </a:r>
            <a:endParaRPr lang="en-US" dirty="0">
              <a:latin typeface="Consolas"/>
            </a:endParaRPr>
          </a:p>
          <a:p>
            <a:r>
              <a:rPr lang="en-IN" dirty="0">
                <a:latin typeface="Consolas" panose="020B0609020204030204" pitchFamily="49" charset="0"/>
              </a:rPr>
              <a:t>c=5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range:</a:t>
            </a:r>
            <a:r>
              <a:rPr lang="en-IN" dirty="0">
                <a:latin typeface="Consolas" panose="020B0609020204030204" pitchFamily="49" charset="0"/>
              </a:rPr>
              <a:t>4/5 to 1=20%)</a:t>
            </a:r>
            <a:endParaRPr lang="en-US" dirty="0">
              <a:latin typeface="Consolas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12CC2C14-4B67-D7E4-43ED-BE6CD7B66321}"/>
              </a:ext>
            </a:extLst>
          </p:cNvPr>
          <p:cNvSpPr/>
          <p:nvPr/>
        </p:nvSpPr>
        <p:spPr>
          <a:xfrm>
            <a:off x="8520502" y="454529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41448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  <p:bldP spid="16" grpId="0" build="p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20C-C2EE-A104-5EAD-18758645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F503-83B1-DD7C-5AC2-3DF7A395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 functions : choices()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EC9E-B820-1B24-9F84-EFF5574D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endParaRPr lang="en-IN" b="1" dirty="0"/>
          </a:p>
          <a:p>
            <a:pPr lvl="1"/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D2050-2DC4-94B5-EE8B-6D3000530401}"/>
              </a:ext>
            </a:extLst>
          </p:cNvPr>
          <p:cNvSpPr/>
          <p:nvPr/>
        </p:nvSpPr>
        <p:spPr>
          <a:xfrm>
            <a:off x="952622" y="1369569"/>
            <a:ext cx="727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dice_faces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2,3,4,5,6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 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1,1,1,5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#6 is more likely to occur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dice_faces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weights=weights, k=10)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print(roll)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AC932-0E32-A715-F61D-A6F3C3B0FEF0}"/>
              </a:ext>
            </a:extLst>
          </p:cNvPr>
          <p:cNvSpPr/>
          <p:nvPr/>
        </p:nvSpPr>
        <p:spPr>
          <a:xfrm>
            <a:off x="452630" y="1369569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F56BD2C-6E44-33B5-5A2A-AC214578B2E8}"/>
              </a:ext>
            </a:extLst>
          </p:cNvPr>
          <p:cNvSpPr/>
          <p:nvPr/>
        </p:nvSpPr>
        <p:spPr>
          <a:xfrm>
            <a:off x="452630" y="104038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57655-A41A-290D-B107-65BF74578650}"/>
              </a:ext>
            </a:extLst>
          </p:cNvPr>
          <p:cNvSpPr/>
          <p:nvPr/>
        </p:nvSpPr>
        <p:spPr>
          <a:xfrm>
            <a:off x="452630" y="4121250"/>
            <a:ext cx="32711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[2,6,6,6,3,2,6,6,4,6]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FD810F70-3F0F-AC77-FE6D-6F51EA5AA5E2}"/>
              </a:ext>
            </a:extLst>
          </p:cNvPr>
          <p:cNvSpPr/>
          <p:nvPr/>
        </p:nvSpPr>
        <p:spPr>
          <a:xfrm>
            <a:off x="452630" y="379206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7401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0483-2F99-D3D7-2E82-91CB5ACF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EC91-A7DA-3BFB-3E46-A7340E18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 functions : uniform(), sample()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8999-8559-CFCE-B320-53C94EB8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uniform()</a:t>
            </a:r>
          </a:p>
          <a:p>
            <a:pPr lvl="1"/>
            <a:r>
              <a:rPr lang="en-US" sz="2200" dirty="0"/>
              <a:t>This method generate random floating point number between two given range.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sample()</a:t>
            </a:r>
          </a:p>
          <a:p>
            <a:pPr lvl="1"/>
            <a:r>
              <a:rPr lang="en-US" sz="2200" dirty="0"/>
              <a:t>sample() function is used to select specific number of unique </a:t>
            </a:r>
            <a:r>
              <a:rPr lang="en-US" sz="2200" dirty="0" err="1"/>
              <a:t>elemets</a:t>
            </a:r>
            <a:r>
              <a:rPr lang="en-US" sz="2200" dirty="0"/>
              <a:t> randomly from a sequence (such as a list, tuple or string).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91AD8-23A4-DC41-9172-81BB2152C95A}"/>
              </a:ext>
            </a:extLst>
          </p:cNvPr>
          <p:cNvSpPr/>
          <p:nvPr/>
        </p:nvSpPr>
        <p:spPr>
          <a:xfrm>
            <a:off x="1212871" y="2042717"/>
            <a:ext cx="5288972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#random.uniform(value1,value2) 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random.uniform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random.uniform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CF223-7FB9-1DDF-A859-48F3C6ED9BFD}"/>
              </a:ext>
            </a:extLst>
          </p:cNvPr>
          <p:cNvSpPr/>
          <p:nvPr/>
        </p:nvSpPr>
        <p:spPr>
          <a:xfrm>
            <a:off x="712878" y="2042717"/>
            <a:ext cx="499993" cy="1400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CD6E2B4-7AAA-EAC7-DCD8-C8F9DF0DB588}"/>
              </a:ext>
            </a:extLst>
          </p:cNvPr>
          <p:cNvSpPr/>
          <p:nvPr/>
        </p:nvSpPr>
        <p:spPr>
          <a:xfrm>
            <a:off x="712878" y="171353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AFCAD-E562-57BD-BB30-697DB7974759}"/>
              </a:ext>
            </a:extLst>
          </p:cNvPr>
          <p:cNvSpPr/>
          <p:nvPr/>
        </p:nvSpPr>
        <p:spPr>
          <a:xfrm>
            <a:off x="6768072" y="2042717"/>
            <a:ext cx="4038141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Consolas"/>
              </a:rPr>
              <a:t>Random 1= 8.079151436715527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/>
              </a:rPr>
              <a:t>Random 2= 15.767192676676762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07D3907-491D-A32B-984B-A3E4406F8EC9}"/>
              </a:ext>
            </a:extLst>
          </p:cNvPr>
          <p:cNvSpPr/>
          <p:nvPr/>
        </p:nvSpPr>
        <p:spPr>
          <a:xfrm>
            <a:off x="6768072" y="171353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44D30-8733-0386-5033-17DCF17FBD34}"/>
              </a:ext>
            </a:extLst>
          </p:cNvPr>
          <p:cNvSpPr/>
          <p:nvPr/>
        </p:nvSpPr>
        <p:spPr>
          <a:xfrm>
            <a:off x="1225309" y="5003624"/>
            <a:ext cx="5865956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items=[10, 20, 30, 40, 50]</a:t>
            </a:r>
          </a:p>
          <a:p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#random.sample(source,no_of_element) 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Sample ="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random.sample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EE19E-680E-1F24-085C-EF4D24AEC27B}"/>
              </a:ext>
            </a:extLst>
          </p:cNvPr>
          <p:cNvSpPr/>
          <p:nvPr/>
        </p:nvSpPr>
        <p:spPr>
          <a:xfrm>
            <a:off x="725317" y="5003624"/>
            <a:ext cx="499993" cy="1400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62CE4807-960E-5495-EE5E-7AF36C3F2841}"/>
              </a:ext>
            </a:extLst>
          </p:cNvPr>
          <p:cNvSpPr/>
          <p:nvPr/>
        </p:nvSpPr>
        <p:spPr>
          <a:xfrm>
            <a:off x="725317" y="467444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586303-F231-2836-C6D4-D05F602CB0BD}"/>
              </a:ext>
            </a:extLst>
          </p:cNvPr>
          <p:cNvSpPr/>
          <p:nvPr/>
        </p:nvSpPr>
        <p:spPr>
          <a:xfrm>
            <a:off x="7359012" y="5003624"/>
            <a:ext cx="4038141" cy="353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Consolas"/>
              </a:rPr>
              <a:t>Random Sample = [50, 40, 10]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43AB1C6E-2335-7EA4-A027-CE0B58F71277}"/>
              </a:ext>
            </a:extLst>
          </p:cNvPr>
          <p:cNvSpPr/>
          <p:nvPr/>
        </p:nvSpPr>
        <p:spPr>
          <a:xfrm>
            <a:off x="7359012" y="467444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938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FD0B9-CB73-1C5F-E1D8-00EB72969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CE57-C962-EAB2-AA11-CD998805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module functions : </a:t>
            </a:r>
            <a:r>
              <a:rPr lang="en-US" sz="3600" dirty="0" err="1"/>
              <a:t>getstate</a:t>
            </a:r>
            <a:r>
              <a:rPr lang="en-US" sz="3600" dirty="0"/>
              <a:t>(), </a:t>
            </a:r>
            <a:r>
              <a:rPr lang="en-US" sz="3600" dirty="0" err="1"/>
              <a:t>setstate</a:t>
            </a:r>
            <a:r>
              <a:rPr lang="en-US" sz="36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5018-58DC-4F4A-D6D9-62D239CC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50666"/>
            <a:ext cx="11929641" cy="5590565"/>
          </a:xfrm>
        </p:spPr>
        <p:txBody>
          <a:bodyPr/>
          <a:lstStyle/>
          <a:p>
            <a:r>
              <a:rPr lang="en-US" b="1" dirty="0" err="1"/>
              <a:t>getstate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getstate</a:t>
            </a:r>
            <a:r>
              <a:rPr lang="en-US" sz="2200" dirty="0"/>
              <a:t>() method returns an object with the current state of the </a:t>
            </a:r>
            <a:r>
              <a:rPr lang="en-US" sz="2200" dirty="0">
                <a:solidFill>
                  <a:srgbClr val="C00000"/>
                </a:solidFill>
              </a:rPr>
              <a:t>random number </a:t>
            </a:r>
            <a:r>
              <a:rPr lang="en-US" sz="2200" dirty="0"/>
              <a:t>generator.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err="1"/>
              <a:t>setstate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sz="2200" dirty="0" err="1"/>
              <a:t>setstate</a:t>
            </a:r>
            <a:r>
              <a:rPr lang="en-US" sz="2200" dirty="0"/>
              <a:t>() method used to capture and restore the state of the </a:t>
            </a:r>
            <a:r>
              <a:rPr lang="en-US" sz="2200" dirty="0">
                <a:solidFill>
                  <a:srgbClr val="C00000"/>
                </a:solidFill>
              </a:rPr>
              <a:t>random number </a:t>
            </a:r>
            <a:r>
              <a:rPr lang="en-US" sz="2200" dirty="0"/>
              <a:t>generator.</a:t>
            </a:r>
            <a:endParaRPr lang="en-US" sz="22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C8553-A756-1C5A-BCC1-74042AF393F7}"/>
              </a:ext>
            </a:extLst>
          </p:cNvPr>
          <p:cNvSpPr/>
          <p:nvPr/>
        </p:nvSpPr>
        <p:spPr>
          <a:xfrm>
            <a:off x="1171929" y="3095726"/>
            <a:ext cx="36146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IN" noProof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random.getstate</a:t>
            </a:r>
            <a:r>
              <a:rPr lang="en-IN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IN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rint(x)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43F34B-E8AA-CCBF-FBA5-6B05806ADE63}"/>
              </a:ext>
            </a:extLst>
          </p:cNvPr>
          <p:cNvSpPr/>
          <p:nvPr/>
        </p:nvSpPr>
        <p:spPr>
          <a:xfrm>
            <a:off x="671936" y="3095726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2BDB599A-AE8C-1424-2F78-E56B25122830}"/>
              </a:ext>
            </a:extLst>
          </p:cNvPr>
          <p:cNvSpPr/>
          <p:nvPr/>
        </p:nvSpPr>
        <p:spPr>
          <a:xfrm>
            <a:off x="671936" y="276654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Roboto Condensed"/>
              </a:rPr>
              <a:t>getstate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demo.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5FCC1-171D-8B44-2034-5651C13824BE}"/>
              </a:ext>
            </a:extLst>
          </p:cNvPr>
          <p:cNvSpPr/>
          <p:nvPr/>
        </p:nvSpPr>
        <p:spPr>
          <a:xfrm>
            <a:off x="674295" y="2099382"/>
            <a:ext cx="35338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andom.getstate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DBC57969-4C9F-8C68-9466-22FA3173FD9E}"/>
              </a:ext>
            </a:extLst>
          </p:cNvPr>
          <p:cNvSpPr/>
          <p:nvPr/>
        </p:nvSpPr>
        <p:spPr>
          <a:xfrm>
            <a:off x="674296" y="1770198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syntax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886E0-799C-3C1E-9F26-89E8606DB392}"/>
              </a:ext>
            </a:extLst>
          </p:cNvPr>
          <p:cNvSpPr/>
          <p:nvPr/>
        </p:nvSpPr>
        <p:spPr>
          <a:xfrm>
            <a:off x="658741" y="5638796"/>
            <a:ext cx="35027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andom.setstate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(state)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22" name="Rectangle: Top Corners Rounded 6">
            <a:extLst>
              <a:ext uri="{FF2B5EF4-FFF2-40B4-BE49-F238E27FC236}">
                <a16:creationId xmlns:a16="http://schemas.microsoft.com/office/drawing/2014/main" id="{3B8A9B51-2F0E-FA54-B882-2FD6ED5B3815}"/>
              </a:ext>
            </a:extLst>
          </p:cNvPr>
          <p:cNvSpPr/>
          <p:nvPr/>
        </p:nvSpPr>
        <p:spPr>
          <a:xfrm>
            <a:off x="658742" y="5309612"/>
            <a:ext cx="11975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syntax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FDE855-9D79-9468-FDF6-C5539F1C9E48}"/>
              </a:ext>
            </a:extLst>
          </p:cNvPr>
          <p:cNvSpPr/>
          <p:nvPr/>
        </p:nvSpPr>
        <p:spPr>
          <a:xfrm>
            <a:off x="5785050" y="3105057"/>
            <a:ext cx="545833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i="1" dirty="0">
                <a:solidFill>
                  <a:srgbClr val="212121"/>
                </a:solidFill>
              </a:rPr>
              <a:t>(3, (1852241337, 716219547, 2156280712, …), None)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id="{ECC49C85-F690-9429-B078-28B1B66F89B0}"/>
              </a:ext>
            </a:extLst>
          </p:cNvPr>
          <p:cNvSpPr/>
          <p:nvPr/>
        </p:nvSpPr>
        <p:spPr>
          <a:xfrm>
            <a:off x="5785049" y="2775873"/>
            <a:ext cx="9212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324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9" grpId="0" uiExpand="1" build="p" animBg="1"/>
      <p:bldP spid="10" grpId="0" animBg="1"/>
      <p:bldP spid="21" grpId="0" uiExpand="1" build="p" animBg="1"/>
      <p:bldP spid="22" grpId="0" animBg="1"/>
      <p:bldP spid="23" grpId="0" uiExpand="1" build="p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 is not enough to only display the </a:t>
            </a:r>
            <a:r>
              <a:rPr lang="en-US" dirty="0">
                <a:solidFill>
                  <a:srgbClr val="C00000"/>
                </a:solidFill>
              </a:rPr>
              <a:t>data on the console. </a:t>
            </a:r>
          </a:p>
          <a:p>
            <a:r>
              <a:rPr lang="en-US" dirty="0"/>
              <a:t>The data to be displayed may be very large, and only a limited amount of data can be displayed on the </a:t>
            </a:r>
            <a:r>
              <a:rPr lang="en-US" dirty="0">
                <a:solidFill>
                  <a:srgbClr val="C00000"/>
                </a:solidFill>
              </a:rPr>
              <a:t>console,</a:t>
            </a:r>
            <a:r>
              <a:rPr lang="en-US" dirty="0"/>
              <a:t> and since the memory </a:t>
            </a:r>
            <a:r>
              <a:rPr lang="en-US" dirty="0">
                <a:solidFill>
                  <a:srgbClr val="C00000"/>
                </a:solidFill>
              </a:rPr>
              <a:t>is volatile</a:t>
            </a:r>
            <a:r>
              <a:rPr lang="en-US" dirty="0"/>
              <a:t>, it is impossible to recover the programmatically generated data again and again.</a:t>
            </a:r>
          </a:p>
          <a:p>
            <a:r>
              <a:rPr lang="en-IN" dirty="0"/>
              <a:t>However, if we need to do so, we may store it onto the </a:t>
            </a:r>
            <a:r>
              <a:rPr lang="en-IN" dirty="0">
                <a:solidFill>
                  <a:srgbClr val="C00000"/>
                </a:solidFill>
              </a:rPr>
              <a:t>local file system which is non-volatile </a:t>
            </a:r>
            <a:r>
              <a:rPr lang="en-IN" dirty="0"/>
              <a:t>and can be accessed every time.</a:t>
            </a:r>
          </a:p>
          <a:p>
            <a:r>
              <a:rPr lang="en-IN" dirty="0"/>
              <a:t>File handling in python enables us to </a:t>
            </a:r>
            <a:r>
              <a:rPr lang="en-IN" dirty="0">
                <a:solidFill>
                  <a:srgbClr val="C00000"/>
                </a:solidFill>
              </a:rPr>
              <a:t>create, update, read,</a:t>
            </a:r>
            <a:r>
              <a:rPr lang="en-IN" dirty="0"/>
              <a:t> the files stored on the local file system through our python program. 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46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A0B9-4AC5-7782-28A2-87973F8A1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45C2-1F3C-A80E-DDA4-43D2195E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8A6C-C65C-BA3B-E3FE-27ED1785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50666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65B37-F310-E4AF-AE4B-657D08F66AC6}"/>
              </a:ext>
            </a:extLst>
          </p:cNvPr>
          <p:cNvSpPr/>
          <p:nvPr/>
        </p:nvSpPr>
        <p:spPr>
          <a:xfrm>
            <a:off x="988423" y="1450441"/>
            <a:ext cx="738113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#print a random number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noProof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#capture the state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IN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noProof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random.getstate</a:t>
            </a:r>
            <a:r>
              <a:rPr lang="en-IN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#print another random number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noProof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#restore the state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random.setstate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noProof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#and the next random number should be the same as when you captured the state</a:t>
            </a:r>
            <a:endParaRPr lang="en-IN" noProof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8F1DB-62AA-2AF0-5092-1C6CC13FD62C}"/>
              </a:ext>
            </a:extLst>
          </p:cNvPr>
          <p:cNvSpPr/>
          <p:nvPr/>
        </p:nvSpPr>
        <p:spPr>
          <a:xfrm>
            <a:off x="488430" y="1450441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990DA415-6FAA-7512-FE19-A48466E1816F}"/>
              </a:ext>
            </a:extLst>
          </p:cNvPr>
          <p:cNvSpPr/>
          <p:nvPr/>
        </p:nvSpPr>
        <p:spPr>
          <a:xfrm>
            <a:off x="488430" y="112125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Roboto Condensed"/>
              </a:rPr>
              <a:t>setstate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demo.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6C8616-EAF8-992B-49D3-7A0959765227}"/>
              </a:ext>
            </a:extLst>
          </p:cNvPr>
          <p:cNvSpPr/>
          <p:nvPr/>
        </p:nvSpPr>
        <p:spPr>
          <a:xfrm>
            <a:off x="8683830" y="1450441"/>
            <a:ext cx="277714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i="1" dirty="0">
                <a:solidFill>
                  <a:srgbClr val="212121"/>
                </a:solidFill>
              </a:rPr>
              <a:t>0.48694912601677154</a:t>
            </a:r>
          </a:p>
          <a:p>
            <a:pPr lvl="0">
              <a:defRPr/>
            </a:pPr>
            <a:r>
              <a:rPr lang="en-IN" i="1" dirty="0">
                <a:solidFill>
                  <a:srgbClr val="212121"/>
                </a:solidFill>
              </a:rPr>
              <a:t>0.19726551230362044</a:t>
            </a:r>
          </a:p>
          <a:p>
            <a:pPr lvl="0">
              <a:defRPr/>
            </a:pPr>
            <a:r>
              <a:rPr lang="en-IN" i="1" dirty="0">
                <a:solidFill>
                  <a:srgbClr val="212121"/>
                </a:solidFill>
              </a:rPr>
              <a:t>0.19726551230362044 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id="{127FEF61-B3F3-813B-8808-5FB7486BB9C8}"/>
              </a:ext>
            </a:extLst>
          </p:cNvPr>
          <p:cNvSpPr/>
          <p:nvPr/>
        </p:nvSpPr>
        <p:spPr>
          <a:xfrm>
            <a:off x="8683829" y="1121257"/>
            <a:ext cx="9212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5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23" grpId="0" build="p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BCEE0-F61A-233B-9D7E-5D038636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25AD-F773-8E1A-B40C-BAB30B12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 Time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5338-A7B8-E9CD-17E9-07B22CFD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datetime module supplies classes for manipulating dates and times.</a:t>
            </a:r>
          </a:p>
          <a:p>
            <a:r>
              <a:rPr lang="en-IN" dirty="0"/>
              <a:t>These classes provide a number of functions to deal with dates, times and time intervals.</a:t>
            </a:r>
          </a:p>
          <a:p>
            <a:r>
              <a:rPr lang="en-IN" dirty="0"/>
              <a:t>Date and datetime are an object in Python, so when you manipulate them, you are actually manipulating objects and not string or timestamps. 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DC18317-5F3A-5E26-CEBE-073FB72AC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189146"/>
              </p:ext>
            </p:extLst>
          </p:nvPr>
        </p:nvGraphicFramePr>
        <p:xfrm>
          <a:off x="337512" y="2702617"/>
          <a:ext cx="11516975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date 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idealized naive date. Attributes: year, month, and day.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61C4AC-AB3A-19D4-0ED3-EC329208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25897"/>
              </p:ext>
            </p:extLst>
          </p:nvPr>
        </p:nvGraphicFramePr>
        <p:xfrm>
          <a:off x="337507" y="4906112"/>
          <a:ext cx="1151697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val="3553384632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val="1324118277"/>
                    </a:ext>
                  </a:extLst>
                </a:gridCol>
              </a:tblGrid>
              <a:tr h="340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timezone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A class that implements the 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effectLst/>
                        </a:rPr>
                        <a:t>tzinfo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 abstract base class as a fixed offset from the UTC.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94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A116A6-AF51-FA07-292A-3C803163D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21519"/>
              </p:ext>
            </p:extLst>
          </p:nvPr>
        </p:nvGraphicFramePr>
        <p:xfrm>
          <a:off x="337507" y="4540352"/>
          <a:ext cx="1151697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val="2176613141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val="2506641291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abstract base class for time zone information objects.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277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F01758-76FE-4B02-45C8-4AF7809B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85759"/>
              </p:ext>
            </p:extLst>
          </p:nvPr>
        </p:nvGraphicFramePr>
        <p:xfrm>
          <a:off x="337508" y="4164254"/>
          <a:ext cx="1151697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val="2331796563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val="3836344471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timedelta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effectLst/>
                        </a:rPr>
                        <a:t>A duration expressing the difference between two date, time, or datetime instances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354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1C4B9F-0367-FDBB-1D20-C8B5A580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79551"/>
              </p:ext>
            </p:extLst>
          </p:nvPr>
        </p:nvGraphicFramePr>
        <p:xfrm>
          <a:off x="337508" y="3791707"/>
          <a:ext cx="1151697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val="910666755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val="3740134653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datetime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combination of a date and a time. Attributes: year, month, day, hour, minute, second, microsecond.</a:t>
                      </a:r>
                      <a:endParaRPr lang="en-IN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7101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BE61EF-6076-59A8-A333-8470A273A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42497"/>
              </p:ext>
            </p:extLst>
          </p:nvPr>
        </p:nvGraphicFramePr>
        <p:xfrm>
          <a:off x="337508" y="3432734"/>
          <a:ext cx="1151697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val="750089098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val="431332113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idealized time. Attributes: hour, minute, second, microsecond.</a:t>
                      </a:r>
                      <a:endParaRPr lang="en-IN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8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18166-0DDA-CD9B-F428-6416E65E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A7F5-1169-D1AC-8B46-0DCAE05D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 Time Module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57CD-EC8E-A99F-A289-092786FD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datetime module exports the following constants:</a:t>
            </a:r>
          </a:p>
          <a:p>
            <a:pPr lvl="1"/>
            <a:r>
              <a:rPr lang="en-IN" b="1" dirty="0"/>
              <a:t>MINYEAR – </a:t>
            </a:r>
            <a:r>
              <a:rPr lang="en-IN" dirty="0"/>
              <a:t>value is 1</a:t>
            </a:r>
          </a:p>
          <a:p>
            <a:pPr lvl="1"/>
            <a:r>
              <a:rPr lang="en-IN" b="1" dirty="0"/>
              <a:t>MAXYEAR – </a:t>
            </a:r>
            <a:r>
              <a:rPr lang="en-IN" dirty="0"/>
              <a:t>value is 9999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2DFB-4BB9-9A51-D545-F9085C35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F76F-2A6F-D467-B23E-ADDCF6AA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79C1-A71A-1756-334D-7BF322D70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 class is used to instantiate date objects in Python. When an object of this class is instantiated, it represents a date in the format </a:t>
            </a:r>
            <a:r>
              <a:rPr lang="en-US" dirty="0">
                <a:solidFill>
                  <a:srgbClr val="D81A60"/>
                </a:solidFill>
              </a:rPr>
              <a:t>YYYY-MM-DD</a:t>
            </a:r>
            <a:r>
              <a:rPr lang="en-US" dirty="0"/>
              <a:t>. </a:t>
            </a:r>
          </a:p>
          <a:p>
            <a:r>
              <a:rPr lang="en-US" dirty="0"/>
              <a:t>Constructor of this class needs three mandatory arguments </a:t>
            </a:r>
            <a:r>
              <a:rPr lang="en-US" dirty="0">
                <a:solidFill>
                  <a:srgbClr val="D81A60"/>
                </a:solidFill>
              </a:rPr>
              <a:t>year, month and date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E1CEF-7F24-6FD5-AB2B-A97C0DE553D6}"/>
              </a:ext>
            </a:extLst>
          </p:cNvPr>
          <p:cNvSpPr/>
          <p:nvPr/>
        </p:nvSpPr>
        <p:spPr>
          <a:xfrm>
            <a:off x="544928" y="2599098"/>
            <a:ext cx="652674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(year, month, day)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F34FA0BA-0AC5-AECB-CE4C-41B2407C151F}"/>
              </a:ext>
            </a:extLst>
          </p:cNvPr>
          <p:cNvSpPr/>
          <p:nvPr/>
        </p:nvSpPr>
        <p:spPr>
          <a:xfrm>
            <a:off x="544929" y="2269914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DD3B3-4F12-08B7-94B6-0007D9C88F57}"/>
              </a:ext>
            </a:extLst>
          </p:cNvPr>
          <p:cNvSpPr/>
          <p:nvPr/>
        </p:nvSpPr>
        <p:spPr>
          <a:xfrm>
            <a:off x="899955" y="3472235"/>
            <a:ext cx="339326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1879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"Birthday="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B785F-B165-E93A-786F-CCE5551C0B7C}"/>
              </a:ext>
            </a:extLst>
          </p:cNvPr>
          <p:cNvSpPr/>
          <p:nvPr/>
        </p:nvSpPr>
        <p:spPr>
          <a:xfrm>
            <a:off x="399962" y="347223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69D4F20-6C38-0DEB-BEA3-2D087984C765}"/>
              </a:ext>
            </a:extLst>
          </p:cNvPr>
          <p:cNvSpPr/>
          <p:nvPr/>
        </p:nvSpPr>
        <p:spPr>
          <a:xfrm>
            <a:off x="399962" y="314305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71465-02F1-CAC9-D1E3-F38D7BA46E4C}"/>
              </a:ext>
            </a:extLst>
          </p:cNvPr>
          <p:cNvSpPr/>
          <p:nvPr/>
        </p:nvSpPr>
        <p:spPr>
          <a:xfrm>
            <a:off x="399963" y="5030880"/>
            <a:ext cx="38932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Birthday 1879-04-14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96AD822-D5B1-519E-F825-94B73A3E48FC}"/>
              </a:ext>
            </a:extLst>
          </p:cNvPr>
          <p:cNvSpPr/>
          <p:nvPr/>
        </p:nvSpPr>
        <p:spPr>
          <a:xfrm>
            <a:off x="399962" y="4701696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9A688A-9D05-5397-E9D2-DDB870089E73}"/>
              </a:ext>
            </a:extLst>
          </p:cNvPr>
          <p:cNvSpPr/>
          <p:nvPr/>
        </p:nvSpPr>
        <p:spPr>
          <a:xfrm>
            <a:off x="4899527" y="3472235"/>
            <a:ext cx="30735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today date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"Today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B37A46-0485-2901-9C5A-C13BC275CDDA}"/>
              </a:ext>
            </a:extLst>
          </p:cNvPr>
          <p:cNvSpPr/>
          <p:nvPr/>
        </p:nvSpPr>
        <p:spPr>
          <a:xfrm>
            <a:off x="4399533" y="347223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1022F9F-AEA2-A0B5-2EE8-E6271691A9E7}"/>
              </a:ext>
            </a:extLst>
          </p:cNvPr>
          <p:cNvSpPr/>
          <p:nvPr/>
        </p:nvSpPr>
        <p:spPr>
          <a:xfrm>
            <a:off x="4399533" y="314305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8529E-96A6-17B6-0D94-AED349832F22}"/>
              </a:ext>
            </a:extLst>
          </p:cNvPr>
          <p:cNvSpPr/>
          <p:nvPr/>
        </p:nvSpPr>
        <p:spPr>
          <a:xfrm>
            <a:off x="4399534" y="5030880"/>
            <a:ext cx="35735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Today  2021-12-31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646FA868-1AD0-7D45-B5BA-F733A7387FC3}"/>
              </a:ext>
            </a:extLst>
          </p:cNvPr>
          <p:cNvSpPr/>
          <p:nvPr/>
        </p:nvSpPr>
        <p:spPr>
          <a:xfrm>
            <a:off x="4399533" y="4701696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C51B31-C0E8-6903-F709-A40BB0B0D8AE}"/>
              </a:ext>
            </a:extLst>
          </p:cNvPr>
          <p:cNvSpPr/>
          <p:nvPr/>
        </p:nvSpPr>
        <p:spPr>
          <a:xfrm>
            <a:off x="8536895" y="2763690"/>
            <a:ext cx="346014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today date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"Month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d.month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22D19B-7BED-748D-3D6F-F1E02D055F14}"/>
              </a:ext>
            </a:extLst>
          </p:cNvPr>
          <p:cNvSpPr/>
          <p:nvPr/>
        </p:nvSpPr>
        <p:spPr>
          <a:xfrm>
            <a:off x="8036902" y="2763690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4C15A7A6-33F4-C7BB-FDEF-B9A86FDA2BA9}"/>
              </a:ext>
            </a:extLst>
          </p:cNvPr>
          <p:cNvSpPr/>
          <p:nvPr/>
        </p:nvSpPr>
        <p:spPr>
          <a:xfrm>
            <a:off x="8036902" y="243450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8BBD5F-3ABC-2053-18B6-7201A8C944CE}"/>
              </a:ext>
            </a:extLst>
          </p:cNvPr>
          <p:cNvSpPr/>
          <p:nvPr/>
        </p:nvSpPr>
        <p:spPr>
          <a:xfrm>
            <a:off x="8084967" y="4788939"/>
            <a:ext cx="357358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Date =   31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Month =  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Year =   2021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DD3FC23F-10E3-A908-3798-E613D99D1151}"/>
              </a:ext>
            </a:extLst>
          </p:cNvPr>
          <p:cNvSpPr/>
          <p:nvPr/>
        </p:nvSpPr>
        <p:spPr>
          <a:xfrm>
            <a:off x="8084966" y="4459755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986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  <p:bldP spid="16" grpId="0" build="p" animBg="1"/>
      <p:bldP spid="17" grpId="0" animBg="1"/>
      <p:bldP spid="18" grpId="0" animBg="1"/>
      <p:bldP spid="19" grpId="0" build="p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2C922-DF16-E017-7B50-357607FBB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DC77-17E8-2F7A-5A46-9F4B5CF8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CC6E-63BF-3208-20AA-D0BE2946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time class creates the time object which represents local time, independent of any day.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183F4-B30C-AC8D-3AEE-E3819F67AFC3}"/>
              </a:ext>
            </a:extLst>
          </p:cNvPr>
          <p:cNvSpPr/>
          <p:nvPr/>
        </p:nvSpPr>
        <p:spPr>
          <a:xfrm>
            <a:off x="1255657" y="1939507"/>
            <a:ext cx="354764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t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datetime.time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"Time="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8BE3D-0FE1-775B-5C14-0ADABD8EE1D0}"/>
              </a:ext>
            </a:extLst>
          </p:cNvPr>
          <p:cNvSpPr/>
          <p:nvPr/>
        </p:nvSpPr>
        <p:spPr>
          <a:xfrm>
            <a:off x="755664" y="1939507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3EF8811-CBA1-5871-422B-356D0CB306B3}"/>
              </a:ext>
            </a:extLst>
          </p:cNvPr>
          <p:cNvSpPr/>
          <p:nvPr/>
        </p:nvSpPr>
        <p:spPr>
          <a:xfrm>
            <a:off x="755664" y="161032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AC732-05C2-C1CF-7677-ED1AE555F075}"/>
              </a:ext>
            </a:extLst>
          </p:cNvPr>
          <p:cNvSpPr/>
          <p:nvPr/>
        </p:nvSpPr>
        <p:spPr>
          <a:xfrm>
            <a:off x="777967" y="3731421"/>
            <a:ext cx="20646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Time= 10:40:30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4575533-6625-183E-7381-9D5130CF52A1}"/>
              </a:ext>
            </a:extLst>
          </p:cNvPr>
          <p:cNvSpPr/>
          <p:nvPr/>
        </p:nvSpPr>
        <p:spPr>
          <a:xfrm>
            <a:off x="777966" y="3402237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D65F14-05DF-4C03-9ECD-C8424CFAFA0E}"/>
              </a:ext>
            </a:extLst>
          </p:cNvPr>
          <p:cNvSpPr/>
          <p:nvPr/>
        </p:nvSpPr>
        <p:spPr>
          <a:xfrm>
            <a:off x="5584021" y="1939507"/>
            <a:ext cx="490837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"hour ="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t.hour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"minute ="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t.minute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="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t.second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"microsecond=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t.microsecond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B6EA76-B8D3-6BC3-A531-7A78B6B8E4E2}"/>
              </a:ext>
            </a:extLst>
          </p:cNvPr>
          <p:cNvSpPr/>
          <p:nvPr/>
        </p:nvSpPr>
        <p:spPr>
          <a:xfrm>
            <a:off x="5084029" y="1939507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B527194-27CB-5DD1-3C71-BC2CF92151B0}"/>
              </a:ext>
            </a:extLst>
          </p:cNvPr>
          <p:cNvSpPr/>
          <p:nvPr/>
        </p:nvSpPr>
        <p:spPr>
          <a:xfrm>
            <a:off x="5084029" y="161032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B2EAC-6B49-3FD9-9EEC-AA00F026EE5C}"/>
              </a:ext>
            </a:extLst>
          </p:cNvPr>
          <p:cNvSpPr/>
          <p:nvPr/>
        </p:nvSpPr>
        <p:spPr>
          <a:xfrm>
            <a:off x="5084030" y="4572718"/>
            <a:ext cx="357358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hour = 10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minute = 40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second = 30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microsecond = 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D54B8BBB-04A9-88C6-08BC-56426F83B872}"/>
              </a:ext>
            </a:extLst>
          </p:cNvPr>
          <p:cNvSpPr/>
          <p:nvPr/>
        </p:nvSpPr>
        <p:spPr>
          <a:xfrm>
            <a:off x="5084029" y="4243534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278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C556-173B-6042-9CF0-97D7626EF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E88A-2445-A872-A44E-80773471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Datetime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75C4-3781-2F95-1B6F-1B13024A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DateTime</a:t>
            </a:r>
            <a:r>
              <a:rPr lang="en-US" dirty="0"/>
              <a:t> class contains information on both date and time.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BAA7A-9395-9DC1-785B-1AA50B5BA978}"/>
              </a:ext>
            </a:extLst>
          </p:cNvPr>
          <p:cNvSpPr/>
          <p:nvPr/>
        </p:nvSpPr>
        <p:spPr>
          <a:xfrm>
            <a:off x="1044941" y="1749251"/>
            <a:ext cx="548649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1999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"year ="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a.year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"month ="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a.month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"hour ="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a.hour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"minute ="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a.minute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"timestamp ="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a.timestamp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8D754-9728-99FF-8471-C1702CDA06CE}"/>
              </a:ext>
            </a:extLst>
          </p:cNvPr>
          <p:cNvSpPr/>
          <p:nvPr/>
        </p:nvSpPr>
        <p:spPr>
          <a:xfrm>
            <a:off x="544948" y="174925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A8D8609B-2669-7C86-1EE9-3A4314E4FFA6}"/>
              </a:ext>
            </a:extLst>
          </p:cNvPr>
          <p:cNvSpPr/>
          <p:nvPr/>
        </p:nvSpPr>
        <p:spPr>
          <a:xfrm>
            <a:off x="544948" y="142006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61690-34DB-24F4-3FB2-3FFF6DD0D919}"/>
              </a:ext>
            </a:extLst>
          </p:cNvPr>
          <p:cNvSpPr/>
          <p:nvPr/>
        </p:nvSpPr>
        <p:spPr>
          <a:xfrm>
            <a:off x="544949" y="4699683"/>
            <a:ext cx="304576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year = 1999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month = 12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hour = 12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minute = 12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timestamp = 944980932.0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D9F383B4-0B87-6D03-675C-1F513EE98D03}"/>
              </a:ext>
            </a:extLst>
          </p:cNvPr>
          <p:cNvSpPr/>
          <p:nvPr/>
        </p:nvSpPr>
        <p:spPr>
          <a:xfrm>
            <a:off x="544948" y="437049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810CA-482B-646B-8D7B-BC896A588F03}"/>
              </a:ext>
            </a:extLst>
          </p:cNvPr>
          <p:cNvSpPr/>
          <p:nvPr/>
        </p:nvSpPr>
        <p:spPr>
          <a:xfrm>
            <a:off x="7454311" y="1749251"/>
            <a:ext cx="454119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today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datetime.datetime.now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"Current 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today)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4AF74-4838-3349-8365-0A877DC76480}"/>
              </a:ext>
            </a:extLst>
          </p:cNvPr>
          <p:cNvSpPr/>
          <p:nvPr/>
        </p:nvSpPr>
        <p:spPr>
          <a:xfrm>
            <a:off x="6954318" y="1749251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D698A114-7E35-1E5E-C2DB-8877BB851111}"/>
              </a:ext>
            </a:extLst>
          </p:cNvPr>
          <p:cNvSpPr/>
          <p:nvPr/>
        </p:nvSpPr>
        <p:spPr>
          <a:xfrm>
            <a:off x="6954318" y="142006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DE3BD-2480-56C8-3A26-6D206A6B889B}"/>
              </a:ext>
            </a:extLst>
          </p:cNvPr>
          <p:cNvSpPr/>
          <p:nvPr/>
        </p:nvSpPr>
        <p:spPr>
          <a:xfrm>
            <a:off x="6954319" y="3593592"/>
            <a:ext cx="47248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Current  2021-12-31 23:10:42.397856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CB6FD45F-F34E-3C4A-316B-082A8A5F0F46}"/>
              </a:ext>
            </a:extLst>
          </p:cNvPr>
          <p:cNvSpPr/>
          <p:nvPr/>
        </p:nvSpPr>
        <p:spPr>
          <a:xfrm>
            <a:off x="6954318" y="3264408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081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20CDA-74B1-C82A-44AC-1983E08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8930-5286-3F69-394F-209188EB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Timedelta</a:t>
            </a:r>
            <a:r>
              <a:rPr lang="en-US" sz="3600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1F5A-42CA-100F-BF85-D91A527E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err="1"/>
              <a:t>timedelta</a:t>
            </a:r>
            <a:r>
              <a:rPr lang="en-US" dirty="0"/>
              <a:t> class is used for calculating differences in dates and also can be used for date manipulations in Python.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F1E47-11BE-8137-00B1-4891C46724FF}"/>
              </a:ext>
            </a:extLst>
          </p:cNvPr>
          <p:cNvSpPr/>
          <p:nvPr/>
        </p:nvSpPr>
        <p:spPr>
          <a:xfrm>
            <a:off x="559718" y="2002163"/>
            <a:ext cx="1128651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(days=0, seconds=0, microseconds=0, milliseconds=0, minutes=0, hours=0, weeks=0)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EEE6C053-7AEC-B68F-6F5C-D6D6D3A3A32E}"/>
              </a:ext>
            </a:extLst>
          </p:cNvPr>
          <p:cNvSpPr/>
          <p:nvPr/>
        </p:nvSpPr>
        <p:spPr>
          <a:xfrm>
            <a:off x="559720" y="1672979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30E13-AA91-BF78-0993-4567CF74484B}"/>
              </a:ext>
            </a:extLst>
          </p:cNvPr>
          <p:cNvSpPr/>
          <p:nvPr/>
        </p:nvSpPr>
        <p:spPr>
          <a:xfrm>
            <a:off x="1059711" y="2793036"/>
            <a:ext cx="4958534" cy="166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= 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today + 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(days=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"Current 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today)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2 days 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6F284-7E38-1225-E60E-A6EFFADA470C}"/>
              </a:ext>
            </a:extLst>
          </p:cNvPr>
          <p:cNvSpPr/>
          <p:nvPr/>
        </p:nvSpPr>
        <p:spPr>
          <a:xfrm>
            <a:off x="559718" y="2793036"/>
            <a:ext cx="499993" cy="1661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506CF12-D9A3-8DDA-8DF3-E59CD5E2412F}"/>
              </a:ext>
            </a:extLst>
          </p:cNvPr>
          <p:cNvSpPr/>
          <p:nvPr/>
        </p:nvSpPr>
        <p:spPr>
          <a:xfrm>
            <a:off x="559718" y="24638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FF9B6-1FE5-333E-4A75-F11F9323FF06}"/>
              </a:ext>
            </a:extLst>
          </p:cNvPr>
          <p:cNvSpPr/>
          <p:nvPr/>
        </p:nvSpPr>
        <p:spPr>
          <a:xfrm>
            <a:off x="559719" y="5002745"/>
            <a:ext cx="4399213" cy="353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Consolas"/>
              </a:rPr>
              <a:t>Current  2021-12-31 23:10:42.397856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1547A174-59A9-E324-6CE6-9B29E3746385}"/>
              </a:ext>
            </a:extLst>
          </p:cNvPr>
          <p:cNvSpPr/>
          <p:nvPr/>
        </p:nvSpPr>
        <p:spPr>
          <a:xfrm>
            <a:off x="559718" y="4673561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CAECC-9C56-75CA-CB44-ABD48D58D7EF}"/>
              </a:ext>
            </a:extLst>
          </p:cNvPr>
          <p:cNvSpPr/>
          <p:nvPr/>
        </p:nvSpPr>
        <p:spPr>
          <a:xfrm>
            <a:off x="6824370" y="2785258"/>
            <a:ext cx="5021866" cy="2185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= 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today + </a:t>
            </a:r>
            <a:r>
              <a:rPr lang="en-IN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(days=</a:t>
            </a:r>
            <a:r>
              <a:rPr lang="en-IN" sz="17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 = df2 - today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"Current 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today)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2 days 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</a:t>
            </a:r>
          </a:p>
          <a:p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"difference "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td)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0219C6-24C3-D308-8B81-60498ECCB100}"/>
              </a:ext>
            </a:extLst>
          </p:cNvPr>
          <p:cNvSpPr/>
          <p:nvPr/>
        </p:nvSpPr>
        <p:spPr>
          <a:xfrm>
            <a:off x="6324377" y="2785258"/>
            <a:ext cx="499993" cy="2185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7BB7EA88-E830-19AE-A4A6-414CFCF103B4}"/>
              </a:ext>
            </a:extLst>
          </p:cNvPr>
          <p:cNvSpPr/>
          <p:nvPr/>
        </p:nvSpPr>
        <p:spPr>
          <a:xfrm>
            <a:off x="6324377" y="245607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F5F42-2B51-638E-1C1D-26926437E155}"/>
              </a:ext>
            </a:extLst>
          </p:cNvPr>
          <p:cNvSpPr/>
          <p:nvPr/>
        </p:nvSpPr>
        <p:spPr>
          <a:xfrm>
            <a:off x="6338826" y="5385214"/>
            <a:ext cx="495792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After 2 days  2022-01-02 23:22:24.550069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difference  2 days, 0:00:00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9E6B00BD-E81C-1996-183B-4556DF0E0E59}"/>
              </a:ext>
            </a:extLst>
          </p:cNvPr>
          <p:cNvSpPr/>
          <p:nvPr/>
        </p:nvSpPr>
        <p:spPr>
          <a:xfrm>
            <a:off x="6338825" y="5056030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108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1E7A-E7A8-F6EE-6D6D-E4DCB83B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0A9F-0AC5-3BED-1771-ED2D8486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Format Datetime</a:t>
            </a:r>
            <a:endParaRPr lang="en-US" sz="3600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D057A33-F91F-663A-3EF2-10B046365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344447"/>
              </p:ext>
            </p:extLst>
          </p:nvPr>
        </p:nvGraphicFramePr>
        <p:xfrm>
          <a:off x="314676" y="1034307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Directive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 Format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050CDC9-D6D3-E0D2-B152-C8FE2A8A5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778032"/>
              </p:ext>
            </p:extLst>
          </p:nvPr>
        </p:nvGraphicFramePr>
        <p:xfrm>
          <a:off x="314676" y="1445787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Abbreviated weekday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Sun, Mon, Tue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8EAE9132-B1CA-5E97-EE97-D5200612D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151714"/>
              </p:ext>
            </p:extLst>
          </p:nvPr>
        </p:nvGraphicFramePr>
        <p:xfrm>
          <a:off x="314676" y="185126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%A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Full weekday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Sunday, Monday, Tuesday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14A3F45F-FE30-05B0-5327-74FCC3D83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903351"/>
              </p:ext>
            </p:extLst>
          </p:nvPr>
        </p:nvGraphicFramePr>
        <p:xfrm>
          <a:off x="314676" y="226274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%w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Weekday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0, 1, …, 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41D0BD0E-B6AF-44F1-D146-EE2E01F43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439736"/>
              </p:ext>
            </p:extLst>
          </p:nvPr>
        </p:nvGraphicFramePr>
        <p:xfrm>
          <a:off x="314676" y="2668223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Day of the month as a zero added decimal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01, 02, …, 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10C87090-1B81-EE5F-687E-9E61DFB4B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650519"/>
              </p:ext>
            </p:extLst>
          </p:nvPr>
        </p:nvGraphicFramePr>
        <p:xfrm>
          <a:off x="314676" y="3080016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%-d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Day of the month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1, 2, …, 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77F1B91-EA55-45BE-2A0B-33D7F83A4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276081"/>
              </p:ext>
            </p:extLst>
          </p:nvPr>
        </p:nvGraphicFramePr>
        <p:xfrm>
          <a:off x="314676" y="3495131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Month as a zero added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01, 02, …, 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7233300B-698F-1028-06C2-62553ACF7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581113"/>
              </p:ext>
            </p:extLst>
          </p:nvPr>
        </p:nvGraphicFramePr>
        <p:xfrm>
          <a:off x="314676" y="390692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%-m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Month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1, 2, …, 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A483BF4E-F0EC-3D06-80C3-2B332B8A9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514196"/>
              </p:ext>
            </p:extLst>
          </p:nvPr>
        </p:nvGraphicFramePr>
        <p:xfrm>
          <a:off x="308453" y="4320579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Year without century as a zero added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00, 01, …, 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155E39E0-11D4-ADC8-8019-489BB9167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495783"/>
              </p:ext>
            </p:extLst>
          </p:nvPr>
        </p:nvGraphicFramePr>
        <p:xfrm>
          <a:off x="311563" y="473423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%-y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Year without century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0, 1, …, 99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3BC6C16F-738F-D545-24B7-265CDC03F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588863"/>
              </p:ext>
            </p:extLst>
          </p:nvPr>
        </p:nvGraphicFramePr>
        <p:xfrm>
          <a:off x="305341" y="5147891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Year with century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2013, 2019 etc...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FDE2F5F4-CAB2-EA98-94B4-4B505606C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52302"/>
              </p:ext>
            </p:extLst>
          </p:nvPr>
        </p:nvGraphicFramePr>
        <p:xfrm>
          <a:off x="308455" y="5554357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Abbreviated month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Jan, Feb,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…, Dec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320A90D0-3726-FF9E-C505-16B0414C1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874791"/>
              </p:ext>
            </p:extLst>
          </p:nvPr>
        </p:nvGraphicFramePr>
        <p:xfrm>
          <a:off x="308455" y="595983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%B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Full month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January, February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92375-0256-76F3-5DE3-9A285AD28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AA09-2FBB-4CD4-99CF-1540AD96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Format Datetime</a:t>
            </a:r>
            <a:endParaRPr lang="en-US" sz="3600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5AFEC432-7209-6D75-528A-ABA749FFB134}"/>
              </a:ext>
            </a:extLst>
          </p:cNvPr>
          <p:cNvGraphicFramePr>
            <a:graphicFrameLocks/>
          </p:cNvGraphicFramePr>
          <p:nvPr/>
        </p:nvGraphicFramePr>
        <p:xfrm>
          <a:off x="314676" y="1034307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Directive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 Format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985CE9D9-5E0D-B370-9C8B-88B2A6CF1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876696"/>
              </p:ext>
            </p:extLst>
          </p:nvPr>
        </p:nvGraphicFramePr>
        <p:xfrm>
          <a:off x="314676" y="1445787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Hour (24-hour clock) as a zero added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00, 01, …, 23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ED30DD9F-4186-F013-2AEE-A0D18D7EB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826075"/>
              </p:ext>
            </p:extLst>
          </p:nvPr>
        </p:nvGraphicFramePr>
        <p:xfrm>
          <a:off x="314676" y="185126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/>
                          </a:solidFill>
                        </a:rPr>
                        <a:t>%-H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Hour (24-hour clock)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0, 1, …, 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E4E2298-4411-0A18-96C5-0BD3B27B2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81278"/>
              </p:ext>
            </p:extLst>
          </p:nvPr>
        </p:nvGraphicFramePr>
        <p:xfrm>
          <a:off x="314676" y="226274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Hour (12-hour clock) as a zero added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01, 02, …, 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F421476C-5F60-1F56-17E9-BBFE9316C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46503"/>
              </p:ext>
            </p:extLst>
          </p:nvPr>
        </p:nvGraphicFramePr>
        <p:xfrm>
          <a:off x="314676" y="2668223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%-I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Hour (12-hour clock)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1, 2, …, 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E2643E80-72B0-1D5C-6C8F-BA64BA36A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372234"/>
              </p:ext>
            </p:extLst>
          </p:nvPr>
        </p:nvGraphicFramePr>
        <p:xfrm>
          <a:off x="314676" y="3080016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Minute as a zero added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00, 01, …, 59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96BD674C-9C98-F4E0-EF7D-525DDD51AC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27230"/>
              </p:ext>
            </p:extLst>
          </p:nvPr>
        </p:nvGraphicFramePr>
        <p:xfrm>
          <a:off x="314676" y="3495131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%-M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Minute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0, 1, …, 59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1CE562D0-174E-9767-0DFE-CE67596CA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408484"/>
              </p:ext>
            </p:extLst>
          </p:nvPr>
        </p:nvGraphicFramePr>
        <p:xfrm>
          <a:off x="314676" y="390692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Second as a zero added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00, 01, …, 59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57545711-AE22-29FE-F5C0-5BE57769E3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417776"/>
              </p:ext>
            </p:extLst>
          </p:nvPr>
        </p:nvGraphicFramePr>
        <p:xfrm>
          <a:off x="308453" y="4320579"/>
          <a:ext cx="100796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%-S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Second as a decimal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0, 1, …, 59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4178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1B892B3B-2474-0F93-BB5B-D5E0DFF11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064086"/>
              </p:ext>
            </p:extLst>
          </p:nvPr>
        </p:nvGraphicFramePr>
        <p:xfrm>
          <a:off x="311563" y="4734235"/>
          <a:ext cx="1007962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%-p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Locale’s AM or PM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AM, PM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3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D1E4B-1901-8C4D-0D58-0E53F7DD1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457C-3AE2-D785-390A-F6CD6D0A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Datetime module functions : </a:t>
            </a:r>
            <a:r>
              <a:rPr lang="en-US" sz="3600" dirty="0" err="1"/>
              <a:t>strftime</a:t>
            </a:r>
            <a:r>
              <a:rPr lang="en-US" sz="3600" dirty="0"/>
              <a:t>(), </a:t>
            </a:r>
            <a:r>
              <a:rPr lang="en-US" sz="3600" dirty="0" err="1"/>
              <a:t>strptime</a:t>
            </a:r>
            <a:r>
              <a:rPr lang="en-US" sz="36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2263-20C8-B719-1EE5-08F8AAF8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strftime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strftime</a:t>
            </a:r>
            <a:r>
              <a:rPr lang="en-US" sz="2200" dirty="0"/>
              <a:t>() function is used to create new datetime object by replacing specified attributes (like year, month, day, hour, minute, second, microsecond) in an existing datetime object.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err="1"/>
              <a:t>strptime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strptime</a:t>
            </a:r>
            <a:r>
              <a:rPr lang="en-US" sz="2200" dirty="0"/>
              <a:t>() is used to parse a string into a datetime object.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7BC56-FDF6-078A-2663-5C7C06650420}"/>
              </a:ext>
            </a:extLst>
          </p:cNvPr>
          <p:cNvSpPr/>
          <p:nvPr/>
        </p:nvSpPr>
        <p:spPr>
          <a:xfrm>
            <a:off x="1212871" y="2331968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formatted=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now.strftime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"%Y-%m-%d %H:%M:%S"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print(formatted)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465CC-BEDC-D941-A987-82E25A26775E}"/>
              </a:ext>
            </a:extLst>
          </p:cNvPr>
          <p:cNvSpPr/>
          <p:nvPr/>
        </p:nvSpPr>
        <p:spPr>
          <a:xfrm>
            <a:off x="712878" y="233196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D6BB20E-D507-EFA1-D8D1-ADAAB947DDF0}"/>
              </a:ext>
            </a:extLst>
          </p:cNvPr>
          <p:cNvSpPr/>
          <p:nvPr/>
        </p:nvSpPr>
        <p:spPr>
          <a:xfrm>
            <a:off x="712878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3D4A7-52BA-93D9-2290-3F94B40C09BD}"/>
              </a:ext>
            </a:extLst>
          </p:cNvPr>
          <p:cNvSpPr/>
          <p:nvPr/>
        </p:nvSpPr>
        <p:spPr>
          <a:xfrm>
            <a:off x="6768072" y="2331968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2025-01-18 18:09:33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50F1D71-DDED-E365-6C9A-0E45F2DF0458}"/>
              </a:ext>
            </a:extLst>
          </p:cNvPr>
          <p:cNvSpPr/>
          <p:nvPr/>
        </p:nvSpPr>
        <p:spPr>
          <a:xfrm>
            <a:off x="6768072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BC697-E7E4-BE4C-3464-A31555AD170D}"/>
              </a:ext>
            </a:extLst>
          </p:cNvPr>
          <p:cNvSpPr/>
          <p:nvPr/>
        </p:nvSpPr>
        <p:spPr>
          <a:xfrm>
            <a:off x="1215979" y="4975648"/>
            <a:ext cx="528897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pPr lvl="0">
              <a:defRPr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"22-12-23 14:30:00"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"%d-%m-%y %H:%M:%S“</a:t>
            </a:r>
          </a:p>
          <a:p>
            <a:pPr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datetime.datetime.strptime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date,format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print(parse)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96102-1A66-97AE-4204-911D6DB5A45D}"/>
              </a:ext>
            </a:extLst>
          </p:cNvPr>
          <p:cNvSpPr/>
          <p:nvPr/>
        </p:nvSpPr>
        <p:spPr>
          <a:xfrm>
            <a:off x="715986" y="497564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468734C6-5E14-7A3C-3852-88FFEA1D90F0}"/>
              </a:ext>
            </a:extLst>
          </p:cNvPr>
          <p:cNvSpPr/>
          <p:nvPr/>
        </p:nvSpPr>
        <p:spPr>
          <a:xfrm>
            <a:off x="715986" y="46464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DED56-FE1D-FA77-68DA-C800C50A6E3D}"/>
              </a:ext>
            </a:extLst>
          </p:cNvPr>
          <p:cNvSpPr/>
          <p:nvPr/>
        </p:nvSpPr>
        <p:spPr>
          <a:xfrm>
            <a:off x="6771180" y="4975648"/>
            <a:ext cx="528897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2023-12-22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14:30:00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03B3A2F4-D8AF-BAA7-7281-24D9B655A8C4}"/>
              </a:ext>
            </a:extLst>
          </p:cNvPr>
          <p:cNvSpPr/>
          <p:nvPr/>
        </p:nvSpPr>
        <p:spPr>
          <a:xfrm>
            <a:off x="6771180" y="46464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5440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C2B5B-F4C6-17A7-F4E6-A42697A2C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DBE5-1B27-49B7-72E5-AFB63AC9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78DE-0FA2-41CF-6467-2E0D3ECF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are the operation can be performed on files.</a:t>
            </a:r>
          </a:p>
          <a:p>
            <a:pPr lvl="1"/>
            <a:r>
              <a:rPr lang="en-IN" sz="2400" dirty="0"/>
              <a:t>Creation of the new file</a:t>
            </a:r>
          </a:p>
          <a:p>
            <a:pPr lvl="1"/>
            <a:r>
              <a:rPr lang="en-IN" sz="2400" dirty="0"/>
              <a:t>Opening an existing file</a:t>
            </a:r>
          </a:p>
          <a:p>
            <a:pPr lvl="1"/>
            <a:r>
              <a:rPr lang="en-IN" sz="2400" dirty="0"/>
              <a:t>Reading from the file</a:t>
            </a:r>
          </a:p>
          <a:p>
            <a:pPr lvl="1"/>
            <a:r>
              <a:rPr lang="en-IN" sz="2400" dirty="0"/>
              <a:t>Writing to the 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72DC0-7283-900B-9811-233B4FFA8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2C6-6290-4831-FD16-6938BC89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Format Datetime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3877-23F8-1C1A-EF8B-6F5AB1D4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strftime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strptime</a:t>
            </a:r>
            <a:r>
              <a:rPr lang="en-US" b="1" dirty="0"/>
              <a:t>() </a:t>
            </a:r>
            <a:r>
              <a:rPr lang="en-US" dirty="0"/>
              <a:t>method converts the given date, time or datetime object to the a string representation of the given format or visa versa.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B3444-0A54-F969-2614-EA5518E23B3C}"/>
              </a:ext>
            </a:extLst>
          </p:cNvPr>
          <p:cNvSpPr/>
          <p:nvPr/>
        </p:nvSpPr>
        <p:spPr>
          <a:xfrm>
            <a:off x="777289" y="2049545"/>
            <a:ext cx="650059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my_string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str(input(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'Enter date(</a:t>
            </a:r>
            <a:r>
              <a:rPr lang="en-IN" dirty="0" err="1">
                <a:solidFill>
                  <a:srgbClr val="A31515"/>
                </a:solidFill>
                <a:latin typeface="Menlo" panose="020B0609030804020204" pitchFamily="49" charset="0"/>
              </a:rPr>
              <a:t>yyyy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-mm-dd): 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date1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datetime.datetime.strptime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my_string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"%Y-%m-%d"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today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datetime.datetime.now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s = date1.strftime(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"%A %m %Y"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'Example 1:'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"%a %m %y"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'Example 2:'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"%I %p %S"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'Example 3:'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"%H:%M:%S"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'Example 4:'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074A6-5FE9-6A90-C2D3-A3DE7BC6315A}"/>
              </a:ext>
            </a:extLst>
          </p:cNvPr>
          <p:cNvSpPr/>
          <p:nvPr/>
        </p:nvSpPr>
        <p:spPr>
          <a:xfrm>
            <a:off x="277297" y="2049545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48072EB-2E47-0454-0147-D81D3F13549B}"/>
              </a:ext>
            </a:extLst>
          </p:cNvPr>
          <p:cNvSpPr/>
          <p:nvPr/>
        </p:nvSpPr>
        <p:spPr>
          <a:xfrm>
            <a:off x="277297" y="172036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9D5B9-1DD0-057E-65CA-1D60D9D3A047}"/>
              </a:ext>
            </a:extLst>
          </p:cNvPr>
          <p:cNvSpPr/>
          <p:nvPr/>
        </p:nvSpPr>
        <p:spPr>
          <a:xfrm>
            <a:off x="7525268" y="2039625"/>
            <a:ext cx="446090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/>
              </a:rPr>
              <a:t>Enter date(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yyyy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-mm-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): 1999-12-03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Example 1: Friday Dec 99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Example 2: Wed 02 2024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Example 3: 08 AM 36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Example 4: 08:19:36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A39C124B-2B97-3950-7C14-46234FA1CE52}"/>
              </a:ext>
            </a:extLst>
          </p:cNvPr>
          <p:cNvSpPr/>
          <p:nvPr/>
        </p:nvSpPr>
        <p:spPr>
          <a:xfrm>
            <a:off x="7525267" y="1710441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4106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3EC09-12BA-A3F0-26E1-51C94E2F9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72AB-746B-EEDF-F4AE-C08B8FA7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Datetime module functions : </a:t>
            </a:r>
            <a:r>
              <a:rPr lang="en-US" sz="3600" dirty="0" err="1"/>
              <a:t>fromisoformat</a:t>
            </a:r>
            <a:r>
              <a:rPr lang="en-US" sz="3600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216E-D0F7-1DE4-189B-3F62E5E2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fromisoformat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fromisoformat</a:t>
            </a:r>
            <a:r>
              <a:rPr lang="en-US" sz="2200" dirty="0"/>
              <a:t>() function is used to create a </a:t>
            </a:r>
            <a:r>
              <a:rPr lang="en-US" sz="2200" dirty="0" err="1"/>
              <a:t>datetime.date</a:t>
            </a:r>
            <a:r>
              <a:rPr lang="en-US" sz="2200" dirty="0"/>
              <a:t>, </a:t>
            </a:r>
            <a:r>
              <a:rPr lang="en-US" sz="2200" dirty="0" err="1"/>
              <a:t>datetime.time</a:t>
            </a:r>
            <a:r>
              <a:rPr lang="en-US" sz="2200" dirty="0"/>
              <a:t> or </a:t>
            </a:r>
            <a:r>
              <a:rPr lang="en-US" sz="2200" dirty="0" err="1"/>
              <a:t>datetime.datetime</a:t>
            </a:r>
            <a:r>
              <a:rPr lang="en-US" sz="2200" dirty="0"/>
              <a:t> object from a string formatted in ISO 8601</a:t>
            </a:r>
            <a:r>
              <a:rPr lang="en-IN" sz="2200" dirty="0"/>
              <a:t>.</a:t>
            </a:r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marL="457200" lvl="1" indent="0">
              <a:buNone/>
            </a:pP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F34A8-A25B-3921-8032-F70069286C06}"/>
              </a:ext>
            </a:extLst>
          </p:cNvPr>
          <p:cNvSpPr/>
          <p:nvPr/>
        </p:nvSpPr>
        <p:spPr>
          <a:xfrm>
            <a:off x="1212871" y="2331968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"2025-01-20"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parsed_date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datetime.date.fromisoformat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(date)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print(</a:t>
            </a:r>
            <a:r>
              <a:rPr lang="en-IN" sz="1600" noProof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parsed_date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018BE-BC53-2867-A79B-8BC0ACC237D9}"/>
              </a:ext>
            </a:extLst>
          </p:cNvPr>
          <p:cNvSpPr/>
          <p:nvPr/>
        </p:nvSpPr>
        <p:spPr>
          <a:xfrm>
            <a:off x="712878" y="233196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565075F2-B4F4-7FBD-931B-130CAAEC4F73}"/>
              </a:ext>
            </a:extLst>
          </p:cNvPr>
          <p:cNvSpPr/>
          <p:nvPr/>
        </p:nvSpPr>
        <p:spPr>
          <a:xfrm>
            <a:off x="712878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4AB5A-9891-A9DC-4888-210018840BF7}"/>
              </a:ext>
            </a:extLst>
          </p:cNvPr>
          <p:cNvSpPr/>
          <p:nvPr/>
        </p:nvSpPr>
        <p:spPr>
          <a:xfrm>
            <a:off x="6768072" y="2331968"/>
            <a:ext cx="499783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2025-01-20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A106CF8D-F4ED-F5FF-26C7-F668D3ADC7E0}"/>
              </a:ext>
            </a:extLst>
          </p:cNvPr>
          <p:cNvSpPr/>
          <p:nvPr/>
        </p:nvSpPr>
        <p:spPr>
          <a:xfrm>
            <a:off x="6768072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D8E737-BA7E-A2DE-A6EC-907FFF1E57E8}"/>
              </a:ext>
            </a:extLst>
          </p:cNvPr>
          <p:cNvSpPr/>
          <p:nvPr/>
        </p:nvSpPr>
        <p:spPr>
          <a:xfrm>
            <a:off x="1215978" y="4182541"/>
            <a:ext cx="662810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date_str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"2025-01-10"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"2025-01-11"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date_obj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</a:t>
            </a:r>
            <a:r>
              <a:rPr kumimoji="0" lang="en-IN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date in </a:t>
            </a:r>
            <a:r>
              <a:rPr kumimoji="0" lang="en-IN" sz="16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date_str</a:t>
            </a:r>
            <a:r>
              <a:rPr kumimoji="0" lang="en-IN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date_obj.append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datetime.date.fromisoformat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(date)</a:t>
            </a:r>
            <a:endParaRPr lang="gu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en-IN" sz="16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/>
            <a:r>
              <a:rPr lang="en-IN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rint(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date_obj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E4A65A-7ED8-0E3D-ED90-6437F6664342}"/>
              </a:ext>
            </a:extLst>
          </p:cNvPr>
          <p:cNvSpPr/>
          <p:nvPr/>
        </p:nvSpPr>
        <p:spPr>
          <a:xfrm>
            <a:off x="715985" y="418254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9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14F2FF2C-71ED-49C0-320F-759D857B4C95}"/>
              </a:ext>
            </a:extLst>
          </p:cNvPr>
          <p:cNvSpPr/>
          <p:nvPr/>
        </p:nvSpPr>
        <p:spPr>
          <a:xfrm>
            <a:off x="715985" y="385335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33B2EF-1736-95E2-0E16-9615CF5C9F42}"/>
              </a:ext>
            </a:extLst>
          </p:cNvPr>
          <p:cNvSpPr/>
          <p:nvPr/>
        </p:nvSpPr>
        <p:spPr>
          <a:xfrm>
            <a:off x="8170779" y="4191874"/>
            <a:ext cx="313792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datetime.date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(2025,1,10),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datetime.date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(2025,1,11)]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0E395594-47CF-C2D4-5709-5DCEBED59364}"/>
              </a:ext>
            </a:extLst>
          </p:cNvPr>
          <p:cNvSpPr/>
          <p:nvPr/>
        </p:nvSpPr>
        <p:spPr>
          <a:xfrm>
            <a:off x="8170778" y="386269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9792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9" grpId="0" build="p" animBg="1"/>
      <p:bldP spid="20" grpId="0" animBg="1"/>
      <p:bldP spid="21" grpId="0" animBg="1"/>
      <p:bldP spid="22" grpId="0" build="p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71C26-188C-56F4-05C1-12D75DE3D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88C5-7611-BB40-231F-0C645C5A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32"/>
            <a:ext cx="12192000" cy="711200"/>
          </a:xfrm>
        </p:spPr>
        <p:txBody>
          <a:bodyPr>
            <a:normAutofit/>
          </a:bodyPr>
          <a:lstStyle/>
          <a:p>
            <a:r>
              <a:rPr lang="en-US" sz="3600" dirty="0"/>
              <a:t>Datetime module functions : weekday()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8267-475D-7E47-CD9A-4A88A4BE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weekday()</a:t>
            </a:r>
          </a:p>
          <a:p>
            <a:pPr lvl="1"/>
            <a:r>
              <a:rPr lang="en-US" sz="2200" dirty="0"/>
              <a:t>weekday() function is used to get the day of the week as an integer where Monday is 0, Tuesday is 1 and Sunday is 6.</a:t>
            </a:r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marL="457200" lvl="1" indent="0">
              <a:buNone/>
            </a:pP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50433-6932-FEA9-FBF5-A6BE38159855}"/>
              </a:ext>
            </a:extLst>
          </p:cNvPr>
          <p:cNvSpPr/>
          <p:nvPr/>
        </p:nvSpPr>
        <p:spPr>
          <a:xfrm>
            <a:off x="1212871" y="2331968"/>
            <a:ext cx="471556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2025,1,19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#Sunday </a:t>
            </a:r>
            <a:endParaRPr lang="en-IN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noProof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d.weekday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ED090-F52F-FF02-FC66-854D251E5F27}"/>
              </a:ext>
            </a:extLst>
          </p:cNvPr>
          <p:cNvSpPr/>
          <p:nvPr/>
        </p:nvSpPr>
        <p:spPr>
          <a:xfrm>
            <a:off x="712878" y="2331968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130152A-FF4F-56AD-4C23-B2B36E819E61}"/>
              </a:ext>
            </a:extLst>
          </p:cNvPr>
          <p:cNvSpPr/>
          <p:nvPr/>
        </p:nvSpPr>
        <p:spPr>
          <a:xfrm>
            <a:off x="712878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8815C-6517-21E7-9462-427AB54E2A8A}"/>
              </a:ext>
            </a:extLst>
          </p:cNvPr>
          <p:cNvSpPr/>
          <p:nvPr/>
        </p:nvSpPr>
        <p:spPr>
          <a:xfrm>
            <a:off x="6768072" y="2331968"/>
            <a:ext cx="49978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A8F0C43F-86CE-DB2A-EB49-9A72AB98D357}"/>
              </a:ext>
            </a:extLst>
          </p:cNvPr>
          <p:cNvSpPr/>
          <p:nvPr/>
        </p:nvSpPr>
        <p:spPr>
          <a:xfrm>
            <a:off x="6768072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86DB2F-8341-FA31-DA5B-927F4E49351E}"/>
              </a:ext>
            </a:extLst>
          </p:cNvPr>
          <p:cNvSpPr/>
          <p:nvPr/>
        </p:nvSpPr>
        <p:spPr>
          <a:xfrm>
            <a:off x="1215978" y="4182541"/>
            <a:ext cx="529678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IN" dirty="0" err="1">
                <a:solidFill>
                  <a:srgbClr val="A31515"/>
                </a:solidFill>
                <a:latin typeface="Menlo" panose="020B0609030804020204" pitchFamily="49" charset="0"/>
              </a:rPr>
              <a:t>"weekday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 of {d} : "</a:t>
            </a:r>
            <a:r>
              <a:rPr lang="en-IN" dirty="0">
                <a:latin typeface="Menlo" panose="020B0609030804020204" pitchFamily="49" charset="0"/>
              </a:rPr>
              <a:t>,</a:t>
            </a:r>
            <a:r>
              <a:rPr lang="en-IN" dirty="0" err="1">
                <a:latin typeface="Menlo" panose="020B0609030804020204" pitchFamily="49" charset="0"/>
              </a:rPr>
              <a:t>d.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weekday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#Monday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datetime.datetime.today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IN" dirty="0" err="1">
                <a:solidFill>
                  <a:srgbClr val="A31515"/>
                </a:solidFill>
                <a:latin typeface="Menlo" panose="020B0609030804020204" pitchFamily="49" charset="0"/>
              </a:rPr>
              <a:t>"weekday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 of {d1} : "</a:t>
            </a:r>
            <a:r>
              <a:rPr lang="en-IN" dirty="0">
                <a:latin typeface="Menlo" panose="020B0609030804020204" pitchFamily="49" charset="0"/>
              </a:rPr>
              <a:t>,d1.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weekday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4AD6C-9AA7-A623-E900-B7C86507B31E}"/>
              </a:ext>
            </a:extLst>
          </p:cNvPr>
          <p:cNvSpPr/>
          <p:nvPr/>
        </p:nvSpPr>
        <p:spPr>
          <a:xfrm>
            <a:off x="715985" y="4182541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87FB710C-F9A2-6465-EBBF-089FB434AA06}"/>
              </a:ext>
            </a:extLst>
          </p:cNvPr>
          <p:cNvSpPr/>
          <p:nvPr/>
        </p:nvSpPr>
        <p:spPr>
          <a:xfrm>
            <a:off x="715985" y="385335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C7EAB-E997-3378-A5EF-CE2DB3575D69}"/>
              </a:ext>
            </a:extLst>
          </p:cNvPr>
          <p:cNvSpPr/>
          <p:nvPr/>
        </p:nvSpPr>
        <p:spPr>
          <a:xfrm>
            <a:off x="6712086" y="4182541"/>
            <a:ext cx="534928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</a:rPr>
              <a:t>Weekday of 2025-01-20 21:31:50.236591 : 0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Weekday of 2025-01-20 21:31:50.236591 : 0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5F4B05CB-E180-0DD1-5D9B-E5DD407453A2}"/>
              </a:ext>
            </a:extLst>
          </p:cNvPr>
          <p:cNvSpPr/>
          <p:nvPr/>
        </p:nvSpPr>
        <p:spPr>
          <a:xfrm>
            <a:off x="6712086" y="385335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177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9" grpId="0" build="p" animBg="1"/>
      <p:bldP spid="20" grpId="0" animBg="1"/>
      <p:bldP spid="21" grpId="0" animBg="1"/>
      <p:bldP spid="22" grpId="0" build="p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513D-0EF6-426F-390F-F798DE8F1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5A1F-1332-1527-E186-16FCF50B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Datetime module functions : </a:t>
            </a:r>
            <a:r>
              <a:rPr lang="en-US" sz="3600" dirty="0" err="1"/>
              <a:t>isocalendar</a:t>
            </a:r>
            <a:r>
              <a:rPr lang="en-US" sz="3600" dirty="0"/>
              <a:t>(), </a:t>
            </a:r>
            <a:r>
              <a:rPr lang="en-US" sz="3600" dirty="0" err="1"/>
              <a:t>isoweekday</a:t>
            </a:r>
            <a:r>
              <a:rPr lang="en-US" sz="36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76EF-BDFB-7666-2481-536194FC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isocalendar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isoweekday</a:t>
            </a:r>
            <a:r>
              <a:rPr lang="en-US" sz="2200" dirty="0"/>
              <a:t>() function returns </a:t>
            </a:r>
            <a:r>
              <a:rPr lang="en-IN" sz="2200" dirty="0"/>
              <a:t>a tuple that represents the ISO</a:t>
            </a:r>
            <a:r>
              <a:rPr lang="gu-IN" sz="2200" dirty="0"/>
              <a:t> </a:t>
            </a:r>
            <a:r>
              <a:rPr lang="en-IN" sz="2200" dirty="0"/>
              <a:t>year, ISO week number and ISO weekday of the given date.</a:t>
            </a:r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marL="457200" lvl="1" indent="0">
              <a:buNone/>
            </a:pPr>
            <a:endParaRPr lang="en-IN" sz="2200" dirty="0"/>
          </a:p>
          <a:p>
            <a:r>
              <a:rPr lang="en-US" b="1" dirty="0" err="1"/>
              <a:t>isoweekday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isoweekday</a:t>
            </a:r>
            <a:r>
              <a:rPr lang="en-US" sz="2200" dirty="0"/>
              <a:t>() function returns the day of the week as an integer, where Monday is 1 and Sunday is 7. ISO</a:t>
            </a:r>
            <a:r>
              <a:rPr lang="en-IN" sz="2200" dirty="0"/>
              <a:t> weekday of a datetime or date object.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4255-88DD-3CC2-246E-481D702D376A}"/>
              </a:ext>
            </a:extLst>
          </p:cNvPr>
          <p:cNvSpPr/>
          <p:nvPr/>
        </p:nvSpPr>
        <p:spPr>
          <a:xfrm>
            <a:off x="1212871" y="2331968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so_info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now.isocalendar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iso_info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FB0A-6FD3-21CD-D3D5-CE3E6CF64D17}"/>
              </a:ext>
            </a:extLst>
          </p:cNvPr>
          <p:cNvSpPr/>
          <p:nvPr/>
        </p:nvSpPr>
        <p:spPr>
          <a:xfrm>
            <a:off x="712878" y="233196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6C40FC-6E2E-78A1-A456-2AAD86218025}"/>
              </a:ext>
            </a:extLst>
          </p:cNvPr>
          <p:cNvSpPr/>
          <p:nvPr/>
        </p:nvSpPr>
        <p:spPr>
          <a:xfrm>
            <a:off x="712878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F535B-A2FD-34C0-1FBF-9EC47882CD0D}"/>
              </a:ext>
            </a:extLst>
          </p:cNvPr>
          <p:cNvSpPr/>
          <p:nvPr/>
        </p:nvSpPr>
        <p:spPr>
          <a:xfrm>
            <a:off x="6768072" y="2331968"/>
            <a:ext cx="499783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Datetime.IsoCalendarDate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(year=2025, week=4, weekday=1)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4D127A5-B0C9-41AA-0699-C385C10A31AF}"/>
              </a:ext>
            </a:extLst>
          </p:cNvPr>
          <p:cNvSpPr/>
          <p:nvPr/>
        </p:nvSpPr>
        <p:spPr>
          <a:xfrm>
            <a:off x="6768072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5E172D-EF92-ED14-ADB5-FC9D2B69592C}"/>
              </a:ext>
            </a:extLst>
          </p:cNvPr>
          <p:cNvSpPr/>
          <p:nvPr/>
        </p:nvSpPr>
        <p:spPr>
          <a:xfrm>
            <a:off x="1215978" y="5236900"/>
            <a:ext cx="535277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(2025,1,20)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so_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weekday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isoweekday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 lvl="0"/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print(f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"The ISO weekday for {date} is :“,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iso_weekday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A8973-CC99-8D7C-98F6-CCCB601C3170}"/>
              </a:ext>
            </a:extLst>
          </p:cNvPr>
          <p:cNvSpPr/>
          <p:nvPr/>
        </p:nvSpPr>
        <p:spPr>
          <a:xfrm>
            <a:off x="715985" y="523690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1B35D36F-EDC0-639B-1D4E-1A12C6A6A1BE}"/>
              </a:ext>
            </a:extLst>
          </p:cNvPr>
          <p:cNvSpPr/>
          <p:nvPr/>
        </p:nvSpPr>
        <p:spPr>
          <a:xfrm>
            <a:off x="715985" y="490771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69D46D-9377-CB28-BF5E-6B0AD0A6E26E}"/>
              </a:ext>
            </a:extLst>
          </p:cNvPr>
          <p:cNvSpPr/>
          <p:nvPr/>
        </p:nvSpPr>
        <p:spPr>
          <a:xfrm>
            <a:off x="7004448" y="5246233"/>
            <a:ext cx="44715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The ISO weekday for 2025-01-20 is : 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B20374B9-4312-8E09-CF75-91176B33A867}"/>
              </a:ext>
            </a:extLst>
          </p:cNvPr>
          <p:cNvSpPr/>
          <p:nvPr/>
        </p:nvSpPr>
        <p:spPr>
          <a:xfrm>
            <a:off x="7004448" y="491704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063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build="p" animBg="1"/>
      <p:bldP spid="8" grpId="0" animBg="1"/>
      <p:bldP spid="19" grpId="0" build="p" animBg="1"/>
      <p:bldP spid="20" grpId="0" animBg="1"/>
      <p:bldP spid="21" grpId="0" animBg="1"/>
      <p:bldP spid="22" grpId="0" build="p" animBg="1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1131-37A5-4C40-DA11-206B3F8D0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0196-2754-765D-A803-CB9A66BB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Datetime module functions : </a:t>
            </a:r>
            <a:r>
              <a:rPr lang="en-US" sz="3600" dirty="0" err="1"/>
              <a:t>isoformat</a:t>
            </a:r>
            <a:r>
              <a:rPr lang="en-US" sz="36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3D06-5B5E-3F22-C0EE-B2F345D1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isoformat</a:t>
            </a:r>
            <a:r>
              <a:rPr lang="en-US" b="1" dirty="0"/>
              <a:t>()</a:t>
            </a:r>
          </a:p>
          <a:p>
            <a:pPr lvl="1"/>
            <a:r>
              <a:rPr lang="en-US" sz="2200" dirty="0" err="1"/>
              <a:t>isoformat</a:t>
            </a:r>
            <a:r>
              <a:rPr lang="en-US" sz="2200" dirty="0"/>
              <a:t>() function convert a datetime or date object into a string in ISO 8601 format</a:t>
            </a:r>
            <a:r>
              <a:rPr lang="en-IN" sz="2200" dirty="0"/>
              <a:t>.</a:t>
            </a:r>
            <a:r>
              <a:rPr lang="en-US" sz="2200" dirty="0"/>
              <a:t>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14CD3-4736-DB53-A62D-49D6C0AD2B0B}"/>
              </a:ext>
            </a:extLst>
          </p:cNvPr>
          <p:cNvSpPr/>
          <p:nvPr/>
        </p:nvSpPr>
        <p:spPr>
          <a:xfrm>
            <a:off x="1212871" y="2975782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so_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now.isoformat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iso_str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88F0A-F133-2011-A1F5-67D472FB0D0B}"/>
              </a:ext>
            </a:extLst>
          </p:cNvPr>
          <p:cNvSpPr/>
          <p:nvPr/>
        </p:nvSpPr>
        <p:spPr>
          <a:xfrm>
            <a:off x="712878" y="297578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ECAFF4C-AC67-2DEE-58F1-01DECCB9531D}"/>
              </a:ext>
            </a:extLst>
          </p:cNvPr>
          <p:cNvSpPr/>
          <p:nvPr/>
        </p:nvSpPr>
        <p:spPr>
          <a:xfrm>
            <a:off x="712878" y="264659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5ED0A-AE10-2E8B-252C-F3B06A5690AD}"/>
              </a:ext>
            </a:extLst>
          </p:cNvPr>
          <p:cNvSpPr/>
          <p:nvPr/>
        </p:nvSpPr>
        <p:spPr>
          <a:xfrm>
            <a:off x="6768072" y="2975782"/>
            <a:ext cx="499783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2025-01-20T20:29:49.756549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8C107032-5BE2-47DD-D4D3-8784EC6581B9}"/>
              </a:ext>
            </a:extLst>
          </p:cNvPr>
          <p:cNvSpPr/>
          <p:nvPr/>
        </p:nvSpPr>
        <p:spPr>
          <a:xfrm>
            <a:off x="6768072" y="264659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89129-E614-6743-B735-3AA056A20B49}"/>
              </a:ext>
            </a:extLst>
          </p:cNvPr>
          <p:cNvSpPr/>
          <p:nvPr/>
        </p:nvSpPr>
        <p:spPr>
          <a:xfrm>
            <a:off x="1215979" y="4854348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>
              <a:defRPr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iso_str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now.isoformat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iso_str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8C0D2-EE75-A113-4074-A6D8A1CF7106}"/>
              </a:ext>
            </a:extLst>
          </p:cNvPr>
          <p:cNvSpPr/>
          <p:nvPr/>
        </p:nvSpPr>
        <p:spPr>
          <a:xfrm>
            <a:off x="715986" y="485434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1D3E80E0-909C-497D-3C49-874AD1FB7EF5}"/>
              </a:ext>
            </a:extLst>
          </p:cNvPr>
          <p:cNvSpPr/>
          <p:nvPr/>
        </p:nvSpPr>
        <p:spPr>
          <a:xfrm>
            <a:off x="715986" y="45251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0EBF94-621E-1320-230F-16165F317979}"/>
              </a:ext>
            </a:extLst>
          </p:cNvPr>
          <p:cNvSpPr/>
          <p:nvPr/>
        </p:nvSpPr>
        <p:spPr>
          <a:xfrm>
            <a:off x="6771180" y="4854348"/>
            <a:ext cx="528897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2025-01-20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20:32:3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6.455603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8C871981-7E5C-791C-BDDB-58B4BCCE26E4}"/>
              </a:ext>
            </a:extLst>
          </p:cNvPr>
          <p:cNvSpPr/>
          <p:nvPr/>
        </p:nvSpPr>
        <p:spPr>
          <a:xfrm>
            <a:off x="6771180" y="45251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188DE-FBF0-FFF9-D668-76EB73A50D42}"/>
              </a:ext>
            </a:extLst>
          </p:cNvPr>
          <p:cNvSpPr/>
          <p:nvPr/>
        </p:nvSpPr>
        <p:spPr>
          <a:xfrm>
            <a:off x="712878" y="2063483"/>
            <a:ext cx="605519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D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atetime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object.isoformat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"T"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timesppace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="auto"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B384CC11-C10A-D804-4DC9-3D0BEEEE7708}"/>
              </a:ext>
            </a:extLst>
          </p:cNvPr>
          <p:cNvSpPr/>
          <p:nvPr/>
        </p:nvSpPr>
        <p:spPr>
          <a:xfrm>
            <a:off x="712878" y="173429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Roboto Condensed"/>
              </a:rPr>
              <a:t>Syntax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8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  <p:bldP spid="9" grpId="0" uiExpand="1" build="p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EF823-8A5F-317A-4F2A-1CDC1D39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234-21C5-9A4F-9C7E-6E06EF0A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Datetime module functions : replace()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CC3C-5C78-55C2-C5AC-3D62E9FE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replace()</a:t>
            </a:r>
          </a:p>
          <a:p>
            <a:pPr lvl="1"/>
            <a:r>
              <a:rPr lang="en-US" sz="2200" dirty="0"/>
              <a:t>replace() function is used to create new datetime object by replacing specified attributes (like year, month, day, hour, minute, second, microsecond) in an existing datetime object.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3A5EB-33B1-B126-D10F-0A0629F4BAEF}"/>
              </a:ext>
            </a:extLst>
          </p:cNvPr>
          <p:cNvSpPr/>
          <p:nvPr/>
        </p:nvSpPr>
        <p:spPr>
          <a:xfrm>
            <a:off x="1212871" y="2331968"/>
            <a:ext cx="52889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(2010,2,12)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print(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 date :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,Date)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New_date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Date.replace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(year=2021)</a:t>
            </a: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Modify the year :"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E888D-E984-DD12-B81F-B6B2BABE1354}"/>
              </a:ext>
            </a:extLst>
          </p:cNvPr>
          <p:cNvSpPr/>
          <p:nvPr/>
        </p:nvSpPr>
        <p:spPr>
          <a:xfrm>
            <a:off x="712878" y="2331968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D9DAA7F-953C-C468-0814-45385C1CE188}"/>
              </a:ext>
            </a:extLst>
          </p:cNvPr>
          <p:cNvSpPr/>
          <p:nvPr/>
        </p:nvSpPr>
        <p:spPr>
          <a:xfrm>
            <a:off x="712878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BB87E-A3D7-3B87-706D-02880B84046B}"/>
              </a:ext>
            </a:extLst>
          </p:cNvPr>
          <p:cNvSpPr/>
          <p:nvPr/>
        </p:nvSpPr>
        <p:spPr>
          <a:xfrm>
            <a:off x="6768072" y="2331968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Original date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2010-02-12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After Modify the year : 2021-02-12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09F8F51-3191-AE62-94CA-4EA4C6FD001D}"/>
              </a:ext>
            </a:extLst>
          </p:cNvPr>
          <p:cNvSpPr/>
          <p:nvPr/>
        </p:nvSpPr>
        <p:spPr>
          <a:xfrm>
            <a:off x="6768072" y="20027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273F07-55D9-B9E7-028D-AF450A085001}"/>
              </a:ext>
            </a:extLst>
          </p:cNvPr>
          <p:cNvSpPr/>
          <p:nvPr/>
        </p:nvSpPr>
        <p:spPr>
          <a:xfrm>
            <a:off x="1215979" y="4639742"/>
            <a:ext cx="52889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import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Date=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(2010,2,12,5,25,30)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print(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 date :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,Date)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New_date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Date.replace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(minute=20)</a:t>
            </a:r>
          </a:p>
          <a:p>
            <a:pPr lvl="0">
              <a:defRPr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Modify the minute :"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176F1-F18F-6BD4-B8B2-50D6DD686CA6}"/>
              </a:ext>
            </a:extLst>
          </p:cNvPr>
          <p:cNvSpPr/>
          <p:nvPr/>
        </p:nvSpPr>
        <p:spPr>
          <a:xfrm>
            <a:off x="715986" y="463974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srgbClr val="212121">
                    <a:lumMod val="75000"/>
                    <a:lumOff val="25000"/>
                  </a:srgbClr>
                </a:solidFill>
                <a:latin typeface="Consolas" panose="020B0609020204030204" pitchFamily="49" charset="0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75000"/>
                    <a:lumOff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8254CBAB-BA96-A77C-90C3-F6D0D4F07039}"/>
              </a:ext>
            </a:extLst>
          </p:cNvPr>
          <p:cNvSpPr/>
          <p:nvPr/>
        </p:nvSpPr>
        <p:spPr>
          <a:xfrm>
            <a:off x="715986" y="431055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Example.py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836143-A415-0430-8F1F-30F4BB3B27A5}"/>
              </a:ext>
            </a:extLst>
          </p:cNvPr>
          <p:cNvSpPr/>
          <p:nvPr/>
        </p:nvSpPr>
        <p:spPr>
          <a:xfrm>
            <a:off x="6771180" y="4639742"/>
            <a:ext cx="528897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Original date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2010-02-12 05:25:30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After Modify the minute : 2010-02-12 05:20:30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2821A0B8-E102-34A5-7F70-1222DD795379}"/>
              </a:ext>
            </a:extLst>
          </p:cNvPr>
          <p:cNvSpPr/>
          <p:nvPr/>
        </p:nvSpPr>
        <p:spPr>
          <a:xfrm>
            <a:off x="6771180" y="431055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444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CE56B-DAC0-569F-F0DD-E640B02ED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8F16-B92A-9001-95FE-70571D3A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a custom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D993-B5CD-E53D-82FA-8E2DA2E6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</a:t>
            </a:r>
            <a:r>
              <a:rPr lang="en-US" dirty="0">
                <a:solidFill>
                  <a:srgbClr val="C00000"/>
                </a:solidFill>
              </a:rPr>
              <a:t>a custom module </a:t>
            </a:r>
            <a:r>
              <a:rPr lang="en-US" dirty="0"/>
              <a:t>save the file with .</a:t>
            </a:r>
            <a:r>
              <a:rPr lang="en-US" dirty="0" err="1"/>
              <a:t>py</a:t>
            </a:r>
            <a:r>
              <a:rPr lang="en-US" dirty="0"/>
              <a:t> extension.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Now we can use the module we just created, by using the </a:t>
            </a:r>
            <a:r>
              <a:rPr lang="en-IN" dirty="0">
                <a:solidFill>
                  <a:srgbClr val="C00000"/>
                </a:solidFill>
              </a:rPr>
              <a:t>import statement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5490E-7864-0A1D-FA56-0096FEF85844}"/>
              </a:ext>
            </a:extLst>
          </p:cNvPr>
          <p:cNvSpPr/>
          <p:nvPr/>
        </p:nvSpPr>
        <p:spPr>
          <a:xfrm>
            <a:off x="1044921" y="1741406"/>
            <a:ext cx="528897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923EF-E58F-CCF0-94F5-C11EEDF1A8DB}"/>
              </a:ext>
            </a:extLst>
          </p:cNvPr>
          <p:cNvSpPr/>
          <p:nvPr/>
        </p:nvSpPr>
        <p:spPr>
          <a:xfrm>
            <a:off x="544928" y="1741406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8AE366E-22F7-7FF6-F2CE-9316A0F800A0}"/>
              </a:ext>
            </a:extLst>
          </p:cNvPr>
          <p:cNvSpPr/>
          <p:nvPr/>
        </p:nvSpPr>
        <p:spPr>
          <a:xfrm>
            <a:off x="544928" y="141222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2D930-B424-0C48-B759-55165368E583}"/>
              </a:ext>
            </a:extLst>
          </p:cNvPr>
          <p:cNvSpPr/>
          <p:nvPr/>
        </p:nvSpPr>
        <p:spPr>
          <a:xfrm>
            <a:off x="1044921" y="4032648"/>
            <a:ext cx="528897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function call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"Add="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MyModule.Addition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9F298-83F1-5BA1-8BC8-A72BC1D5F955}"/>
              </a:ext>
            </a:extLst>
          </p:cNvPr>
          <p:cNvSpPr/>
          <p:nvPr/>
        </p:nvSpPr>
        <p:spPr>
          <a:xfrm>
            <a:off x="544928" y="4032648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F7DA82DD-F8F5-C5D2-0F35-351BEDC1C581}"/>
              </a:ext>
            </a:extLst>
          </p:cNvPr>
          <p:cNvSpPr/>
          <p:nvPr/>
        </p:nvSpPr>
        <p:spPr>
          <a:xfrm>
            <a:off x="544928" y="37034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4CA636-DDDD-F154-AEDD-5896CA54E274}"/>
              </a:ext>
            </a:extLst>
          </p:cNvPr>
          <p:cNvSpPr/>
          <p:nvPr/>
        </p:nvSpPr>
        <p:spPr>
          <a:xfrm>
            <a:off x="6633576" y="4115073"/>
            <a:ext cx="403814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Add= 7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FAC91C3E-8942-B724-E5E4-08E148BF63AD}"/>
              </a:ext>
            </a:extLst>
          </p:cNvPr>
          <p:cNvSpPr/>
          <p:nvPr/>
        </p:nvSpPr>
        <p:spPr>
          <a:xfrm>
            <a:off x="6633576" y="378588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C0C2-0C46-7A34-F83C-898D2000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97C8-DEBE-614A-38CC-4AF31B27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Variables 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9CC0-1EF2-5E5C-8852-9130C23E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module can contain functions, as already described, but also </a:t>
            </a:r>
            <a:r>
              <a:rPr lang="en-IN" dirty="0">
                <a:solidFill>
                  <a:srgbClr val="C00000"/>
                </a:solidFill>
              </a:rPr>
              <a:t>variables of all types. </a:t>
            </a:r>
          </a:p>
          <a:p>
            <a:r>
              <a:rPr lang="en-IN" dirty="0"/>
              <a:t>We can use them </a:t>
            </a:r>
            <a:r>
              <a:rPr lang="en-IN" dirty="0">
                <a:solidFill>
                  <a:srgbClr val="C00000"/>
                </a:solidFill>
              </a:rPr>
              <a:t>by </a:t>
            </a:r>
            <a:r>
              <a:rPr lang="en-IN" dirty="0" err="1">
                <a:solidFill>
                  <a:srgbClr val="C00000"/>
                </a:solidFill>
              </a:rPr>
              <a:t>modulename.variableName</a:t>
            </a:r>
            <a:r>
              <a:rPr lang="en-IN" dirty="0"/>
              <a:t> in our program.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0C7DA-4018-4AFA-B375-1AED861DC701}"/>
              </a:ext>
            </a:extLst>
          </p:cNvPr>
          <p:cNvSpPr/>
          <p:nvPr/>
        </p:nvSpPr>
        <p:spPr>
          <a:xfrm>
            <a:off x="1089525" y="2237980"/>
            <a:ext cx="528897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E1E01-D788-8C69-37F4-7ECEA0C07D13}"/>
              </a:ext>
            </a:extLst>
          </p:cNvPr>
          <p:cNvSpPr/>
          <p:nvPr/>
        </p:nvSpPr>
        <p:spPr>
          <a:xfrm>
            <a:off x="589532" y="2237980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368DD342-240D-B650-2521-DB7FAE235BA7}"/>
              </a:ext>
            </a:extLst>
          </p:cNvPr>
          <p:cNvSpPr/>
          <p:nvPr/>
        </p:nvSpPr>
        <p:spPr>
          <a:xfrm>
            <a:off x="589532" y="190879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73C20-ABE6-DE7A-7606-EF87EC58149E}"/>
              </a:ext>
            </a:extLst>
          </p:cNvPr>
          <p:cNvSpPr/>
          <p:nvPr/>
        </p:nvSpPr>
        <p:spPr>
          <a:xfrm>
            <a:off x="1089525" y="4383583"/>
            <a:ext cx="528897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MyModule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dirty="0">
                <a:solidFill>
                  <a:srgbClr val="008000"/>
                </a:solidFill>
                <a:latin typeface="Menlo" panose="020B0609030804020204" pitchFamily="49" charset="0"/>
              </a:rPr>
              <a:t># function call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"Add="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MyModule.Addition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dirty="0">
                <a:solidFill>
                  <a:srgbClr val="008000"/>
                </a:solidFill>
                <a:latin typeface="Menlo" panose="020B0609030804020204" pitchFamily="49" charset="0"/>
              </a:rPr>
              <a:t># print list data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"List="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MyModule.list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D0FE1D-B09F-3C45-9B45-24CCD3F206F1}"/>
              </a:ext>
            </a:extLst>
          </p:cNvPr>
          <p:cNvSpPr/>
          <p:nvPr/>
        </p:nvSpPr>
        <p:spPr>
          <a:xfrm>
            <a:off x="589532" y="4383583"/>
            <a:ext cx="49999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228AA74F-29A4-3B13-40BC-99E4DAB602CD}"/>
              </a:ext>
            </a:extLst>
          </p:cNvPr>
          <p:cNvSpPr/>
          <p:nvPr/>
        </p:nvSpPr>
        <p:spPr>
          <a:xfrm>
            <a:off x="589532" y="405439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9AB55-D75B-9BFD-6FCF-A47DFDF49F04}"/>
              </a:ext>
            </a:extLst>
          </p:cNvPr>
          <p:cNvSpPr/>
          <p:nvPr/>
        </p:nvSpPr>
        <p:spPr>
          <a:xfrm>
            <a:off x="6678180" y="4466008"/>
            <a:ext cx="44242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Add= 7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91E56098-FC58-48E8-1FB5-4528CFFA9DA4}"/>
              </a:ext>
            </a:extLst>
          </p:cNvPr>
          <p:cNvSpPr/>
          <p:nvPr/>
        </p:nvSpPr>
        <p:spPr>
          <a:xfrm>
            <a:off x="6678180" y="413682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7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F1FBD-C691-841D-9D83-8F0B6E4C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1B90-E6F1-D756-47F1-6AE0F6D7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 From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0CD8-9A64-ADB5-6187-B9296300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choose to import only </a:t>
            </a:r>
            <a:r>
              <a:rPr lang="en-IN" dirty="0">
                <a:solidFill>
                  <a:srgbClr val="C00000"/>
                </a:solidFill>
              </a:rPr>
              <a:t>parts from </a:t>
            </a:r>
            <a:r>
              <a:rPr lang="en-IN" dirty="0"/>
              <a:t>a module, by using the </a:t>
            </a:r>
            <a:r>
              <a:rPr lang="en-IN" dirty="0">
                <a:solidFill>
                  <a:srgbClr val="C00000"/>
                </a:solidFill>
              </a:rPr>
              <a:t>from</a:t>
            </a:r>
            <a:r>
              <a:rPr lang="en-IN" dirty="0"/>
              <a:t> keyword.</a:t>
            </a:r>
          </a:p>
          <a:p>
            <a:r>
              <a:rPr lang="en-IN" dirty="0"/>
              <a:t>Sometimes we don't required entire module and we want to use only </a:t>
            </a:r>
            <a:r>
              <a:rPr lang="en-IN" dirty="0">
                <a:solidFill>
                  <a:srgbClr val="C00000"/>
                </a:solidFill>
              </a:rPr>
              <a:t>some of the functions from modules.</a:t>
            </a:r>
          </a:p>
          <a:p>
            <a:r>
              <a:rPr lang="en-IN" dirty="0"/>
              <a:t>This can be archived by from keyword with </a:t>
            </a:r>
            <a:r>
              <a:rPr lang="en-IN" dirty="0">
                <a:solidFill>
                  <a:srgbClr val="C00000"/>
                </a:solidFill>
              </a:rPr>
              <a:t>import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When importing using the from keyword, do not use the module name when referring to elements in the module.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161FD-61F5-037C-370E-DDB69239A10D}"/>
              </a:ext>
            </a:extLst>
          </p:cNvPr>
          <p:cNvSpPr/>
          <p:nvPr/>
        </p:nvSpPr>
        <p:spPr>
          <a:xfrm>
            <a:off x="1089525" y="3020845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DE01B-432F-D3A4-E6A8-35AD5E60DF57}"/>
              </a:ext>
            </a:extLst>
          </p:cNvPr>
          <p:cNvSpPr/>
          <p:nvPr/>
        </p:nvSpPr>
        <p:spPr>
          <a:xfrm>
            <a:off x="589532" y="302084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52D21FB-F7BB-37B5-924E-3B0301E797A3}"/>
              </a:ext>
            </a:extLst>
          </p:cNvPr>
          <p:cNvSpPr/>
          <p:nvPr/>
        </p:nvSpPr>
        <p:spPr>
          <a:xfrm>
            <a:off x="589532" y="269166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5E457-E7D2-1842-FF64-EDB28DC802B9}"/>
              </a:ext>
            </a:extLst>
          </p:cNvPr>
          <p:cNvSpPr/>
          <p:nvPr/>
        </p:nvSpPr>
        <p:spPr>
          <a:xfrm>
            <a:off x="7066578" y="2856253"/>
            <a:ext cx="47889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B6E2E1-6B31-0EB2-FAFC-EC1AEC47C34B}"/>
              </a:ext>
            </a:extLst>
          </p:cNvPr>
          <p:cNvSpPr/>
          <p:nvPr/>
        </p:nvSpPr>
        <p:spPr>
          <a:xfrm>
            <a:off x="6566585" y="285625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3A95F7E6-1666-5533-9230-921738D2485F}"/>
              </a:ext>
            </a:extLst>
          </p:cNvPr>
          <p:cNvSpPr/>
          <p:nvPr/>
        </p:nvSpPr>
        <p:spPr>
          <a:xfrm>
            <a:off x="6566585" y="252706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BC6C0-017D-5493-F089-60B4F2AF7CF6}"/>
              </a:ext>
            </a:extLst>
          </p:cNvPr>
          <p:cNvSpPr/>
          <p:nvPr/>
        </p:nvSpPr>
        <p:spPr>
          <a:xfrm>
            <a:off x="6566585" y="4427247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C562F0D5-F30C-54DC-26D1-35A24E2CB4E7}"/>
              </a:ext>
            </a:extLst>
          </p:cNvPr>
          <p:cNvSpPr/>
          <p:nvPr/>
        </p:nvSpPr>
        <p:spPr>
          <a:xfrm>
            <a:off x="6566585" y="409806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66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B0A2-AEA4-B769-150B-B4B4AEF0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A4A0-5871-0E5A-F28F-F22A68E8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custom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4AFC-3FD0-DB3E-1C38-9B08C587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First, we create a directory and give it a package name, preferably related to its operation.</a:t>
            </a:r>
          </a:p>
          <a:p>
            <a:r>
              <a:rPr lang="en-IN" dirty="0"/>
              <a:t>Then we put the classes and the required functions in it.</a:t>
            </a:r>
          </a:p>
          <a:p>
            <a:r>
              <a:rPr lang="en-IN" dirty="0"/>
              <a:t>Finally we create an __init__.py file inside the directory, to let Python know that the directory is a package.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70DF4-5E0F-7C06-6307-6FD2020B3B92}"/>
              </a:ext>
            </a:extLst>
          </p:cNvPr>
          <p:cNvSpPr/>
          <p:nvPr/>
        </p:nvSpPr>
        <p:spPr>
          <a:xfrm>
            <a:off x="740780" y="2777924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FFE05-12D5-2DC6-4892-30539835D1F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10497" y="3264061"/>
            <a:ext cx="0" cy="21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9270A23-6230-61B7-18DF-13E3E1062BD5}"/>
              </a:ext>
            </a:extLst>
          </p:cNvPr>
          <p:cNvSpPr/>
          <p:nvPr/>
        </p:nvSpPr>
        <p:spPr>
          <a:xfrm>
            <a:off x="2280213" y="3721260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1AA40-A900-D6FC-EB1D-D184FBB55750}"/>
              </a:ext>
            </a:extLst>
          </p:cNvPr>
          <p:cNvSpPr/>
          <p:nvPr/>
        </p:nvSpPr>
        <p:spPr>
          <a:xfrm>
            <a:off x="2280213" y="4793683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MyModule.py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C2FDC-E8A0-9F9D-CF39-36DEA6C0AD8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510497" y="3964329"/>
            <a:ext cx="769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599C8-5B25-231D-5A9D-D678FD3550CD}"/>
              </a:ext>
            </a:extLst>
          </p:cNvPr>
          <p:cNvCxnSpPr>
            <a:cxnSpLocks/>
          </p:cNvCxnSpPr>
          <p:nvPr/>
        </p:nvCxnSpPr>
        <p:spPr>
          <a:xfrm flipH="1">
            <a:off x="1510497" y="5076780"/>
            <a:ext cx="810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2429BC-4A49-F041-001E-21876E5E30E9}"/>
              </a:ext>
            </a:extLst>
          </p:cNvPr>
          <p:cNvSpPr/>
          <p:nvPr/>
        </p:nvSpPr>
        <p:spPr>
          <a:xfrm>
            <a:off x="4622867" y="2639196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1680F-4E69-2AD3-78E6-DFDCE1B9D24F}"/>
              </a:ext>
            </a:extLst>
          </p:cNvPr>
          <p:cNvSpPr/>
          <p:nvPr/>
        </p:nvSpPr>
        <p:spPr>
          <a:xfrm>
            <a:off x="4122874" y="263919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416F13A5-DD28-DB5A-01C7-A2890A58C6AD}"/>
              </a:ext>
            </a:extLst>
          </p:cNvPr>
          <p:cNvSpPr/>
          <p:nvPr/>
        </p:nvSpPr>
        <p:spPr>
          <a:xfrm>
            <a:off x="4122874" y="23100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51DAA6-EEA7-C44C-9B52-7184ED590655}"/>
              </a:ext>
            </a:extLst>
          </p:cNvPr>
          <p:cNvSpPr/>
          <p:nvPr/>
        </p:nvSpPr>
        <p:spPr>
          <a:xfrm>
            <a:off x="4641166" y="4493836"/>
            <a:ext cx="4788979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Package1.MyModule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Package1.MyModule.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D6EE4-0838-6D48-AA60-A0BEF2EC19E8}"/>
              </a:ext>
            </a:extLst>
          </p:cNvPr>
          <p:cNvSpPr/>
          <p:nvPr/>
        </p:nvSpPr>
        <p:spPr>
          <a:xfrm>
            <a:off x="4141173" y="4493836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EF4A08CB-9011-6A09-5CA4-7AF7F27BE85A}"/>
              </a:ext>
            </a:extLst>
          </p:cNvPr>
          <p:cNvSpPr/>
          <p:nvPr/>
        </p:nvSpPr>
        <p:spPr>
          <a:xfrm>
            <a:off x="4141173" y="4164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1CE74F-05E4-A5A6-E587-71194A41BFB9}"/>
              </a:ext>
            </a:extLst>
          </p:cNvPr>
          <p:cNvSpPr/>
          <p:nvPr/>
        </p:nvSpPr>
        <p:spPr>
          <a:xfrm>
            <a:off x="4161838" y="6118531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36A7A213-59C6-14FF-A4A0-05BC0268FF35}"/>
              </a:ext>
            </a:extLst>
          </p:cNvPr>
          <p:cNvSpPr/>
          <p:nvPr/>
        </p:nvSpPr>
        <p:spPr>
          <a:xfrm>
            <a:off x="4161838" y="578934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848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  <p:bldP spid="16" grpId="0" build="p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F7A7C-FD4E-08BC-05BB-9B0BC15A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F24D-01D5-9964-8304-89FF0894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IO operations in Python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25C9-88A2-ABF6-E61B-FE7F3216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read or write a file, we have to </a:t>
            </a:r>
            <a:r>
              <a:rPr lang="en-US" dirty="0">
                <a:solidFill>
                  <a:srgbClr val="C00000"/>
                </a:solidFill>
              </a:rPr>
              <a:t>open it </a:t>
            </a:r>
            <a:r>
              <a:rPr lang="en-US" dirty="0"/>
              <a:t>using Python's built-in </a:t>
            </a:r>
            <a:r>
              <a:rPr lang="en-US" b="1" dirty="0"/>
              <a:t>open() </a:t>
            </a:r>
            <a:r>
              <a:rPr lang="en-US" dirty="0"/>
              <a:t>function.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AA95E5-4BFB-5A00-FE98-90626E687B47}"/>
              </a:ext>
            </a:extLst>
          </p:cNvPr>
          <p:cNvSpPr/>
          <p:nvPr/>
        </p:nvSpPr>
        <p:spPr>
          <a:xfrm>
            <a:off x="522625" y="1732498"/>
            <a:ext cx="992125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fileobject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open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(filename [,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accessmode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][, buffering])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4293EFEB-28E9-F7A5-808C-EF385BC0DCF4}"/>
              </a:ext>
            </a:extLst>
          </p:cNvPr>
          <p:cNvSpPr/>
          <p:nvPr/>
        </p:nvSpPr>
        <p:spPr>
          <a:xfrm>
            <a:off x="522626" y="1403314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AE34CC-B63C-C3E0-B154-9A7800333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27993"/>
              </p:ext>
            </p:extLst>
          </p:nvPr>
        </p:nvGraphicFramePr>
        <p:xfrm>
          <a:off x="520951" y="2488102"/>
          <a:ext cx="11146748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8501">
                  <a:extLst>
                    <a:ext uri="{9D8B030D-6E8A-4147-A177-3AD203B41FA5}">
                      <a16:colId xmlns:a16="http://schemas.microsoft.com/office/drawing/2014/main" val="388430266"/>
                    </a:ext>
                  </a:extLst>
                </a:gridCol>
                <a:gridCol w="9308247">
                  <a:extLst>
                    <a:ext uri="{9D8B030D-6E8A-4147-A177-3AD203B41FA5}">
                      <a16:colId xmlns:a16="http://schemas.microsoft.com/office/drawing/2014/main" val="406193036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Parameter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2767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Filename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/>
                        <a:t>Filename is a name of a file we </a:t>
                      </a:r>
                      <a:r>
                        <a:rPr lang="en-US" sz="2400" kern="1200" baseline="0" dirty="0">
                          <a:solidFill>
                            <a:srgbClr val="C00000"/>
                          </a:solidFill>
                        </a:rPr>
                        <a:t>want to open</a:t>
                      </a:r>
                      <a:r>
                        <a:rPr lang="en-US" sz="2400" kern="1200" baseline="0" dirty="0"/>
                        <a:t>.	</a:t>
                      </a:r>
                      <a:endParaRPr lang="en-US" sz="24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158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Access mode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err="1"/>
                        <a:t>Accessmode</a:t>
                      </a:r>
                      <a:r>
                        <a:rPr lang="en-US" sz="2400" kern="1200" baseline="0" dirty="0"/>
                        <a:t> is determines the </a:t>
                      </a:r>
                      <a:r>
                        <a:rPr lang="en-US" sz="2400" kern="1200" baseline="0" dirty="0">
                          <a:solidFill>
                            <a:srgbClr val="C00000"/>
                          </a:solidFill>
                        </a:rPr>
                        <a:t>mode</a:t>
                      </a:r>
                      <a:r>
                        <a:rPr lang="en-US" sz="2400" kern="1200" baseline="0" dirty="0"/>
                        <a:t> in which file has to be opened (list of possible values)	</a:t>
                      </a:r>
                      <a:endParaRPr lang="en-US" sz="24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605194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buffering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/>
                        <a:t>If buffering is set to 0, no buffering will happen, if set to 1 line buffering will happen, if greater than 1 then the number of buffer and if negative is given it will follow system default buffering behavior.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88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9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 build="p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dharmikkumar.aghera@darshan.ac.in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9898205621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Application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Dharmikkumar</a:t>
            </a:r>
            <a:r>
              <a:rPr lang="en-IN" dirty="0"/>
              <a:t> G. Aghera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 (</a:t>
            </a:r>
            <a:r>
              <a:rPr lang="en-US" dirty="0"/>
              <a:t>2304CS401</a:t>
            </a:r>
            <a:r>
              <a:rPr lang="en-IN" dirty="0"/>
              <a:t>)</a:t>
            </a:r>
          </a:p>
        </p:txBody>
      </p:sp>
      <p:pic>
        <p:nvPicPr>
          <p:cNvPr id="12" name="Picture Placeholder 15">
            <a:extLst>
              <a:ext uri="{FF2B5EF4-FFF2-40B4-BE49-F238E27FC236}">
                <a16:creationId xmlns:a16="http://schemas.microsoft.com/office/drawing/2014/main" id="{8326CB1F-C926-33A4-F25C-8132B367DA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478" y="5216366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189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9E849-DBF0-C5F0-0B5E-B491E511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961-A5EC-9237-7670-234BCD27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open() - Access Mode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E5F446-A5CA-660D-9B95-E6618ED12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29143"/>
              </p:ext>
            </p:extLst>
          </p:nvPr>
        </p:nvGraphicFramePr>
        <p:xfrm>
          <a:off x="353005" y="1060509"/>
          <a:ext cx="5603835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591">
                  <a:extLst>
                    <a:ext uri="{9D8B030D-6E8A-4147-A177-3AD203B41FA5}">
                      <a16:colId xmlns:a16="http://schemas.microsoft.com/office/drawing/2014/main" val="149787092"/>
                    </a:ext>
                  </a:extLst>
                </a:gridCol>
                <a:gridCol w="4679244">
                  <a:extLst>
                    <a:ext uri="{9D8B030D-6E8A-4147-A177-3AD203B41FA5}">
                      <a16:colId xmlns:a16="http://schemas.microsoft.com/office/drawing/2014/main" val="3853089659"/>
                    </a:ext>
                  </a:extLst>
                </a:gridCol>
              </a:tblGrid>
              <a:tr h="35623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48379"/>
                  </a:ext>
                </a:extLst>
              </a:tr>
              <a:tr h="35623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Read only (default)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69297"/>
                  </a:ext>
                </a:extLst>
              </a:tr>
              <a:tr h="35623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rb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Read only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02012"/>
                  </a:ext>
                </a:extLst>
              </a:tr>
              <a:tr h="35623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r+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9BAE"/>
                          </a:solidFill>
                        </a:rPr>
                        <a:t>Read</a:t>
                      </a:r>
                      <a:r>
                        <a:rPr lang="en-IN" sz="2400" baseline="0" dirty="0">
                          <a:solidFill>
                            <a:srgbClr val="009BAE"/>
                          </a:solidFill>
                        </a:rPr>
                        <a:t> and Write both</a:t>
                      </a:r>
                      <a:endParaRPr lang="en-US" sz="2400" dirty="0">
                        <a:solidFill>
                          <a:srgbClr val="009BAE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00221"/>
                  </a:ext>
                </a:extLst>
              </a:tr>
              <a:tr h="35623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rb</a:t>
                      </a:r>
                      <a:r>
                        <a:rPr lang="en-US" sz="24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Read and Write both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71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8EE7FC-734D-9688-51D7-522AF6605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33458"/>
              </p:ext>
            </p:extLst>
          </p:nvPr>
        </p:nvGraphicFramePr>
        <p:xfrm>
          <a:off x="6249964" y="1069848"/>
          <a:ext cx="5603835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589">
                  <a:extLst>
                    <a:ext uri="{9D8B030D-6E8A-4147-A177-3AD203B41FA5}">
                      <a16:colId xmlns:a16="http://schemas.microsoft.com/office/drawing/2014/main" val="2194836736"/>
                    </a:ext>
                  </a:extLst>
                </a:gridCol>
                <a:gridCol w="4679246">
                  <a:extLst>
                    <a:ext uri="{9D8B030D-6E8A-4147-A177-3AD203B41FA5}">
                      <a16:colId xmlns:a16="http://schemas.microsoft.com/office/drawing/2014/main" val="1425604812"/>
                    </a:ext>
                  </a:extLst>
                </a:gridCol>
              </a:tblGrid>
              <a:tr h="27542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 (create file if not exist)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24830"/>
                  </a:ext>
                </a:extLst>
              </a:tr>
              <a:tr h="26395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Write only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27084"/>
                  </a:ext>
                </a:extLst>
              </a:tr>
              <a:tr h="26395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wb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Write only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92659"/>
                  </a:ext>
                </a:extLst>
              </a:tr>
              <a:tr h="26395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9BAE"/>
                          </a:solidFill>
                        </a:rPr>
                        <a:t>Read</a:t>
                      </a:r>
                      <a:r>
                        <a:rPr lang="en-IN" sz="2400" baseline="0" dirty="0">
                          <a:solidFill>
                            <a:srgbClr val="009BAE"/>
                          </a:solidFill>
                        </a:rPr>
                        <a:t> and Write both</a:t>
                      </a:r>
                      <a:endParaRPr lang="en-US" sz="2400" dirty="0">
                        <a:solidFill>
                          <a:srgbClr val="009BAE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68201"/>
                  </a:ext>
                </a:extLst>
              </a:tr>
              <a:tr h="26395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wb</a:t>
                      </a:r>
                      <a:r>
                        <a:rPr lang="en-US" sz="24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Read and Write both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565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95D0AA-C3DB-E779-A32B-F5A6A0CEA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99046"/>
              </p:ext>
            </p:extLst>
          </p:nvPr>
        </p:nvGraphicFramePr>
        <p:xfrm>
          <a:off x="353012" y="3579782"/>
          <a:ext cx="11548328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7670">
                  <a:extLst>
                    <a:ext uri="{9D8B030D-6E8A-4147-A177-3AD203B41FA5}">
                      <a16:colId xmlns:a16="http://schemas.microsoft.com/office/drawing/2014/main" val="1984157886"/>
                    </a:ext>
                  </a:extLst>
                </a:gridCol>
                <a:gridCol w="10220658">
                  <a:extLst>
                    <a:ext uri="{9D8B030D-6E8A-4147-A177-3AD203B41FA5}">
                      <a16:colId xmlns:a16="http://schemas.microsoft.com/office/drawing/2014/main" val="3422638180"/>
                    </a:ext>
                  </a:extLst>
                </a:gridCol>
              </a:tblGrid>
              <a:tr h="24231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85391"/>
                  </a:ext>
                </a:extLst>
              </a:tr>
              <a:tr h="2322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Opens</a:t>
                      </a:r>
                      <a:r>
                        <a:rPr lang="en-US" sz="2400" baseline="0" dirty="0">
                          <a:solidFill>
                            <a:srgbClr val="009BAE"/>
                          </a:solidFill>
                        </a:rPr>
                        <a:t> file to append, if file not exist will create it for write</a:t>
                      </a:r>
                      <a:endParaRPr lang="en-US" sz="2400" dirty="0">
                        <a:solidFill>
                          <a:srgbClr val="009BAE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61664"/>
                  </a:ext>
                </a:extLst>
              </a:tr>
              <a:tr h="2322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ab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Append in binary format</a:t>
                      </a:r>
                      <a:r>
                        <a:rPr lang="en-US" sz="2400" baseline="0" dirty="0">
                          <a:solidFill>
                            <a:srgbClr val="009BAE"/>
                          </a:solidFill>
                        </a:rPr>
                        <a:t>, if file not exist will create it for write</a:t>
                      </a:r>
                      <a:endParaRPr lang="en-US" sz="2400" dirty="0">
                        <a:solidFill>
                          <a:srgbClr val="009BAE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8384"/>
                  </a:ext>
                </a:extLst>
              </a:tr>
              <a:tr h="2322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9BAE"/>
                          </a:solidFill>
                        </a:rPr>
                        <a:t>Append</a:t>
                      </a:r>
                      <a:r>
                        <a:rPr lang="en-IN" sz="2400" baseline="0" dirty="0">
                          <a:solidFill>
                            <a:srgbClr val="009BAE"/>
                          </a:solidFill>
                        </a:rPr>
                        <a:t>, if file not exist it will create for read and write both</a:t>
                      </a:r>
                      <a:endParaRPr lang="en-US" sz="2400" dirty="0">
                        <a:solidFill>
                          <a:srgbClr val="009BAE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1972"/>
                  </a:ext>
                </a:extLst>
              </a:tr>
              <a:tr h="2322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ab</a:t>
                      </a:r>
                      <a:r>
                        <a:rPr lang="en-US" sz="24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009BAE"/>
                          </a:solidFill>
                        </a:rPr>
                        <a:t>Read and Write both in binary format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77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FDE54-DDDD-21C4-268F-F247F18E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3C17-A924-969E-1EB2-BD6FDAB3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1FEB-F104-D069-9172-EF423DBC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read() method returns the </a:t>
            </a:r>
            <a:r>
              <a:rPr lang="en-US" dirty="0">
                <a:solidFill>
                  <a:srgbClr val="C00000"/>
                </a:solidFill>
              </a:rPr>
              <a:t>specified number of bytes</a:t>
            </a:r>
            <a:r>
              <a:rPr lang="en-US" dirty="0"/>
              <a:t> from the file. </a:t>
            </a:r>
            <a:r>
              <a:rPr lang="en-US" dirty="0">
                <a:solidFill>
                  <a:srgbClr val="C00000"/>
                </a:solidFill>
              </a:rPr>
              <a:t>Default is -1 </a:t>
            </a:r>
            <a:r>
              <a:rPr lang="en-US" dirty="0"/>
              <a:t>which means the </a:t>
            </a:r>
            <a:r>
              <a:rPr lang="en-US" dirty="0">
                <a:solidFill>
                  <a:srgbClr val="C00000"/>
                </a:solidFill>
              </a:rPr>
              <a:t>whole file.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89C7A-8BEA-D99A-2D44-1C2F975DA2B5}"/>
              </a:ext>
            </a:extLst>
          </p:cNvPr>
          <p:cNvSpPr/>
          <p:nvPr/>
        </p:nvSpPr>
        <p:spPr>
          <a:xfrm>
            <a:off x="500322" y="2056847"/>
            <a:ext cx="499722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Fileobject.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read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([size])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89D156D4-3C3D-9D25-7CA4-B92DA9A24BCD}"/>
              </a:ext>
            </a:extLst>
          </p:cNvPr>
          <p:cNvSpPr/>
          <p:nvPr/>
        </p:nvSpPr>
        <p:spPr>
          <a:xfrm>
            <a:off x="500322" y="1727663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4CC16C-BE86-F54C-16DB-E2C64DBE7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75660"/>
              </p:ext>
            </p:extLst>
          </p:nvPr>
        </p:nvGraphicFramePr>
        <p:xfrm>
          <a:off x="511630" y="2879985"/>
          <a:ext cx="1114674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8501">
                  <a:extLst>
                    <a:ext uri="{9D8B030D-6E8A-4147-A177-3AD203B41FA5}">
                      <a16:colId xmlns:a16="http://schemas.microsoft.com/office/drawing/2014/main" val="188452550"/>
                    </a:ext>
                  </a:extLst>
                </a:gridCol>
                <a:gridCol w="9308247">
                  <a:extLst>
                    <a:ext uri="{9D8B030D-6E8A-4147-A177-3AD203B41FA5}">
                      <a16:colId xmlns:a16="http://schemas.microsoft.com/office/drawing/2014/main" val="918051645"/>
                    </a:ext>
                  </a:extLst>
                </a:gridCol>
              </a:tblGrid>
              <a:tr h="3318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Parameter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60526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size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/>
                        <a:t>Optional. The number of bytes to return.</a:t>
                      </a:r>
                      <a:r>
                        <a:rPr lang="en-IN" sz="2400" dirty="0"/>
                        <a:t> if we don’t specify size it will return </a:t>
                      </a:r>
                      <a:r>
                        <a:rPr lang="en-IN" sz="2400" dirty="0">
                          <a:solidFill>
                            <a:srgbClr val="C00000"/>
                          </a:solidFill>
                        </a:rPr>
                        <a:t>whole file</a:t>
                      </a:r>
                      <a:endParaRPr lang="en-US" sz="2400" b="1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5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8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1F05D-C5D5-51EB-C469-7C28E755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F5FD-A8E5-9BBD-818F-CE25EF07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Reading File example using read()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B4FD4-9AE3-801C-730A-E1FE58D718AE}"/>
              </a:ext>
            </a:extLst>
          </p:cNvPr>
          <p:cNvSpPr/>
          <p:nvPr/>
        </p:nvSpPr>
        <p:spPr>
          <a:xfrm>
            <a:off x="825413" y="1377667"/>
            <a:ext cx="414542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data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print(data)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D90AF-6989-7876-159F-CD95175EBF25}"/>
              </a:ext>
            </a:extLst>
          </p:cNvPr>
          <p:cNvSpPr/>
          <p:nvPr/>
        </p:nvSpPr>
        <p:spPr>
          <a:xfrm>
            <a:off x="325420" y="137766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7371DA3-3F93-5B3D-9B4F-2AF3B59F2BA9}"/>
              </a:ext>
            </a:extLst>
          </p:cNvPr>
          <p:cNvSpPr/>
          <p:nvPr/>
        </p:nvSpPr>
        <p:spPr>
          <a:xfrm>
            <a:off x="325420" y="1048483"/>
            <a:ext cx="15615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readfile.</a:t>
            </a:r>
            <a:r>
              <a:rPr lang="en-US" sz="1600" dirty="0">
                <a:solidFill>
                  <a:schemeClr val="bg1"/>
                </a:solidFill>
              </a:rPr>
              <a:t>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A0216-97FE-DCDB-CA71-54F70D17E04A}"/>
              </a:ext>
            </a:extLst>
          </p:cNvPr>
          <p:cNvSpPr/>
          <p:nvPr/>
        </p:nvSpPr>
        <p:spPr>
          <a:xfrm>
            <a:off x="5184498" y="1376312"/>
            <a:ext cx="652674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Darshan Institute of Computer Applications - Rajkot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Rajkot -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Morbi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Highway,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Gujarat-363650, INDIA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4B410FE5-1B5F-379C-4947-EABD593925BF}"/>
              </a:ext>
            </a:extLst>
          </p:cNvPr>
          <p:cNvSpPr/>
          <p:nvPr/>
        </p:nvSpPr>
        <p:spPr>
          <a:xfrm>
            <a:off x="5184499" y="1047128"/>
            <a:ext cx="15615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college</a:t>
            </a:r>
            <a:r>
              <a:rPr lang="en-US" dirty="0">
                <a:solidFill>
                  <a:schemeClr val="bg1"/>
                </a:solidFill>
              </a:rPr>
              <a:t>.txt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1AFFC-4F8C-4AD5-2D23-2DA67FEFD2E2}"/>
              </a:ext>
            </a:extLst>
          </p:cNvPr>
          <p:cNvSpPr/>
          <p:nvPr/>
        </p:nvSpPr>
        <p:spPr>
          <a:xfrm>
            <a:off x="325419" y="3463996"/>
            <a:ext cx="652674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Darshan Institute of Computer Applications - Rajkot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Rajkot - Morbi Highway,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Gujarat-363650, INDIA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B1959D35-3FE8-E63E-7D7D-ECBA76E91424}"/>
              </a:ext>
            </a:extLst>
          </p:cNvPr>
          <p:cNvSpPr/>
          <p:nvPr/>
        </p:nvSpPr>
        <p:spPr>
          <a:xfrm>
            <a:off x="325420" y="31348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 animBg="1"/>
      <p:bldP spid="9" grpId="0" uiExpand="1" build="p" animBg="1"/>
      <p:bldP spid="10" grpId="0" animBg="1"/>
      <p:bldP spid="11" grpId="0" build="p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8556</TotalTime>
  <Words>4257</Words>
  <Application>Microsoft Office PowerPoint</Application>
  <PresentationFormat>Widescreen</PresentationFormat>
  <Paragraphs>1576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Segoe UI Black</vt:lpstr>
      <vt:lpstr>Roboto Condensed Light</vt:lpstr>
      <vt:lpstr>Arial</vt:lpstr>
      <vt:lpstr>Times New Roman</vt:lpstr>
      <vt:lpstr>Wingdings 3</vt:lpstr>
      <vt:lpstr>Roboto Condensed</vt:lpstr>
      <vt:lpstr>Wingdings 2</vt:lpstr>
      <vt:lpstr>Menlo</vt:lpstr>
      <vt:lpstr>Wingdings</vt:lpstr>
      <vt:lpstr>Calibri</vt:lpstr>
      <vt:lpstr>Consolas</vt:lpstr>
      <vt:lpstr>Office Theme</vt:lpstr>
      <vt:lpstr>1_Office Theme</vt:lpstr>
      <vt:lpstr>2_Office Theme</vt:lpstr>
      <vt:lpstr>Unit-04  File IO &amp; Modules </vt:lpstr>
      <vt:lpstr>PowerPoint Presentation</vt:lpstr>
      <vt:lpstr>Introduction to File</vt:lpstr>
      <vt:lpstr>Introduction</vt:lpstr>
      <vt:lpstr>Common File Operations</vt:lpstr>
      <vt:lpstr>Basic IO operations in Python</vt:lpstr>
      <vt:lpstr>open() - Access Mode</vt:lpstr>
      <vt:lpstr>read()</vt:lpstr>
      <vt:lpstr>Reading File example using read() function</vt:lpstr>
      <vt:lpstr>Example : Read file in Python</vt:lpstr>
      <vt:lpstr>How to write path?</vt:lpstr>
      <vt:lpstr>write()</vt:lpstr>
      <vt:lpstr>Example : Write file in Python</vt:lpstr>
      <vt:lpstr>Handling errors using “with” keyword</vt:lpstr>
      <vt:lpstr>WAP to count lines, word, and characters within a text file</vt:lpstr>
      <vt:lpstr>WAP that reads a file and counts the number of occurrences of word</vt:lpstr>
      <vt:lpstr>Exercise </vt:lpstr>
      <vt:lpstr>File Handling Functions : tell(), seek()</vt:lpstr>
      <vt:lpstr>File Handling Functions : close()</vt:lpstr>
      <vt:lpstr>File Handling Functions : rename()</vt:lpstr>
      <vt:lpstr>File Handling Functions : remove()</vt:lpstr>
      <vt:lpstr>Introduction to Module</vt:lpstr>
      <vt:lpstr>Introduction</vt:lpstr>
      <vt:lpstr>Importing a module</vt:lpstr>
      <vt:lpstr>Math Module</vt:lpstr>
      <vt:lpstr>Math Module Functions : ceil(), floor(), factorial() </vt:lpstr>
      <vt:lpstr>Math Module Functions : gcd(), fabs()</vt:lpstr>
      <vt:lpstr>Math Module Functions : fmod(), fsum()</vt:lpstr>
      <vt:lpstr>Math Module Functions : trunc()</vt:lpstr>
      <vt:lpstr>Logarithmic and Power Functions</vt:lpstr>
      <vt:lpstr>Random Module</vt:lpstr>
      <vt:lpstr>Random module functions : seed()</vt:lpstr>
      <vt:lpstr>Random module functions : randint(), randrange()</vt:lpstr>
      <vt:lpstr>Random module functions : choice(), shuffle()</vt:lpstr>
      <vt:lpstr>Random module functions : choices() </vt:lpstr>
      <vt:lpstr>Random module functions : choices() </vt:lpstr>
      <vt:lpstr>Random module functions : choices() </vt:lpstr>
      <vt:lpstr>Random module functions : uniform(), sample()</vt:lpstr>
      <vt:lpstr>Random module functions : getstate(), setstate()</vt:lpstr>
      <vt:lpstr>Example</vt:lpstr>
      <vt:lpstr>Date Time Module</vt:lpstr>
      <vt:lpstr>Date Time Module constants</vt:lpstr>
      <vt:lpstr>date class</vt:lpstr>
      <vt:lpstr>time class</vt:lpstr>
      <vt:lpstr>Datetime class</vt:lpstr>
      <vt:lpstr>Timedelta class</vt:lpstr>
      <vt:lpstr>Format Datetime</vt:lpstr>
      <vt:lpstr>Format Datetime</vt:lpstr>
      <vt:lpstr>Datetime module functions : strftime(), strptime()</vt:lpstr>
      <vt:lpstr>Format Datetime</vt:lpstr>
      <vt:lpstr>Datetime module functions : fromisoformat() </vt:lpstr>
      <vt:lpstr>Datetime module functions : weekday() </vt:lpstr>
      <vt:lpstr>Datetime module functions : isocalendar(), isoweekday()</vt:lpstr>
      <vt:lpstr>Datetime module functions : isoformat()</vt:lpstr>
      <vt:lpstr>Datetime module functions : replace()</vt:lpstr>
      <vt:lpstr>Creating a custom module </vt:lpstr>
      <vt:lpstr>Variables in module</vt:lpstr>
      <vt:lpstr>Import From Module</vt:lpstr>
      <vt:lpstr>Creating custom 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1457</cp:revision>
  <dcterms:created xsi:type="dcterms:W3CDTF">2020-05-01T05:09:15Z</dcterms:created>
  <dcterms:modified xsi:type="dcterms:W3CDTF">2025-02-21T03:03:08Z</dcterms:modified>
</cp:coreProperties>
</file>