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308" r:id="rId2"/>
    <p:sldId id="352" r:id="rId3"/>
    <p:sldId id="359" r:id="rId4"/>
    <p:sldId id="360" r:id="rId5"/>
    <p:sldId id="436" r:id="rId6"/>
    <p:sldId id="362" r:id="rId7"/>
    <p:sldId id="407" r:id="rId8"/>
    <p:sldId id="409" r:id="rId9"/>
    <p:sldId id="378" r:id="rId10"/>
    <p:sldId id="363" r:id="rId11"/>
    <p:sldId id="364" r:id="rId12"/>
    <p:sldId id="365" r:id="rId13"/>
    <p:sldId id="366" r:id="rId14"/>
    <p:sldId id="367" r:id="rId15"/>
    <p:sldId id="447" r:id="rId16"/>
    <p:sldId id="371" r:id="rId17"/>
    <p:sldId id="437" r:id="rId18"/>
    <p:sldId id="438" r:id="rId19"/>
    <p:sldId id="439" r:id="rId20"/>
    <p:sldId id="440" r:id="rId21"/>
    <p:sldId id="441" r:id="rId22"/>
    <p:sldId id="372" r:id="rId23"/>
    <p:sldId id="448" r:id="rId24"/>
    <p:sldId id="449" r:id="rId25"/>
    <p:sldId id="450" r:id="rId26"/>
    <p:sldId id="445" r:id="rId27"/>
    <p:sldId id="446" r:id="rId28"/>
    <p:sldId id="358" r:id="rId29"/>
  </p:sldIdLst>
  <p:sldSz cx="12192000" cy="6858000"/>
  <p:notesSz cx="6858000" cy="9144000"/>
  <p:embeddedFontLst>
    <p:embeddedFont>
      <p:font typeface="Segoe UI Black" panose="020B0A02040204020203" pitchFamily="34" charset="0"/>
      <p:bold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Roboto Condensed Light" panose="02000000000000000000" pitchFamily="2" charset="0"/>
      <p:regular r:id="rId37"/>
      <p:italic r:id="rId38"/>
    </p:embeddedFont>
    <p:embeddedFont>
      <p:font typeface="Roboto Condensed" panose="02000000000000000000" pitchFamily="2" charset="0"/>
      <p:regular r:id="rId39"/>
      <p:bold r:id="rId40"/>
      <p:italic r:id="rId41"/>
      <p:boldItalic r:id="rId42"/>
    </p:embeddedFont>
    <p:embeddedFont>
      <p:font typeface="Wingdings 3" panose="05040102010807070707" pitchFamily="18" charset="2"/>
      <p:regular r:id="rId43"/>
    </p:embeddedFont>
    <p:embeddedFont>
      <p:font typeface="Wingdings 2" panose="05020102010507070707" pitchFamily="18" charset="2"/>
      <p:regular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FB7eqp2OF+Fr7VzN+W7NAQ==" hashData="ZVyhjuUnetMz3qMAY85VLeP1ChCqUE03GG5uSSrGXYOhzWqaf5YtMfVFyX5vPzwWUimG8ksUAptKgMBZfM7Sn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DED6"/>
    <a:srgbClr val="D4DED6"/>
    <a:srgbClr val="ED524F"/>
    <a:srgbClr val="301B92"/>
    <a:srgbClr val="673BB7"/>
    <a:srgbClr val="607D8B"/>
    <a:srgbClr val="B71B1C"/>
    <a:srgbClr val="F54337"/>
    <a:srgbClr val="D81A60"/>
    <a:srgbClr val="890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15.jpe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272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0" u="none" dirty="0"/>
              <a:t>Darshan Institute of Computer Applications,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2104CS304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Introduction to JavaScript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8" y="86119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272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0" u="none" dirty="0"/>
              <a:t>Darshan Institute of Computer Applications,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  <p:sp>
        <p:nvSpPr>
          <p:cNvPr id="20" name="Hexagon 1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7D5008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7D500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7D500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46608028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Chirag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K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Sakhrani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2304CS431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(CSJS)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Introduction to JavaScript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60475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2104CS304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Introduction to JavaScript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92" y="863445"/>
            <a:ext cx="11953729" cy="558678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4318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57" y="5664170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2104CS304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Introduction to JavaScript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1939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2104CS304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Introduction to JavaScript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599230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2104CS304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Introduction to JavaScript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51030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chirag.sakhrani@darshan.ac.in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8401191184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Application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</a:t>
            </a:r>
            <a:r>
              <a:rPr lang="en-IN" dirty="0" err="1"/>
              <a:t>Chirag</a:t>
            </a:r>
            <a:r>
              <a:rPr lang="en-IN" dirty="0"/>
              <a:t> K </a:t>
            </a:r>
            <a:r>
              <a:rPr lang="en-IN" dirty="0" err="1"/>
              <a:t>Sakhrani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Client Side Scripting using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IN" dirty="0"/>
              <a:t> (CSJS) (</a:t>
            </a:r>
            <a:r>
              <a:rPr lang="en-US" dirty="0"/>
              <a:t>2304CS431</a:t>
            </a:r>
            <a:r>
              <a:rPr lang="en-IN" dirty="0"/>
              <a:t>)</a:t>
            </a:r>
            <a:endParaRPr lang="en-US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9" y="5197789"/>
            <a:ext cx="1353599" cy="1353599"/>
          </a:xfr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Unit-01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JavaScript</a:t>
            </a:r>
          </a:p>
        </p:txBody>
      </p:sp>
      <p:pic>
        <p:nvPicPr>
          <p:cNvPr id="17" name="Picture 16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1154" y="1888426"/>
            <a:ext cx="4149988" cy="29737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3652001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 variable can contain several types of value: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dirty="0"/>
              <a:t> : character wrapped in quotes e.g. “</a:t>
            </a:r>
            <a:r>
              <a:rPr lang="en-US" dirty="0" err="1"/>
              <a:t>rajkot</a:t>
            </a:r>
            <a:r>
              <a:rPr lang="en-US" dirty="0"/>
              <a:t>”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Number</a:t>
            </a:r>
            <a:r>
              <a:rPr lang="en-US" dirty="0"/>
              <a:t> : a numeric value e.g. 156, 100, 1.2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Boolean</a:t>
            </a:r>
            <a:r>
              <a:rPr lang="en-US" dirty="0"/>
              <a:t> : a value of true or false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Null</a:t>
            </a:r>
            <a:r>
              <a:rPr lang="en-US" dirty="0"/>
              <a:t> : an empty variable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Function</a:t>
            </a:r>
            <a:r>
              <a:rPr lang="en-US" dirty="0"/>
              <a:t> : a function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Object</a:t>
            </a:r>
            <a:r>
              <a:rPr lang="en-US" dirty="0"/>
              <a:t> : an object</a:t>
            </a:r>
          </a:p>
          <a:p>
            <a:pPr>
              <a:buClr>
                <a:schemeClr val="tx1"/>
              </a:buClr>
            </a:pPr>
            <a:r>
              <a:rPr lang="en-US" dirty="0"/>
              <a:t>Attributes of </a:t>
            </a:r>
            <a:r>
              <a:rPr lang="en-US" dirty="0" err="1"/>
              <a:t>Javascript</a:t>
            </a:r>
            <a:r>
              <a:rPr lang="en-US" dirty="0"/>
              <a:t> variables 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is a </a:t>
            </a:r>
            <a:r>
              <a:rPr lang="en-US" b="1" dirty="0">
                <a:solidFill>
                  <a:srgbClr val="C00000"/>
                </a:solidFill>
              </a:rPr>
              <a:t>case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sensitive</a:t>
            </a:r>
            <a:r>
              <a:rPr lang="en-US" dirty="0"/>
              <a:t>. </a:t>
            </a:r>
            <a:r>
              <a:rPr lang="en-US" i="1" dirty="0"/>
              <a:t>(</a:t>
            </a:r>
            <a:r>
              <a:rPr lang="en-US" i="1" dirty="0" err="1"/>
              <a:t>mynum</a:t>
            </a:r>
            <a:r>
              <a:rPr lang="en-US" i="1" dirty="0"/>
              <a:t> and </a:t>
            </a:r>
            <a:r>
              <a:rPr lang="en-US" i="1" dirty="0" err="1"/>
              <a:t>MyNum</a:t>
            </a:r>
            <a:r>
              <a:rPr lang="en-US" i="1" dirty="0"/>
              <a:t> are different variables)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</a:t>
            </a:r>
            <a:r>
              <a:rPr lang="en-US" b="1" dirty="0">
                <a:solidFill>
                  <a:srgbClr val="C00000"/>
                </a:solidFill>
              </a:rPr>
              <a:t>cannot</a:t>
            </a:r>
            <a:r>
              <a:rPr lang="en-US" dirty="0"/>
              <a:t> contain </a:t>
            </a:r>
            <a:r>
              <a:rPr lang="en-US" b="1" dirty="0">
                <a:solidFill>
                  <a:srgbClr val="C00000"/>
                </a:solidFill>
              </a:rPr>
              <a:t>punctuation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b="1" dirty="0">
                <a:solidFill>
                  <a:srgbClr val="C00000"/>
                </a:solidFill>
              </a:rPr>
              <a:t>space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start</a:t>
            </a:r>
            <a:r>
              <a:rPr lang="en-US" b="1" dirty="0"/>
              <a:t> </a:t>
            </a:r>
            <a:r>
              <a:rPr lang="en-US" dirty="0"/>
              <a:t>with a </a:t>
            </a:r>
            <a:r>
              <a:rPr lang="en-US" b="1" dirty="0">
                <a:solidFill>
                  <a:srgbClr val="C00000"/>
                </a:solidFill>
              </a:rPr>
              <a:t>digit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</a:t>
            </a:r>
            <a:r>
              <a:rPr lang="en-US" b="1" dirty="0">
                <a:solidFill>
                  <a:srgbClr val="C00000"/>
                </a:solidFill>
              </a:rPr>
              <a:t>cannot</a:t>
            </a:r>
            <a:r>
              <a:rPr lang="en-US" b="1" dirty="0"/>
              <a:t> </a:t>
            </a:r>
            <a:r>
              <a:rPr lang="en-US" dirty="0"/>
              <a:t>be a JavaScript </a:t>
            </a:r>
            <a:r>
              <a:rPr lang="en-US" b="1" dirty="0">
                <a:solidFill>
                  <a:srgbClr val="C00000"/>
                </a:solidFill>
              </a:rPr>
              <a:t>reserved</a:t>
            </a:r>
            <a:r>
              <a:rPr lang="en-US" b="1" dirty="0"/>
              <a:t> </a:t>
            </a:r>
            <a:r>
              <a:rPr lang="en-US" dirty="0"/>
              <a:t>word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96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dirty="0"/>
              <a:t> can be defined as a </a:t>
            </a:r>
            <a:r>
              <a:rPr lang="en-US" b="1" dirty="0">
                <a:solidFill>
                  <a:srgbClr val="C00000"/>
                </a:solidFill>
              </a:rPr>
              <a:t>sequence of letters, digits, punctuation and so on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b="1" dirty="0"/>
              <a:t> </a:t>
            </a:r>
            <a:r>
              <a:rPr lang="en-US" dirty="0"/>
              <a:t>in a JavaScript is </a:t>
            </a:r>
            <a:r>
              <a:rPr lang="en-US" b="1" dirty="0">
                <a:solidFill>
                  <a:srgbClr val="C00000"/>
                </a:solidFill>
              </a:rPr>
              <a:t>wrapped</a:t>
            </a:r>
            <a:r>
              <a:rPr lang="en-US" dirty="0"/>
              <a:t> with </a:t>
            </a:r>
            <a:r>
              <a:rPr lang="en-US" b="1" dirty="0">
                <a:solidFill>
                  <a:srgbClr val="C00000"/>
                </a:solidFill>
              </a:rPr>
              <a:t>single or double quotes</a:t>
            </a:r>
          </a:p>
          <a:p>
            <a:r>
              <a:rPr lang="en-US" dirty="0"/>
              <a:t>Strings can be </a:t>
            </a:r>
            <a:r>
              <a:rPr lang="en-US" b="1" dirty="0">
                <a:solidFill>
                  <a:srgbClr val="C00000"/>
                </a:solidFill>
              </a:rPr>
              <a:t>joined</a:t>
            </a:r>
            <a:r>
              <a:rPr lang="en-US" b="1" dirty="0"/>
              <a:t> </a:t>
            </a:r>
            <a:r>
              <a:rPr lang="en-US" dirty="0"/>
              <a:t>together with the </a:t>
            </a:r>
            <a:r>
              <a:rPr lang="en-US" b="1" dirty="0">
                <a:solidFill>
                  <a:srgbClr val="C00000"/>
                </a:solidFill>
              </a:rPr>
              <a:t>+ operator</a:t>
            </a:r>
            <a:r>
              <a:rPr lang="en-US" dirty="0"/>
              <a:t>, which is called </a:t>
            </a:r>
            <a:r>
              <a:rPr lang="en-US" b="1" dirty="0">
                <a:solidFill>
                  <a:srgbClr val="C00000"/>
                </a:solidFill>
              </a:rPr>
              <a:t>concatenation</a:t>
            </a:r>
            <a:r>
              <a:rPr lang="en-US" dirty="0"/>
              <a:t>.</a:t>
            </a:r>
          </a:p>
          <a:p>
            <a:pPr lvl="1">
              <a:buNone/>
            </a:pPr>
            <a:r>
              <a:rPr lang="en-US" dirty="0"/>
              <a:t>For Example,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mystring</a:t>
            </a:r>
            <a:r>
              <a:rPr lang="en-US" dirty="0"/>
              <a:t> = “my college name is ” + “</a:t>
            </a:r>
            <a:r>
              <a:rPr lang="en-US" dirty="0" err="1"/>
              <a:t>Darshan</a:t>
            </a:r>
            <a:r>
              <a:rPr lang="en-US" dirty="0"/>
              <a:t>”;</a:t>
            </a:r>
          </a:p>
          <a:p>
            <a:r>
              <a:rPr lang="en-US" dirty="0"/>
              <a:t>As string is an object type it also has some useful features.</a:t>
            </a:r>
          </a:p>
          <a:p>
            <a:pPr lvl="1">
              <a:buNone/>
            </a:pPr>
            <a:r>
              <a:rPr lang="en-US" dirty="0"/>
              <a:t>For Example,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lenStr</a:t>
            </a:r>
            <a:r>
              <a:rPr lang="en-US" dirty="0"/>
              <a:t> = </a:t>
            </a:r>
            <a:r>
              <a:rPr lang="en-US" dirty="0" err="1"/>
              <a:t>mystring</a:t>
            </a:r>
            <a:r>
              <a:rPr lang="en-US" b="1" dirty="0" err="1">
                <a:solidFill>
                  <a:srgbClr val="C00000"/>
                </a:solidFill>
              </a:rPr>
              <a:t>.length</a:t>
            </a:r>
            <a:r>
              <a:rPr lang="en-US" dirty="0"/>
              <a:t>;</a:t>
            </a:r>
          </a:p>
          <a:p>
            <a:pPr lvl="1">
              <a:buNone/>
            </a:pPr>
            <a:r>
              <a:rPr lang="en-US" dirty="0"/>
              <a:t>Which returns the </a:t>
            </a:r>
            <a:r>
              <a:rPr lang="en-US" b="1" dirty="0">
                <a:solidFill>
                  <a:srgbClr val="C00000"/>
                </a:solidFill>
              </a:rPr>
              <a:t>length</a:t>
            </a:r>
            <a:r>
              <a:rPr lang="en-US" b="1" dirty="0"/>
              <a:t> </a:t>
            </a:r>
            <a:r>
              <a:rPr lang="en-US" dirty="0"/>
              <a:t>of the 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b="1" dirty="0"/>
              <a:t>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integer</a:t>
            </a:r>
          </a:p>
          <a:p>
            <a:r>
              <a:rPr lang="en-US" dirty="0"/>
              <a:t>Backslash escape character ( \ ) is used for avoiding problem to use special character </a:t>
            </a:r>
            <a:r>
              <a:rPr lang="en-US" dirty="0">
                <a:solidFill>
                  <a:srgbClr val="C00000"/>
                </a:solidFill>
              </a:rPr>
              <a:t>“”,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‘’,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\ </a:t>
            </a:r>
            <a:r>
              <a:rPr lang="en-US" dirty="0"/>
              <a:t>etc.  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e.g. </a:t>
            </a:r>
            <a:r>
              <a:rPr lang="en-US" dirty="0" err="1">
                <a:solidFill>
                  <a:srgbClr val="00B0F0"/>
                </a:solidFill>
              </a:rPr>
              <a:t>var</a:t>
            </a:r>
            <a:r>
              <a:rPr lang="en-US" dirty="0">
                <a:solidFill>
                  <a:srgbClr val="00B0F0"/>
                </a:solidFill>
              </a:rPr>
              <a:t> text = “I am studding in \“Darshan\" University."; </a:t>
            </a:r>
            <a:r>
              <a:rPr lang="en-US" dirty="0">
                <a:solidFill>
                  <a:srgbClr val="00B050"/>
                </a:solidFill>
              </a:rPr>
              <a:t>/* I am studding in “Darshan" University. */</a:t>
            </a:r>
          </a:p>
        </p:txBody>
      </p:sp>
    </p:spTree>
    <p:extLst>
      <p:ext uri="{BB962C8B-B14F-4D97-AF65-F5344CB8AC3E}">
        <p14:creationId xmlns:p14="http://schemas.microsoft.com/office/powerpoint/2010/main" val="2636151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Handling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  <a:p>
            <a:pPr lvl="1"/>
            <a:r>
              <a:rPr lang="en-US" dirty="0"/>
              <a:t>With “+” operator 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e.g. “Darshan” + “ ” + “University”;</a:t>
            </a:r>
          </a:p>
          <a:p>
            <a:pPr lvl="1"/>
            <a:r>
              <a:rPr lang="en-US" dirty="0"/>
              <a:t>With “</a:t>
            </a:r>
            <a:r>
              <a:rPr lang="en-IN" dirty="0" err="1"/>
              <a:t>concat</a:t>
            </a:r>
            <a:r>
              <a:rPr lang="en-IN" dirty="0"/>
              <a:t>()” function </a:t>
            </a:r>
          </a:p>
          <a:p>
            <a:pPr lvl="2"/>
            <a:r>
              <a:rPr lang="en-IN" dirty="0">
                <a:solidFill>
                  <a:srgbClr val="00B0F0"/>
                </a:solidFill>
              </a:rPr>
              <a:t>e.g. </a:t>
            </a:r>
          </a:p>
          <a:p>
            <a:pPr lvl="2"/>
            <a:r>
              <a:rPr lang="en-IN" dirty="0" err="1">
                <a:solidFill>
                  <a:srgbClr val="00B0F0"/>
                </a:solidFill>
              </a:rPr>
              <a:t>var</a:t>
            </a:r>
            <a:r>
              <a:rPr lang="en-IN" dirty="0">
                <a:solidFill>
                  <a:srgbClr val="00B0F0"/>
                </a:solidFill>
              </a:rPr>
              <a:t> text1 = “Darshan";</a:t>
            </a:r>
          </a:p>
          <a:p>
            <a:pPr lvl="2"/>
            <a:r>
              <a:rPr lang="en-IN" dirty="0" err="1">
                <a:solidFill>
                  <a:srgbClr val="00B0F0"/>
                </a:solidFill>
              </a:rPr>
              <a:t>var</a:t>
            </a:r>
            <a:r>
              <a:rPr lang="en-IN" dirty="0">
                <a:solidFill>
                  <a:srgbClr val="00B0F0"/>
                </a:solidFill>
              </a:rPr>
              <a:t> text2 = “University";</a:t>
            </a:r>
          </a:p>
          <a:p>
            <a:pPr lvl="2"/>
            <a:r>
              <a:rPr lang="en-IN" dirty="0" err="1">
                <a:solidFill>
                  <a:srgbClr val="00B0F0"/>
                </a:solidFill>
              </a:rPr>
              <a:t>var</a:t>
            </a:r>
            <a:r>
              <a:rPr lang="en-IN" dirty="0">
                <a:solidFill>
                  <a:srgbClr val="00B0F0"/>
                </a:solidFill>
              </a:rPr>
              <a:t> text3 = “Rajkot”;</a:t>
            </a:r>
          </a:p>
          <a:p>
            <a:pPr lvl="2"/>
            <a:r>
              <a:rPr lang="en-IN" dirty="0" err="1">
                <a:solidFill>
                  <a:srgbClr val="00B0F0"/>
                </a:solidFill>
              </a:rPr>
              <a:t>var</a:t>
            </a:r>
            <a:r>
              <a:rPr lang="en-IN" dirty="0">
                <a:solidFill>
                  <a:srgbClr val="00B0F0"/>
                </a:solidFill>
              </a:rPr>
              <a:t> result = text1.concat(“ ”, text2, “ ”, text3);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String Lengths 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e.g. </a:t>
            </a:r>
          </a:p>
          <a:p>
            <a:pPr lvl="1"/>
            <a:r>
              <a:rPr lang="en-US" dirty="0" err="1">
                <a:solidFill>
                  <a:srgbClr val="00B0F0"/>
                </a:solidFill>
              </a:rPr>
              <a:t>var</a:t>
            </a:r>
            <a:r>
              <a:rPr lang="en-US" dirty="0">
                <a:solidFill>
                  <a:srgbClr val="00B0F0"/>
                </a:solidFill>
              </a:rPr>
              <a:t> name = “Darshan”;</a:t>
            </a:r>
          </a:p>
          <a:p>
            <a:pPr lvl="1"/>
            <a:r>
              <a:rPr lang="en-US" dirty="0" err="1">
                <a:solidFill>
                  <a:srgbClr val="00B0F0"/>
                </a:solidFill>
              </a:rPr>
              <a:t>var</a:t>
            </a:r>
            <a:r>
              <a:rPr lang="en-US" dirty="0">
                <a:solidFill>
                  <a:srgbClr val="00B0F0"/>
                </a:solidFill>
              </a:rPr>
              <a:t> length = </a:t>
            </a:r>
            <a:r>
              <a:rPr lang="en-US" dirty="0" err="1">
                <a:solidFill>
                  <a:srgbClr val="00B0F0"/>
                </a:solidFill>
              </a:rPr>
              <a:t>name.length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08900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Handling in JavaScript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6137735" cy="5590565"/>
          </a:xfrm>
        </p:spPr>
        <p:txBody>
          <a:bodyPr/>
          <a:lstStyle/>
          <a:p>
            <a:r>
              <a:rPr lang="en-US" dirty="0"/>
              <a:t>Slicing and Extracting Parts of a String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e.g. </a:t>
            </a:r>
          </a:p>
          <a:p>
            <a:pPr lvl="1"/>
            <a:r>
              <a:rPr lang="en-US" dirty="0" err="1">
                <a:solidFill>
                  <a:srgbClr val="00B0F0"/>
                </a:solidFill>
              </a:rPr>
              <a:t>var</a:t>
            </a:r>
            <a:r>
              <a:rPr lang="en-US" dirty="0">
                <a:solidFill>
                  <a:srgbClr val="00B0F0"/>
                </a:solidFill>
              </a:rPr>
              <a:t> name = “Darshan”;</a:t>
            </a:r>
          </a:p>
          <a:p>
            <a:pPr lvl="1"/>
            <a:r>
              <a:rPr lang="en-US" dirty="0" err="1">
                <a:solidFill>
                  <a:srgbClr val="00B0F0"/>
                </a:solidFill>
              </a:rPr>
              <a:t>var</a:t>
            </a:r>
            <a:r>
              <a:rPr lang="en-US" dirty="0">
                <a:solidFill>
                  <a:srgbClr val="00B0F0"/>
                </a:solidFill>
              </a:rPr>
              <a:t> part = </a:t>
            </a:r>
            <a:r>
              <a:rPr lang="en-US" dirty="0" err="1">
                <a:solidFill>
                  <a:srgbClr val="00B0F0"/>
                </a:solidFill>
              </a:rPr>
              <a:t>name.slice</a:t>
            </a:r>
            <a:r>
              <a:rPr lang="en-US" dirty="0">
                <a:solidFill>
                  <a:srgbClr val="00B0F0"/>
                </a:solidFill>
              </a:rPr>
              <a:t>(0,3); /* output will be “Dar” */</a:t>
            </a:r>
            <a:endParaRPr lang="en-US" dirty="0"/>
          </a:p>
          <a:p>
            <a:r>
              <a:rPr lang="en-US" dirty="0"/>
              <a:t>Changing Casing in String</a:t>
            </a:r>
          </a:p>
          <a:p>
            <a:pPr lvl="1"/>
            <a:r>
              <a:rPr lang="en-IN" dirty="0" err="1"/>
              <a:t>toLowerCase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toUpperCase</a:t>
            </a:r>
            <a:r>
              <a:rPr lang="en-IN" dirty="0"/>
              <a:t>()</a:t>
            </a:r>
          </a:p>
          <a:p>
            <a:pPr lvl="2"/>
            <a:r>
              <a:rPr lang="en-IN" dirty="0">
                <a:solidFill>
                  <a:srgbClr val="00B0F0"/>
                </a:solidFill>
              </a:rPr>
              <a:t>e.g.</a:t>
            </a:r>
          </a:p>
          <a:p>
            <a:pPr lvl="2"/>
            <a:r>
              <a:rPr lang="en-US" dirty="0" err="1">
                <a:solidFill>
                  <a:srgbClr val="00B0F0"/>
                </a:solidFill>
              </a:rPr>
              <a:t>var</a:t>
            </a:r>
            <a:r>
              <a:rPr lang="en-US" dirty="0">
                <a:solidFill>
                  <a:srgbClr val="00B0F0"/>
                </a:solidFill>
              </a:rPr>
              <a:t> name= “Darshan";</a:t>
            </a:r>
          </a:p>
          <a:p>
            <a:pPr lvl="2"/>
            <a:r>
              <a:rPr lang="en-US" dirty="0" err="1">
                <a:solidFill>
                  <a:srgbClr val="00B0F0"/>
                </a:solidFill>
              </a:rPr>
              <a:t>var</a:t>
            </a:r>
            <a:r>
              <a:rPr lang="en-US" dirty="0">
                <a:solidFill>
                  <a:srgbClr val="00B0F0"/>
                </a:solidFill>
              </a:rPr>
              <a:t> result = </a:t>
            </a:r>
            <a:r>
              <a:rPr lang="en-US" dirty="0" err="1">
                <a:solidFill>
                  <a:srgbClr val="00B0F0"/>
                </a:solidFill>
              </a:rPr>
              <a:t>name.toLowerCase</a:t>
            </a:r>
            <a:r>
              <a:rPr lang="en-US" dirty="0">
                <a:solidFill>
                  <a:srgbClr val="00B0F0"/>
                </a:solidFill>
              </a:rPr>
              <a:t>();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68914" y="863443"/>
            <a:ext cx="5790813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Other String functions are:</a:t>
            </a:r>
          </a:p>
          <a:p>
            <a:pPr lvl="1"/>
            <a:r>
              <a:rPr lang="en-IN" dirty="0" err="1"/>
              <a:t>charAt</a:t>
            </a:r>
            <a:r>
              <a:rPr lang="en-IN" dirty="0"/>
              <a:t>(), </a:t>
            </a:r>
            <a:r>
              <a:rPr lang="en-IN" dirty="0" err="1"/>
              <a:t>charCodeAt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startsWith</a:t>
            </a:r>
            <a:r>
              <a:rPr lang="en-IN" dirty="0"/>
              <a:t>(), </a:t>
            </a:r>
            <a:r>
              <a:rPr lang="en-IN" dirty="0" err="1"/>
              <a:t>endsWith</a:t>
            </a:r>
            <a:r>
              <a:rPr lang="en-IN" dirty="0"/>
              <a:t>()</a:t>
            </a:r>
          </a:p>
          <a:p>
            <a:pPr lvl="1"/>
            <a:r>
              <a:rPr lang="en-IN" dirty="0"/>
              <a:t>includes()</a:t>
            </a:r>
          </a:p>
          <a:p>
            <a:pPr lvl="1"/>
            <a:r>
              <a:rPr lang="en-IN" dirty="0" err="1"/>
              <a:t>indexOf</a:t>
            </a:r>
            <a:r>
              <a:rPr lang="en-IN" dirty="0"/>
              <a:t>(), </a:t>
            </a:r>
            <a:r>
              <a:rPr lang="en-IN" dirty="0" err="1"/>
              <a:t>lastIndexOf</a:t>
            </a:r>
            <a:r>
              <a:rPr lang="en-IN" dirty="0"/>
              <a:t>()</a:t>
            </a:r>
          </a:p>
          <a:p>
            <a:pPr lvl="1"/>
            <a:r>
              <a:rPr lang="en-IN" dirty="0"/>
              <a:t>match()</a:t>
            </a:r>
          </a:p>
          <a:p>
            <a:pPr lvl="1"/>
            <a:r>
              <a:rPr lang="en-IN" dirty="0"/>
              <a:t>repeat()</a:t>
            </a:r>
          </a:p>
          <a:p>
            <a:pPr lvl="1"/>
            <a:r>
              <a:rPr lang="en-IN" dirty="0"/>
              <a:t>replace("", "")</a:t>
            </a:r>
          </a:p>
          <a:p>
            <a:pPr lvl="1"/>
            <a:r>
              <a:rPr lang="en-IN" dirty="0"/>
              <a:t>search()</a:t>
            </a:r>
          </a:p>
          <a:p>
            <a:pPr lvl="1"/>
            <a:r>
              <a:rPr lang="en-IN" dirty="0"/>
              <a:t>split()</a:t>
            </a:r>
          </a:p>
          <a:p>
            <a:pPr lvl="1"/>
            <a:r>
              <a:rPr lang="en-IN" dirty="0" err="1"/>
              <a:t>substr</a:t>
            </a:r>
            <a:r>
              <a:rPr lang="en-IN" dirty="0"/>
              <a:t>(start, length), substring(start, end)</a:t>
            </a:r>
          </a:p>
          <a:p>
            <a:pPr lvl="1"/>
            <a:r>
              <a:rPr lang="en-IN" dirty="0" err="1"/>
              <a:t>toString</a:t>
            </a:r>
            <a:r>
              <a:rPr lang="en-IN" dirty="0"/>
              <a:t>()</a:t>
            </a:r>
          </a:p>
          <a:p>
            <a:pPr lvl="1"/>
            <a:r>
              <a:rPr lang="en-IN" dirty="0"/>
              <a:t>trim()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250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Handling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5964820" cy="5590565"/>
          </a:xfrm>
        </p:spPr>
        <p:txBody>
          <a:bodyPr/>
          <a:lstStyle/>
          <a:p>
            <a:r>
              <a:rPr lang="en-US" dirty="0"/>
              <a:t>Rounding off a number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e.g.</a:t>
            </a:r>
          </a:p>
          <a:p>
            <a:pPr lvl="1"/>
            <a:r>
              <a:rPr lang="en-US" dirty="0" err="1">
                <a:solidFill>
                  <a:srgbClr val="00B0F0"/>
                </a:solidFill>
              </a:rPr>
              <a:t>var</a:t>
            </a:r>
            <a:r>
              <a:rPr lang="en-US" dirty="0">
                <a:solidFill>
                  <a:srgbClr val="00B0F0"/>
                </a:solidFill>
              </a:rPr>
              <a:t> x = 9.656;</a:t>
            </a:r>
          </a:p>
          <a:p>
            <a:pPr lvl="1"/>
            <a:r>
              <a:rPr lang="en-US" dirty="0" err="1">
                <a:solidFill>
                  <a:srgbClr val="00B0F0"/>
                </a:solidFill>
              </a:rPr>
              <a:t>x.toFixed</a:t>
            </a:r>
            <a:r>
              <a:rPr lang="en-US" dirty="0">
                <a:solidFill>
                  <a:srgbClr val="00B0F0"/>
                </a:solidFill>
              </a:rPr>
              <a:t>(2); /* 9.66 */</a:t>
            </a:r>
          </a:p>
          <a:p>
            <a:r>
              <a:rPr lang="en-US" dirty="0"/>
              <a:t>Convert JavaScript variables to numbers</a:t>
            </a:r>
          </a:p>
          <a:p>
            <a:pPr lvl="1"/>
            <a:r>
              <a:rPr lang="en-IN" dirty="0">
                <a:solidFill>
                  <a:srgbClr val="00B0F0"/>
                </a:solidFill>
              </a:rPr>
              <a:t>e.g.</a:t>
            </a:r>
          </a:p>
          <a:p>
            <a:pPr lvl="1"/>
            <a:r>
              <a:rPr lang="en-IN" dirty="0">
                <a:solidFill>
                  <a:srgbClr val="00B0F0"/>
                </a:solidFill>
              </a:rPr>
              <a:t>Number("10"); /* 10 */</a:t>
            </a:r>
          </a:p>
          <a:p>
            <a:pPr lvl="1"/>
            <a:r>
              <a:rPr lang="en-IN" dirty="0">
                <a:solidFill>
                  <a:srgbClr val="00B0F0"/>
                </a:solidFill>
              </a:rPr>
              <a:t>Number("John"); /* </a:t>
            </a:r>
            <a:r>
              <a:rPr lang="en-IN" dirty="0" err="1">
                <a:solidFill>
                  <a:srgbClr val="00B0F0"/>
                </a:solidFill>
              </a:rPr>
              <a:t>NaN</a:t>
            </a:r>
            <a:r>
              <a:rPr lang="en-IN" dirty="0">
                <a:solidFill>
                  <a:srgbClr val="00B0F0"/>
                </a:solidFill>
              </a:rPr>
              <a:t> */</a:t>
            </a:r>
          </a:p>
          <a:p>
            <a:r>
              <a:rPr lang="en-IN" dirty="0"/>
              <a:t>“</a:t>
            </a:r>
            <a:r>
              <a:rPr lang="en-IN" dirty="0" err="1"/>
              <a:t>parseInt</a:t>
            </a:r>
            <a:r>
              <a:rPr lang="en-IN" dirty="0"/>
              <a:t>()” Method</a:t>
            </a:r>
          </a:p>
          <a:p>
            <a:pPr lvl="1"/>
            <a:r>
              <a:rPr lang="en-IN" dirty="0">
                <a:solidFill>
                  <a:srgbClr val="00B0F0"/>
                </a:solidFill>
              </a:rPr>
              <a:t>e.g.</a:t>
            </a:r>
          </a:p>
          <a:p>
            <a:pPr lvl="1"/>
            <a:r>
              <a:rPr lang="fr-FR" dirty="0" err="1">
                <a:solidFill>
                  <a:srgbClr val="00B0F0"/>
                </a:solidFill>
              </a:rPr>
              <a:t>parseInt</a:t>
            </a:r>
            <a:r>
              <a:rPr lang="fr-FR" dirty="0">
                <a:solidFill>
                  <a:srgbClr val="00B0F0"/>
                </a:solidFill>
              </a:rPr>
              <a:t>("10.33"); </a:t>
            </a:r>
            <a:r>
              <a:rPr lang="en-IN" dirty="0">
                <a:solidFill>
                  <a:srgbClr val="00B0F0"/>
                </a:solidFill>
              </a:rPr>
              <a:t>/* 10 */</a:t>
            </a:r>
            <a:endParaRPr lang="fr-FR" dirty="0">
              <a:solidFill>
                <a:srgbClr val="00B0F0"/>
              </a:solidFill>
            </a:endParaRPr>
          </a:p>
          <a:p>
            <a:pPr lvl="1"/>
            <a:r>
              <a:rPr lang="fr-FR" dirty="0" err="1">
                <a:solidFill>
                  <a:srgbClr val="00B0F0"/>
                </a:solidFill>
              </a:rPr>
              <a:t>parseInt</a:t>
            </a:r>
            <a:r>
              <a:rPr lang="fr-FR" dirty="0">
                <a:solidFill>
                  <a:srgbClr val="00B0F0"/>
                </a:solidFill>
              </a:rPr>
              <a:t>("10 </a:t>
            </a:r>
            <a:r>
              <a:rPr lang="fr-FR" dirty="0" err="1">
                <a:solidFill>
                  <a:srgbClr val="00B0F0"/>
                </a:solidFill>
              </a:rPr>
              <a:t>years</a:t>
            </a:r>
            <a:r>
              <a:rPr lang="fr-FR" dirty="0">
                <a:solidFill>
                  <a:srgbClr val="00B0F0"/>
                </a:solidFill>
              </a:rPr>
              <a:t>"); </a:t>
            </a:r>
            <a:r>
              <a:rPr lang="en-IN" dirty="0">
                <a:solidFill>
                  <a:srgbClr val="00B0F0"/>
                </a:solidFill>
              </a:rPr>
              <a:t>/* 10 */</a:t>
            </a:r>
          </a:p>
          <a:p>
            <a:pPr lvl="1"/>
            <a:r>
              <a:rPr lang="fr-FR" dirty="0" err="1">
                <a:solidFill>
                  <a:srgbClr val="00B0F0"/>
                </a:solidFill>
              </a:rPr>
              <a:t>parseInt</a:t>
            </a:r>
            <a:r>
              <a:rPr lang="fr-FR" dirty="0">
                <a:solidFill>
                  <a:srgbClr val="00B0F0"/>
                </a:solidFill>
              </a:rPr>
              <a:t>("</a:t>
            </a:r>
            <a:r>
              <a:rPr lang="fr-FR" dirty="0" err="1">
                <a:solidFill>
                  <a:srgbClr val="00B0F0"/>
                </a:solidFill>
              </a:rPr>
              <a:t>years</a:t>
            </a:r>
            <a:r>
              <a:rPr lang="fr-FR" dirty="0">
                <a:solidFill>
                  <a:srgbClr val="00B0F0"/>
                </a:solidFill>
              </a:rPr>
              <a:t> 10"); </a:t>
            </a:r>
            <a:r>
              <a:rPr lang="en-IN" dirty="0">
                <a:solidFill>
                  <a:srgbClr val="00B0F0"/>
                </a:solidFill>
              </a:rPr>
              <a:t>/* </a:t>
            </a:r>
            <a:r>
              <a:rPr lang="en-IN" dirty="0" err="1">
                <a:solidFill>
                  <a:srgbClr val="00B0F0"/>
                </a:solidFill>
              </a:rPr>
              <a:t>NaN</a:t>
            </a:r>
            <a:r>
              <a:rPr lang="en-IN" dirty="0">
                <a:solidFill>
                  <a:srgbClr val="00B0F0"/>
                </a:solidFill>
              </a:rPr>
              <a:t> */</a:t>
            </a:r>
            <a:endParaRPr lang="en-IN" dirty="0"/>
          </a:p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863443"/>
            <a:ext cx="5964820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Other number functions are:</a:t>
            </a:r>
          </a:p>
          <a:p>
            <a:pPr lvl="1"/>
            <a:r>
              <a:rPr lang="en-IN" dirty="0" err="1"/>
              <a:t>parseFloat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valueOf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toPrecision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toExponential</a:t>
            </a:r>
            <a:r>
              <a:rPr lang="en-IN" dirty="0"/>
              <a:t>()</a:t>
            </a:r>
          </a:p>
          <a:p>
            <a:endParaRPr lang="en-IN" dirty="0"/>
          </a:p>
          <a:p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14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B6278-1DA3-30F1-CCEB-CCC04348F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5E6A-97A1-1B58-47DC-644B47B7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 in JavaScript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67D2DF56-B79D-CACC-B882-2281791EA5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7541763"/>
              </p:ext>
            </p:extLst>
          </p:nvPr>
        </p:nvGraphicFramePr>
        <p:xfrm>
          <a:off x="3143892" y="1131156"/>
          <a:ext cx="5751292" cy="7924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48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2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Operator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Description </a:t>
                      </a:r>
                      <a:endParaRPr lang="en-US" sz="2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/>
                        <a:t>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/>
                        <a:t>Addition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6B02F1D9-6C4D-87D5-4EFA-AFCC1AD982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3438757"/>
              </p:ext>
            </p:extLst>
          </p:nvPr>
        </p:nvGraphicFramePr>
        <p:xfrm>
          <a:off x="3143892" y="1914305"/>
          <a:ext cx="5751292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4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/>
                        <a:t>-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2000" b="0" kern="1200" dirty="0"/>
                        <a:t>Subtraction 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8492E2F6-F088-1445-18DE-FA9E3C5983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3055041"/>
              </p:ext>
            </p:extLst>
          </p:nvPr>
        </p:nvGraphicFramePr>
        <p:xfrm>
          <a:off x="3143892" y="2308329"/>
          <a:ext cx="5751292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4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/>
                        <a:t>*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b="0" kern="1200" dirty="0"/>
                        <a:t>Multiplication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36D670C8-7935-35F8-6B13-93253E924F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1377701"/>
              </p:ext>
            </p:extLst>
          </p:nvPr>
        </p:nvGraphicFramePr>
        <p:xfrm>
          <a:off x="3143892" y="2702353"/>
          <a:ext cx="5751292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4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/>
                        <a:t>/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b="0" kern="1200" dirty="0"/>
                        <a:t>Division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</a:tbl>
          </a:graphicData>
        </a:graphic>
      </p:graphicFrame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4A6FF111-7EEC-0756-6A96-D9E2EFC380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0917598"/>
              </p:ext>
            </p:extLst>
          </p:nvPr>
        </p:nvGraphicFramePr>
        <p:xfrm>
          <a:off x="3147002" y="3095210"/>
          <a:ext cx="5751292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4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b="0" kern="1200" dirty="0"/>
                        <a:t>Modules </a:t>
                      </a:r>
                      <a:r>
                        <a:rPr lang="en-IN" sz="2000" dirty="0">
                          <a:effectLst/>
                        </a:rPr>
                        <a:t>(Division Remainder)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E71D014C-72D8-4B79-AA84-DE5B250C42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9497803"/>
              </p:ext>
            </p:extLst>
          </p:nvPr>
        </p:nvGraphicFramePr>
        <p:xfrm>
          <a:off x="3147002" y="3489234"/>
          <a:ext cx="5751292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4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++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b="0" kern="1200" dirty="0"/>
                        <a:t>Increment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</a:tbl>
          </a:graphicData>
        </a:graphic>
      </p:graphicFrame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E84AEFDB-255B-DD83-1DC9-1286B38D1A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719255"/>
              </p:ext>
            </p:extLst>
          </p:nvPr>
        </p:nvGraphicFramePr>
        <p:xfrm>
          <a:off x="3150110" y="3882092"/>
          <a:ext cx="5751292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4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2000" b="0" kern="1200" dirty="0"/>
                        <a:t>Decrement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970838C2-1D6B-C933-2802-BE15DCE47F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2458167"/>
              </p:ext>
            </p:extLst>
          </p:nvPr>
        </p:nvGraphicFramePr>
        <p:xfrm>
          <a:off x="3150110" y="4248127"/>
          <a:ext cx="5751292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4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dirty="0">
                          <a:effectLst/>
                        </a:rPr>
                        <a:t>Exponentiation </a:t>
                      </a:r>
                      <a:r>
                        <a:rPr lang="en-IN" sz="2000" b="0" dirty="0">
                          <a:solidFill>
                            <a:srgbClr val="002060"/>
                          </a:solidFill>
                          <a:effectLst/>
                        </a:rPr>
                        <a:t>( Added in ES2016 )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2114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if statement</a:t>
            </a:r>
          </a:p>
          <a:p>
            <a:r>
              <a:rPr lang="en-US" dirty="0"/>
              <a:t>If else statement</a:t>
            </a:r>
          </a:p>
          <a:p>
            <a:r>
              <a:rPr lang="en-US" dirty="0"/>
              <a:t>Else if ladder statement</a:t>
            </a:r>
          </a:p>
          <a:p>
            <a:r>
              <a:rPr lang="en-US" dirty="0"/>
              <a:t>Nested if statement</a:t>
            </a:r>
          </a:p>
          <a:p>
            <a:r>
              <a:rPr lang="en-US" dirty="0"/>
              <a:t>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36052023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if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6047" y="2268231"/>
            <a:ext cx="4490597" cy="2308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&lt;script&gt;</a:t>
            </a:r>
          </a:p>
          <a:p>
            <a:pPr lvl="1">
              <a:defRPr/>
            </a:pPr>
            <a:r>
              <a:rPr lang="en-US" dirty="0" err="1"/>
              <a:t>var</a:t>
            </a:r>
            <a:r>
              <a:rPr lang="en-US" dirty="0"/>
              <a:t> n = -25;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if (n &lt; 0)</a:t>
            </a:r>
          </a:p>
          <a:p>
            <a:pPr lvl="1">
              <a:defRPr/>
            </a:pPr>
            <a:r>
              <a:rPr lang="en-US" dirty="0"/>
              <a:t>{</a:t>
            </a:r>
          </a:p>
          <a:p>
            <a:pPr lvl="1">
              <a:defRPr/>
            </a:pPr>
            <a:r>
              <a:rPr lang="en-US" dirty="0"/>
              <a:t>            alert(“Number is negative“); </a:t>
            </a:r>
          </a:p>
          <a:p>
            <a:pPr lvl="1">
              <a:defRPr/>
            </a:pPr>
            <a:r>
              <a:rPr lang="en-US" dirty="0"/>
              <a:t>} 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&lt;/script&gt;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13153" y="874309"/>
            <a:ext cx="931653" cy="48308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7" name="Rectangle 6"/>
          <p:cNvSpPr/>
          <p:nvPr/>
        </p:nvSpPr>
        <p:spPr>
          <a:xfrm>
            <a:off x="1332795" y="3175857"/>
            <a:ext cx="1492370" cy="70736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Statements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1332795" y="4212910"/>
            <a:ext cx="1492370" cy="70736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Next Statements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613153" y="5191125"/>
            <a:ext cx="931653" cy="48308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sp>
        <p:nvSpPr>
          <p:cNvPr id="11" name="Diamond 10"/>
          <p:cNvSpPr/>
          <p:nvPr/>
        </p:nvSpPr>
        <p:spPr>
          <a:xfrm>
            <a:off x="948918" y="1509632"/>
            <a:ext cx="2260121" cy="1129503"/>
          </a:xfrm>
          <a:prstGeom prst="diamond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Condition</a:t>
            </a:r>
          </a:p>
        </p:txBody>
      </p:sp>
      <p:cxnSp>
        <p:nvCxnSpPr>
          <p:cNvPr id="13" name="Straight Arrow Connector 12"/>
          <p:cNvCxnSpPr>
            <a:stCxn id="6" idx="2"/>
            <a:endCxn id="11" idx="0"/>
          </p:cNvCxnSpPr>
          <p:nvPr/>
        </p:nvCxnSpPr>
        <p:spPr>
          <a:xfrm flipH="1">
            <a:off x="2078979" y="1357389"/>
            <a:ext cx="1" cy="15224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7" idx="0"/>
          </p:cNvCxnSpPr>
          <p:nvPr/>
        </p:nvCxnSpPr>
        <p:spPr>
          <a:xfrm>
            <a:off x="2078979" y="2639135"/>
            <a:ext cx="1" cy="53672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>
            <a:off x="2078980" y="3883223"/>
            <a:ext cx="0" cy="32968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0"/>
          </p:cNvCxnSpPr>
          <p:nvPr/>
        </p:nvCxnSpPr>
        <p:spPr>
          <a:xfrm>
            <a:off x="2078978" y="4920276"/>
            <a:ext cx="2" cy="27084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1" idx="3"/>
            <a:endCxn id="9" idx="3"/>
          </p:cNvCxnSpPr>
          <p:nvPr/>
        </p:nvCxnSpPr>
        <p:spPr>
          <a:xfrm flipH="1">
            <a:off x="2825165" y="2074384"/>
            <a:ext cx="383874" cy="2492209"/>
          </a:xfrm>
          <a:prstGeom prst="bentConnector3">
            <a:avLst>
              <a:gd name="adj1" fmla="val -59551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59520" y="2679177"/>
            <a:ext cx="59503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True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60451" y="3018950"/>
            <a:ext cx="6719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3944223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If else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53463" y="1720066"/>
            <a:ext cx="4490597" cy="341632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&lt;script&gt;</a:t>
            </a:r>
          </a:p>
          <a:p>
            <a:pPr lvl="1">
              <a:defRPr/>
            </a:pPr>
            <a:r>
              <a:rPr lang="en-US" dirty="0" err="1"/>
              <a:t>var</a:t>
            </a:r>
            <a:r>
              <a:rPr lang="en-US" dirty="0"/>
              <a:t> n = 25;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if (n % 2 == 0)</a:t>
            </a:r>
          </a:p>
          <a:p>
            <a:pPr lvl="1">
              <a:defRPr/>
            </a:pPr>
            <a:r>
              <a:rPr lang="en-US" dirty="0"/>
              <a:t>{</a:t>
            </a:r>
          </a:p>
          <a:p>
            <a:pPr lvl="1">
              <a:defRPr/>
            </a:pPr>
            <a:r>
              <a:rPr lang="en-US" dirty="0"/>
              <a:t>	alert(“Number is even“); </a:t>
            </a:r>
          </a:p>
          <a:p>
            <a:pPr lvl="1">
              <a:defRPr/>
            </a:pPr>
            <a:r>
              <a:rPr lang="en-US" dirty="0"/>
              <a:t>} </a:t>
            </a:r>
          </a:p>
          <a:p>
            <a:pPr lvl="1">
              <a:defRPr/>
            </a:pPr>
            <a:r>
              <a:rPr lang="en-US" dirty="0"/>
              <a:t>else</a:t>
            </a:r>
          </a:p>
          <a:p>
            <a:pPr lvl="1">
              <a:defRPr/>
            </a:pPr>
            <a:r>
              <a:rPr lang="en-US" dirty="0"/>
              <a:t>{</a:t>
            </a:r>
          </a:p>
          <a:p>
            <a:pPr lvl="1">
              <a:defRPr/>
            </a:pPr>
            <a:r>
              <a:rPr lang="en-US" dirty="0"/>
              <a:t>	alert(“Number is odd“); </a:t>
            </a:r>
          </a:p>
          <a:p>
            <a:pPr lvl="1">
              <a:defRPr/>
            </a:pPr>
            <a:r>
              <a:rPr lang="en-US" dirty="0"/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&lt;/script&gt;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03404" y="874309"/>
            <a:ext cx="931653" cy="48308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6" name="Rectangle 5"/>
          <p:cNvSpPr/>
          <p:nvPr/>
        </p:nvSpPr>
        <p:spPr>
          <a:xfrm>
            <a:off x="546799" y="2588982"/>
            <a:ext cx="1492370" cy="70736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Statements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423044" y="4162275"/>
            <a:ext cx="1492370" cy="70736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Next Statements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703402" y="5201471"/>
            <a:ext cx="931653" cy="48308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sp>
        <p:nvSpPr>
          <p:cNvPr id="9" name="Diamond 8"/>
          <p:cNvSpPr/>
          <p:nvPr/>
        </p:nvSpPr>
        <p:spPr>
          <a:xfrm>
            <a:off x="2039169" y="1509632"/>
            <a:ext cx="2260121" cy="1129503"/>
          </a:xfrm>
          <a:prstGeom prst="diamond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Condition</a:t>
            </a:r>
          </a:p>
        </p:txBody>
      </p:sp>
      <p:cxnSp>
        <p:nvCxnSpPr>
          <p:cNvPr id="10" name="Straight Arrow Connector 9"/>
          <p:cNvCxnSpPr>
            <a:stCxn id="5" idx="2"/>
            <a:endCxn id="9" idx="0"/>
          </p:cNvCxnSpPr>
          <p:nvPr/>
        </p:nvCxnSpPr>
        <p:spPr>
          <a:xfrm flipH="1">
            <a:off x="3169230" y="1357389"/>
            <a:ext cx="1" cy="15224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>
            <a:off x="3169229" y="4869641"/>
            <a:ext cx="0" cy="33183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9" idx="3"/>
            <a:endCxn id="39" idx="0"/>
          </p:cNvCxnSpPr>
          <p:nvPr/>
        </p:nvCxnSpPr>
        <p:spPr>
          <a:xfrm>
            <a:off x="4299290" y="2074384"/>
            <a:ext cx="693307" cy="519552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97142" y="1778934"/>
            <a:ext cx="59503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True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99290" y="1778934"/>
            <a:ext cx="6719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False</a:t>
            </a:r>
          </a:p>
        </p:txBody>
      </p:sp>
      <p:cxnSp>
        <p:nvCxnSpPr>
          <p:cNvPr id="23" name="Elbow Connector 22"/>
          <p:cNvCxnSpPr>
            <a:stCxn id="9" idx="1"/>
            <a:endCxn id="6" idx="0"/>
          </p:cNvCxnSpPr>
          <p:nvPr/>
        </p:nvCxnSpPr>
        <p:spPr>
          <a:xfrm rot="10800000" flipV="1">
            <a:off x="1292985" y="2074384"/>
            <a:ext cx="746185" cy="5145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246412" y="2593936"/>
            <a:ext cx="1492370" cy="70736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Statements</a:t>
            </a:r>
          </a:p>
        </p:txBody>
      </p:sp>
      <p:cxnSp>
        <p:nvCxnSpPr>
          <p:cNvPr id="43" name="Elbow Connector 42"/>
          <p:cNvCxnSpPr>
            <a:stCxn id="6" idx="2"/>
            <a:endCxn id="7" idx="0"/>
          </p:cNvCxnSpPr>
          <p:nvPr/>
        </p:nvCxnSpPr>
        <p:spPr>
          <a:xfrm rot="16200000" flipH="1">
            <a:off x="1798143" y="2791188"/>
            <a:ext cx="865927" cy="18762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9" idx="2"/>
            <a:endCxn id="7" idx="0"/>
          </p:cNvCxnSpPr>
          <p:nvPr/>
        </p:nvCxnSpPr>
        <p:spPr>
          <a:xfrm rot="5400000">
            <a:off x="3650427" y="2820104"/>
            <a:ext cx="860973" cy="18233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80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/>
      <p:bldP spid="16" grpId="0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Else if ladder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33348" y="826891"/>
            <a:ext cx="4234997" cy="56323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&lt;script&gt;</a:t>
            </a:r>
          </a:p>
          <a:p>
            <a:pPr marL="457200" lvl="2">
              <a:defRPr/>
            </a:pPr>
            <a:r>
              <a:rPr lang="en-US" dirty="0" err="1"/>
              <a:t>var</a:t>
            </a:r>
            <a:r>
              <a:rPr lang="en-US" dirty="0"/>
              <a:t> x=10; </a:t>
            </a:r>
          </a:p>
          <a:p>
            <a:pPr marL="457200" lvl="2">
              <a:defRPr/>
            </a:pPr>
            <a:r>
              <a:rPr lang="en-US" dirty="0" err="1"/>
              <a:t>var</a:t>
            </a:r>
            <a:r>
              <a:rPr lang="en-US" dirty="0"/>
              <a:t> y=20;</a:t>
            </a:r>
          </a:p>
          <a:p>
            <a:pPr marL="457200" lvl="2">
              <a:defRPr/>
            </a:pPr>
            <a:r>
              <a:rPr lang="en-US" dirty="0" err="1"/>
              <a:t>var</a:t>
            </a:r>
            <a:r>
              <a:rPr lang="en-US" dirty="0"/>
              <a:t> op = '+'; </a:t>
            </a:r>
            <a:r>
              <a:rPr lang="en-US"/>
              <a:t>/* op </a:t>
            </a:r>
            <a:r>
              <a:rPr lang="en-US" dirty="0"/>
              <a:t>may be '+', '-', '*', '/' */</a:t>
            </a:r>
          </a:p>
          <a:p>
            <a:pPr marL="457200" lvl="2">
              <a:defRPr/>
            </a:pPr>
            <a:r>
              <a:rPr lang="en-US" dirty="0"/>
              <a:t>if (op == '+') {</a:t>
            </a:r>
          </a:p>
          <a:p>
            <a:pPr marL="914400" lvl="3">
              <a:defRPr/>
            </a:pPr>
            <a:r>
              <a:rPr lang="en-US" dirty="0"/>
              <a:t>alert("Answer: “+(x + y));</a:t>
            </a:r>
          </a:p>
          <a:p>
            <a:pPr marL="457200" lvl="2">
              <a:defRPr/>
            </a:pPr>
            <a:r>
              <a:rPr lang="en-US" dirty="0"/>
              <a:t>}</a:t>
            </a:r>
          </a:p>
          <a:p>
            <a:pPr marL="457200" lvl="2">
              <a:defRPr/>
            </a:pPr>
            <a:r>
              <a:rPr lang="en-US" dirty="0"/>
              <a:t>else if (op == '-'){</a:t>
            </a:r>
          </a:p>
          <a:p>
            <a:pPr marL="457200" lvl="2">
              <a:defRPr/>
            </a:pPr>
            <a:r>
              <a:rPr lang="en-US" dirty="0"/>
              <a:t>	alert("Answer: “+(x - y));</a:t>
            </a:r>
          </a:p>
          <a:p>
            <a:pPr marL="457200" lvl="2">
              <a:defRPr/>
            </a:pPr>
            <a:r>
              <a:rPr lang="en-US" dirty="0"/>
              <a:t>}</a:t>
            </a:r>
          </a:p>
          <a:p>
            <a:pPr marL="457200" lvl="2">
              <a:defRPr/>
            </a:pPr>
            <a:r>
              <a:rPr lang="en-US" dirty="0"/>
              <a:t>else if(op == '*'){</a:t>
            </a:r>
          </a:p>
          <a:p>
            <a:pPr marL="457200" lvl="2">
              <a:defRPr/>
            </a:pPr>
            <a:r>
              <a:rPr lang="en-US" dirty="0"/>
              <a:t>	alert("Answer: “+(x * y));</a:t>
            </a:r>
          </a:p>
          <a:p>
            <a:pPr marL="457200" lvl="2">
              <a:defRPr/>
            </a:pPr>
            <a:r>
              <a:rPr lang="en-US" dirty="0"/>
              <a:t>}</a:t>
            </a:r>
          </a:p>
          <a:p>
            <a:pPr marL="457200" lvl="2">
              <a:defRPr/>
            </a:pPr>
            <a:r>
              <a:rPr lang="en-US" dirty="0"/>
              <a:t>else if(op == '/'){</a:t>
            </a:r>
          </a:p>
          <a:p>
            <a:pPr marL="457200" lvl="2">
              <a:defRPr/>
            </a:pPr>
            <a:r>
              <a:rPr lang="en-US" dirty="0"/>
              <a:t>	alert("Answer: “+(x / y));</a:t>
            </a:r>
          </a:p>
          <a:p>
            <a:pPr marL="457200" lvl="2">
              <a:defRPr/>
            </a:pPr>
            <a:r>
              <a:rPr lang="en-US" dirty="0"/>
              <a:t>}</a:t>
            </a:r>
          </a:p>
          <a:p>
            <a:pPr marL="457200" lvl="2">
              <a:defRPr/>
            </a:pPr>
            <a:r>
              <a:rPr lang="en-US" dirty="0"/>
              <a:t>else {</a:t>
            </a:r>
          </a:p>
          <a:p>
            <a:pPr marL="457200" lvl="2">
              <a:defRPr/>
            </a:pPr>
            <a:r>
              <a:rPr lang="en-US" dirty="0"/>
              <a:t>	alert("Invalid operator“);</a:t>
            </a:r>
          </a:p>
          <a:p>
            <a:pPr marL="457200" lvl="2">
              <a:defRPr/>
            </a:pPr>
            <a:r>
              <a:rPr lang="en-US" dirty="0"/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&lt;/script&gt;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76205" y="874309"/>
            <a:ext cx="746524" cy="32771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Start</a:t>
            </a:r>
          </a:p>
        </p:txBody>
      </p:sp>
      <p:sp>
        <p:nvSpPr>
          <p:cNvPr id="6" name="Rectangle 5"/>
          <p:cNvSpPr/>
          <p:nvPr/>
        </p:nvSpPr>
        <p:spPr>
          <a:xfrm>
            <a:off x="454649" y="4238779"/>
            <a:ext cx="1195820" cy="4798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Statements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719258" y="5315133"/>
            <a:ext cx="1195820" cy="4798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Next Statements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943906" y="6122595"/>
            <a:ext cx="746524" cy="32771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End</a:t>
            </a:r>
          </a:p>
        </p:txBody>
      </p:sp>
      <p:sp>
        <p:nvSpPr>
          <p:cNvPr id="9" name="Diamond 8"/>
          <p:cNvSpPr/>
          <p:nvPr/>
        </p:nvSpPr>
        <p:spPr>
          <a:xfrm>
            <a:off x="141361" y="1538883"/>
            <a:ext cx="1811011" cy="766242"/>
          </a:xfrm>
          <a:prstGeom prst="diamond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Condition 1</a:t>
            </a:r>
          </a:p>
        </p:txBody>
      </p:sp>
      <p:cxnSp>
        <p:nvCxnSpPr>
          <p:cNvPr id="10" name="Straight Arrow Connector 9"/>
          <p:cNvCxnSpPr>
            <a:stCxn id="5" idx="2"/>
            <a:endCxn id="9" idx="0"/>
          </p:cNvCxnSpPr>
          <p:nvPr/>
        </p:nvCxnSpPr>
        <p:spPr>
          <a:xfrm flipH="1">
            <a:off x="1046867" y="1202025"/>
            <a:ext cx="2600" cy="33685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>
            <a:off x="3317168" y="5795002"/>
            <a:ext cx="0" cy="32759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57" idx="1"/>
          </p:cNvCxnSpPr>
          <p:nvPr/>
        </p:nvCxnSpPr>
        <p:spPr>
          <a:xfrm>
            <a:off x="1952372" y="1922004"/>
            <a:ext cx="459291" cy="532707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5750" y="3807659"/>
            <a:ext cx="57405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True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44609" y="1930652"/>
            <a:ext cx="7817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False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19258" y="4233362"/>
            <a:ext cx="1195820" cy="4798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Statements</a:t>
            </a:r>
          </a:p>
        </p:txBody>
      </p:sp>
      <p:cxnSp>
        <p:nvCxnSpPr>
          <p:cNvPr id="17" name="Elbow Connector 16"/>
          <p:cNvCxnSpPr>
            <a:stCxn id="6" idx="2"/>
            <a:endCxn id="7" idx="0"/>
          </p:cNvCxnSpPr>
          <p:nvPr/>
        </p:nvCxnSpPr>
        <p:spPr>
          <a:xfrm rot="16200000" flipH="1">
            <a:off x="1886621" y="3884585"/>
            <a:ext cx="596485" cy="22646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986042" y="4238306"/>
            <a:ext cx="1195820" cy="4798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Statements</a:t>
            </a:r>
          </a:p>
        </p:txBody>
      </p:sp>
      <p:cxnSp>
        <p:nvCxnSpPr>
          <p:cNvPr id="52" name="Straight Arrow Connector 51"/>
          <p:cNvCxnSpPr>
            <a:stCxn id="9" idx="2"/>
            <a:endCxn id="6" idx="0"/>
          </p:cNvCxnSpPr>
          <p:nvPr/>
        </p:nvCxnSpPr>
        <p:spPr>
          <a:xfrm>
            <a:off x="1046867" y="2305125"/>
            <a:ext cx="5692" cy="1933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amond 56"/>
          <p:cNvSpPr/>
          <p:nvPr/>
        </p:nvSpPr>
        <p:spPr>
          <a:xfrm>
            <a:off x="2411663" y="2071590"/>
            <a:ext cx="1811011" cy="766242"/>
          </a:xfrm>
          <a:prstGeom prst="diamond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Condition 2</a:t>
            </a:r>
          </a:p>
        </p:txBody>
      </p:sp>
      <p:sp>
        <p:nvSpPr>
          <p:cNvPr id="63" name="Diamond 62"/>
          <p:cNvSpPr/>
          <p:nvPr/>
        </p:nvSpPr>
        <p:spPr>
          <a:xfrm>
            <a:off x="4681964" y="2636341"/>
            <a:ext cx="1811011" cy="766242"/>
          </a:xfrm>
          <a:prstGeom prst="diamond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Condition 3</a:t>
            </a:r>
          </a:p>
        </p:txBody>
      </p:sp>
      <p:cxnSp>
        <p:nvCxnSpPr>
          <p:cNvPr id="64" name="Elbow Connector 63"/>
          <p:cNvCxnSpPr>
            <a:stCxn id="57" idx="3"/>
            <a:endCxn id="63" idx="1"/>
          </p:cNvCxnSpPr>
          <p:nvPr/>
        </p:nvCxnSpPr>
        <p:spPr>
          <a:xfrm>
            <a:off x="4222674" y="2454711"/>
            <a:ext cx="459290" cy="564751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27904" y="2449518"/>
            <a:ext cx="7133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False</a:t>
            </a:r>
          </a:p>
        </p:txBody>
      </p:sp>
      <p:cxnSp>
        <p:nvCxnSpPr>
          <p:cNvPr id="69" name="Straight Arrow Connector 68"/>
          <p:cNvCxnSpPr>
            <a:stCxn id="57" idx="2"/>
            <a:endCxn id="16" idx="0"/>
          </p:cNvCxnSpPr>
          <p:nvPr/>
        </p:nvCxnSpPr>
        <p:spPr>
          <a:xfrm flipH="1">
            <a:off x="3317168" y="2837832"/>
            <a:ext cx="1" cy="139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3" idx="2"/>
            <a:endCxn id="36" idx="0"/>
          </p:cNvCxnSpPr>
          <p:nvPr/>
        </p:nvCxnSpPr>
        <p:spPr>
          <a:xfrm flipH="1">
            <a:off x="5583952" y="3402583"/>
            <a:ext cx="3518" cy="83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816879" y="3811295"/>
            <a:ext cx="57405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True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092803" y="3811295"/>
            <a:ext cx="57405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True</a:t>
            </a:r>
          </a:p>
        </p:txBody>
      </p:sp>
      <p:cxnSp>
        <p:nvCxnSpPr>
          <p:cNvPr id="88" name="Straight Arrow Connector 87"/>
          <p:cNvCxnSpPr>
            <a:stCxn id="16" idx="2"/>
            <a:endCxn id="7" idx="0"/>
          </p:cNvCxnSpPr>
          <p:nvPr/>
        </p:nvCxnSpPr>
        <p:spPr>
          <a:xfrm>
            <a:off x="3317168" y="4713231"/>
            <a:ext cx="0" cy="60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36" idx="2"/>
            <a:endCxn id="7" idx="0"/>
          </p:cNvCxnSpPr>
          <p:nvPr/>
        </p:nvCxnSpPr>
        <p:spPr>
          <a:xfrm rot="5400000">
            <a:off x="4152081" y="3883262"/>
            <a:ext cx="596958" cy="22667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572441" y="4233362"/>
            <a:ext cx="1195820" cy="4798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Statements</a:t>
            </a:r>
          </a:p>
        </p:txBody>
      </p:sp>
      <p:cxnSp>
        <p:nvCxnSpPr>
          <p:cNvPr id="95" name="Elbow Connector 94"/>
          <p:cNvCxnSpPr>
            <a:stCxn id="63" idx="3"/>
            <a:endCxn id="93" idx="0"/>
          </p:cNvCxnSpPr>
          <p:nvPr/>
        </p:nvCxnSpPr>
        <p:spPr>
          <a:xfrm>
            <a:off x="6492975" y="3019462"/>
            <a:ext cx="677376" cy="12139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93" idx="2"/>
            <a:endCxn id="7" idx="0"/>
          </p:cNvCxnSpPr>
          <p:nvPr/>
        </p:nvCxnSpPr>
        <p:spPr>
          <a:xfrm rot="5400000">
            <a:off x="4942809" y="3087591"/>
            <a:ext cx="601902" cy="3853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522088" y="2712568"/>
            <a:ext cx="7133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9123769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3" grpId="0"/>
      <p:bldP spid="14" grpId="0"/>
      <p:bldP spid="16" grpId="0" animBg="1"/>
      <p:bldP spid="36" grpId="0" animBg="1"/>
      <p:bldP spid="57" grpId="0" animBg="1"/>
      <p:bldP spid="63" grpId="0" animBg="1"/>
      <p:bldP spid="65" grpId="0"/>
      <p:bldP spid="85" grpId="0"/>
      <p:bldP spid="86" grpId="0"/>
      <p:bldP spid="93" grpId="0" animBg="1"/>
      <p:bldP spid="9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57005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3" y="712385"/>
            <a:ext cx="5925905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</a:t>
            </a:r>
            <a:endParaRPr lang="en-US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Introduction to Client side Scripts</a:t>
            </a: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Task Performed by Client side Scripts</a:t>
            </a: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Pros &amp; Cons of Client side Scripts</a:t>
            </a: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Client side Scripts v/s Server side Scripts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Syntax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Types of JS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Internal and External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Variables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Strings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String handling functions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Number handling functions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Arithmetic operators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Conditional statements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Loops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6108586" y="720132"/>
            <a:ext cx="46370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Nested if statement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146851" y="874309"/>
            <a:ext cx="746524" cy="32771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Start</a:t>
            </a:r>
          </a:p>
        </p:txBody>
      </p:sp>
      <p:sp>
        <p:nvSpPr>
          <p:cNvPr id="5" name="Rectangle 4"/>
          <p:cNvSpPr/>
          <p:nvPr/>
        </p:nvSpPr>
        <p:spPr>
          <a:xfrm>
            <a:off x="207331" y="3589033"/>
            <a:ext cx="1195820" cy="4798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Statements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2919603" y="5051366"/>
            <a:ext cx="1195820" cy="4798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Next Statements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44251" y="5858828"/>
            <a:ext cx="746524" cy="32771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End</a:t>
            </a:r>
          </a:p>
        </p:txBody>
      </p:sp>
      <p:sp>
        <p:nvSpPr>
          <p:cNvPr id="8" name="Diamond 7"/>
          <p:cNvSpPr/>
          <p:nvPr/>
        </p:nvSpPr>
        <p:spPr>
          <a:xfrm>
            <a:off x="2612007" y="1538883"/>
            <a:ext cx="1811011" cy="766242"/>
          </a:xfrm>
          <a:prstGeom prst="diamond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Condition 1</a:t>
            </a:r>
          </a:p>
        </p:txBody>
      </p:sp>
      <p:cxnSp>
        <p:nvCxnSpPr>
          <p:cNvPr id="9" name="Straight Arrow Connector 8"/>
          <p:cNvCxnSpPr>
            <a:stCxn id="4" idx="2"/>
            <a:endCxn id="8" idx="0"/>
          </p:cNvCxnSpPr>
          <p:nvPr/>
        </p:nvCxnSpPr>
        <p:spPr>
          <a:xfrm flipH="1">
            <a:off x="3517513" y="1202025"/>
            <a:ext cx="2600" cy="33685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3517513" y="5531235"/>
            <a:ext cx="0" cy="32759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72226" y="1621825"/>
            <a:ext cx="57405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True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14231" y="3163005"/>
            <a:ext cx="7817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False</a:t>
            </a:r>
          </a:p>
        </p:txBody>
      </p:sp>
      <p:sp>
        <p:nvSpPr>
          <p:cNvPr id="18" name="Diamond 17"/>
          <p:cNvSpPr/>
          <p:nvPr/>
        </p:nvSpPr>
        <p:spPr>
          <a:xfrm>
            <a:off x="4423018" y="2301551"/>
            <a:ext cx="1811011" cy="766242"/>
          </a:xfrm>
          <a:prstGeom prst="diamond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Condition 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56138" y="3146924"/>
            <a:ext cx="57405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True</a:t>
            </a:r>
          </a:p>
        </p:txBody>
      </p:sp>
      <p:sp>
        <p:nvSpPr>
          <p:cNvPr id="34" name="Diamond 33"/>
          <p:cNvSpPr/>
          <p:nvPr/>
        </p:nvSpPr>
        <p:spPr>
          <a:xfrm>
            <a:off x="800996" y="2305125"/>
            <a:ext cx="1811011" cy="766242"/>
          </a:xfrm>
          <a:prstGeom prst="diamond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Condition 2</a:t>
            </a:r>
          </a:p>
        </p:txBody>
      </p:sp>
      <p:cxnSp>
        <p:nvCxnSpPr>
          <p:cNvPr id="39" name="Elbow Connector 38"/>
          <p:cNvCxnSpPr>
            <a:stCxn id="8" idx="1"/>
            <a:endCxn id="34" idx="0"/>
          </p:cNvCxnSpPr>
          <p:nvPr/>
        </p:nvCxnSpPr>
        <p:spPr>
          <a:xfrm rot="10800000" flipV="1">
            <a:off x="1706503" y="1922003"/>
            <a:ext cx="905505" cy="3831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" idx="3"/>
            <a:endCxn id="18" idx="0"/>
          </p:cNvCxnSpPr>
          <p:nvPr/>
        </p:nvCxnSpPr>
        <p:spPr>
          <a:xfrm>
            <a:off x="4423018" y="1922004"/>
            <a:ext cx="905506" cy="3795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88741" y="1648325"/>
            <a:ext cx="7817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False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014098" y="3614524"/>
            <a:ext cx="1195820" cy="4798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Statements</a:t>
            </a:r>
          </a:p>
        </p:txBody>
      </p:sp>
      <p:cxnSp>
        <p:nvCxnSpPr>
          <p:cNvPr id="45" name="Straight Arrow Connector 44"/>
          <p:cNvCxnSpPr>
            <a:stCxn id="34" idx="1"/>
            <a:endCxn id="5" idx="0"/>
          </p:cNvCxnSpPr>
          <p:nvPr/>
        </p:nvCxnSpPr>
        <p:spPr>
          <a:xfrm>
            <a:off x="800996" y="2688246"/>
            <a:ext cx="4245" cy="90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4" idx="3"/>
            <a:endCxn id="43" idx="0"/>
          </p:cNvCxnSpPr>
          <p:nvPr/>
        </p:nvCxnSpPr>
        <p:spPr>
          <a:xfrm>
            <a:off x="2612007" y="2688246"/>
            <a:ext cx="1" cy="92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834203" y="3583685"/>
            <a:ext cx="1195820" cy="4798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Statements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640970" y="3609176"/>
            <a:ext cx="1195820" cy="4798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Statements</a:t>
            </a:r>
          </a:p>
        </p:txBody>
      </p:sp>
      <p:cxnSp>
        <p:nvCxnSpPr>
          <p:cNvPr id="52" name="Straight Arrow Connector 51"/>
          <p:cNvCxnSpPr>
            <a:stCxn id="18" idx="1"/>
            <a:endCxn id="49" idx="0"/>
          </p:cNvCxnSpPr>
          <p:nvPr/>
        </p:nvCxnSpPr>
        <p:spPr>
          <a:xfrm>
            <a:off x="4423018" y="2684672"/>
            <a:ext cx="9095" cy="899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3"/>
            <a:endCxn id="50" idx="0"/>
          </p:cNvCxnSpPr>
          <p:nvPr/>
        </p:nvCxnSpPr>
        <p:spPr>
          <a:xfrm>
            <a:off x="6234029" y="2684672"/>
            <a:ext cx="4851" cy="924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5" idx="2"/>
            <a:endCxn id="6" idx="0"/>
          </p:cNvCxnSpPr>
          <p:nvPr/>
        </p:nvCxnSpPr>
        <p:spPr>
          <a:xfrm rot="16200000" flipH="1">
            <a:off x="1670145" y="3203998"/>
            <a:ext cx="982464" cy="2712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3" idx="2"/>
            <a:endCxn id="6" idx="0"/>
          </p:cNvCxnSpPr>
          <p:nvPr/>
        </p:nvCxnSpPr>
        <p:spPr>
          <a:xfrm rot="16200000" flipH="1">
            <a:off x="2586274" y="4120126"/>
            <a:ext cx="956973" cy="9055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9" idx="2"/>
            <a:endCxn id="6" idx="0"/>
          </p:cNvCxnSpPr>
          <p:nvPr/>
        </p:nvCxnSpPr>
        <p:spPr>
          <a:xfrm rot="5400000">
            <a:off x="3480907" y="4100160"/>
            <a:ext cx="987812" cy="914600"/>
          </a:xfrm>
          <a:prstGeom prst="bentConnector3">
            <a:avLst>
              <a:gd name="adj1" fmla="val 517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0" idx="2"/>
            <a:endCxn id="6" idx="0"/>
          </p:cNvCxnSpPr>
          <p:nvPr/>
        </p:nvCxnSpPr>
        <p:spPr>
          <a:xfrm rot="5400000">
            <a:off x="4397037" y="3209522"/>
            <a:ext cx="962321" cy="27213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41660" y="3157413"/>
            <a:ext cx="57405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True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084008" y="3157413"/>
            <a:ext cx="7817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False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33348" y="738971"/>
            <a:ext cx="4234997" cy="590931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&lt;script&gt;</a:t>
            </a:r>
          </a:p>
          <a:p>
            <a:pPr marL="457200" lvl="2">
              <a:defRPr/>
            </a:pPr>
            <a:r>
              <a:rPr lang="en-US" dirty="0" err="1"/>
              <a:t>var</a:t>
            </a:r>
            <a:r>
              <a:rPr lang="en-US" dirty="0"/>
              <a:t> x=10; </a:t>
            </a:r>
          </a:p>
          <a:p>
            <a:pPr marL="457200" lvl="2">
              <a:defRPr/>
            </a:pPr>
            <a:r>
              <a:rPr lang="en-US" dirty="0" err="1"/>
              <a:t>var</a:t>
            </a:r>
            <a:r>
              <a:rPr lang="en-US" dirty="0"/>
              <a:t> y=20;</a:t>
            </a:r>
          </a:p>
          <a:p>
            <a:pPr marL="457200" lvl="2">
              <a:defRPr/>
            </a:pPr>
            <a:r>
              <a:rPr lang="en-US" dirty="0" err="1"/>
              <a:t>var</a:t>
            </a:r>
            <a:r>
              <a:rPr lang="en-US" dirty="0"/>
              <a:t> z=15;</a:t>
            </a:r>
          </a:p>
          <a:p>
            <a:pPr marL="457200" lvl="2">
              <a:defRPr/>
            </a:pPr>
            <a:r>
              <a:rPr lang="en-US" dirty="0"/>
              <a:t>if (x &gt; y) {</a:t>
            </a:r>
          </a:p>
          <a:p>
            <a:pPr marL="457200" lvl="2">
              <a:defRPr/>
            </a:pPr>
            <a:r>
              <a:rPr lang="en-US" dirty="0"/>
              <a:t>	if(x &gt; z) {</a:t>
            </a:r>
          </a:p>
          <a:p>
            <a:pPr marL="1371600" lvl="4">
              <a:defRPr/>
            </a:pPr>
            <a:r>
              <a:rPr lang="en-US" dirty="0"/>
              <a:t>alert(“Max= “+x);</a:t>
            </a:r>
          </a:p>
          <a:p>
            <a:pPr marL="914400" lvl="3">
              <a:defRPr/>
            </a:pPr>
            <a:r>
              <a:rPr lang="en-US" dirty="0"/>
              <a:t>}</a:t>
            </a:r>
          </a:p>
          <a:p>
            <a:pPr marL="914400" lvl="3">
              <a:defRPr/>
            </a:pPr>
            <a:r>
              <a:rPr lang="en-US" dirty="0"/>
              <a:t>else {</a:t>
            </a:r>
          </a:p>
          <a:p>
            <a:pPr marL="1371600" lvl="4">
              <a:defRPr/>
            </a:pPr>
            <a:r>
              <a:rPr lang="en-US" dirty="0"/>
              <a:t>alert(“Max= “+z);</a:t>
            </a:r>
          </a:p>
          <a:p>
            <a:pPr marL="914400" lvl="3">
              <a:defRPr/>
            </a:pPr>
            <a:r>
              <a:rPr lang="en-US" dirty="0"/>
              <a:t>}</a:t>
            </a:r>
          </a:p>
          <a:p>
            <a:pPr marL="457200" lvl="2">
              <a:defRPr/>
            </a:pPr>
            <a:r>
              <a:rPr lang="en-US" dirty="0"/>
              <a:t>}</a:t>
            </a:r>
          </a:p>
          <a:p>
            <a:pPr marL="457200" lvl="2">
              <a:defRPr/>
            </a:pPr>
            <a:r>
              <a:rPr lang="en-US" dirty="0"/>
              <a:t>else {</a:t>
            </a:r>
          </a:p>
          <a:p>
            <a:pPr marL="457200" lvl="2">
              <a:defRPr/>
            </a:pPr>
            <a:r>
              <a:rPr lang="en-US" dirty="0"/>
              <a:t>	if(y &gt; z) {</a:t>
            </a:r>
          </a:p>
          <a:p>
            <a:pPr marL="1371600" lvl="4">
              <a:defRPr/>
            </a:pPr>
            <a:r>
              <a:rPr lang="en-US" dirty="0"/>
              <a:t>alert(“Max= “+y);</a:t>
            </a:r>
          </a:p>
          <a:p>
            <a:pPr marL="914400" lvl="3">
              <a:defRPr/>
            </a:pPr>
            <a:r>
              <a:rPr lang="en-US" dirty="0"/>
              <a:t>}</a:t>
            </a:r>
          </a:p>
          <a:p>
            <a:pPr marL="914400" lvl="3">
              <a:defRPr/>
            </a:pPr>
            <a:r>
              <a:rPr lang="en-US" dirty="0"/>
              <a:t>else {</a:t>
            </a:r>
          </a:p>
          <a:p>
            <a:pPr marL="1371600" lvl="4">
              <a:defRPr/>
            </a:pPr>
            <a:r>
              <a:rPr lang="en-US" dirty="0"/>
              <a:t>alert(“Max= “+z);</a:t>
            </a:r>
          </a:p>
          <a:p>
            <a:pPr marL="914400" lvl="3">
              <a:defRPr/>
            </a:pPr>
            <a:r>
              <a:rPr lang="en-US" dirty="0"/>
              <a:t>}</a:t>
            </a:r>
          </a:p>
          <a:p>
            <a:pPr marL="457200" lvl="2">
              <a:defRPr/>
            </a:pPr>
            <a:r>
              <a:rPr lang="en-US" dirty="0"/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893453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2" grpId="0"/>
      <p:bldP spid="13" grpId="0"/>
      <p:bldP spid="18" grpId="0" animBg="1"/>
      <p:bldP spid="24" grpId="0"/>
      <p:bldP spid="34" grpId="0" animBg="1"/>
      <p:bldP spid="42" grpId="0"/>
      <p:bldP spid="43" grpId="0" animBg="1"/>
      <p:bldP spid="49" grpId="0" animBg="1"/>
      <p:bldP spid="50" grpId="0" animBg="1"/>
      <p:bldP spid="66" grpId="0"/>
      <p:bldP spid="67" grpId="0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524555" y="3088846"/>
            <a:ext cx="7817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False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4555" y="2168716"/>
            <a:ext cx="7817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False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005361" y="1643508"/>
            <a:ext cx="57405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True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Switch statement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11391" y="874309"/>
            <a:ext cx="746524" cy="32771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Start</a:t>
            </a:r>
          </a:p>
        </p:txBody>
      </p:sp>
      <p:sp>
        <p:nvSpPr>
          <p:cNvPr id="6" name="Rectangle 5"/>
          <p:cNvSpPr/>
          <p:nvPr/>
        </p:nvSpPr>
        <p:spPr>
          <a:xfrm>
            <a:off x="1632206" y="5227361"/>
            <a:ext cx="1195820" cy="4798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Next Statements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56854" y="6034823"/>
            <a:ext cx="746524" cy="327716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End</a:t>
            </a:r>
          </a:p>
        </p:txBody>
      </p:sp>
      <p:sp>
        <p:nvSpPr>
          <p:cNvPr id="8" name="Diamond 7"/>
          <p:cNvSpPr/>
          <p:nvPr/>
        </p:nvSpPr>
        <p:spPr>
          <a:xfrm>
            <a:off x="176547" y="1503715"/>
            <a:ext cx="1811011" cy="766242"/>
          </a:xfrm>
          <a:prstGeom prst="diamond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Condition 1</a:t>
            </a:r>
          </a:p>
        </p:txBody>
      </p:sp>
      <p:cxnSp>
        <p:nvCxnSpPr>
          <p:cNvPr id="9" name="Straight Arrow Connector 8"/>
          <p:cNvCxnSpPr>
            <a:stCxn id="4" idx="2"/>
            <a:endCxn id="8" idx="0"/>
          </p:cNvCxnSpPr>
          <p:nvPr/>
        </p:nvCxnSpPr>
        <p:spPr>
          <a:xfrm flipH="1">
            <a:off x="1082053" y="1202025"/>
            <a:ext cx="2600" cy="30169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2230116" y="5707230"/>
            <a:ext cx="0" cy="32759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05361" y="2565579"/>
            <a:ext cx="57405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True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4555" y="4015175"/>
            <a:ext cx="7817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False</a:t>
            </a:r>
          </a:p>
        </p:txBody>
      </p:sp>
      <p:sp>
        <p:nvSpPr>
          <p:cNvPr id="32" name="Diamond 31"/>
          <p:cNvSpPr/>
          <p:nvPr/>
        </p:nvSpPr>
        <p:spPr>
          <a:xfrm>
            <a:off x="176546" y="2429838"/>
            <a:ext cx="1811011" cy="766242"/>
          </a:xfrm>
          <a:prstGeom prst="diamond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Condition 2</a:t>
            </a:r>
          </a:p>
        </p:txBody>
      </p:sp>
      <p:sp>
        <p:nvSpPr>
          <p:cNvPr id="33" name="Diamond 32"/>
          <p:cNvSpPr/>
          <p:nvPr/>
        </p:nvSpPr>
        <p:spPr>
          <a:xfrm>
            <a:off x="176545" y="3355961"/>
            <a:ext cx="1811011" cy="766242"/>
          </a:xfrm>
          <a:prstGeom prst="diamond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Condition 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4140" y="4282084"/>
            <a:ext cx="1195820" cy="4798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Default Statements</a:t>
            </a:r>
          </a:p>
        </p:txBody>
      </p:sp>
      <p:cxnSp>
        <p:nvCxnSpPr>
          <p:cNvPr id="36" name="Straight Arrow Connector 35"/>
          <p:cNvCxnSpPr>
            <a:stCxn id="8" idx="2"/>
            <a:endCxn id="32" idx="0"/>
          </p:cNvCxnSpPr>
          <p:nvPr/>
        </p:nvCxnSpPr>
        <p:spPr>
          <a:xfrm flipH="1">
            <a:off x="1082052" y="2269957"/>
            <a:ext cx="1" cy="15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2"/>
            <a:endCxn id="33" idx="0"/>
          </p:cNvCxnSpPr>
          <p:nvPr/>
        </p:nvCxnSpPr>
        <p:spPr>
          <a:xfrm flipH="1">
            <a:off x="1082051" y="3196080"/>
            <a:ext cx="1" cy="15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2"/>
            <a:endCxn id="34" idx="0"/>
          </p:cNvCxnSpPr>
          <p:nvPr/>
        </p:nvCxnSpPr>
        <p:spPr>
          <a:xfrm flipH="1">
            <a:off x="1082050" y="4122203"/>
            <a:ext cx="1" cy="15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597225" y="1646901"/>
            <a:ext cx="1195820" cy="4798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Statement 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597225" y="2582601"/>
            <a:ext cx="1195820" cy="4798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Statement 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597225" y="3499147"/>
            <a:ext cx="1195820" cy="4798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Statement 3</a:t>
            </a:r>
          </a:p>
        </p:txBody>
      </p:sp>
      <p:cxnSp>
        <p:nvCxnSpPr>
          <p:cNvPr id="47" name="Straight Arrow Connector 46"/>
          <p:cNvCxnSpPr>
            <a:stCxn id="8" idx="3"/>
            <a:endCxn id="43" idx="1"/>
          </p:cNvCxnSpPr>
          <p:nvPr/>
        </p:nvCxnSpPr>
        <p:spPr>
          <a:xfrm>
            <a:off x="1987558" y="1886836"/>
            <a:ext cx="609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2" idx="3"/>
            <a:endCxn id="44" idx="1"/>
          </p:cNvCxnSpPr>
          <p:nvPr/>
        </p:nvCxnSpPr>
        <p:spPr>
          <a:xfrm>
            <a:off x="1987557" y="2812959"/>
            <a:ext cx="609668" cy="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3" idx="3"/>
            <a:endCxn id="45" idx="1"/>
          </p:cNvCxnSpPr>
          <p:nvPr/>
        </p:nvCxnSpPr>
        <p:spPr>
          <a:xfrm>
            <a:off x="1987556" y="3739082"/>
            <a:ext cx="609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5361" y="3487535"/>
            <a:ext cx="57405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True</a:t>
            </a:r>
          </a:p>
        </p:txBody>
      </p:sp>
      <p:cxnSp>
        <p:nvCxnSpPr>
          <p:cNvPr id="55" name="Elbow Connector 54"/>
          <p:cNvCxnSpPr>
            <a:stCxn id="34" idx="2"/>
            <a:endCxn id="6" idx="0"/>
          </p:cNvCxnSpPr>
          <p:nvPr/>
        </p:nvCxnSpPr>
        <p:spPr>
          <a:xfrm rot="16200000" flipH="1">
            <a:off x="1423379" y="4420624"/>
            <a:ext cx="465408" cy="11480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43" idx="3"/>
            <a:endCxn id="6" idx="0"/>
          </p:cNvCxnSpPr>
          <p:nvPr/>
        </p:nvCxnSpPr>
        <p:spPr>
          <a:xfrm flipH="1">
            <a:off x="2230116" y="1886836"/>
            <a:ext cx="1562929" cy="3340525"/>
          </a:xfrm>
          <a:prstGeom prst="bentConnector4">
            <a:avLst>
              <a:gd name="adj1" fmla="val -14626"/>
              <a:gd name="adj2" fmla="val 933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4" idx="3"/>
            <a:endCxn id="6" idx="0"/>
          </p:cNvCxnSpPr>
          <p:nvPr/>
        </p:nvCxnSpPr>
        <p:spPr>
          <a:xfrm flipH="1">
            <a:off x="2230116" y="2822536"/>
            <a:ext cx="1562929" cy="2404825"/>
          </a:xfrm>
          <a:prstGeom prst="bentConnector4">
            <a:avLst>
              <a:gd name="adj1" fmla="val -14626"/>
              <a:gd name="adj2" fmla="val 911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5" idx="3"/>
            <a:endCxn id="6" idx="0"/>
          </p:cNvCxnSpPr>
          <p:nvPr/>
        </p:nvCxnSpPr>
        <p:spPr>
          <a:xfrm flipH="1">
            <a:off x="2230116" y="3739082"/>
            <a:ext cx="1562929" cy="1488279"/>
          </a:xfrm>
          <a:prstGeom prst="bentConnector4">
            <a:avLst>
              <a:gd name="adj1" fmla="val -14626"/>
              <a:gd name="adj2" fmla="val 864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998613" y="874309"/>
            <a:ext cx="3420272" cy="544764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0000"/>
                </a:solidFill>
              </a:rPr>
              <a:t>&lt;script&gt;</a:t>
            </a:r>
          </a:p>
          <a:p>
            <a:pPr>
              <a:defRPr/>
            </a:pPr>
            <a:r>
              <a:rPr lang="en-US" sz="1200" dirty="0" err="1"/>
              <a:t>var</a:t>
            </a:r>
            <a:r>
              <a:rPr lang="en-US" sz="1200" dirty="0"/>
              <a:t> n=</a:t>
            </a:r>
            <a:r>
              <a:rPr lang="en-US" sz="1200" dirty="0" err="1"/>
              <a:t>parseInt</a:t>
            </a:r>
            <a:r>
              <a:rPr lang="en-US" sz="1200" dirty="0"/>
              <a:t>(prompt("Enter Day Number"));</a:t>
            </a:r>
          </a:p>
          <a:p>
            <a:pPr lvl="1">
              <a:defRPr/>
            </a:pPr>
            <a:r>
              <a:rPr lang="en-US" sz="1200" dirty="0"/>
              <a:t>switch (n) {</a:t>
            </a:r>
          </a:p>
          <a:p>
            <a:pPr lvl="2">
              <a:defRPr/>
            </a:pPr>
            <a:r>
              <a:rPr lang="en-US" sz="1200" dirty="0"/>
              <a:t>case 1:</a:t>
            </a:r>
          </a:p>
          <a:p>
            <a:pPr lvl="3">
              <a:defRPr/>
            </a:pPr>
            <a:r>
              <a:rPr lang="en-US" sz="1200" dirty="0"/>
              <a:t>alert("Monday");</a:t>
            </a:r>
          </a:p>
          <a:p>
            <a:pPr marL="914400" lvl="3">
              <a:defRPr/>
            </a:pPr>
            <a:r>
              <a:rPr lang="en-US" sz="1200" dirty="0"/>
              <a:t>	break;</a:t>
            </a:r>
          </a:p>
          <a:p>
            <a:pPr marL="914400" lvl="3">
              <a:defRPr/>
            </a:pPr>
            <a:r>
              <a:rPr lang="en-US" sz="1200" dirty="0"/>
              <a:t>case 2:</a:t>
            </a:r>
          </a:p>
          <a:p>
            <a:pPr marL="914400" lvl="3">
              <a:defRPr/>
            </a:pPr>
            <a:r>
              <a:rPr lang="en-US" sz="1200" dirty="0"/>
              <a:t>	alert("Tuesday");</a:t>
            </a:r>
          </a:p>
          <a:p>
            <a:pPr marL="914400" lvl="3">
              <a:defRPr/>
            </a:pPr>
            <a:r>
              <a:rPr lang="en-US" sz="1200" dirty="0"/>
              <a:t>	break;</a:t>
            </a:r>
          </a:p>
          <a:p>
            <a:pPr marL="914400" lvl="3">
              <a:defRPr/>
            </a:pPr>
            <a:r>
              <a:rPr lang="en-US" sz="1200" dirty="0"/>
              <a:t>case 3:</a:t>
            </a:r>
          </a:p>
          <a:p>
            <a:pPr marL="914400" lvl="3">
              <a:defRPr/>
            </a:pPr>
            <a:r>
              <a:rPr lang="en-US" sz="1200" dirty="0"/>
              <a:t>	alert("Wednesday");</a:t>
            </a:r>
          </a:p>
          <a:p>
            <a:pPr marL="914400" lvl="3">
              <a:defRPr/>
            </a:pPr>
            <a:r>
              <a:rPr lang="en-US" sz="1200" dirty="0"/>
              <a:t>	break;</a:t>
            </a:r>
          </a:p>
          <a:p>
            <a:pPr marL="914400" lvl="3">
              <a:defRPr/>
            </a:pPr>
            <a:r>
              <a:rPr lang="en-US" sz="1200" dirty="0"/>
              <a:t>case 4:</a:t>
            </a:r>
          </a:p>
          <a:p>
            <a:pPr marL="914400" lvl="3">
              <a:defRPr/>
            </a:pPr>
            <a:r>
              <a:rPr lang="en-US" sz="1200" dirty="0"/>
              <a:t>	alert("Thursday");</a:t>
            </a:r>
          </a:p>
          <a:p>
            <a:pPr marL="914400" lvl="3">
              <a:defRPr/>
            </a:pPr>
            <a:r>
              <a:rPr lang="en-US" sz="1200" dirty="0"/>
              <a:t>	break;</a:t>
            </a:r>
          </a:p>
          <a:p>
            <a:pPr marL="914400" lvl="3">
              <a:defRPr/>
            </a:pPr>
            <a:r>
              <a:rPr lang="en-US" sz="1200" dirty="0"/>
              <a:t>case 5:</a:t>
            </a:r>
          </a:p>
          <a:p>
            <a:pPr marL="914400" lvl="3">
              <a:defRPr/>
            </a:pPr>
            <a:r>
              <a:rPr lang="en-US" sz="1200" dirty="0"/>
              <a:t>	alert("Friday");</a:t>
            </a:r>
          </a:p>
          <a:p>
            <a:pPr marL="914400" lvl="3">
              <a:defRPr/>
            </a:pPr>
            <a:r>
              <a:rPr lang="en-US" sz="1200" dirty="0"/>
              <a:t>	break;</a:t>
            </a:r>
          </a:p>
          <a:p>
            <a:pPr marL="914400" lvl="3">
              <a:defRPr/>
            </a:pPr>
            <a:r>
              <a:rPr lang="en-US" sz="1200" dirty="0"/>
              <a:t>case 6:</a:t>
            </a:r>
          </a:p>
          <a:p>
            <a:pPr marL="914400" lvl="3">
              <a:defRPr/>
            </a:pPr>
            <a:r>
              <a:rPr lang="en-US" sz="1200" dirty="0"/>
              <a:t>	alert("Saturday");</a:t>
            </a:r>
          </a:p>
          <a:p>
            <a:pPr marL="914400" lvl="3">
              <a:defRPr/>
            </a:pPr>
            <a:r>
              <a:rPr lang="en-US" sz="1200" dirty="0"/>
              <a:t>	break;</a:t>
            </a:r>
          </a:p>
          <a:p>
            <a:pPr marL="914400" lvl="3">
              <a:defRPr/>
            </a:pPr>
            <a:r>
              <a:rPr lang="en-US" sz="1200" dirty="0"/>
              <a:t>case 7:</a:t>
            </a:r>
          </a:p>
          <a:p>
            <a:pPr marL="914400" lvl="3">
              <a:defRPr/>
            </a:pPr>
            <a:r>
              <a:rPr lang="en-US" sz="1200" dirty="0"/>
              <a:t>	alert("Sunday");</a:t>
            </a:r>
          </a:p>
          <a:p>
            <a:pPr marL="914400" lvl="3">
              <a:defRPr/>
            </a:pPr>
            <a:r>
              <a:rPr lang="en-US" sz="1200" dirty="0"/>
              <a:t>	break;</a:t>
            </a:r>
          </a:p>
          <a:p>
            <a:pPr marL="914400" lvl="3">
              <a:defRPr/>
            </a:pPr>
            <a:r>
              <a:rPr lang="en-US" sz="1200" dirty="0"/>
              <a:t>default:</a:t>
            </a:r>
          </a:p>
          <a:p>
            <a:pPr marL="914400" lvl="3">
              <a:defRPr/>
            </a:pPr>
            <a:r>
              <a:rPr lang="en-US" sz="1200" dirty="0"/>
              <a:t>	alert("Wrong Input");</a:t>
            </a:r>
          </a:p>
          <a:p>
            <a:pPr marL="914400" lvl="3">
              <a:defRPr/>
            </a:pPr>
            <a:r>
              <a:rPr lang="en-US" sz="1200" dirty="0"/>
              <a:t>	break;</a:t>
            </a:r>
          </a:p>
          <a:p>
            <a:pPr marL="457200" lvl="2">
              <a:defRPr/>
            </a:pPr>
            <a:r>
              <a:rPr lang="en-US" sz="1200" dirty="0"/>
              <a:t>}</a:t>
            </a:r>
          </a:p>
          <a:p>
            <a:pPr marL="0" lvl="1">
              <a:defRPr/>
            </a:pPr>
            <a:r>
              <a:rPr lang="en-US" sz="1200" dirty="0">
                <a:solidFill>
                  <a:srgbClr val="FF0000"/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0828885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53" grpId="0"/>
      <p:bldP spid="4" grpId="0" animBg="1"/>
      <p:bldP spid="6" grpId="0" animBg="1"/>
      <p:bldP spid="7" grpId="0" animBg="1"/>
      <p:bldP spid="8" grpId="0" animBg="1"/>
      <p:bldP spid="11" grpId="0"/>
      <p:bldP spid="18" grpId="0"/>
      <p:bldP spid="32" grpId="0" animBg="1"/>
      <p:bldP spid="33" grpId="0" animBg="1"/>
      <p:bldP spid="34" grpId="0" animBg="1"/>
      <p:bldP spid="43" grpId="0" animBg="1"/>
      <p:bldP spid="44" grpId="0" animBg="1"/>
      <p:bldP spid="45" grpId="0" animBg="1"/>
      <p:bldP spid="52" grpId="0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  <a:p>
            <a:r>
              <a:rPr lang="en-US" dirty="0"/>
              <a:t>Do while loop</a:t>
            </a:r>
          </a:p>
          <a:p>
            <a:r>
              <a:rPr lang="en-US" dirty="0"/>
              <a:t>For loop</a:t>
            </a:r>
          </a:p>
          <a:p>
            <a:r>
              <a:rPr lang="en-US" dirty="0"/>
              <a:t>For in loop</a:t>
            </a:r>
          </a:p>
          <a:p>
            <a:r>
              <a:rPr lang="en-US" dirty="0"/>
              <a:t>For of loop</a:t>
            </a:r>
          </a:p>
          <a:p>
            <a:endParaRPr lang="en-US" dirty="0"/>
          </a:p>
          <a:p>
            <a:r>
              <a:rPr lang="en-US" dirty="0"/>
              <a:t>The break statement use to jumps out of a loop.</a:t>
            </a:r>
          </a:p>
          <a:p>
            <a:r>
              <a:rPr lang="en-US" dirty="0"/>
              <a:t>The continue statement use to jumps over one iteration in the loop.</a:t>
            </a:r>
          </a:p>
        </p:txBody>
      </p:sp>
    </p:spTree>
    <p:extLst>
      <p:ext uri="{BB962C8B-B14F-4D97-AF65-F5344CB8AC3E}">
        <p14:creationId xmlns:p14="http://schemas.microsoft.com/office/powerpoint/2010/main" val="1467188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C68F8-828C-ADBB-A0FA-4521E121A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594D-4A2B-93FE-78A5-2B58DC4B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While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C741-3101-33C0-8060-DE63C5473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5737775" cy="5590565"/>
          </a:xfrm>
        </p:spPr>
        <p:txBody>
          <a:bodyPr/>
          <a:lstStyle/>
          <a:p>
            <a:r>
              <a:rPr lang="en-US" dirty="0"/>
              <a:t>Program					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0A2CF-CC18-4202-6012-309892CB2345}"/>
              </a:ext>
            </a:extLst>
          </p:cNvPr>
          <p:cNvSpPr txBox="1"/>
          <p:nvPr/>
        </p:nvSpPr>
        <p:spPr>
          <a:xfrm>
            <a:off x="510071" y="1474238"/>
            <a:ext cx="4388501" cy="246221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rgbClr val="FF0000"/>
                </a:solidFill>
              </a:rPr>
              <a:t>&lt;script&gt;</a:t>
            </a:r>
          </a:p>
          <a:p>
            <a:pPr lvl="1">
              <a:defRPr/>
            </a:pPr>
            <a:r>
              <a:rPr lang="nn-NO" sz="2200" dirty="0"/>
              <a:t>i=1;</a:t>
            </a:r>
          </a:p>
          <a:p>
            <a:pPr lvl="1">
              <a:defRPr/>
            </a:pPr>
            <a:r>
              <a:rPr lang="nn-NO" sz="2200" dirty="0"/>
              <a:t>while(i&lt;=10){</a:t>
            </a:r>
          </a:p>
          <a:p>
            <a:pPr lvl="1">
              <a:defRPr/>
            </a:pPr>
            <a:r>
              <a:rPr lang="nn-NO" sz="2200" dirty="0"/>
              <a:t>	console.log(i);</a:t>
            </a:r>
          </a:p>
          <a:p>
            <a:pPr lvl="1">
              <a:defRPr/>
            </a:pPr>
            <a:r>
              <a:rPr lang="nn-NO" sz="2200" dirty="0"/>
              <a:t>	i++;</a:t>
            </a:r>
          </a:p>
          <a:p>
            <a:pPr lvl="1">
              <a:defRPr/>
            </a:pPr>
            <a:r>
              <a:rPr lang="nn-NO" sz="2200" dirty="0"/>
              <a:t>}</a:t>
            </a:r>
          </a:p>
          <a:p>
            <a:pPr>
              <a:defRPr/>
            </a:pPr>
            <a:r>
              <a:rPr lang="en-US" sz="2200" dirty="0">
                <a:solidFill>
                  <a:srgbClr val="FF0000"/>
                </a:solidFill>
              </a:rPr>
              <a:t>&lt;/script&gt;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E43177-3EFA-B37C-4815-F9BBF4A1F039}"/>
              </a:ext>
            </a:extLst>
          </p:cNvPr>
          <p:cNvSpPr txBox="1">
            <a:spLocks/>
          </p:cNvSpPr>
          <p:nvPr/>
        </p:nvSpPr>
        <p:spPr>
          <a:xfrm>
            <a:off x="6096000" y="863444"/>
            <a:ext cx="5737775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					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BD43EA-5ADC-A748-DD92-F746BDC4AB3D}"/>
              </a:ext>
            </a:extLst>
          </p:cNvPr>
          <p:cNvSpPr txBox="1"/>
          <p:nvPr/>
        </p:nvSpPr>
        <p:spPr>
          <a:xfrm>
            <a:off x="6472331" y="1474238"/>
            <a:ext cx="4388501" cy="347787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4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5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6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7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8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9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64904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2E088-BB0A-DE57-90CC-5EF9D280D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D206-A24B-90BA-88BD-67F52A1D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E0036-179D-1CB8-D142-39669F246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5737775" cy="5590565"/>
          </a:xfrm>
        </p:spPr>
        <p:txBody>
          <a:bodyPr/>
          <a:lstStyle/>
          <a:p>
            <a:r>
              <a:rPr lang="en-US" dirty="0"/>
              <a:t>Program					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91DC3-3145-BEFC-8306-3261D55B58A8}"/>
              </a:ext>
            </a:extLst>
          </p:cNvPr>
          <p:cNvSpPr txBox="1"/>
          <p:nvPr/>
        </p:nvSpPr>
        <p:spPr>
          <a:xfrm>
            <a:off x="510071" y="1474238"/>
            <a:ext cx="4388501" cy="261610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rgbClr val="FF0000"/>
                </a:solidFill>
              </a:rPr>
              <a:t>&lt;script&gt;</a:t>
            </a:r>
          </a:p>
          <a:p>
            <a:pPr lvl="1">
              <a:defRPr/>
            </a:pPr>
            <a:r>
              <a:rPr lang="nn-NO" sz="2400" dirty="0"/>
              <a:t>i=1;</a:t>
            </a:r>
          </a:p>
          <a:p>
            <a:pPr lvl="1">
              <a:defRPr/>
            </a:pPr>
            <a:r>
              <a:rPr lang="nn-NO" sz="2400" dirty="0"/>
              <a:t>do{</a:t>
            </a:r>
          </a:p>
          <a:p>
            <a:pPr lvl="1">
              <a:defRPr/>
            </a:pPr>
            <a:r>
              <a:rPr lang="nn-NO" sz="2400" dirty="0"/>
              <a:t>	console.log(i);</a:t>
            </a:r>
          </a:p>
          <a:p>
            <a:pPr lvl="1">
              <a:defRPr/>
            </a:pPr>
            <a:r>
              <a:rPr lang="nn-NO" sz="2400" dirty="0"/>
              <a:t>	i++;</a:t>
            </a:r>
          </a:p>
          <a:p>
            <a:pPr lvl="1">
              <a:defRPr/>
            </a:pPr>
            <a:r>
              <a:rPr lang="nn-NO" sz="2400" dirty="0"/>
              <a:t>}while(i&lt;=10);</a:t>
            </a:r>
          </a:p>
          <a:p>
            <a:pPr>
              <a:defRPr/>
            </a:pPr>
            <a:r>
              <a:rPr lang="en-US" sz="2200" dirty="0">
                <a:solidFill>
                  <a:srgbClr val="FF0000"/>
                </a:solidFill>
              </a:rPr>
              <a:t>&lt;/script&gt;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FB701D-5EF3-5A1F-A202-27D6488AD2E8}"/>
              </a:ext>
            </a:extLst>
          </p:cNvPr>
          <p:cNvSpPr txBox="1">
            <a:spLocks/>
          </p:cNvSpPr>
          <p:nvPr/>
        </p:nvSpPr>
        <p:spPr>
          <a:xfrm>
            <a:off x="6096000" y="863444"/>
            <a:ext cx="5737775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					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87BC2B-B46E-136A-3D85-57AB74589125}"/>
              </a:ext>
            </a:extLst>
          </p:cNvPr>
          <p:cNvSpPr txBox="1"/>
          <p:nvPr/>
        </p:nvSpPr>
        <p:spPr>
          <a:xfrm>
            <a:off x="6472331" y="1474238"/>
            <a:ext cx="4388501" cy="347787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4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5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6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7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8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9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778228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4763A-C007-E1A0-FE1A-09C30ED57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2C66-D1B6-0D18-6EA7-7DE663FE2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CBDEC-E87C-CEB9-6CB6-D95C542DF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5737775" cy="5590565"/>
          </a:xfrm>
        </p:spPr>
        <p:txBody>
          <a:bodyPr/>
          <a:lstStyle/>
          <a:p>
            <a:r>
              <a:rPr lang="en-US" dirty="0"/>
              <a:t>Program					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E3D4B-AC1A-42FB-DABE-E43AB5B75520}"/>
              </a:ext>
            </a:extLst>
          </p:cNvPr>
          <p:cNvSpPr txBox="1"/>
          <p:nvPr/>
        </p:nvSpPr>
        <p:spPr>
          <a:xfrm>
            <a:off x="510071" y="1474238"/>
            <a:ext cx="4388501" cy="187743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solidFill>
                  <a:srgbClr val="FF0000"/>
                </a:solidFill>
              </a:rPr>
              <a:t>&lt;script&gt;</a:t>
            </a:r>
          </a:p>
          <a:p>
            <a:pPr lvl="1">
              <a:defRPr/>
            </a:pPr>
            <a:r>
              <a:rPr lang="nn-NO" sz="2400" dirty="0"/>
              <a:t>for(i=1;i&lt;=10;i++){</a:t>
            </a:r>
          </a:p>
          <a:p>
            <a:pPr lvl="1">
              <a:defRPr/>
            </a:pPr>
            <a:r>
              <a:rPr lang="nn-NO" sz="2400" dirty="0"/>
              <a:t>	console.log(i);</a:t>
            </a:r>
          </a:p>
          <a:p>
            <a:pPr lvl="1">
              <a:defRPr/>
            </a:pPr>
            <a:r>
              <a:rPr lang="nn-NO" sz="2400" dirty="0"/>
              <a:t>}</a:t>
            </a:r>
          </a:p>
          <a:p>
            <a:pPr>
              <a:defRPr/>
            </a:pPr>
            <a:r>
              <a:rPr lang="en-US" sz="2200" dirty="0">
                <a:solidFill>
                  <a:srgbClr val="FF0000"/>
                </a:solidFill>
              </a:rPr>
              <a:t>&lt;/script&gt;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CB4124-A31F-37AA-8001-B7052039EE23}"/>
              </a:ext>
            </a:extLst>
          </p:cNvPr>
          <p:cNvSpPr txBox="1">
            <a:spLocks/>
          </p:cNvSpPr>
          <p:nvPr/>
        </p:nvSpPr>
        <p:spPr>
          <a:xfrm>
            <a:off x="6096000" y="863444"/>
            <a:ext cx="5737775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					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BA4A1-39D5-5465-5161-811B4B823A1D}"/>
              </a:ext>
            </a:extLst>
          </p:cNvPr>
          <p:cNvSpPr txBox="1"/>
          <p:nvPr/>
        </p:nvSpPr>
        <p:spPr>
          <a:xfrm>
            <a:off x="6472331" y="1474238"/>
            <a:ext cx="4388501" cy="347787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4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5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6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7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8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9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857617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In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in loop can be used on object as well as array.</a:t>
            </a:r>
          </a:p>
          <a:p>
            <a:r>
              <a:rPr lang="en-US" dirty="0"/>
              <a:t>Do not use </a:t>
            </a:r>
            <a:r>
              <a:rPr lang="en-US" b="1" dirty="0"/>
              <a:t>for in</a:t>
            </a:r>
            <a:r>
              <a:rPr lang="en-US" dirty="0"/>
              <a:t> over an Array if the index </a:t>
            </a:r>
            <a:r>
              <a:rPr lang="en-US" b="1" dirty="0"/>
              <a:t>order</a:t>
            </a:r>
            <a:r>
              <a:rPr lang="en-US" dirty="0"/>
              <a:t> is important.</a:t>
            </a:r>
          </a:p>
          <a:p>
            <a:r>
              <a:rPr lang="en-US" dirty="0"/>
              <a:t>Ex 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83070" y="2332093"/>
            <a:ext cx="4798057" cy="286232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&lt;script&gt;</a:t>
            </a:r>
          </a:p>
          <a:p>
            <a:pPr lvl="1">
              <a:defRPr/>
            </a:pPr>
            <a:r>
              <a:rPr lang="en-US" dirty="0" err="1"/>
              <a:t>var</a:t>
            </a:r>
            <a:r>
              <a:rPr lang="en-US" dirty="0"/>
              <a:t> person = {</a:t>
            </a:r>
            <a:r>
              <a:rPr lang="en-US" dirty="0" err="1"/>
              <a:t>fname</a:t>
            </a:r>
            <a:r>
              <a:rPr lang="en-US" dirty="0"/>
              <a:t>:“</a:t>
            </a:r>
            <a:r>
              <a:rPr lang="en-US" dirty="0" err="1"/>
              <a:t>Chirag</a:t>
            </a:r>
            <a:r>
              <a:rPr lang="en-US" dirty="0"/>
              <a:t>", </a:t>
            </a:r>
            <a:r>
              <a:rPr lang="en-US" dirty="0" err="1"/>
              <a:t>mname</a:t>
            </a:r>
            <a:r>
              <a:rPr lang="en-US" dirty="0"/>
              <a:t>:“K", </a:t>
            </a:r>
            <a:r>
              <a:rPr lang="en-US" dirty="0" err="1"/>
              <a:t>lname</a:t>
            </a:r>
            <a:r>
              <a:rPr lang="en-US" dirty="0"/>
              <a:t>:"</a:t>
            </a:r>
            <a:r>
              <a:rPr lang="en-US" dirty="0" err="1"/>
              <a:t>Sakhrani</a:t>
            </a:r>
            <a:r>
              <a:rPr lang="en-US" dirty="0"/>
              <a:t>"};</a:t>
            </a:r>
          </a:p>
          <a:p>
            <a:pPr lvl="1">
              <a:defRPr/>
            </a:pPr>
            <a:r>
              <a:rPr lang="en-US" dirty="0" err="1"/>
              <a:t>var</a:t>
            </a:r>
            <a:r>
              <a:rPr lang="en-US" dirty="0"/>
              <a:t> name = "";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for (</a:t>
            </a:r>
            <a:r>
              <a:rPr lang="en-US" dirty="0" err="1"/>
              <a:t>var</a:t>
            </a:r>
            <a:r>
              <a:rPr lang="en-US" dirty="0"/>
              <a:t> x in person) {</a:t>
            </a:r>
          </a:p>
          <a:p>
            <a:pPr lvl="1">
              <a:defRPr/>
            </a:pPr>
            <a:r>
              <a:rPr lang="en-US" dirty="0"/>
              <a:t>	name += person[x] + " ";</a:t>
            </a:r>
          </a:p>
          <a:p>
            <a:pPr lvl="1">
              <a:defRPr/>
            </a:pPr>
            <a:r>
              <a:rPr lang="en-US" dirty="0"/>
              <a:t>}</a:t>
            </a:r>
          </a:p>
          <a:p>
            <a:pPr lvl="1">
              <a:defRPr/>
            </a:pPr>
            <a:r>
              <a:rPr lang="en-US" dirty="0"/>
              <a:t>alert(name);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&lt;/script&gt;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88468" y="2313437"/>
            <a:ext cx="2840245" cy="258532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&lt;script&gt;</a:t>
            </a:r>
          </a:p>
          <a:p>
            <a:pPr lvl="1">
              <a:defRPr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= [4, 6, 9, 8, 2];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let sum = 0;</a:t>
            </a:r>
          </a:p>
          <a:p>
            <a:pPr lvl="1">
              <a:defRPr/>
            </a:pPr>
            <a:r>
              <a:rPr lang="en-US" dirty="0"/>
              <a:t>for (let x in </a:t>
            </a:r>
            <a:r>
              <a:rPr lang="en-US" dirty="0" err="1"/>
              <a:t>num</a:t>
            </a:r>
            <a:r>
              <a:rPr lang="en-US" dirty="0"/>
              <a:t>) {</a:t>
            </a:r>
          </a:p>
          <a:p>
            <a:pPr lvl="1">
              <a:defRPr/>
            </a:pPr>
            <a:r>
              <a:rPr lang="en-US" dirty="0"/>
              <a:t>  sum += </a:t>
            </a:r>
            <a:r>
              <a:rPr lang="en-US" dirty="0" err="1"/>
              <a:t>num</a:t>
            </a:r>
            <a:r>
              <a:rPr lang="en-US" dirty="0"/>
              <a:t>[x];</a:t>
            </a:r>
          </a:p>
          <a:p>
            <a:pPr lvl="1">
              <a:defRPr/>
            </a:pPr>
            <a:r>
              <a:rPr lang="en-US" dirty="0"/>
              <a:t>}</a:t>
            </a:r>
          </a:p>
          <a:p>
            <a:pPr lvl="1">
              <a:defRPr/>
            </a:pPr>
            <a:r>
              <a:rPr lang="en-US" dirty="0"/>
              <a:t>alert(sum);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&lt;/script&gt;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C0F29-F4BF-9BAC-7AA3-AC7165D6C268}"/>
              </a:ext>
            </a:extLst>
          </p:cNvPr>
          <p:cNvSpPr txBox="1"/>
          <p:nvPr/>
        </p:nvSpPr>
        <p:spPr>
          <a:xfrm>
            <a:off x="483070" y="5962485"/>
            <a:ext cx="4388501" cy="43088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Chirag K </a:t>
            </a:r>
            <a:r>
              <a:rPr lang="en-US" sz="2200" dirty="0" err="1"/>
              <a:t>Sakhrani</a:t>
            </a: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516DF-D85C-12C6-A240-4AAD8FBE5686}"/>
              </a:ext>
            </a:extLst>
          </p:cNvPr>
          <p:cNvSpPr txBox="1"/>
          <p:nvPr/>
        </p:nvSpPr>
        <p:spPr>
          <a:xfrm>
            <a:off x="6793671" y="5974925"/>
            <a:ext cx="3684607" cy="43088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25678967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Of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of statement loops through the values of an </a:t>
            </a:r>
            <a:r>
              <a:rPr lang="en-US" dirty="0" err="1"/>
              <a:t>iterable</a:t>
            </a:r>
            <a:r>
              <a:rPr lang="en-US" dirty="0"/>
              <a:t> object such as Arrays, Strings, etc.</a:t>
            </a:r>
          </a:p>
          <a:p>
            <a:r>
              <a:rPr lang="en-US" dirty="0"/>
              <a:t>Ex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911868" y="1865750"/>
            <a:ext cx="2970875" cy="224676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0000"/>
                </a:solidFill>
              </a:rPr>
              <a:t>&lt;script&gt;</a:t>
            </a:r>
          </a:p>
          <a:p>
            <a:pPr lvl="1">
              <a:defRPr/>
            </a:pPr>
            <a:r>
              <a:rPr lang="nn-NO" sz="2000" dirty="0"/>
              <a:t>var s = "Darshan";</a:t>
            </a:r>
          </a:p>
          <a:p>
            <a:pPr lvl="1">
              <a:defRPr/>
            </a:pPr>
            <a:endParaRPr lang="nn-NO" sz="2000" dirty="0"/>
          </a:p>
          <a:p>
            <a:pPr lvl="1">
              <a:defRPr/>
            </a:pPr>
            <a:r>
              <a:rPr lang="nn-NO" sz="2000" dirty="0"/>
              <a:t>for (let x of s) {</a:t>
            </a:r>
          </a:p>
          <a:p>
            <a:pPr lvl="1">
              <a:defRPr/>
            </a:pPr>
            <a:r>
              <a:rPr lang="nn-NO" sz="2000" dirty="0"/>
              <a:t>	alert(x);</a:t>
            </a:r>
          </a:p>
          <a:p>
            <a:pPr lvl="1">
              <a:defRPr/>
            </a:pPr>
            <a:r>
              <a:rPr lang="nn-NO" sz="2000" dirty="0"/>
              <a:t>}</a:t>
            </a:r>
          </a:p>
          <a:p>
            <a:pPr>
              <a:defRPr/>
            </a:pPr>
            <a:r>
              <a:rPr lang="en-US" sz="2000" dirty="0">
                <a:solidFill>
                  <a:srgbClr val="FF0000"/>
                </a:solidFill>
              </a:rPr>
              <a:t>&lt;/script&gt;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393" y="1865750"/>
            <a:ext cx="3597812" cy="286232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0000"/>
                </a:solidFill>
              </a:rPr>
              <a:t>&lt;script&gt;</a:t>
            </a:r>
          </a:p>
          <a:p>
            <a:pPr lvl="1">
              <a:defRPr/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/>
              <a:t> = [4, 6, 9, 8, 2];</a:t>
            </a:r>
          </a:p>
          <a:p>
            <a:pPr lvl="1"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/>
              <a:t>let sum = 0;</a:t>
            </a:r>
          </a:p>
          <a:p>
            <a:pPr lvl="1">
              <a:defRPr/>
            </a:pPr>
            <a:r>
              <a:rPr lang="en-US" sz="2000" dirty="0"/>
              <a:t>for (let x of </a:t>
            </a:r>
            <a:r>
              <a:rPr lang="en-US" sz="2000" dirty="0" err="1"/>
              <a:t>num</a:t>
            </a:r>
            <a:r>
              <a:rPr lang="en-US" sz="2000" dirty="0"/>
              <a:t>) {</a:t>
            </a:r>
          </a:p>
          <a:p>
            <a:pPr lvl="1">
              <a:defRPr/>
            </a:pPr>
            <a:r>
              <a:rPr lang="en-US" sz="2000" dirty="0"/>
              <a:t>  sum += x;</a:t>
            </a:r>
          </a:p>
          <a:p>
            <a:pPr lvl="1">
              <a:defRPr/>
            </a:pPr>
            <a:r>
              <a:rPr lang="en-US" sz="2000" dirty="0"/>
              <a:t>}</a:t>
            </a:r>
          </a:p>
          <a:p>
            <a:pPr lvl="1">
              <a:defRPr/>
            </a:pPr>
            <a:r>
              <a:rPr lang="en-US" sz="2000" dirty="0"/>
              <a:t>alert(sum);</a:t>
            </a:r>
          </a:p>
          <a:p>
            <a:pPr>
              <a:defRPr/>
            </a:pPr>
            <a:r>
              <a:rPr lang="en-US" sz="2000" dirty="0">
                <a:solidFill>
                  <a:srgbClr val="FF0000"/>
                </a:solidFill>
              </a:rPr>
              <a:t>&lt;/script&gt;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C37695-5FDC-A4DC-98A3-8044149BC3E0}"/>
              </a:ext>
            </a:extLst>
          </p:cNvPr>
          <p:cNvSpPr txBox="1"/>
          <p:nvPr/>
        </p:nvSpPr>
        <p:spPr>
          <a:xfrm>
            <a:off x="514171" y="5620357"/>
            <a:ext cx="3597813" cy="43088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539335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chirag.sakhrani@darshan.ac.in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8401191184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Application Department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</a:t>
            </a:r>
            <a:r>
              <a:rPr lang="en-IN" dirty="0" err="1"/>
              <a:t>Chirag</a:t>
            </a:r>
            <a:r>
              <a:rPr lang="en-IN" dirty="0"/>
              <a:t> K </a:t>
            </a:r>
            <a:r>
              <a:rPr lang="en-IN" dirty="0" err="1"/>
              <a:t>Sakhrani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Client Side Scripting using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IN" dirty="0"/>
              <a:t> (CSJS) (</a:t>
            </a:r>
            <a:r>
              <a:rPr lang="en-US" dirty="0"/>
              <a:t>2304CS431</a:t>
            </a:r>
            <a:r>
              <a:rPr lang="en-IN" dirty="0"/>
              <a:t>)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2189917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Web page, </a:t>
            </a:r>
            <a:r>
              <a:rPr lang="en-US" b="1" dirty="0">
                <a:solidFill>
                  <a:srgbClr val="C00000"/>
                </a:solidFill>
              </a:rPr>
              <a:t>HTML</a:t>
            </a:r>
            <a:r>
              <a:rPr lang="en-US" dirty="0"/>
              <a:t> supplies document </a:t>
            </a:r>
            <a:r>
              <a:rPr lang="en-US" b="1" dirty="0">
                <a:solidFill>
                  <a:srgbClr val="C00000"/>
                </a:solidFill>
              </a:rPr>
              <a:t>content and structure </a:t>
            </a:r>
            <a:r>
              <a:rPr lang="en-US" dirty="0"/>
              <a:t>while </a:t>
            </a:r>
            <a:r>
              <a:rPr lang="en-US" b="1" dirty="0">
                <a:solidFill>
                  <a:srgbClr val="C00000"/>
                </a:solidFill>
              </a:rPr>
              <a:t>CSS</a:t>
            </a:r>
            <a:r>
              <a:rPr lang="en-US" dirty="0"/>
              <a:t> provides </a:t>
            </a:r>
            <a:r>
              <a:rPr lang="en-US" b="1" dirty="0">
                <a:solidFill>
                  <a:srgbClr val="C00000"/>
                </a:solidFill>
              </a:rPr>
              <a:t>presentation styling</a:t>
            </a:r>
          </a:p>
          <a:p>
            <a:r>
              <a:rPr lang="en-US" dirty="0"/>
              <a:t>In addition, client-side scripts can </a:t>
            </a:r>
            <a:r>
              <a:rPr lang="en-US" b="1" dirty="0">
                <a:solidFill>
                  <a:srgbClr val="C00000"/>
                </a:solidFill>
              </a:rPr>
              <a:t>control browser actions</a:t>
            </a:r>
            <a:r>
              <a:rPr lang="en-US" b="1" dirty="0"/>
              <a:t> </a:t>
            </a:r>
            <a:r>
              <a:rPr lang="en-US" dirty="0"/>
              <a:t>associated with a Web page. </a:t>
            </a:r>
          </a:p>
          <a:p>
            <a:r>
              <a:rPr lang="en-US" dirty="0"/>
              <a:t>Client-side scripts are almost written in the </a:t>
            </a:r>
            <a:r>
              <a:rPr lang="en-US" b="1" dirty="0">
                <a:solidFill>
                  <a:srgbClr val="C00000"/>
                </a:solidFill>
              </a:rPr>
              <a:t>JavaScript</a:t>
            </a:r>
            <a:r>
              <a:rPr lang="en-US" dirty="0"/>
              <a:t> language to control browser’s actions.</a:t>
            </a:r>
          </a:p>
          <a:p>
            <a:r>
              <a:rPr lang="en-US" dirty="0"/>
              <a:t>Client-side scripting can make Web pages more </a:t>
            </a:r>
            <a:r>
              <a:rPr lang="en-US" b="1" dirty="0">
                <a:solidFill>
                  <a:srgbClr val="C00000"/>
                </a:solidFill>
              </a:rPr>
              <a:t>dynamic</a:t>
            </a:r>
            <a:r>
              <a:rPr lang="en-US" dirty="0"/>
              <a:t> and more </a:t>
            </a:r>
            <a:r>
              <a:rPr lang="en-US" b="1" dirty="0">
                <a:solidFill>
                  <a:srgbClr val="C00000"/>
                </a:solidFill>
              </a:rPr>
              <a:t>responsive.</a:t>
            </a:r>
          </a:p>
          <a:p>
            <a:r>
              <a:rPr lang="en-US" dirty="0"/>
              <a:t>Tasks performed by client-side scripts are: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is used to check whether user entered the </a:t>
            </a:r>
            <a:r>
              <a:rPr lang="en-US" b="1" dirty="0">
                <a:solidFill>
                  <a:srgbClr val="FF0000"/>
                </a:solidFill>
              </a:rPr>
              <a:t>required details</a:t>
            </a:r>
            <a:r>
              <a:rPr lang="en-US" dirty="0"/>
              <a:t> and entered </a:t>
            </a:r>
            <a:r>
              <a:rPr lang="en-US" b="1" dirty="0">
                <a:solidFill>
                  <a:srgbClr val="FF0000"/>
                </a:solidFill>
              </a:rPr>
              <a:t>proper data</a:t>
            </a:r>
            <a:r>
              <a:rPr lang="en-US" dirty="0"/>
              <a:t>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Monitoring</a:t>
            </a:r>
            <a:r>
              <a:rPr lang="en-US" dirty="0"/>
              <a:t> user events and </a:t>
            </a:r>
            <a:r>
              <a:rPr lang="en-US" b="1" dirty="0">
                <a:solidFill>
                  <a:srgbClr val="C00000"/>
                </a:solidFill>
              </a:rPr>
              <a:t>specifying reactions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Replacing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updating</a:t>
            </a:r>
            <a:r>
              <a:rPr lang="en-US" dirty="0"/>
              <a:t> parts of a page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To change the </a:t>
            </a:r>
            <a:r>
              <a:rPr lang="en-US" b="1" dirty="0">
                <a:solidFill>
                  <a:srgbClr val="C00000"/>
                </a:solidFill>
              </a:rPr>
              <a:t>style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position</a:t>
            </a:r>
            <a:r>
              <a:rPr lang="en-US" dirty="0"/>
              <a:t> of displayed elements </a:t>
            </a:r>
            <a:r>
              <a:rPr lang="en-US" b="1" dirty="0">
                <a:solidFill>
                  <a:srgbClr val="C00000"/>
                </a:solidFill>
              </a:rPr>
              <a:t>dynamically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To Modify</a:t>
            </a:r>
            <a:r>
              <a:rPr lang="en-US" dirty="0"/>
              <a:t> a page in </a:t>
            </a:r>
            <a:r>
              <a:rPr lang="en-US" b="1" dirty="0">
                <a:solidFill>
                  <a:srgbClr val="C00000"/>
                </a:solidFill>
              </a:rPr>
              <a:t>response</a:t>
            </a:r>
            <a:r>
              <a:rPr lang="en-US" dirty="0"/>
              <a:t> to </a:t>
            </a:r>
            <a:r>
              <a:rPr lang="en-US" b="1" dirty="0">
                <a:solidFill>
                  <a:srgbClr val="C00000"/>
                </a:solidFill>
              </a:rPr>
              <a:t>events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To get browser </a:t>
            </a:r>
            <a:r>
              <a:rPr lang="en-US" b="1" dirty="0">
                <a:solidFill>
                  <a:srgbClr val="C00000"/>
                </a:solidFill>
              </a:rPr>
              <a:t>information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Making the Web page </a:t>
            </a:r>
            <a:r>
              <a:rPr lang="en-US" b="1" dirty="0">
                <a:solidFill>
                  <a:srgbClr val="C00000"/>
                </a:solidFill>
              </a:rPr>
              <a:t>different</a:t>
            </a:r>
            <a:r>
              <a:rPr lang="en-US" dirty="0"/>
              <a:t> depending on the browser and browser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Generating HTML </a:t>
            </a:r>
            <a:r>
              <a:rPr lang="en-US" dirty="0"/>
              <a:t>code for parts of the page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0445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 of Client Side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/>
              <a:t>Pros</a:t>
            </a:r>
            <a:r>
              <a:rPr lang="en-US" dirty="0"/>
              <a:t>	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Allow for </a:t>
            </a:r>
            <a:r>
              <a:rPr lang="en-US" sz="2400" b="1" dirty="0">
                <a:solidFill>
                  <a:srgbClr val="C00000"/>
                </a:solidFill>
              </a:rPr>
              <a:t>more interactivity </a:t>
            </a:r>
            <a:r>
              <a:rPr lang="en-US" sz="2400" dirty="0"/>
              <a:t>by immediately responding to users’ actions.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rgbClr val="C00000"/>
                </a:solidFill>
              </a:rPr>
              <a:t>Execute quickly </a:t>
            </a:r>
            <a:r>
              <a:rPr lang="en-US" sz="2400" dirty="0"/>
              <a:t>because they do not require a trip to the server.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The web </a:t>
            </a:r>
            <a:r>
              <a:rPr lang="en-US" sz="2400" b="1" dirty="0">
                <a:solidFill>
                  <a:srgbClr val="C00000"/>
                </a:solidFill>
              </a:rPr>
              <a:t>browser</a:t>
            </a:r>
            <a:r>
              <a:rPr lang="en-US" sz="2400" dirty="0"/>
              <a:t> uses its own </a:t>
            </a:r>
            <a:r>
              <a:rPr lang="en-US" sz="2400" b="1" dirty="0">
                <a:solidFill>
                  <a:srgbClr val="C00000"/>
                </a:solidFill>
              </a:rPr>
              <a:t>resources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C00000"/>
                </a:solidFill>
              </a:rPr>
              <a:t>eases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C00000"/>
                </a:solidFill>
              </a:rPr>
              <a:t>burden</a:t>
            </a:r>
            <a:r>
              <a:rPr lang="en-US" sz="2400" dirty="0"/>
              <a:t> on the </a:t>
            </a:r>
            <a:r>
              <a:rPr lang="en-US" sz="2400" b="1" dirty="0">
                <a:solidFill>
                  <a:srgbClr val="C00000"/>
                </a:solidFill>
              </a:rPr>
              <a:t>server</a:t>
            </a:r>
            <a:r>
              <a:rPr lang="en-US" sz="2400" dirty="0"/>
              <a:t>.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 It </a:t>
            </a:r>
            <a:r>
              <a:rPr lang="en-US" sz="2400" b="1" dirty="0">
                <a:solidFill>
                  <a:srgbClr val="C00000"/>
                </a:solidFill>
              </a:rPr>
              <a:t>saves </a:t>
            </a:r>
            <a:r>
              <a:rPr lang="en-US" sz="2400" dirty="0"/>
              <a:t>network </a:t>
            </a:r>
            <a:r>
              <a:rPr lang="en-US" sz="2400" b="1" dirty="0">
                <a:solidFill>
                  <a:srgbClr val="C00000"/>
                </a:solidFill>
              </a:rPr>
              <a:t>bandwidth</a:t>
            </a:r>
            <a:r>
              <a:rPr lang="en-US" sz="2400" dirty="0"/>
              <a:t>.</a:t>
            </a:r>
          </a:p>
          <a:p>
            <a:pPr>
              <a:buClr>
                <a:schemeClr val="tx1"/>
              </a:buClr>
            </a:pPr>
            <a:r>
              <a:rPr lang="en-US" sz="2600" b="1" dirty="0"/>
              <a:t>Cons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rgbClr val="C00000"/>
                </a:solidFill>
              </a:rPr>
              <a:t>Code</a:t>
            </a:r>
            <a:r>
              <a:rPr lang="en-US" sz="2400" dirty="0"/>
              <a:t> is loaded in the browser so it will be </a:t>
            </a:r>
            <a:r>
              <a:rPr lang="en-US" sz="2400" b="1" dirty="0">
                <a:solidFill>
                  <a:srgbClr val="C00000"/>
                </a:solidFill>
              </a:rPr>
              <a:t>visible</a:t>
            </a:r>
            <a:r>
              <a:rPr lang="en-US" sz="2400" dirty="0"/>
              <a:t> to the client.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User can </a:t>
            </a:r>
            <a:r>
              <a:rPr lang="en-US" sz="2400" b="1" dirty="0">
                <a:solidFill>
                  <a:srgbClr val="C00000"/>
                </a:solidFill>
              </a:rPr>
              <a:t>modify </a:t>
            </a:r>
            <a:r>
              <a:rPr lang="en-US" sz="2400" dirty="0"/>
              <a:t>the code.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rgbClr val="C00000"/>
                </a:solidFill>
              </a:rPr>
              <a:t>Local files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databases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cannot</a:t>
            </a:r>
            <a:r>
              <a:rPr lang="en-US" sz="2400" dirty="0"/>
              <a:t> be </a:t>
            </a:r>
            <a:r>
              <a:rPr lang="en-US" sz="2400" b="1" dirty="0">
                <a:solidFill>
                  <a:srgbClr val="C00000"/>
                </a:solidFill>
              </a:rPr>
              <a:t>accessed</a:t>
            </a:r>
            <a:r>
              <a:rPr lang="en-US" sz="2400" dirty="0"/>
              <a:t>.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User can </a:t>
            </a:r>
            <a:r>
              <a:rPr lang="en-US" sz="2400" b="1" dirty="0">
                <a:solidFill>
                  <a:srgbClr val="C00000"/>
                </a:solidFill>
              </a:rPr>
              <a:t>disable</a:t>
            </a:r>
            <a:r>
              <a:rPr lang="en-US" sz="2400" dirty="0"/>
              <a:t> client side scripting.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696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V/S Server Side Scripting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9512387"/>
              </p:ext>
            </p:extLst>
          </p:nvPr>
        </p:nvGraphicFramePr>
        <p:xfrm>
          <a:off x="344708" y="795251"/>
          <a:ext cx="11542222" cy="14020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771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1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Server</a:t>
                      </a:r>
                      <a:r>
                        <a:rPr lang="en-US" sz="2000" baseline="0" dirty="0"/>
                        <a:t> Side Scripting</a:t>
                      </a:r>
                      <a:endParaRPr lang="en-US" sz="2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Client Side Scripting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/>
                        <a:t>Server side scripting is used to create dynamic pages based on a number of conditions when the users browser makes a request to the server.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/>
                        <a:t>Client side scripting is used when the users browser already has all the code and the page is altered on the basis of the users input.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9512387"/>
              </p:ext>
            </p:extLst>
          </p:nvPr>
        </p:nvGraphicFramePr>
        <p:xfrm>
          <a:off x="344708" y="2182925"/>
          <a:ext cx="11542222" cy="7010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771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1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b="0" kern="1200" dirty="0"/>
                        <a:t>The Web Server executes the server side scripting that produces the page to be sent to the browser.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b="0" kern="1200" dirty="0"/>
                        <a:t>The Web Browser executes the client side scripting that resides at the user’s computer.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9512387"/>
              </p:ext>
            </p:extLst>
          </p:nvPr>
        </p:nvGraphicFramePr>
        <p:xfrm>
          <a:off x="344708" y="2892374"/>
          <a:ext cx="11542222" cy="7010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771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1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b="0" kern="1200" dirty="0"/>
                        <a:t>Server side scripting is used to connect to the databases and files that reside on the web server.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b="0" kern="1200" dirty="0"/>
                        <a:t>Client side scripting cannot be used to connect to the databases and files on the web server.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9512387"/>
              </p:ext>
            </p:extLst>
          </p:nvPr>
        </p:nvGraphicFramePr>
        <p:xfrm>
          <a:off x="344708" y="3601823"/>
          <a:ext cx="11542222" cy="7010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771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1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b="0" kern="1200" dirty="0"/>
                        <a:t>Server resources can be accessed by the server side scripting.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b="0" kern="1200" dirty="0"/>
                        <a:t>Browser resources can be accessed by the client side scripting.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44708" y="4307897"/>
          <a:ext cx="11542222" cy="7010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771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1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b="0" kern="1200" dirty="0"/>
                        <a:t>Server side scripting can’t be blocked by the user.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b="0" kern="1200" dirty="0"/>
                        <a:t>Client side scripting is possible to be blocked by the user.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44708" y="5012463"/>
          <a:ext cx="11542222" cy="7010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771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1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b="0" kern="1200" dirty="0"/>
                        <a:t>Examples of Server side scripting languages : PHP, JSP,  ASP, </a:t>
                      </a:r>
                      <a:r>
                        <a:rPr lang="en-US" sz="2000" b="0" kern="1200" dirty="0" err="1"/>
                        <a:t>ASP.Net</a:t>
                      </a:r>
                      <a:r>
                        <a:rPr lang="en-US" sz="2000" b="0" kern="1200" dirty="0"/>
                        <a:t>, Ruby, Perl and many more.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b="0" kern="1200" dirty="0"/>
                        <a:t>Examples of Client side scripting languages : </a:t>
                      </a:r>
                      <a:r>
                        <a:rPr lang="en-US" sz="2000" b="0" kern="1200" dirty="0" err="1"/>
                        <a:t>Javascript</a:t>
                      </a:r>
                      <a:r>
                        <a:rPr lang="en-US" sz="2000" b="0" kern="1200" dirty="0"/>
                        <a:t>, VB script, etc.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3634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Syntax ( </a:t>
            </a:r>
            <a:r>
              <a:rPr lang="en-US" dirty="0"/>
              <a:t>&lt;script&gt; tag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&lt;script&gt; tag is used to define a client-side script (JavaScript).</a:t>
            </a:r>
          </a:p>
          <a:p>
            <a:r>
              <a:rPr lang="en-US" dirty="0"/>
              <a:t>The &lt;script&gt; element either contains </a:t>
            </a:r>
            <a:r>
              <a:rPr lang="en-US" b="1" dirty="0">
                <a:solidFill>
                  <a:srgbClr val="C00000"/>
                </a:solidFill>
              </a:rPr>
              <a:t>scripting statements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b="1" dirty="0">
                <a:solidFill>
                  <a:srgbClr val="C00000"/>
                </a:solidFill>
              </a:rPr>
              <a:t>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it points to an </a:t>
            </a:r>
            <a:r>
              <a:rPr lang="en-US" b="1" dirty="0">
                <a:solidFill>
                  <a:srgbClr val="C00000"/>
                </a:solidFill>
              </a:rPr>
              <a:t>external script </a:t>
            </a:r>
            <a:r>
              <a:rPr lang="en-US" dirty="0"/>
              <a:t>file through the </a:t>
            </a:r>
            <a:r>
              <a:rPr lang="en-US" b="1" dirty="0" err="1"/>
              <a:t>src</a:t>
            </a:r>
            <a:r>
              <a:rPr lang="en-US" dirty="0"/>
              <a:t> attribute.</a:t>
            </a:r>
          </a:p>
          <a:p>
            <a:r>
              <a:rPr lang="en-US" dirty="0"/>
              <a:t>Example 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290" y="2621559"/>
            <a:ext cx="3810000" cy="3139321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  &lt;html&gt;</a:t>
            </a:r>
          </a:p>
          <a:p>
            <a:r>
              <a:rPr lang="en-US" dirty="0"/>
              <a:t>    &lt;head&gt;</a:t>
            </a:r>
          </a:p>
          <a:p>
            <a:r>
              <a:rPr lang="en-US" dirty="0"/>
              <a:t>      &lt;title&gt;HTML script Tag&lt;/title&gt;</a:t>
            </a:r>
          </a:p>
          <a:p>
            <a:r>
              <a:rPr lang="en-US" dirty="0"/>
              <a:t>    &lt;/head&gt;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rgbClr val="C00000"/>
                </a:solidFill>
              </a:rPr>
              <a:t>// Java Script Code Here</a:t>
            </a:r>
          </a:p>
          <a:p>
            <a:r>
              <a:rPr lang="en-US" dirty="0"/>
              <a:t>      &lt;/script&gt;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  &lt;/html&gt;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6345" y="2621559"/>
            <a:ext cx="3810000" cy="286232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  &lt;html&gt;</a:t>
            </a:r>
          </a:p>
          <a:p>
            <a:r>
              <a:rPr lang="en-US" dirty="0"/>
              <a:t>    &lt;head&gt;</a:t>
            </a:r>
          </a:p>
          <a:p>
            <a:r>
              <a:rPr lang="en-US" dirty="0"/>
              <a:t>      &lt;title&gt;HTML script Tag&lt;/title&gt;</a:t>
            </a:r>
          </a:p>
          <a:p>
            <a:r>
              <a:rPr lang="en-US" dirty="0"/>
              <a:t>    &lt;/head&gt;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&lt;script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src</a:t>
            </a:r>
            <a:r>
              <a:rPr lang="en-US" b="1" dirty="0">
                <a:solidFill>
                  <a:srgbClr val="C00000"/>
                </a:solidFill>
              </a:rPr>
              <a:t>=“</a:t>
            </a:r>
            <a:r>
              <a:rPr lang="en-US" b="1" dirty="0" err="1">
                <a:solidFill>
                  <a:srgbClr val="C00000"/>
                </a:solidFill>
              </a:rPr>
              <a:t>PathToJS</a:t>
            </a:r>
            <a:r>
              <a:rPr lang="en-US" b="1" dirty="0">
                <a:solidFill>
                  <a:srgbClr val="C00000"/>
                </a:solidFill>
              </a:rPr>
              <a:t>”</a:t>
            </a:r>
            <a:r>
              <a:rPr lang="en-US" dirty="0">
                <a:solidFill>
                  <a:srgbClr val="C00000"/>
                </a:solidFill>
              </a:rPr>
              <a:t>&gt;</a:t>
            </a:r>
          </a:p>
          <a:p>
            <a:r>
              <a:rPr lang="en-US" dirty="0"/>
              <a:t>      &lt;/script&gt;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  &lt;/html&gt; </a:t>
            </a:r>
          </a:p>
        </p:txBody>
      </p:sp>
    </p:spTree>
    <p:extLst>
      <p:ext uri="{BB962C8B-B14F-4D97-AF65-F5344CB8AC3E}">
        <p14:creationId xmlns:p14="http://schemas.microsoft.com/office/powerpoint/2010/main" val="1387514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Types of 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US" sz="2400" dirty="0"/>
              <a:t>Internal JavaScript </a:t>
            </a:r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US" sz="2400" dirty="0"/>
              <a:t>External JavaScript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503633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Internal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write JavaScript any where in HTML file in between starting and ending &lt;script&gt; tag and use it any where within this html page.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93285" y="1634916"/>
            <a:ext cx="11667535" cy="480131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myHtml.html</a:t>
            </a:r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  &lt;head&gt; &lt;/head&gt;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  &lt;script&gt; </a:t>
            </a:r>
            <a:r>
              <a:rPr lang="en-US" dirty="0" err="1"/>
              <a:t>myAlert</a:t>
            </a:r>
            <a:r>
              <a:rPr lang="en-US" dirty="0"/>
              <a:t>(“Hello World”); &lt;/script&gt;</a:t>
            </a:r>
          </a:p>
          <a:p>
            <a:endParaRPr lang="en-US" dirty="0"/>
          </a:p>
          <a:p>
            <a:r>
              <a:rPr lang="en-US" dirty="0"/>
              <a:t>        &lt;script&gt;</a:t>
            </a:r>
          </a:p>
          <a:p>
            <a:r>
              <a:rPr lang="en-US" dirty="0"/>
              <a:t>	function </a:t>
            </a:r>
            <a:r>
              <a:rPr lang="en-US" dirty="0" err="1"/>
              <a:t>myAlert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) {</a:t>
            </a:r>
          </a:p>
          <a:p>
            <a:pPr lvl="2"/>
            <a:r>
              <a:rPr lang="en-US" dirty="0"/>
              <a:t>	if(confirm("Are you sure you want to display the message????")) {</a:t>
            </a:r>
          </a:p>
          <a:p>
            <a:pPr lvl="2"/>
            <a:r>
              <a:rPr lang="en-US" dirty="0"/>
              <a:t>		alert(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pPr lvl="2"/>
            <a:r>
              <a:rPr lang="en-US" dirty="0"/>
              <a:t>	}</a:t>
            </a:r>
          </a:p>
          <a:p>
            <a:pPr lvl="2"/>
            <a:r>
              <a:rPr lang="en-US" dirty="0"/>
              <a:t>	else {</a:t>
            </a:r>
          </a:p>
          <a:p>
            <a:pPr lvl="2"/>
            <a:r>
              <a:rPr lang="en-US" dirty="0"/>
              <a:t>		alert("Message not Displayed as </a:t>
            </a:r>
            <a:r>
              <a:rPr lang="en-US"/>
              <a:t>User Cancelled </a:t>
            </a:r>
            <a:r>
              <a:rPr lang="en-US" dirty="0"/>
              <a:t>Operation");</a:t>
            </a:r>
          </a:p>
          <a:p>
            <a:pPr lvl="2"/>
            <a:r>
              <a:rPr lang="en-US" dirty="0"/>
              <a:t>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       &lt;/script&gt;</a:t>
            </a:r>
          </a:p>
          <a:p>
            <a:r>
              <a:rPr lang="en-US" dirty="0"/>
              <a:t>    &lt;/body&gt; 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28136" y="3312545"/>
            <a:ext cx="8031192" cy="276045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28136" y="2769080"/>
            <a:ext cx="3942272" cy="336431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770408" y="273313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JavaScript Function call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98942" y="4508105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JavaScript written in HTML Page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4465" y="1921628"/>
            <a:ext cx="42481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67822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create external JavaScript file and embed it in many html pages.</a:t>
            </a:r>
          </a:p>
          <a:p>
            <a:r>
              <a:rPr lang="en-US" dirty="0"/>
              <a:t>It provides code reusability because single JavaScript file can be used in several html pages.</a:t>
            </a:r>
          </a:p>
          <a:p>
            <a:r>
              <a:rPr lang="en-US" dirty="0"/>
              <a:t>An external JavaScript file must be saved by </a:t>
            </a:r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b="1" dirty="0"/>
              <a:t> </a:t>
            </a:r>
            <a:r>
              <a:rPr lang="en-US" dirty="0"/>
              <a:t>extension.</a:t>
            </a:r>
          </a:p>
          <a:p>
            <a:r>
              <a:rPr lang="en-US" dirty="0"/>
              <a:t>To embed the External JavaScript File to HTML we can use </a:t>
            </a:r>
            <a:r>
              <a:rPr lang="en-US" b="1" i="1" dirty="0">
                <a:solidFill>
                  <a:srgbClr val="C00000"/>
                </a:solidFill>
              </a:rPr>
              <a:t>script</a:t>
            </a:r>
            <a:r>
              <a:rPr lang="en-US" dirty="0"/>
              <a:t> tag with </a:t>
            </a:r>
            <a:r>
              <a:rPr lang="en-US" b="1" i="1" dirty="0" err="1">
                <a:solidFill>
                  <a:srgbClr val="C00000"/>
                </a:solidFill>
              </a:rPr>
              <a:t>src</a:t>
            </a:r>
            <a:r>
              <a:rPr lang="en-US" dirty="0"/>
              <a:t> attribute in the head section to specify the path of JavaScript file.</a:t>
            </a:r>
          </a:p>
          <a:p>
            <a:r>
              <a:rPr lang="en-US" dirty="0"/>
              <a:t>For Example 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322" y="3409233"/>
            <a:ext cx="7794031" cy="2585323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message.js</a:t>
            </a:r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myAlert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) {</a:t>
            </a:r>
          </a:p>
          <a:p>
            <a:r>
              <a:rPr lang="en-US" dirty="0"/>
              <a:t>	if(confirm("Are you sure you want to display the message????")) {</a:t>
            </a:r>
          </a:p>
          <a:p>
            <a:r>
              <a:rPr lang="en-US" dirty="0"/>
              <a:t>		alert(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else {</a:t>
            </a:r>
          </a:p>
          <a:p>
            <a:r>
              <a:rPr lang="en-US" dirty="0"/>
              <a:t>		alert("Message not Displayed as User Cancelled Operation");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21494" y="2661459"/>
            <a:ext cx="3998461" cy="286232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myHtml.html</a:t>
            </a:r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  &lt;head&gt;</a:t>
            </a:r>
          </a:p>
          <a:p>
            <a:r>
              <a:rPr lang="en-US" dirty="0"/>
              <a:t>        &lt;script </a:t>
            </a:r>
            <a:r>
              <a:rPr lang="en-US" b="1" dirty="0" err="1"/>
              <a:t>src</a:t>
            </a:r>
            <a:r>
              <a:rPr lang="en-US" dirty="0"/>
              <a:t>=“message.js”&gt;&lt;/script&gt;</a:t>
            </a:r>
          </a:p>
          <a:p>
            <a:r>
              <a:rPr lang="en-US" dirty="0"/>
              <a:t>    &lt;/head&gt;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  &lt;script&gt; </a:t>
            </a:r>
            <a:r>
              <a:rPr lang="en-US" dirty="0" err="1"/>
              <a:t>myAlert</a:t>
            </a:r>
            <a:r>
              <a:rPr lang="en-US" dirty="0"/>
              <a:t>(“Hello World”); &lt;/script&gt;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7766" y="5451180"/>
            <a:ext cx="3590310" cy="108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8603530" y="3527331"/>
            <a:ext cx="3278037" cy="262789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0880768" y="2696334"/>
            <a:ext cx="1328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>
                <a:solidFill>
                  <a:srgbClr val="0070C0"/>
                </a:solidFill>
              </a:rPr>
              <a:t>Embading</a:t>
            </a:r>
            <a:r>
              <a:rPr lang="en-IN" sz="1600" dirty="0">
                <a:solidFill>
                  <a:srgbClr val="0070C0"/>
                </a:solidFill>
              </a:rPr>
              <a:t> JavaScript in HTML page</a:t>
            </a:r>
          </a:p>
        </p:txBody>
      </p:sp>
    </p:spTree>
    <p:extLst>
      <p:ext uri="{BB962C8B-B14F-4D97-AF65-F5344CB8AC3E}">
        <p14:creationId xmlns:p14="http://schemas.microsoft.com/office/powerpoint/2010/main" val="2494895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7278</TotalTime>
  <Words>1725</Words>
  <Application>Microsoft Office PowerPoint</Application>
  <PresentationFormat>Widescreen</PresentationFormat>
  <Paragraphs>568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Segoe UI Black</vt:lpstr>
      <vt:lpstr>Wingdings</vt:lpstr>
      <vt:lpstr>Calibri</vt:lpstr>
      <vt:lpstr>Roboto Condensed Light</vt:lpstr>
      <vt:lpstr>Roboto Condensed</vt:lpstr>
      <vt:lpstr>Arial</vt:lpstr>
      <vt:lpstr>Wingdings 3</vt:lpstr>
      <vt:lpstr>Wingdings 2</vt:lpstr>
      <vt:lpstr>Office Theme</vt:lpstr>
      <vt:lpstr>Unit-01  Introduction to  JavaScript</vt:lpstr>
      <vt:lpstr>PowerPoint Presentation</vt:lpstr>
      <vt:lpstr>Introduction</vt:lpstr>
      <vt:lpstr>Pros &amp; Cons of Client Side Scripting</vt:lpstr>
      <vt:lpstr>Client V/S Server Side Scripting</vt:lpstr>
      <vt:lpstr>Syntax ( &lt;script&gt; tag )</vt:lpstr>
      <vt:lpstr>Types of JavaScript</vt:lpstr>
      <vt:lpstr>Internal JavaScript</vt:lpstr>
      <vt:lpstr>External JavaScript</vt:lpstr>
      <vt:lpstr>Variables</vt:lpstr>
      <vt:lpstr>Strings</vt:lpstr>
      <vt:lpstr>String Handling in JavaScript</vt:lpstr>
      <vt:lpstr>String Handling in JavaScript (Cont.)</vt:lpstr>
      <vt:lpstr>Numbers Handling in JavaScript</vt:lpstr>
      <vt:lpstr>Arithmetic Operators in JavaScript</vt:lpstr>
      <vt:lpstr>Conditions</vt:lpstr>
      <vt:lpstr>Simple if statement</vt:lpstr>
      <vt:lpstr>If else statement</vt:lpstr>
      <vt:lpstr>Else if ladder statement</vt:lpstr>
      <vt:lpstr>Nested if statement</vt:lpstr>
      <vt:lpstr>Switch statement</vt:lpstr>
      <vt:lpstr>Loops</vt:lpstr>
      <vt:lpstr>While Loop</vt:lpstr>
      <vt:lpstr>Do While Loop</vt:lpstr>
      <vt:lpstr>For Loop</vt:lpstr>
      <vt:lpstr>For In Loop</vt:lpstr>
      <vt:lpstr>For Of Loop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DELL</cp:lastModifiedBy>
  <cp:revision>907</cp:revision>
  <dcterms:created xsi:type="dcterms:W3CDTF">2020-05-01T05:09:15Z</dcterms:created>
  <dcterms:modified xsi:type="dcterms:W3CDTF">2025-01-01T07:29:50Z</dcterms:modified>
</cp:coreProperties>
</file>