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8" r:id="rId2"/>
    <p:sldId id="352" r:id="rId3"/>
    <p:sldId id="369" r:id="rId4"/>
    <p:sldId id="370" r:id="rId5"/>
    <p:sldId id="374" r:id="rId6"/>
    <p:sldId id="376" r:id="rId7"/>
    <p:sldId id="375" r:id="rId8"/>
    <p:sldId id="377" r:id="rId9"/>
    <p:sldId id="416" r:id="rId10"/>
    <p:sldId id="410" r:id="rId11"/>
    <p:sldId id="411" r:id="rId12"/>
    <p:sldId id="453" r:id="rId13"/>
    <p:sldId id="456" r:id="rId14"/>
    <p:sldId id="413" r:id="rId15"/>
    <p:sldId id="455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15" r:id="rId24"/>
    <p:sldId id="358" r:id="rId25"/>
  </p:sldIdLst>
  <p:sldSz cx="12192000" cy="6858000"/>
  <p:notesSz cx="6858000" cy="9144000"/>
  <p:embeddedFontLst>
    <p:embeddedFont>
      <p:font typeface="Segoe UI Black" panose="020B0A02040204020203" pitchFamily="34" charset="0"/>
      <p:bold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  <p:embeddedFont>
      <p:font typeface="Wingdings 2" panose="05020102010507070707" pitchFamily="18" charset="2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rQd7g47aITOsUOp5HcdRg==" hashData="+yBnXBWBrMqlqAczdEzvgrtvGqtXu1pmnUb/2SSrpphSJWiI6biahkyvfLt7IVgqAsOSR8Ua4uz7zwdANTo50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ED6"/>
    <a:srgbClr val="D4DED6"/>
    <a:srgbClr val="ED524F"/>
    <a:srgbClr val="301B92"/>
    <a:srgbClr val="673BB7"/>
    <a:srgbClr val="607D8B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660802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Chirag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Sakhrani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2304CS431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(CSJS)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Functions and Regular Expressions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sub.example.org" TargetMode="External"/><Relationship Id="rId2" Type="http://schemas.openxmlformats.org/officeDocument/2006/relationships/hyperlink" Target="mailto:user123@example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user+name@domain.co.uk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Client Side Scripting using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IN" dirty="0"/>
              <a:t> (CSJS) (</a:t>
            </a:r>
            <a:r>
              <a:rPr lang="en-US" dirty="0"/>
              <a:t>2304CS431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197789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Functions and Regular Expressions</a:t>
            </a:r>
          </a:p>
        </p:txBody>
      </p:sp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0540" y="1872384"/>
            <a:ext cx="4149988" cy="2973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r>
              <a:rPr lang="en-US" dirty="0"/>
              <a:t>This was really a lengthy process which used to put a lot of burden on the server.</a:t>
            </a:r>
          </a:p>
          <a:p>
            <a:r>
              <a:rPr lang="en-US" dirty="0"/>
              <a:t>JavaScript provides a way to validate form's data on the client's computer before sending it to the web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04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/>
              <a:t>Enrolment </a:t>
            </a:r>
            <a:r>
              <a:rPr lang="en-US" sz="2400" dirty="0"/>
              <a:t>Number Validation 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2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41CA-5AEC-5B0A-90C2-CF29E01E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E944-E8F2-4235-30FE-FF309D37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93-08BD-AC3C-64BE-96AD549D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endParaRPr lang="sv-SE" dirty="0"/>
          </a:p>
          <a:p>
            <a:pPr lvl="1">
              <a:buNone/>
            </a:pPr>
            <a:r>
              <a:rPr lang="sv-SE" dirty="0"/>
              <a:t>var pattern = "^[\\w]+$";   // will allow only words in the string</a:t>
            </a:r>
          </a:p>
          <a:p>
            <a:pPr lvl="1">
              <a:buNone/>
            </a:pPr>
            <a:r>
              <a:rPr lang="sv-SE" dirty="0"/>
              <a:t>var regex = new RegExp(pattern);</a:t>
            </a:r>
          </a:p>
          <a:p>
            <a:pPr lvl="1">
              <a:buNone/>
            </a:pPr>
            <a:r>
              <a:rPr lang="sv-SE" dirty="0"/>
              <a:t>If(regex.test(testString)){</a:t>
            </a:r>
          </a:p>
          <a:p>
            <a:pPr lvl="1">
              <a:buNone/>
            </a:pPr>
            <a:r>
              <a:rPr lang="sv-SE" dirty="0"/>
              <a:t>	//Valid</a:t>
            </a:r>
          </a:p>
          <a:p>
            <a:pPr lvl="1">
              <a:buNone/>
            </a:pPr>
            <a:r>
              <a:rPr lang="sv-SE" dirty="0"/>
              <a:t>} else {</a:t>
            </a:r>
          </a:p>
          <a:p>
            <a:pPr lvl="1">
              <a:buNone/>
            </a:pPr>
            <a:r>
              <a:rPr lang="sv-SE" dirty="0"/>
              <a:t>	//Invalid</a:t>
            </a:r>
          </a:p>
          <a:p>
            <a:pPr lvl="1">
              <a:buNone/>
            </a:pPr>
            <a:r>
              <a:rPr lang="sv-SE" dirty="0"/>
              <a:t>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E79F4-ECFB-948F-19EA-C4A6C734FAA7}"/>
              </a:ext>
            </a:extLst>
          </p:cNvPr>
          <p:cNvSpPr/>
          <p:nvPr/>
        </p:nvSpPr>
        <p:spPr>
          <a:xfrm>
            <a:off x="485193" y="2724539"/>
            <a:ext cx="6503436" cy="258457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89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C96A3-A71D-B295-3C12-657C91F9F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684D-1A92-CE48-2EBC-5AD2C02F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3F12-6A21-33FC-1088-A32B6706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Regular Expression Modifiers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Regular Expression Brackets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6405B86-E5F4-8AA9-2AB3-5AAB89138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644650"/>
              </p:ext>
            </p:extLst>
          </p:nvPr>
        </p:nvGraphicFramePr>
        <p:xfrm>
          <a:off x="512656" y="1373756"/>
          <a:ext cx="8211464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Expressions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character globally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3DAE21F-9944-4BA6-AE92-9C6E31921C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762581"/>
              </p:ext>
            </p:extLst>
          </p:nvPr>
        </p:nvGraphicFramePr>
        <p:xfrm>
          <a:off x="512657" y="2156905"/>
          <a:ext cx="8211463" cy="4033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 character with case-insensitive matching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44CEBDC-C285-CD9D-524B-AF72FEA0E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47673"/>
              </p:ext>
            </p:extLst>
          </p:nvPr>
        </p:nvGraphicFramePr>
        <p:xfrm>
          <a:off x="512657" y="2550929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m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multiline matching</a:t>
                      </a:r>
                      <a:endParaRPr lang="en-IN" sz="2000" dirty="0"/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C54ED34-0BA5-9969-E8C6-C17DBCAC49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652580"/>
              </p:ext>
            </p:extLst>
          </p:nvPr>
        </p:nvGraphicFramePr>
        <p:xfrm>
          <a:off x="512659" y="3659756"/>
          <a:ext cx="8211464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Expressions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abc</a:t>
                      </a:r>
                      <a:r>
                        <a:rPr lang="en-US" sz="2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any of the characters inside the brackets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0DA2021-9225-9D88-62AC-7CDF4E0F8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100523"/>
              </p:ext>
            </p:extLst>
          </p:nvPr>
        </p:nvGraphicFramePr>
        <p:xfrm>
          <a:off x="512660" y="4442905"/>
          <a:ext cx="8211463" cy="4033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any character, not inside the brackets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573E5C9-723B-726A-10BF-4763EEC49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333136"/>
              </p:ext>
            </p:extLst>
          </p:nvPr>
        </p:nvGraphicFramePr>
        <p:xfrm>
          <a:off x="512660" y="4836929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[0-9]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any of the digits between the brackets 0 to 9</a:t>
                      </a:r>
                      <a:endParaRPr lang="en-IN" sz="2000" dirty="0"/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CAE966D-FC2A-A695-F507-E1B78AC93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172796"/>
              </p:ext>
            </p:extLst>
          </p:nvPr>
        </p:nvGraphicFramePr>
        <p:xfrm>
          <a:off x="512660" y="5230953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[^0-9]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any digit not in between the brackets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E1E7C80-2FA9-995C-9EEE-549A4F5C6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800024"/>
              </p:ext>
            </p:extLst>
          </p:nvPr>
        </p:nvGraphicFramePr>
        <p:xfrm>
          <a:off x="515770" y="5623810"/>
          <a:ext cx="820835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| y)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any of the alternatives between x or y separated with |</a:t>
                      </a:r>
                      <a:endParaRPr lang="en-IN" sz="2000" dirty="0"/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870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</a:p>
          <a:p>
            <a:pPr lvl="1"/>
            <a:r>
              <a:rPr lang="en-US" dirty="0"/>
              <a:t>We can also use [a-zA-Z0-9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\t </a:t>
            </a:r>
            <a:r>
              <a:rPr lang="en-US" dirty="0"/>
              <a:t>for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BACDC-62CB-A54C-185A-5866043F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7432-4FFC-3BF8-C951-A9EB83A1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IN" b="1" dirty="0"/>
              <a:t>Metacharacters</a:t>
            </a:r>
            <a:r>
              <a:rPr lang="en-US" dirty="0"/>
              <a:t>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8B45D07-9EED-AB26-E5F1-7D0A8AC30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790443"/>
              </p:ext>
            </p:extLst>
          </p:nvPr>
        </p:nvGraphicFramePr>
        <p:xfrm>
          <a:off x="2089532" y="1429738"/>
          <a:ext cx="8211464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Expressions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/>
                        <a:t>Search single characters, except line terminator or newline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A03A093-4E4A-DF9F-3CA5-1AF7CD5FD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999521"/>
              </p:ext>
            </p:extLst>
          </p:nvPr>
        </p:nvGraphicFramePr>
        <p:xfrm>
          <a:off x="2089533" y="2212887"/>
          <a:ext cx="8211463" cy="4033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word character i.e. characters from a to z, A to Z, 0 to 9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60CC427-AC25-4F47-4705-87BCD634A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710194"/>
              </p:ext>
            </p:extLst>
          </p:nvPr>
        </p:nvGraphicFramePr>
        <p:xfrm>
          <a:off x="2089533" y="2606911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\d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 digit</a:t>
                      </a:r>
                      <a:endParaRPr lang="en-IN" sz="2000" dirty="0"/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FDAFD36-9DA2-489F-FAFF-C4B67CC4A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47269"/>
              </p:ext>
            </p:extLst>
          </p:nvPr>
        </p:nvGraphicFramePr>
        <p:xfrm>
          <a:off x="2089533" y="3000935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\D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non-digit characters</a:t>
                      </a:r>
                      <a:r>
                        <a:rPr lang="en-US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characters except digits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F2D087A-E741-70F6-28A6-020B6D63E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697450"/>
              </p:ext>
            </p:extLst>
          </p:nvPr>
        </p:nvGraphicFramePr>
        <p:xfrm>
          <a:off x="2092643" y="3393792"/>
          <a:ext cx="820835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 whitespace character</a:t>
                      </a:r>
                      <a:endParaRPr lang="en-IN" sz="2000" dirty="0"/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A7DDAE1-5DB2-63DE-0B79-82A944EC3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719300"/>
              </p:ext>
            </p:extLst>
          </p:nvPr>
        </p:nvGraphicFramePr>
        <p:xfrm>
          <a:off x="2092642" y="3787816"/>
          <a:ext cx="8208354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non-whitespace characters</a:t>
                      </a:r>
                      <a:endParaRPr lang="en-US" sz="2000" b="0" kern="12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9490126-D0D5-4627-9679-C85D193E6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974768"/>
              </p:ext>
            </p:extLst>
          </p:nvPr>
        </p:nvGraphicFramePr>
        <p:xfrm>
          <a:off x="2095751" y="4180674"/>
          <a:ext cx="820524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tab character</a:t>
                      </a:r>
                      <a:endParaRPr lang="en-IN" sz="2000" dirty="0"/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059AFAA-EAD4-8F09-801A-7206677F1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583099"/>
              </p:ext>
            </p:extLst>
          </p:nvPr>
        </p:nvGraphicFramePr>
        <p:xfrm>
          <a:off x="2095750" y="4546709"/>
          <a:ext cx="820524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NULL character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01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53E7-0448-9E2B-CF0A-609F78E3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1BBE-9445-8732-57DB-516EA2E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92FEACF-B399-8B06-8291-68B94A49F284}"/>
              </a:ext>
            </a:extLst>
          </p:cNvPr>
          <p:cNvGraphicFramePr>
            <a:graphicFrameLocks/>
          </p:cNvGraphicFramePr>
          <p:nvPr/>
        </p:nvGraphicFramePr>
        <p:xfrm>
          <a:off x="2089532" y="1429738"/>
          <a:ext cx="8211464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Quantifier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/>
                        <a:t>Matches any string that contains at least one 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F3FD9B0-9C21-3CAF-567F-91960B6E5974}"/>
              </a:ext>
            </a:extLst>
          </p:cNvPr>
          <p:cNvGraphicFramePr>
            <a:graphicFrameLocks/>
          </p:cNvGraphicFramePr>
          <p:nvPr/>
        </p:nvGraphicFramePr>
        <p:xfrm>
          <a:off x="2089533" y="2212887"/>
          <a:ext cx="8211463" cy="4033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n*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Matches any string that contains zero or more occurrences of n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082D601-BC4B-C486-27B9-BA55023D3D54}"/>
              </a:ext>
            </a:extLst>
          </p:cNvPr>
          <p:cNvGraphicFramePr>
            <a:graphicFrameLocks/>
          </p:cNvGraphicFramePr>
          <p:nvPr/>
        </p:nvGraphicFramePr>
        <p:xfrm>
          <a:off x="2089533" y="2606911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n?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Matches any string that contains zero or one occurrences of n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63078F5-9493-7540-AFDC-DD8AA58481AF}"/>
              </a:ext>
            </a:extLst>
          </p:cNvPr>
          <p:cNvGraphicFramePr>
            <a:graphicFrameLocks/>
          </p:cNvGraphicFramePr>
          <p:nvPr/>
        </p:nvGraphicFramePr>
        <p:xfrm>
          <a:off x="2089533" y="3000935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n$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Matches any string with n at the end of it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0DC0A80-78EC-D871-B117-CDE7D2077B81}"/>
              </a:ext>
            </a:extLst>
          </p:cNvPr>
          <p:cNvGraphicFramePr>
            <a:graphicFrameLocks/>
          </p:cNvGraphicFramePr>
          <p:nvPr/>
        </p:nvGraphicFramePr>
        <p:xfrm>
          <a:off x="2092643" y="3393792"/>
          <a:ext cx="820835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^n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Matches any string with n at the beginning of it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C0D40D4-E598-B492-8C56-3ED19368B36D}"/>
              </a:ext>
            </a:extLst>
          </p:cNvPr>
          <p:cNvGraphicFramePr>
            <a:graphicFrameLocks/>
          </p:cNvGraphicFramePr>
          <p:nvPr/>
        </p:nvGraphicFramePr>
        <p:xfrm>
          <a:off x="2092642" y="3787816"/>
          <a:ext cx="8208354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n{X}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Matches any string that contains a sequence of X n's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0F0675-FB30-FAA9-EBF6-E7CCCBC1BD81}"/>
              </a:ext>
            </a:extLst>
          </p:cNvPr>
          <p:cNvGraphicFramePr>
            <a:graphicFrameLocks/>
          </p:cNvGraphicFramePr>
          <p:nvPr/>
        </p:nvGraphicFramePr>
        <p:xfrm>
          <a:off x="2095751" y="4180674"/>
          <a:ext cx="820524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n{X,Y}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Matches any string that contains a sequence of X to Y n's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B880DF6-38C2-FEB4-E8AE-217104FCAFB4}"/>
              </a:ext>
            </a:extLst>
          </p:cNvPr>
          <p:cNvGraphicFramePr>
            <a:graphicFrameLocks/>
          </p:cNvGraphicFramePr>
          <p:nvPr/>
        </p:nvGraphicFramePr>
        <p:xfrm>
          <a:off x="2095750" y="4546709"/>
          <a:ext cx="820524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n{X,}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effectLst/>
                        </a:rPr>
                        <a:t>Matches any string that contains a sequence of at least X n's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24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C3C3-86F1-60CC-C264-EF0BE10D6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74D2-FD35-A10F-4741-E6131B84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Name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ABC0-CAC5-07E2-3718-4D29666D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regular expression for matching a </a:t>
            </a:r>
            <a:r>
              <a:rPr lang="en-US" b="1" dirty="0"/>
              <a:t>basic name:</a:t>
            </a:r>
          </a:p>
          <a:p>
            <a:pPr lvl="1"/>
            <a:r>
              <a:rPr lang="en-IN" sz="2200" dirty="0">
                <a:solidFill>
                  <a:srgbClr val="800000"/>
                </a:solidFill>
                <a:latin typeface="Consolas" panose="020B0609020204030204" pitchFamily="49" charset="0"/>
              </a:rPr>
              <a:t>/^[a-zA-Z0-9]+$/</a:t>
            </a:r>
            <a:endParaRPr lang="en-IN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Maches</a:t>
            </a:r>
            <a:r>
              <a:rPr lang="en-US" b="1" dirty="0"/>
              <a:t>: </a:t>
            </a:r>
            <a:r>
              <a:rPr lang="en-US" dirty="0"/>
              <a:t>chirag123, </a:t>
            </a:r>
            <a:r>
              <a:rPr lang="en-US" dirty="0" err="1"/>
              <a:t>ChiragSakhrani</a:t>
            </a:r>
            <a:r>
              <a:rPr lang="en-US" dirty="0"/>
              <a:t>, CHIRAGSAKHRANI</a:t>
            </a:r>
          </a:p>
          <a:p>
            <a:r>
              <a:rPr lang="en-US" b="1" dirty="0"/>
              <a:t>Not Matches: </a:t>
            </a:r>
            <a:r>
              <a:rPr lang="en-US" dirty="0"/>
              <a:t>Chirag </a:t>
            </a:r>
            <a:r>
              <a:rPr lang="en-US" dirty="0" err="1"/>
              <a:t>Sakhrani</a:t>
            </a:r>
            <a:r>
              <a:rPr lang="en-US" dirty="0"/>
              <a:t>, </a:t>
            </a:r>
            <a:r>
              <a:rPr lang="en-US" dirty="0" err="1"/>
              <a:t>Chirag_Sakhrani</a:t>
            </a:r>
            <a:r>
              <a:rPr lang="en-US" dirty="0"/>
              <a:t>, Chirag-</a:t>
            </a:r>
            <a:r>
              <a:rPr lang="en-US" dirty="0" err="1"/>
              <a:t>Sakhrani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C2EE7-7D1C-6AE6-F7B4-CD8F45B72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688130"/>
              </p:ext>
            </p:extLst>
          </p:nvPr>
        </p:nvGraphicFramePr>
        <p:xfrm>
          <a:off x="512659" y="1728321"/>
          <a:ext cx="8211464" cy="109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Component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Explanation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Delimiters that indicate the start and end of the regular expression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63E6B7C-82A7-9B45-78CB-B973F54EA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213056"/>
              </p:ext>
            </p:extLst>
          </p:nvPr>
        </p:nvGraphicFramePr>
        <p:xfrm>
          <a:off x="512660" y="2511470"/>
          <a:ext cx="8211463" cy="4033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Anchors the match to the start of the string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8889AF2-3BE4-F3DF-F86B-585FD04F1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668007"/>
              </p:ext>
            </p:extLst>
          </p:nvPr>
        </p:nvGraphicFramePr>
        <p:xfrm>
          <a:off x="512660" y="2905494"/>
          <a:ext cx="8211463" cy="1310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[a-zA-Z0-9]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character class that matches: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a-z: Any lowercase letter from a to z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A-Z: Any uppercase letter from A to Z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0-9: Any digit from 0 to 9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EB04D8C-672A-68F6-DE62-09FBBA022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092589"/>
              </p:ext>
            </p:extLst>
          </p:nvPr>
        </p:nvGraphicFramePr>
        <p:xfrm>
          <a:off x="512660" y="4216134"/>
          <a:ext cx="821146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+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Quantifier for </a:t>
                      </a:r>
                      <a:r>
                        <a:rPr lang="en-US" sz="2000" dirty="0"/>
                        <a:t>"one or more occurrences"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F04425-F464-F52F-4AFF-954B0150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57163"/>
              </p:ext>
            </p:extLst>
          </p:nvPr>
        </p:nvGraphicFramePr>
        <p:xfrm>
          <a:off x="512659" y="4612374"/>
          <a:ext cx="820835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22638">
                  <a:extLst>
                    <a:ext uri="{9D8B030D-6E8A-4147-A177-3AD203B41FA5}">
                      <a16:colId xmlns:a16="http://schemas.microsoft.com/office/drawing/2014/main" val="3604140035"/>
                    </a:ext>
                  </a:extLst>
                </a:gridCol>
                <a:gridCol w="6785715">
                  <a:extLst>
                    <a:ext uri="{9D8B030D-6E8A-4147-A177-3AD203B41FA5}">
                      <a16:colId xmlns:a16="http://schemas.microsoft.com/office/drawing/2014/main" val="27704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Anchors the match to the end of the string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6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84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95A45-381E-1A10-7DC5-83F588E8E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8F0F-EFDE-4A38-5EB2-DCE9CA54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A60D2-9B9B-F6C5-E6DD-B3A8324D6BAA}"/>
              </a:ext>
            </a:extLst>
          </p:cNvPr>
          <p:cNvSpPr txBox="1"/>
          <p:nvPr/>
        </p:nvSpPr>
        <p:spPr>
          <a:xfrm>
            <a:off x="279991" y="1028343"/>
            <a:ext cx="10167851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var a = "Chirag-</a:t>
            </a:r>
            <a:r>
              <a:rPr lang="en-US" dirty="0" err="1">
                <a:latin typeface="Consolas" panose="020B0609020204030204" pitchFamily="49" charset="0"/>
              </a:rPr>
              <a:t>Sakhrani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</a:rPr>
              <a:t>	var regex = /^[a-zA-Z0-9]+$/; </a:t>
            </a:r>
          </a:p>
          <a:p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(a)){</a:t>
            </a:r>
          </a:p>
          <a:p>
            <a:r>
              <a:rPr lang="en-US" dirty="0">
                <a:latin typeface="Consolas" panose="020B0609020204030204" pitchFamily="49" charset="0"/>
              </a:rPr>
              <a:t>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} </a:t>
            </a:r>
          </a:p>
          <a:p>
            <a:r>
              <a:rPr lang="en-US" dirty="0">
                <a:latin typeface="Consolas" panose="020B0609020204030204" pitchFamily="49" charset="0"/>
              </a:rPr>
              <a:t>	else{</a:t>
            </a:r>
          </a:p>
          <a:p>
            <a:r>
              <a:rPr lang="en-US" dirty="0">
                <a:latin typeface="Consolas" panose="020B0609020204030204" pitchFamily="49" charset="0"/>
              </a:rPr>
              <a:t>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0103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A9285-F106-36CD-70ED-0431A7A8E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533D-7498-06F5-8E4D-28C4CA4B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Number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E75-0121-917D-8AED-6299F397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regular expression for matching a </a:t>
            </a:r>
            <a:r>
              <a:rPr lang="en-US" b="1" dirty="0"/>
              <a:t>phone</a:t>
            </a:r>
            <a:r>
              <a:rPr lang="en-US" dirty="0"/>
              <a:t> </a:t>
            </a:r>
            <a:r>
              <a:rPr lang="en-US" b="1" dirty="0"/>
              <a:t>number:</a:t>
            </a:r>
          </a:p>
          <a:p>
            <a:pPr lvl="1"/>
            <a:r>
              <a:rPr lang="en-IN" sz="2200" dirty="0">
                <a:solidFill>
                  <a:srgbClr val="800000"/>
                </a:solidFill>
                <a:latin typeface="Consolas" panose="020B0609020204030204" pitchFamily="49" charset="0"/>
              </a:rPr>
              <a:t>/^\d{3}-\d{3}-\d{4}$/</a:t>
            </a:r>
            <a:endParaRPr lang="en-IN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Maches</a:t>
            </a:r>
            <a:r>
              <a:rPr lang="en-US" b="1" dirty="0"/>
              <a:t>: </a:t>
            </a:r>
            <a:r>
              <a:rPr lang="en-IN" dirty="0"/>
              <a:t>123-456-7890</a:t>
            </a:r>
            <a:endParaRPr lang="en-US" dirty="0"/>
          </a:p>
          <a:p>
            <a:r>
              <a:rPr lang="en-US" b="1" dirty="0"/>
              <a:t>Not Matches: </a:t>
            </a:r>
            <a:r>
              <a:rPr lang="en-US" dirty="0"/>
              <a:t>123-45-67890,</a:t>
            </a:r>
            <a:r>
              <a:rPr lang="en-US" b="1" dirty="0"/>
              <a:t> </a:t>
            </a:r>
            <a:r>
              <a:rPr lang="en-IN" dirty="0"/>
              <a:t>1234567890, 123-456-78a0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C11C9C-DA6F-49E4-27B0-6741B65BB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971284"/>
              </p:ext>
            </p:extLst>
          </p:nvPr>
        </p:nvGraphicFramePr>
        <p:xfrm>
          <a:off x="512659" y="1728321"/>
          <a:ext cx="8592944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Component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Explanation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Delimiters that indicate the start and end of the regular expression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8B5E963-02A8-90F2-A09F-BB8A3C0D19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740624"/>
              </p:ext>
            </p:extLst>
          </p:nvPr>
        </p:nvGraphicFramePr>
        <p:xfrm>
          <a:off x="512660" y="2511470"/>
          <a:ext cx="8592943" cy="4033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Anchors the match to the start of the string</a:t>
                      </a:r>
                      <a:endParaRPr lang="en-IN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FE19C55-B255-8503-E01D-A6EAD4F0D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42902"/>
              </p:ext>
            </p:extLst>
          </p:nvPr>
        </p:nvGraphicFramePr>
        <p:xfrm>
          <a:off x="512660" y="2905494"/>
          <a:ext cx="859294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\d{3}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exactly three digits (0-9)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D0CEE3B-3F56-0184-A5DF-1BA8FAD70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761848"/>
              </p:ext>
            </p:extLst>
          </p:nvPr>
        </p:nvGraphicFramePr>
        <p:xfrm>
          <a:off x="512659" y="3304729"/>
          <a:ext cx="8592943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-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Matches the literal hyphen (-) character, which separates parts of the phone number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24672-C26C-E694-3A9E-80F180A6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16932"/>
              </p:ext>
            </p:extLst>
          </p:nvPr>
        </p:nvGraphicFramePr>
        <p:xfrm>
          <a:off x="515913" y="3999433"/>
          <a:ext cx="8589689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8730">
                  <a:extLst>
                    <a:ext uri="{9D8B030D-6E8A-4147-A177-3AD203B41FA5}">
                      <a16:colId xmlns:a16="http://schemas.microsoft.com/office/drawing/2014/main" val="3604140035"/>
                    </a:ext>
                  </a:extLst>
                </a:gridCol>
                <a:gridCol w="7100959">
                  <a:extLst>
                    <a:ext uri="{9D8B030D-6E8A-4147-A177-3AD203B41FA5}">
                      <a16:colId xmlns:a16="http://schemas.microsoft.com/office/drawing/2014/main" val="27704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\d{4}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Matches exactly four digits (0-9), representing the last part of the phone number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6506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9B24B93-1B43-3151-1B3E-12D729426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400000"/>
              </p:ext>
            </p:extLst>
          </p:nvPr>
        </p:nvGraphicFramePr>
        <p:xfrm>
          <a:off x="512659" y="4700473"/>
          <a:ext cx="8589689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8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$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Anchors the match to the end of the string</a:t>
                      </a:r>
                      <a:endParaRPr lang="en-US" sz="20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142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700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5925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User Defined 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Pop up boxes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Inbuilt 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Validations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Validations using Regular Expressions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6108586" y="720132"/>
            <a:ext cx="4637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0F63F-CB68-DCB1-8070-F0093A1BF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9B2B-55E5-7D81-5DD4-1C9B4919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Number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72637-FF90-1A99-D6AC-5B936224A391}"/>
              </a:ext>
            </a:extLst>
          </p:cNvPr>
          <p:cNvSpPr txBox="1"/>
          <p:nvPr/>
        </p:nvSpPr>
        <p:spPr>
          <a:xfrm>
            <a:off x="279991" y="1028343"/>
            <a:ext cx="10167851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var a = "123-456-7890";</a:t>
            </a:r>
          </a:p>
          <a:p>
            <a:r>
              <a:rPr lang="en-US" dirty="0">
                <a:latin typeface="Consolas" panose="020B0609020204030204" pitchFamily="49" charset="0"/>
              </a:rPr>
              <a:t>	var regex = /^\d{3}-\d{3}-\d{4}$/; </a:t>
            </a:r>
          </a:p>
          <a:p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(a)){</a:t>
            </a:r>
          </a:p>
          <a:p>
            <a:r>
              <a:rPr lang="en-US" dirty="0">
                <a:latin typeface="Consolas" panose="020B0609020204030204" pitchFamily="49" charset="0"/>
              </a:rPr>
              <a:t>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} </a:t>
            </a:r>
          </a:p>
          <a:p>
            <a:r>
              <a:rPr lang="en-US" dirty="0">
                <a:latin typeface="Consolas" panose="020B0609020204030204" pitchFamily="49" charset="0"/>
              </a:rPr>
              <a:t>	else{</a:t>
            </a:r>
          </a:p>
          <a:p>
            <a:r>
              <a:rPr lang="en-US" dirty="0">
                <a:latin typeface="Consolas" panose="020B0609020204030204" pitchFamily="49" charset="0"/>
              </a:rPr>
              <a:t>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0409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1397-8CA0-9796-6DC8-7B056F04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3A08-3BEA-89EB-07BC-1EC7430B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Address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99F0-3626-4B21-F558-0D883EDA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11201"/>
            <a:ext cx="11929641" cy="5590565"/>
          </a:xfrm>
        </p:spPr>
        <p:txBody>
          <a:bodyPr/>
          <a:lstStyle/>
          <a:p>
            <a:r>
              <a:rPr lang="en-US" dirty="0"/>
              <a:t>A simple regular expression for matching a </a:t>
            </a:r>
            <a:r>
              <a:rPr lang="en-US" b="1" dirty="0"/>
              <a:t>email address:</a:t>
            </a:r>
          </a:p>
          <a:p>
            <a:pPr lvl="1"/>
            <a:r>
              <a:rPr lang="en-IN" sz="2200" dirty="0">
                <a:solidFill>
                  <a:srgbClr val="800000"/>
                </a:solidFill>
                <a:latin typeface="Consolas" panose="020B0609020204030204" pitchFamily="49" charset="0"/>
              </a:rPr>
              <a:t>/^([a-zA-Z0-9._%+-]+)@([a-zA-Z0-9.-]+\.[a-zA-Z]{2,})$/</a:t>
            </a:r>
            <a:endParaRPr lang="en-IN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/>
              <a:t>Maches</a:t>
            </a:r>
            <a:r>
              <a:rPr lang="en-US" b="1" dirty="0"/>
              <a:t>: </a:t>
            </a:r>
            <a:r>
              <a:rPr lang="en-IN" sz="2200" dirty="0">
                <a:hlinkClick r:id="rId2"/>
              </a:rPr>
              <a:t>user123@example.com</a:t>
            </a:r>
            <a:r>
              <a:rPr lang="en-IN" sz="2200" dirty="0"/>
              <a:t>, </a:t>
            </a:r>
            <a:r>
              <a:rPr lang="en-IN" sz="2200" dirty="0">
                <a:hlinkClick r:id="rId3"/>
              </a:rPr>
              <a:t>john.doe@sub.example.org</a:t>
            </a:r>
            <a:r>
              <a:rPr lang="en-IN" sz="2200" dirty="0"/>
              <a:t>, </a:t>
            </a:r>
            <a:r>
              <a:rPr lang="en-IN" sz="2200" dirty="0">
                <a:hlinkClick r:id="rId4"/>
              </a:rPr>
              <a:t>user+name@domain.co.uk</a:t>
            </a:r>
            <a:r>
              <a:rPr lang="en-IN" sz="2200" dirty="0"/>
              <a:t> </a:t>
            </a:r>
            <a:endParaRPr lang="en-US" sz="2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1B3127-CFC1-A7AA-298E-B07A16D47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131356"/>
              </p:ext>
            </p:extLst>
          </p:nvPr>
        </p:nvGraphicFramePr>
        <p:xfrm>
          <a:off x="512658" y="1541707"/>
          <a:ext cx="993762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Component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Explanation 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Delimiters that indicate the start and end of the regular expression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45F6141-9A18-EB40-8FAA-59C45F576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731873"/>
              </p:ext>
            </p:extLst>
          </p:nvPr>
        </p:nvGraphicFramePr>
        <p:xfrm>
          <a:off x="512660" y="2287532"/>
          <a:ext cx="9937626" cy="4033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Anchors the match to the start of the string</a:t>
                      </a:r>
                      <a:endParaRPr lang="en-IN" sz="18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CF4F3A-158D-2088-1519-9227580E3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115065"/>
              </p:ext>
            </p:extLst>
          </p:nvPr>
        </p:nvGraphicFramePr>
        <p:xfrm>
          <a:off x="512660" y="2681556"/>
          <a:ext cx="9937626" cy="1188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([a-zA-Z0-9._%+-]+)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local part of the email (before the @).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[a-zA-Z0-9._%+-] : Allows alphanumeric characters (a-z, A-Z, 0-9) and special characters (., _, %, +, -).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:  Ensures one or more characters in the local part.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0266DAB-786F-1054-F519-E3EF81C34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93531"/>
              </p:ext>
            </p:extLst>
          </p:nvPr>
        </p:nvGraphicFramePr>
        <p:xfrm>
          <a:off x="512658" y="3870899"/>
          <a:ext cx="9937626" cy="1463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([a-zA-Z0-9.-]+\.[a-</a:t>
                      </a:r>
                      <a:r>
                        <a:rPr lang="en-US" sz="1800" b="0" kern="1200" dirty="0" err="1"/>
                        <a:t>zA</a:t>
                      </a:r>
                      <a:r>
                        <a:rPr lang="en-US" sz="1800" b="0" kern="1200" dirty="0"/>
                        <a:t>-Z]{2,})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Matches the domain part of the email (after the @).</a:t>
                      </a:r>
                    </a:p>
                    <a:p>
                      <a:r>
                        <a:rPr lang="en-US" sz="1800" b="0" dirty="0"/>
                        <a:t>[a-zA-Z0-9.-]+ : Allows alphanumeric characters (a-z, A-Z, 0-9), dots (.), and hyphens (-).</a:t>
                      </a:r>
                    </a:p>
                    <a:p>
                      <a:r>
                        <a:rPr lang="en-US" sz="1800" b="0" dirty="0"/>
                        <a:t>\. : Ensures the presence of a dot separator in the domain.</a:t>
                      </a:r>
                    </a:p>
                    <a:p>
                      <a:r>
                        <a:rPr lang="en-US" sz="1800" b="0" dirty="0"/>
                        <a:t>[a-</a:t>
                      </a:r>
                      <a:r>
                        <a:rPr lang="en-US" sz="1800" b="0" dirty="0" err="1"/>
                        <a:t>zA</a:t>
                      </a:r>
                      <a:r>
                        <a:rPr lang="en-US" sz="1800" b="0" dirty="0"/>
                        <a:t>-Z]{2,} : Requires a top-level domain with at least 2 letters (e.g., .com, .org, .io).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939AD5-D1BB-2062-2965-396C53DF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62698"/>
              </p:ext>
            </p:extLst>
          </p:nvPr>
        </p:nvGraphicFramePr>
        <p:xfrm>
          <a:off x="512656" y="5333939"/>
          <a:ext cx="9937626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9915">
                  <a:extLst>
                    <a:ext uri="{9D8B030D-6E8A-4147-A177-3AD203B41FA5}">
                      <a16:colId xmlns:a16="http://schemas.microsoft.com/office/drawing/2014/main" val="3604140035"/>
                    </a:ext>
                  </a:extLst>
                </a:gridCol>
                <a:gridCol w="7837711">
                  <a:extLst>
                    <a:ext uri="{9D8B030D-6E8A-4147-A177-3AD203B41FA5}">
                      <a16:colId xmlns:a16="http://schemas.microsoft.com/office/drawing/2014/main" val="27704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$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Anchors the match to the end of the string</a:t>
                      </a:r>
                      <a:endParaRPr lang="en-US" sz="1800" dirty="0"/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6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40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862BF-D87A-9EA0-99C2-1971B3CE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C54E-8DD9-3032-38D6-BBBD11D1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F5274-A701-C025-37E0-4647EAAECC64}"/>
              </a:ext>
            </a:extLst>
          </p:cNvPr>
          <p:cNvSpPr txBox="1"/>
          <p:nvPr/>
        </p:nvSpPr>
        <p:spPr>
          <a:xfrm>
            <a:off x="279991" y="1028343"/>
            <a:ext cx="10167851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var a = "chiragsakhrani@gmail.com";</a:t>
            </a:r>
          </a:p>
          <a:p>
            <a:r>
              <a:rPr lang="en-US" dirty="0">
                <a:latin typeface="Consolas" panose="020B0609020204030204" pitchFamily="49" charset="0"/>
              </a:rPr>
              <a:t>	var regex = /^([a-zA-Z0-9._%+-]+)@([a-zA-Z0-9.-]+\.[a-zA-Z]{2,})$/; </a:t>
            </a:r>
          </a:p>
          <a:p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(a)){</a:t>
            </a:r>
          </a:p>
          <a:p>
            <a:r>
              <a:rPr lang="en-US" dirty="0">
                <a:latin typeface="Consolas" panose="020B0609020204030204" pitchFamily="49" charset="0"/>
              </a:rPr>
              <a:t>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else{</a:t>
            </a:r>
          </a:p>
          <a:p>
            <a:r>
              <a:rPr lang="en-US" dirty="0">
                <a:latin typeface="Consolas" panose="020B0609020204030204" pitchFamily="49" charset="0"/>
              </a:rPr>
              <a:t>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24638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991" y="1028343"/>
            <a:ext cx="1016785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checkMail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</a:rPr>
              <a:t>").value;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pattern ="^[\\w-_\.]*[\\w-_\.]\@[\\w]\.+[\\w]+[\\w]$”;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regex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(pattern);</a:t>
            </a:r>
          </a:p>
          <a:p>
            <a:r>
              <a:rPr lang="en-US" dirty="0">
                <a:latin typeface="Consolas" panose="020B0609020204030204" pitchFamily="49" charset="0"/>
              </a:rPr>
              <a:t>		if(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else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20339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Client Side Scripting using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IN" dirty="0"/>
              <a:t> (CSJS) (</a:t>
            </a:r>
            <a:r>
              <a:rPr lang="en-US" dirty="0"/>
              <a:t>2304CS431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18991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74" y="430914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140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0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10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0" y="2622692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30" y="3046614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9019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r>
              <a:rPr lang="en-US" dirty="0"/>
              <a:t>It can be used to display the result of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07" y="2448217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  <a:endParaRPr lang="en-US" b="1" dirty="0"/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607" y="2691938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5833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518" y="2604827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2618" y="2614352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98229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Inbuilt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built-in function is a function that is already available in a programming language, application, or another tool that can be accessed by end users.</a:t>
            </a:r>
          </a:p>
          <a:p>
            <a:r>
              <a:rPr lang="en-US" dirty="0"/>
              <a:t>JavaScript provides large number of inbuilt functions some of them are:</a:t>
            </a:r>
          </a:p>
          <a:p>
            <a:pPr lvl="1"/>
            <a:r>
              <a:rPr lang="en-IN" dirty="0" err="1"/>
              <a:t>eval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isFinite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isNaN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Number()</a:t>
            </a:r>
          </a:p>
          <a:p>
            <a:pPr lvl="1"/>
            <a:r>
              <a:rPr lang="en-IN" dirty="0" err="1"/>
              <a:t>parseInt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parseFloat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String()</a:t>
            </a:r>
          </a:p>
          <a:p>
            <a:pPr lvl="1"/>
            <a:r>
              <a:rPr lang="en-IN" dirty="0"/>
              <a:t>Console.log(), etc.</a:t>
            </a:r>
          </a:p>
        </p:txBody>
      </p:sp>
    </p:spTree>
    <p:extLst>
      <p:ext uri="{BB962C8B-B14F-4D97-AF65-F5344CB8AC3E}">
        <p14:creationId xmlns:p14="http://schemas.microsoft.com/office/powerpoint/2010/main" val="671461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1583</Words>
  <Application>Microsoft Office PowerPoint</Application>
  <PresentationFormat>Widescreen</PresentationFormat>
  <Paragraphs>334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Segoe UI Black</vt:lpstr>
      <vt:lpstr>Wingdings</vt:lpstr>
      <vt:lpstr>Calibri</vt:lpstr>
      <vt:lpstr>Roboto Condensed Light</vt:lpstr>
      <vt:lpstr>Consolas</vt:lpstr>
      <vt:lpstr>Roboto Condensed</vt:lpstr>
      <vt:lpstr>Arial</vt:lpstr>
      <vt:lpstr>Wingdings 3</vt:lpstr>
      <vt:lpstr>Wingdings 2</vt:lpstr>
      <vt:lpstr>Office Theme</vt:lpstr>
      <vt:lpstr>Unit-02  Functions and Regular Expressions</vt:lpstr>
      <vt:lpstr>PowerPoint Presentation</vt:lpstr>
      <vt:lpstr>Functions</vt:lpstr>
      <vt:lpstr>Functions (Cont.)</vt:lpstr>
      <vt:lpstr>Pop up Boxes</vt:lpstr>
      <vt:lpstr>Confirm Box</vt:lpstr>
      <vt:lpstr>Alert Box</vt:lpstr>
      <vt:lpstr>Prompt Box</vt:lpstr>
      <vt:lpstr>Inbuilt Functions</vt:lpstr>
      <vt:lpstr>Validation</vt:lpstr>
      <vt:lpstr>Validation (Cont.)</vt:lpstr>
      <vt:lpstr>Validation using RegExp</vt:lpstr>
      <vt:lpstr>Validation using RegExp</vt:lpstr>
      <vt:lpstr>RegExp (Cont.) (Metacharacters)</vt:lpstr>
      <vt:lpstr>RegExp (Cont.) (Metacharacters)</vt:lpstr>
      <vt:lpstr>RegExp (Cont.) (Quantifiers)</vt:lpstr>
      <vt:lpstr>Basic Name Validation</vt:lpstr>
      <vt:lpstr>Name Validation Using RegExp</vt:lpstr>
      <vt:lpstr>Phone Number Validation</vt:lpstr>
      <vt:lpstr>Phone Number Validation Using RegExp</vt:lpstr>
      <vt:lpstr>Email Address Validation</vt:lpstr>
      <vt:lpstr>Email Validation Using RegExp</vt:lpstr>
      <vt:lpstr>Email Validation Using RegExp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915</cp:revision>
  <dcterms:created xsi:type="dcterms:W3CDTF">2020-05-01T05:09:15Z</dcterms:created>
  <dcterms:modified xsi:type="dcterms:W3CDTF">2025-01-01T07:29:22Z</dcterms:modified>
</cp:coreProperties>
</file>