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8"/>
  </p:notesMasterIdLst>
  <p:sldIdLst>
    <p:sldId id="308" r:id="rId2"/>
    <p:sldId id="352" r:id="rId3"/>
    <p:sldId id="447" r:id="rId4"/>
    <p:sldId id="448" r:id="rId5"/>
    <p:sldId id="449" r:id="rId6"/>
    <p:sldId id="450" r:id="rId7"/>
    <p:sldId id="451" r:id="rId8"/>
    <p:sldId id="453" r:id="rId9"/>
    <p:sldId id="454" r:id="rId10"/>
    <p:sldId id="455" r:id="rId11"/>
    <p:sldId id="480" r:id="rId12"/>
    <p:sldId id="482" r:id="rId13"/>
    <p:sldId id="458" r:id="rId14"/>
    <p:sldId id="459" r:id="rId15"/>
    <p:sldId id="483" r:id="rId16"/>
    <p:sldId id="484" r:id="rId17"/>
    <p:sldId id="461" r:id="rId18"/>
    <p:sldId id="462" r:id="rId19"/>
    <p:sldId id="463" r:id="rId20"/>
    <p:sldId id="464" r:id="rId21"/>
    <p:sldId id="485" r:id="rId22"/>
    <p:sldId id="486" r:id="rId23"/>
    <p:sldId id="467" r:id="rId24"/>
    <p:sldId id="468" r:id="rId25"/>
    <p:sldId id="469" r:id="rId26"/>
    <p:sldId id="470" r:id="rId27"/>
    <p:sldId id="471" r:id="rId28"/>
    <p:sldId id="472" r:id="rId29"/>
    <p:sldId id="473" r:id="rId30"/>
    <p:sldId id="474" r:id="rId31"/>
    <p:sldId id="487" r:id="rId32"/>
    <p:sldId id="488" r:id="rId33"/>
    <p:sldId id="489" r:id="rId34"/>
    <p:sldId id="478" r:id="rId35"/>
    <p:sldId id="479" r:id="rId36"/>
    <p:sldId id="358" r:id="rId37"/>
  </p:sldIdLst>
  <p:sldSz cx="12192000" cy="6858000"/>
  <p:notesSz cx="6858000" cy="9144000"/>
  <p:embeddedFontLst>
    <p:embeddedFont>
      <p:font typeface="Wingdings 3" panose="05040102010807070707" pitchFamily="18" charset="2"/>
      <p:regular r:id="rId39"/>
    </p:embeddedFont>
    <p:embeddedFont>
      <p:font typeface="Roboto Condensed" panose="02000000000000000000" pitchFamily="2" charset="0"/>
      <p:regular r:id="rId40"/>
      <p:bold r:id="rId41"/>
      <p:italic r:id="rId42"/>
      <p:boldItalic r:id="rId43"/>
    </p:embeddedFont>
    <p:embeddedFont>
      <p:font typeface="Wingdings 2" panose="05020102010507070707" pitchFamily="18" charset="2"/>
      <p:regular r:id="rId44"/>
    </p:embeddedFont>
    <p:embeddedFont>
      <p:font typeface="Roboto Condensed Light" panose="02000000000000000000" pitchFamily="2" charset="0"/>
      <p:regular r:id="rId45"/>
      <p:italic r:id="rId46"/>
    </p:embeddedFont>
    <p:embeddedFont>
      <p:font typeface="Segoe UI Black" panose="020B0A02040204020203" pitchFamily="34" charset="0"/>
      <p:bold r:id="rId47"/>
      <p:boldItalic r:id="rId48"/>
    </p:embeddedFont>
    <p:embeddedFont>
      <p:font typeface="Calibri" panose="020F0502020204030204" pitchFamily="34" charset="0"/>
      <p:regular r:id="rId49"/>
      <p:bold r:id="rId50"/>
      <p:italic r:id="rId51"/>
      <p:boldItalic r:id="rId52"/>
    </p:embeddedFont>
    <p:embeddedFont>
      <p:font typeface="Consolas" panose="020B0609020204030204" pitchFamily="49" charset="0"/>
      <p:regular r:id="rId53"/>
      <p:bold r:id="rId54"/>
      <p:italic r:id="rId55"/>
      <p:boldItalic r:id="rId5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Vf9G54V0dnA+yK/WmRWKbg==" hashData="Rs0Sw9XqFkVgTCXdQzRLdBnuQPoDlebzodTp5TfqGORvB0b77vtRa20Re+7tY7vniePS7Loy/k64M8NbJV09Qw=="/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DED6"/>
    <a:srgbClr val="D4DED6"/>
    <a:srgbClr val="ED524F"/>
    <a:srgbClr val="301B92"/>
    <a:srgbClr val="673BB7"/>
    <a:srgbClr val="607D8B"/>
    <a:srgbClr val="B71B1C"/>
    <a:srgbClr val="F54337"/>
    <a:srgbClr val="D81A60"/>
    <a:srgbClr val="890E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4.fntdata"/><Relationship Id="rId47" Type="http://schemas.openxmlformats.org/officeDocument/2006/relationships/font" Target="fonts/font9.fntdata"/><Relationship Id="rId50" Type="http://schemas.openxmlformats.org/officeDocument/2006/relationships/font" Target="fonts/font12.fntdata"/><Relationship Id="rId55" Type="http://schemas.openxmlformats.org/officeDocument/2006/relationships/font" Target="fonts/font17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2.fntdata"/><Relationship Id="rId45" Type="http://schemas.openxmlformats.org/officeDocument/2006/relationships/font" Target="fonts/font7.fntdata"/><Relationship Id="rId53" Type="http://schemas.openxmlformats.org/officeDocument/2006/relationships/font" Target="fonts/font15.fntdata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5.fntdata"/><Relationship Id="rId48" Type="http://schemas.openxmlformats.org/officeDocument/2006/relationships/font" Target="fonts/font10.fntdata"/><Relationship Id="rId56" Type="http://schemas.openxmlformats.org/officeDocument/2006/relationships/font" Target="fonts/font18.fntdata"/><Relationship Id="rId8" Type="http://schemas.openxmlformats.org/officeDocument/2006/relationships/slide" Target="slides/slide7.xml"/><Relationship Id="rId51" Type="http://schemas.openxmlformats.org/officeDocument/2006/relationships/font" Target="fonts/font13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46" Type="http://schemas.openxmlformats.org/officeDocument/2006/relationships/font" Target="fonts/font8.fntdata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font" Target="fonts/font3.fntdata"/><Relationship Id="rId54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1.fntdata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6.fntdata"/><Relationship Id="rId52" Type="http://schemas.openxmlformats.org/officeDocument/2006/relationships/font" Target="fonts/font14.fntdata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8E3F3-8B31-41D2-AA9B-9796555DB866}" type="datetimeFigureOut">
              <a:rPr lang="en-US" smtClean="0"/>
              <a:pPr/>
              <a:t>2/14/2025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9BDEF-6165-4E72-B1A6-6E8034CEC2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13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9.jpe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9.jpe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9.jpe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9.jpe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image" Target="../media/image9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4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9.jpeg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9.jpeg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9.jpeg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9.jpeg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9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openxmlformats.org/officeDocument/2006/relationships/image" Target="../media/image15.jpeg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9.jpeg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1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png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fault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0042908-6588-4C7A-9615-8D5899E8A9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383" t="-16142" r="-144383" b="22103"/>
          <a:stretch/>
        </p:blipFill>
        <p:spPr>
          <a:xfrm>
            <a:off x="1834747" y="3985791"/>
            <a:ext cx="3075940" cy="2892592"/>
          </a:xfrm>
          <a:prstGeom prst="rect">
            <a:avLst/>
          </a:prstGeom>
        </p:spPr>
      </p:pic>
      <p:pic>
        <p:nvPicPr>
          <p:cNvPr id="36" name="Picture 35" descr="User icon Royalty Free Vector Image - VectorStock">
            <a:extLst>
              <a:ext uri="{FF2B5EF4-FFF2-40B4-BE49-F238E27FC236}">
                <a16:creationId xmlns:a16="http://schemas.microsoft.com/office/drawing/2014/main" id="{3C805A05-DDF6-4BA6-8EDB-D97128A43BF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C4AACC20-C1A0-45ED-8640-28D84A9F84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593266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D71C1D1-D056-4C60-9F03-E6291617B71F}"/>
              </a:ext>
            </a:extLst>
          </p:cNvPr>
          <p:cNvSpPr txBox="1"/>
          <p:nvPr userDrawn="1"/>
        </p:nvSpPr>
        <p:spPr>
          <a:xfrm>
            <a:off x="375920" y="457200"/>
            <a:ext cx="41857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How to Crop Circular Photo?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0451329-7800-417A-9D19-D93464C6306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013200" y="1808163"/>
            <a:ext cx="3890962" cy="3890962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312012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4">
                        <a:lumMod val="50000"/>
                      </a:schemeClr>
                    </a:gs>
                    <a:gs pos="100000">
                      <a:srgbClr val="009788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 descr="User icon Royalty Free Vector Image - VectorStock">
            <a:extLst>
              <a:ext uri="{FF2B5EF4-FFF2-40B4-BE49-F238E27FC236}">
                <a16:creationId xmlns:a16="http://schemas.microsoft.com/office/drawing/2014/main" id="{4A8E0F54-DC01-449D-B951-DC7CBAFD954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65D60AFC-04BC-4FCA-A89D-6FCD04B6DC3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880835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2">
                        <a:lumMod val="50000"/>
                      </a:schemeClr>
                    </a:gs>
                    <a:gs pos="100000">
                      <a:schemeClr val="accent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0" name="Picture 29" descr="User icon Royalty Free Vector Image - VectorStock">
            <a:extLst>
              <a:ext uri="{FF2B5EF4-FFF2-40B4-BE49-F238E27FC236}">
                <a16:creationId xmlns:a16="http://schemas.microsoft.com/office/drawing/2014/main" id="{5F55812D-505A-4B1A-9EB5-16DCD08F2B8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0974588E-8956-4BF5-BF58-B7E42070A56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570402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Ligh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3">
                        <a:lumMod val="50000"/>
                      </a:schemeClr>
                    </a:gs>
                    <a:gs pos="100000">
                      <a:schemeClr val="accent3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AE6570A8-081D-45CE-A0DD-F78F5EDB0F9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0B000B32-CB56-440D-9FAE-7DE703A93A0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033946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A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2723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0" u="none" dirty="0"/>
              <a:t>Darshan Institute of Computer Applications,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5">
                        <a:lumMod val="75000"/>
                      </a:schemeClr>
                    </a:gs>
                    <a:gs pos="100000">
                      <a:schemeClr val="accent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00C9ED70-1CC8-4EF2-BE10-AAFE24AAC5D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7FD1CDD6-829C-4C5B-BFB7-74153A66FF2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E75253BA-841C-4898-BAAF-3A16D7F9433E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859789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aro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80BF4AFD-B365-46D4-AAC5-485DFA5A7D4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2BC70C35-8BA7-4D49-9AF7-DC36FAB8FDA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625911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273238"/>
                    </a:gs>
                    <a:gs pos="100000">
                      <a:srgbClr val="607D8B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AEB45C91-0DA6-4973-9AEA-FF1388508AC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F70CF6D9-DDB4-41AA-BB82-F8ED04AD8BC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881638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row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E2622"/>
                    </a:gs>
                    <a:gs pos="100000">
                      <a:srgbClr val="79554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7E386D9D-B92A-4F40-9089-A1FD00CD387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A295F85-D43D-42E5-9539-A471116A43B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526240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ep Pu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01B92"/>
                    </a:gs>
                    <a:gs pos="100000">
                      <a:srgbClr val="673BB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BE300026-40E8-4FB1-998A-9CEB5F7A1B8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B3B5E9B-B4F0-4E85-954A-F7CC04BBF24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280991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0E47A1"/>
                    </a:gs>
                    <a:gs pos="100000">
                      <a:srgbClr val="03A9F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C3A13D11-EC6C-4E81-AD83-7AC73D273F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85035EF3-F5FB-41C2-A0BE-B3AEF7556AB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807558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Vijay</a:t>
            </a:r>
            <a:r>
              <a:rPr lang="en-US" baseline="0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M </a:t>
            </a:r>
            <a:r>
              <a:rPr lang="en-US" baseline="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Shekhat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3556000" y="6604000"/>
            <a:ext cx="50800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</a:t>
            </a:r>
            <a:r>
              <a:rPr lang="en-US" dirty="0">
                <a:solidFill>
                  <a:schemeClr val="tx1"/>
                </a:solidFill>
              </a:rPr>
              <a:t>2104CS304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(WP)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01 – Introduction to JavaScript</a:t>
            </a: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2" cstate="print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19E228D-B2BD-4EFA-9FE9-86D81DDC600E}"/>
              </a:ext>
            </a:extLst>
          </p:cNvPr>
          <p:cNvGrpSpPr/>
          <p:nvPr userDrawn="1"/>
        </p:nvGrpSpPr>
        <p:grpSpPr>
          <a:xfrm>
            <a:off x="10721798" y="861192"/>
            <a:ext cx="1339023" cy="407045"/>
            <a:chOff x="10721798" y="852808"/>
            <a:chExt cx="1339023" cy="40704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60ED7292-9BDD-4D31-8064-11177842F8C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F0757EE-ABB9-45D2-B479-D5AB8FB14DF1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66633316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B71B1C"/>
                    </a:gs>
                    <a:gs pos="100000">
                      <a:srgbClr val="ED524F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77B7B864-C091-4493-B14B-F5B61B586EED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46" t="7575" r="25761" b="18186"/>
          <a:stretch>
            <a:fillRect/>
          </a:stretch>
        </p:blipFill>
        <p:spPr>
          <a:xfrm>
            <a:off x="356499" y="5214354"/>
            <a:ext cx="1354234" cy="1354234"/>
          </a:xfrm>
          <a:custGeom>
            <a:avLst/>
            <a:gdLst>
              <a:gd name="connsiteX0" fmla="*/ 2286000 w 4572000"/>
              <a:gd name="connsiteY0" fmla="*/ 0 h 4572000"/>
              <a:gd name="connsiteX1" fmla="*/ 4572000 w 4572000"/>
              <a:gd name="connsiteY1" fmla="*/ 2286000 h 4572000"/>
              <a:gd name="connsiteX2" fmla="*/ 2286000 w 4572000"/>
              <a:gd name="connsiteY2" fmla="*/ 4572000 h 4572000"/>
              <a:gd name="connsiteX3" fmla="*/ 0 w 4572000"/>
              <a:gd name="connsiteY3" fmla="*/ 2286000 h 4572000"/>
              <a:gd name="connsiteX4" fmla="*/ 2286000 w 4572000"/>
              <a:gd name="connsiteY4" fmla="*/ 0 h 45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0" h="4572000">
                <a:moveTo>
                  <a:pt x="2286000" y="0"/>
                </a:moveTo>
                <a:cubicBezTo>
                  <a:pt x="3548523" y="0"/>
                  <a:pt x="4572000" y="1023477"/>
                  <a:pt x="4572000" y="2286000"/>
                </a:cubicBezTo>
                <a:cubicBezTo>
                  <a:pt x="4572000" y="3548523"/>
                  <a:pt x="3548523" y="4572000"/>
                  <a:pt x="2286000" y="4572000"/>
                </a:cubicBezTo>
                <a:cubicBezTo>
                  <a:pt x="1023477" y="4572000"/>
                  <a:pt x="0" y="3548523"/>
                  <a:pt x="0" y="2286000"/>
                </a:cubicBezTo>
                <a:cubicBezTo>
                  <a:pt x="0" y="1023477"/>
                  <a:pt x="1023477" y="0"/>
                  <a:pt x="2286000" y="0"/>
                </a:cubicBezTo>
                <a:close/>
              </a:path>
            </a:pathLst>
          </a:custGeom>
          <a:noFill/>
          <a:ln w="6350">
            <a:solidFill>
              <a:schemeClr val="bg1">
                <a:lumMod val="65000"/>
              </a:schemeClr>
            </a:solidFill>
          </a:ln>
          <a:effectLst/>
        </p:spPr>
      </p:pic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177B86E9-222D-4757-BE64-59540DB794E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8ABCD18B-D4E0-41E4-8162-7E83CB11DAE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131949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890E4F"/>
                    </a:gs>
                    <a:gs pos="100000">
                      <a:srgbClr val="D81A60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A2F1AAAC-C051-4A31-837B-4A9977722A4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ADF34BDA-AFB4-4120-81EF-C0AB56D388C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502507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 - A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2723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0" u="none" dirty="0"/>
              <a:t>Darshan Institute of Computer Applications,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5">
                        <a:lumMod val="75000"/>
                      </a:schemeClr>
                    </a:gs>
                    <a:gs pos="100000">
                      <a:schemeClr val="accent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00C9ED70-1CC8-4EF2-BE10-AAFE24AAC5D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7FD1CDD6-829C-4C5B-BFB7-74153A66FF2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E75253BA-841C-4898-BAAF-3A16D7F9433E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  <p:sp>
        <p:nvSpPr>
          <p:cNvPr id="20" name="Hexagon 19"/>
          <p:cNvSpPr/>
          <p:nvPr userDrawn="1"/>
        </p:nvSpPr>
        <p:spPr>
          <a:xfrm rot="5400000">
            <a:off x="4309292" y="1717040"/>
            <a:ext cx="3461658" cy="2984188"/>
          </a:xfrm>
          <a:prstGeom prst="hexagon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7D5008"/>
            </a:solidFill>
            <a:prstDash val="lg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/>
          <p:cNvSpPr/>
          <p:nvPr userDrawn="1"/>
        </p:nvSpPr>
        <p:spPr>
          <a:xfrm>
            <a:off x="7678346" y="2221532"/>
            <a:ext cx="4513654" cy="1951692"/>
          </a:xfrm>
          <a:prstGeom prst="rect">
            <a:avLst/>
          </a:prstGeom>
          <a:solidFill>
            <a:srgbClr val="7D5008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 userDrawn="1"/>
        </p:nvSpPr>
        <p:spPr>
          <a:xfrm>
            <a:off x="0" y="2221532"/>
            <a:ext cx="4402106" cy="1951692"/>
          </a:xfrm>
          <a:prstGeom prst="rect">
            <a:avLst/>
          </a:prstGeom>
          <a:solidFill>
            <a:srgbClr val="7D5008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 userDrawn="1"/>
        </p:nvSpPr>
        <p:spPr>
          <a:xfrm>
            <a:off x="5014038" y="2239638"/>
            <a:ext cx="205216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i="1" dirty="0"/>
              <a:t>Thank</a:t>
            </a:r>
          </a:p>
          <a:p>
            <a:pPr algn="ctr"/>
            <a:r>
              <a:rPr lang="en-US" sz="6000" b="1" i="1" dirty="0"/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3466080282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Chirag</a:t>
            </a:r>
            <a:r>
              <a:rPr lang="en-US" baseline="0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K </a:t>
            </a:r>
            <a:r>
              <a:rPr lang="en-US" baseline="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Sakhrani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3653367" y="6604000"/>
            <a:ext cx="4885267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</a:t>
            </a:r>
            <a:r>
              <a:rPr lang="en-US" dirty="0">
                <a:solidFill>
                  <a:schemeClr val="tx1"/>
                </a:solidFill>
              </a:rPr>
              <a:t>2304CS431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(CSJS)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03 – Array and Object </a:t>
            </a: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2" cstate="print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19E228D-B2BD-4EFA-9FE9-86D81DDC600E}"/>
              </a:ext>
            </a:extLst>
          </p:cNvPr>
          <p:cNvGrpSpPr/>
          <p:nvPr userDrawn="1"/>
        </p:nvGrpSpPr>
        <p:grpSpPr>
          <a:xfrm>
            <a:off x="10684288" y="6047527"/>
            <a:ext cx="1339023" cy="407045"/>
            <a:chOff x="10721798" y="852808"/>
            <a:chExt cx="1339023" cy="40704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60ED7292-9BDD-4D31-8064-11177842F8C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F0757EE-ABB9-45D2-B479-D5AB8FB14DF1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02761244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Vijay</a:t>
            </a:r>
            <a:r>
              <a:rPr lang="en-US" baseline="0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M </a:t>
            </a:r>
            <a:r>
              <a:rPr lang="en-US" baseline="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Shekhat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3556000" y="6604000"/>
            <a:ext cx="50800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</a:t>
            </a:r>
            <a:r>
              <a:rPr lang="en-US" dirty="0">
                <a:solidFill>
                  <a:schemeClr val="tx1"/>
                </a:solidFill>
              </a:rPr>
              <a:t>2104CS304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(WP)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01 – Introduction to JavaScript</a:t>
            </a: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2" cstate="print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092" y="863445"/>
            <a:ext cx="11953729" cy="5586782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19E228D-B2BD-4EFA-9FE9-86D81DDC600E}"/>
              </a:ext>
            </a:extLst>
          </p:cNvPr>
          <p:cNvGrpSpPr/>
          <p:nvPr userDrawn="1"/>
        </p:nvGrpSpPr>
        <p:grpSpPr>
          <a:xfrm>
            <a:off x="168688" y="6043182"/>
            <a:ext cx="1339023" cy="407045"/>
            <a:chOff x="10721798" y="852808"/>
            <a:chExt cx="1339023" cy="40704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60ED7292-9BDD-4D31-8064-11177842F8C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F0757EE-ABB9-45D2-B479-D5AB8FB14DF1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6862853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07171932-FFF4-4D27-9425-8CB5D27A92F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581" b="21180"/>
          <a:stretch/>
        </p:blipFill>
        <p:spPr>
          <a:xfrm rot="16200000">
            <a:off x="9807099" y="606901"/>
            <a:ext cx="2991808" cy="177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639DF2A-5426-428D-B32D-78E9191D8A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646" t="18062" r="2731" b="17724"/>
          <a:stretch/>
        </p:blipFill>
        <p:spPr>
          <a:xfrm>
            <a:off x="0" y="401568"/>
            <a:ext cx="543946" cy="7721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B8C6168-C8A4-4660-9D38-045657B80D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lang="en-US" sz="60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Write here Section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6C89DA-344D-4448-822C-2826084EF12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Write here Section Subtitle</a:t>
            </a:r>
          </a:p>
        </p:txBody>
      </p:sp>
      <p:sp>
        <p:nvSpPr>
          <p:cNvPr id="8" name="Freeform 17">
            <a:extLst>
              <a:ext uri="{FF2B5EF4-FFF2-40B4-BE49-F238E27FC236}">
                <a16:creationId xmlns:a16="http://schemas.microsoft.com/office/drawing/2014/main" id="{910DC0DC-3FC7-402D-8C9F-62D3ACC8DC86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2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75253BA-841C-4898-BAAF-3A16D7F9433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5557" y="5664170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692949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Vijay</a:t>
            </a:r>
            <a:r>
              <a:rPr lang="en-US" baseline="0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M </a:t>
            </a:r>
            <a:r>
              <a:rPr lang="en-US" baseline="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Shekhat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3594100" y="6604000"/>
            <a:ext cx="5003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</a:t>
            </a:r>
            <a:r>
              <a:rPr lang="en-US" dirty="0">
                <a:solidFill>
                  <a:schemeClr val="tx1"/>
                </a:solidFill>
              </a:rPr>
              <a:t>2104CS304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(WP)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01 – Introduction to JavaScript</a:t>
            </a: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19E228D-B2BD-4EFA-9FE9-86D81DDC600E}"/>
              </a:ext>
            </a:extLst>
          </p:cNvPr>
          <p:cNvGrpSpPr/>
          <p:nvPr userDrawn="1"/>
        </p:nvGrpSpPr>
        <p:grpSpPr>
          <a:xfrm>
            <a:off x="10684288" y="193927"/>
            <a:ext cx="1339023" cy="407045"/>
            <a:chOff x="10721798" y="852808"/>
            <a:chExt cx="1339023" cy="40704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60ED7292-9BDD-4D31-8064-11177842F8C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F0757EE-ABB9-45D2-B479-D5AB8FB14DF1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71972502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Vijay</a:t>
            </a:r>
            <a:r>
              <a:rPr lang="en-US" baseline="0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M </a:t>
            </a:r>
            <a:r>
              <a:rPr lang="en-US" baseline="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Shekhat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3484034" y="6604000"/>
            <a:ext cx="5223933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</a:t>
            </a:r>
            <a:r>
              <a:rPr lang="en-US" dirty="0">
                <a:solidFill>
                  <a:schemeClr val="tx1"/>
                </a:solidFill>
              </a:rPr>
              <a:t>2104CS304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(WP)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01 – Introduction to JavaScript</a:t>
            </a: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19E228D-B2BD-4EFA-9FE9-86D81DDC600E}"/>
              </a:ext>
            </a:extLst>
          </p:cNvPr>
          <p:cNvGrpSpPr/>
          <p:nvPr userDrawn="1"/>
        </p:nvGrpSpPr>
        <p:grpSpPr>
          <a:xfrm>
            <a:off x="10684288" y="5992307"/>
            <a:ext cx="1339023" cy="407045"/>
            <a:chOff x="10721798" y="852808"/>
            <a:chExt cx="1339023" cy="40704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60ED7292-9BDD-4D31-8064-11177842F8C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F0757EE-ABB9-45D2-B479-D5AB8FB14DF1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06247808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Vijay</a:t>
            </a:r>
            <a:r>
              <a:rPr lang="en-US" baseline="0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M </a:t>
            </a:r>
            <a:r>
              <a:rPr lang="en-US" baseline="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Shekhat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3475567" y="6604000"/>
            <a:ext cx="5240867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</a:t>
            </a:r>
            <a:r>
              <a:rPr lang="en-US" dirty="0">
                <a:solidFill>
                  <a:schemeClr val="tx1"/>
                </a:solidFill>
              </a:rPr>
              <a:t>2104CS304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(WP)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01 – Introduction to JavaScript</a:t>
            </a: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19E228D-B2BD-4EFA-9FE9-86D81DDC600E}"/>
              </a:ext>
            </a:extLst>
          </p:cNvPr>
          <p:cNvGrpSpPr/>
          <p:nvPr userDrawn="1"/>
        </p:nvGrpSpPr>
        <p:grpSpPr>
          <a:xfrm>
            <a:off x="168688" y="6051030"/>
            <a:ext cx="1339023" cy="407045"/>
            <a:chOff x="10721798" y="852808"/>
            <a:chExt cx="1339023" cy="40704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60ED7292-9BDD-4D31-8064-11177842F8C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F0757EE-ABB9-45D2-B479-D5AB8FB14DF1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4331452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2311614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F5063B-909B-4A7F-B502-780228043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27DDF1-16E2-4622-B8FD-0148CD5CE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EA166-F18A-4D32-AA1F-AE475D491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21B45-1703-4330-B544-825BD8F37AF2}" type="datetimeFigureOut">
              <a:rPr lang="en-US" smtClean="0"/>
              <a:pPr/>
              <a:t>2/14/2025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C5379-5B41-4775-9279-F9F7608E66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A4B342-6FD5-4BB7-B9AE-3C5081C089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1F3C7-36DD-4595-AA08-2525D86280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954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70" r:id="rId2"/>
    <p:sldLayoutId id="2147483687" r:id="rId3"/>
    <p:sldLayoutId id="2147483688" r:id="rId4"/>
    <p:sldLayoutId id="2147483671" r:id="rId5"/>
    <p:sldLayoutId id="2147483672" r:id="rId6"/>
    <p:sldLayoutId id="2147483689" r:id="rId7"/>
    <p:sldLayoutId id="2147483690" r:id="rId8"/>
    <p:sldLayoutId id="2147483673" r:id="rId9"/>
    <p:sldLayoutId id="2147483691" r:id="rId10"/>
    <p:sldLayoutId id="2147483674" r:id="rId11"/>
    <p:sldLayoutId id="2147483676" r:id="rId12"/>
    <p:sldLayoutId id="2147483677" r:id="rId13"/>
    <p:sldLayoutId id="2147483678" r:id="rId14"/>
    <p:sldLayoutId id="2147483679" r:id="rId15"/>
    <p:sldLayoutId id="2147483681" r:id="rId16"/>
    <p:sldLayoutId id="2147483683" r:id="rId17"/>
    <p:sldLayoutId id="2147483682" r:id="rId18"/>
    <p:sldLayoutId id="2147483684" r:id="rId19"/>
    <p:sldLayoutId id="2147483685" r:id="rId20"/>
    <p:sldLayoutId id="2147483686" r:id="rId21"/>
    <p:sldLayoutId id="2147483692" r:id="rId22"/>
  </p:sldLayoutIdLst>
  <p:transition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C137D2E-F7D0-465C-8541-F4CFBBD6738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IN" dirty="0"/>
              <a:t>chirag.sakhrani@darshan.ac.in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27C5C63-5136-498D-B5D5-B1F6385ED37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IN" dirty="0"/>
              <a:t>8401191184</a:t>
            </a:r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C4FACC96-BA70-4FDA-AB13-3B133AD498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/>
              <a:t>Computer Application Department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3A79D48-3C85-46E3-9CAE-59240F299A2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IN" dirty="0"/>
              <a:t>Prof. </a:t>
            </a:r>
            <a:r>
              <a:rPr lang="en-IN" dirty="0" err="1"/>
              <a:t>Chirag</a:t>
            </a:r>
            <a:r>
              <a:rPr lang="en-IN" dirty="0"/>
              <a:t> K </a:t>
            </a:r>
            <a:r>
              <a:rPr lang="en-IN" dirty="0" err="1"/>
              <a:t>Sakhrani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062CA4D6-180D-44EB-978C-EAE6FB447DC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693723" y="4680"/>
            <a:ext cx="4646358" cy="734653"/>
          </a:xfrm>
        </p:spPr>
        <p:txBody>
          <a:bodyPr/>
          <a:lstStyle/>
          <a:p>
            <a:r>
              <a:rPr lang="en-US" dirty="0"/>
              <a:t>Client Side Scripting using </a:t>
            </a:r>
            <a:r>
              <a:rPr lang="en-US" dirty="0" err="1"/>
              <a:t>Javascript</a:t>
            </a:r>
            <a:r>
              <a:rPr lang="en-US" dirty="0"/>
              <a:t> </a:t>
            </a:r>
            <a:r>
              <a:rPr lang="en-IN" dirty="0"/>
              <a:t> (CSJS) (</a:t>
            </a:r>
            <a:r>
              <a:rPr lang="en-US" dirty="0"/>
              <a:t>2304CS431</a:t>
            </a:r>
            <a:r>
              <a:rPr lang="en-IN" dirty="0"/>
              <a:t>)</a:t>
            </a:r>
            <a:endParaRPr lang="en-US" dirty="0"/>
          </a:p>
        </p:txBody>
      </p:sp>
      <p:pic>
        <p:nvPicPr>
          <p:cNvPr id="16" name="Picture Placeholder 15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569" y="5197789"/>
            <a:ext cx="1353599" cy="1353599"/>
          </a:xfr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0E0A5353-D4D5-43D7-A039-6CFC6871D6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/>
          <a:lstStyle/>
          <a:p>
            <a:r>
              <a:rPr lang="en-US" sz="4800" b="0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Unit-03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Array and </a:t>
            </a:r>
            <a:br>
              <a:rPr lang="en-US" dirty="0"/>
            </a:br>
            <a:r>
              <a:rPr lang="en-US" dirty="0"/>
              <a:t>Object</a:t>
            </a:r>
          </a:p>
        </p:txBody>
      </p:sp>
      <p:pic>
        <p:nvPicPr>
          <p:cNvPr id="17" name="Picture 16" descr="Related imag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41154" y="1888426"/>
            <a:ext cx="4149988" cy="297374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36520014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Date Object in JavaScript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Date objects are created with the new Date() constructor.</a:t>
            </a:r>
          </a:p>
          <a:p>
            <a:r>
              <a:rPr lang="en-US" dirty="0"/>
              <a:t>There are 4 ways to create a new date object:</a:t>
            </a:r>
          </a:p>
          <a:p>
            <a:pPr lvl="1"/>
            <a:r>
              <a:rPr lang="en-US" dirty="0"/>
              <a:t>new Date()</a:t>
            </a:r>
          </a:p>
          <a:p>
            <a:pPr lvl="1"/>
            <a:r>
              <a:rPr lang="en-US" dirty="0"/>
              <a:t>new Date(year, month, day, hours, minutes, seconds, milliseconds)</a:t>
            </a:r>
          </a:p>
          <a:p>
            <a:pPr lvl="1"/>
            <a:r>
              <a:rPr lang="en-US" dirty="0"/>
              <a:t>new Date(milliseconds)</a:t>
            </a:r>
          </a:p>
          <a:p>
            <a:pPr lvl="1"/>
            <a:r>
              <a:rPr lang="en-US" dirty="0"/>
              <a:t>new Date(date string)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44668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D66125-0DFB-44DC-32BB-F05436B104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3EE16-09C7-2CB3-2D59-38095C1A2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Get Date Methods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35449EB-CFE0-81FA-0481-7246C12DA4B2}"/>
              </a:ext>
            </a:extLst>
          </p:cNvPr>
          <p:cNvSpPr/>
          <p:nvPr/>
        </p:nvSpPr>
        <p:spPr>
          <a:xfrm>
            <a:off x="7907120" y="845628"/>
            <a:ext cx="4050632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Note 1: </a:t>
            </a:r>
            <a:r>
              <a:rPr lang="en-US" sz="2000" dirty="0"/>
              <a:t>The get methods above return </a:t>
            </a:r>
            <a:r>
              <a:rPr lang="en-US" sz="2000" b="1" dirty="0"/>
              <a:t>Local time</a:t>
            </a:r>
            <a:r>
              <a:rPr lang="en-US" sz="2000" dirty="0"/>
              <a:t>. </a:t>
            </a:r>
            <a:r>
              <a:rPr lang="en-US" sz="2000" b="1" dirty="0"/>
              <a:t>Universal time</a:t>
            </a:r>
            <a:r>
              <a:rPr lang="en-US" sz="2000" dirty="0"/>
              <a:t> (UTC) is documented at the bottom of this page.</a:t>
            </a:r>
          </a:p>
          <a:p>
            <a:endParaRPr lang="en-US" sz="2000" dirty="0"/>
          </a:p>
          <a:p>
            <a:r>
              <a:rPr lang="en-US" sz="2000" b="1" dirty="0"/>
              <a:t>Note 2: </a:t>
            </a:r>
            <a:r>
              <a:rPr lang="en-US" sz="2000" dirty="0"/>
              <a:t>The get methods return information from existing date objects. In a date object, the time is static. The "clock" is not "running". The time in a date object is NOT the same as current time.</a:t>
            </a:r>
          </a:p>
          <a:p>
            <a:endParaRPr lang="en-US" sz="2000" dirty="0"/>
          </a:p>
          <a:p>
            <a:r>
              <a:rPr lang="en-US" sz="2000" b="1" dirty="0"/>
              <a:t>Note 3: </a:t>
            </a:r>
            <a:r>
              <a:rPr lang="en-US" sz="2000" dirty="0"/>
              <a:t>Old JavaScript code might use the non-standard method </a:t>
            </a:r>
            <a:r>
              <a:rPr lang="en-US" sz="2000" dirty="0" err="1"/>
              <a:t>getYear</a:t>
            </a:r>
            <a:r>
              <a:rPr lang="en-US" sz="2000" dirty="0"/>
              <a:t>().</a:t>
            </a:r>
          </a:p>
          <a:p>
            <a:r>
              <a:rPr lang="en-US" sz="2000" dirty="0" err="1"/>
              <a:t>getYear</a:t>
            </a:r>
            <a:r>
              <a:rPr lang="en-US" sz="2000" dirty="0"/>
              <a:t>() is supposed to return a 2-digit year. </a:t>
            </a:r>
            <a:r>
              <a:rPr lang="en-US" sz="2000" dirty="0" err="1"/>
              <a:t>getYear</a:t>
            </a:r>
            <a:r>
              <a:rPr lang="en-US" sz="2000" dirty="0"/>
              <a:t>() is deprecated. Do not use it!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CCA52A3-79AA-76CD-B192-77C204B60AE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61441397"/>
              </p:ext>
            </p:extLst>
          </p:nvPr>
        </p:nvGraphicFramePr>
        <p:xfrm>
          <a:off x="149290" y="1149818"/>
          <a:ext cx="7648975" cy="79248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9908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580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Methods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000" dirty="0"/>
                        <a:t>Description </a:t>
                      </a:r>
                      <a:endParaRPr lang="en-US" sz="20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kern="1200" dirty="0" err="1"/>
                        <a:t>getFullYear</a:t>
                      </a:r>
                      <a:r>
                        <a:rPr lang="en-IN" sz="2000" kern="1200" dirty="0"/>
                        <a:t>()</a:t>
                      </a:r>
                      <a:endParaRPr lang="en-IN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2000" kern="1200" dirty="0"/>
                        <a:t>Get the year as a four digit number (</a:t>
                      </a:r>
                      <a:r>
                        <a:rPr lang="en-US" sz="2000" kern="1200" dirty="0" err="1"/>
                        <a:t>yyyy</a:t>
                      </a:r>
                      <a:r>
                        <a:rPr lang="en-US" sz="2000" kern="1200" dirty="0"/>
                        <a:t>)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8BCCBF85-5702-0FF2-30CA-2C19856180B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84277102"/>
              </p:ext>
            </p:extLst>
          </p:nvPr>
        </p:nvGraphicFramePr>
        <p:xfrm>
          <a:off x="149290" y="1932967"/>
          <a:ext cx="7648975" cy="39624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9890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599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getMonth</a:t>
                      </a:r>
                      <a:r>
                        <a:rPr lang="en-US" sz="2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US" sz="2000" b="0" kern="1200" dirty="0"/>
                        <a:t>Get the month as a number (0-11)</a:t>
                      </a:r>
                      <a:r>
                        <a:rPr lang="en-IN" sz="2000" b="0" kern="1200" dirty="0"/>
                        <a:t> </a:t>
                      </a:r>
                      <a:endParaRPr lang="en-US" sz="20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555A9DC4-B428-96C3-D4E3-B37EBAFCA9A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10223250"/>
              </p:ext>
            </p:extLst>
          </p:nvPr>
        </p:nvGraphicFramePr>
        <p:xfrm>
          <a:off x="149290" y="2326991"/>
          <a:ext cx="7648975" cy="39624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9874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615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0" kern="1200" dirty="0" err="1"/>
                        <a:t>getDate</a:t>
                      </a:r>
                      <a:r>
                        <a:rPr lang="en-US" sz="2000" b="0" kern="1200" dirty="0"/>
                        <a:t>()</a:t>
                      </a:r>
                    </a:p>
                  </a:txBody>
                  <a:tcPr>
                    <a:solidFill>
                      <a:srgbClr val="CCDED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US" sz="2000" b="0" kern="1200" dirty="0"/>
                        <a:t>Get the date as a number (1-31)</a:t>
                      </a:r>
                    </a:p>
                  </a:txBody>
                  <a:tcPr>
                    <a:solidFill>
                      <a:srgbClr val="CCDE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F2EAE3F2-F92F-7166-7337-8255EA19553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38551848"/>
              </p:ext>
            </p:extLst>
          </p:nvPr>
        </p:nvGraphicFramePr>
        <p:xfrm>
          <a:off x="149290" y="2721015"/>
          <a:ext cx="7642755" cy="39624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9874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553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0" kern="1200" dirty="0" err="1"/>
                        <a:t>getHours</a:t>
                      </a:r>
                      <a:r>
                        <a:rPr lang="en-US" sz="2000" b="0" kern="1200" dirty="0"/>
                        <a:t>()</a:t>
                      </a:r>
                    </a:p>
                  </a:txBody>
                  <a:tcP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US" sz="2000" b="0" kern="1200" dirty="0"/>
                        <a:t>Get the hour (0-23)</a:t>
                      </a:r>
                    </a:p>
                  </a:txBody>
                  <a:tcP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1404210"/>
                  </a:ext>
                </a:extLst>
              </a:tr>
            </a:tbl>
          </a:graphicData>
        </a:graphic>
      </p:graphicFrame>
      <p:graphicFrame>
        <p:nvGraphicFramePr>
          <p:cNvPr id="9" name="Content Placeholder 3">
            <a:extLst>
              <a:ext uri="{FF2B5EF4-FFF2-40B4-BE49-F238E27FC236}">
                <a16:creationId xmlns:a16="http://schemas.microsoft.com/office/drawing/2014/main" id="{44FCFB32-0B34-8EC5-72D0-48034CF6FD8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01554548"/>
              </p:ext>
            </p:extLst>
          </p:nvPr>
        </p:nvGraphicFramePr>
        <p:xfrm>
          <a:off x="149290" y="3113872"/>
          <a:ext cx="7641771" cy="39624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9874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543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getMinutes</a:t>
                      </a:r>
                      <a:r>
                        <a:rPr lang="en-US" sz="2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>
                    <a:solidFill>
                      <a:srgbClr val="CCDED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US" sz="2000" b="0" kern="1200" dirty="0"/>
                        <a:t>Get the minute (0-59)</a:t>
                      </a:r>
                    </a:p>
                  </a:txBody>
                  <a:tcPr>
                    <a:solidFill>
                      <a:srgbClr val="CCDE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0" name="Content Placeholder 3">
            <a:extLst>
              <a:ext uri="{FF2B5EF4-FFF2-40B4-BE49-F238E27FC236}">
                <a16:creationId xmlns:a16="http://schemas.microsoft.com/office/drawing/2014/main" id="{4935B66D-14CA-0CC9-D37C-C527ADB4F8A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65919177"/>
              </p:ext>
            </p:extLst>
          </p:nvPr>
        </p:nvGraphicFramePr>
        <p:xfrm>
          <a:off x="149290" y="3507896"/>
          <a:ext cx="7641771" cy="39624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9874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543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getSeconds</a:t>
                      </a:r>
                      <a:r>
                        <a:rPr lang="en-US" sz="2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US" sz="2000" b="0" kern="1200" dirty="0"/>
                        <a:t>Get the second (0-59)</a:t>
                      </a:r>
                    </a:p>
                  </a:txBody>
                  <a:tcP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1404210"/>
                  </a:ext>
                </a:extLst>
              </a:tr>
            </a:tbl>
          </a:graphicData>
        </a:graphic>
      </p:graphicFrame>
      <p:graphicFrame>
        <p:nvGraphicFramePr>
          <p:cNvPr id="11" name="Content Placeholder 3">
            <a:extLst>
              <a:ext uri="{FF2B5EF4-FFF2-40B4-BE49-F238E27FC236}">
                <a16:creationId xmlns:a16="http://schemas.microsoft.com/office/drawing/2014/main" id="{D4EAC265-DAD2-8622-DC05-8E37E1814DA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38438828"/>
              </p:ext>
            </p:extLst>
          </p:nvPr>
        </p:nvGraphicFramePr>
        <p:xfrm>
          <a:off x="149290" y="3900754"/>
          <a:ext cx="7641771" cy="39624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9874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543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getMilliseconds</a:t>
                      </a:r>
                      <a:r>
                        <a:rPr lang="en-US" sz="2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>
                    <a:solidFill>
                      <a:srgbClr val="CCDED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IN" sz="2000" b="0" kern="1200" dirty="0"/>
                        <a:t>Get the millisecond (0-999)</a:t>
                      </a:r>
                    </a:p>
                  </a:txBody>
                  <a:tcPr>
                    <a:solidFill>
                      <a:srgbClr val="CCDE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2" name="Content Placeholder 3">
            <a:extLst>
              <a:ext uri="{FF2B5EF4-FFF2-40B4-BE49-F238E27FC236}">
                <a16:creationId xmlns:a16="http://schemas.microsoft.com/office/drawing/2014/main" id="{8F74DA63-F4C8-2FD0-9203-69FFDA15A2C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52465007"/>
              </p:ext>
            </p:extLst>
          </p:nvPr>
        </p:nvGraphicFramePr>
        <p:xfrm>
          <a:off x="145650" y="4294782"/>
          <a:ext cx="7645411" cy="39624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9910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543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getTime</a:t>
                      </a:r>
                      <a:r>
                        <a:rPr lang="en-US" sz="2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kern="1200" dirty="0"/>
                        <a:t>Get the time (milliseconds since January 1, 1970)</a:t>
                      </a:r>
                      <a:endParaRPr lang="en-US" sz="20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1404210"/>
                  </a:ext>
                </a:extLst>
              </a:tr>
            </a:tbl>
          </a:graphicData>
        </a:graphic>
      </p:graphicFrame>
      <p:graphicFrame>
        <p:nvGraphicFramePr>
          <p:cNvPr id="13" name="Content Placeholder 3">
            <a:extLst>
              <a:ext uri="{FF2B5EF4-FFF2-40B4-BE49-F238E27FC236}">
                <a16:creationId xmlns:a16="http://schemas.microsoft.com/office/drawing/2014/main" id="{6B543EFA-D050-FFEC-61E9-CE7E1EF7A23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49413176"/>
              </p:ext>
            </p:extLst>
          </p:nvPr>
        </p:nvGraphicFramePr>
        <p:xfrm>
          <a:off x="145199" y="4687637"/>
          <a:ext cx="7648974" cy="39624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9892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596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getDay</a:t>
                      </a:r>
                      <a:r>
                        <a:rPr lang="en-US" sz="2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>
                    <a:solidFill>
                      <a:srgbClr val="CCDED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US" sz="2000" b="0" kern="1200" dirty="0"/>
                        <a:t>Get the weekday as a number (0-6)</a:t>
                      </a:r>
                    </a:p>
                  </a:txBody>
                  <a:tcPr>
                    <a:solidFill>
                      <a:srgbClr val="CCDE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4" name="Content Placeholder 3">
            <a:extLst>
              <a:ext uri="{FF2B5EF4-FFF2-40B4-BE49-F238E27FC236}">
                <a16:creationId xmlns:a16="http://schemas.microsoft.com/office/drawing/2014/main" id="{6D871AC4-A50C-EBF4-E536-7070F40F61B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12493710"/>
              </p:ext>
            </p:extLst>
          </p:nvPr>
        </p:nvGraphicFramePr>
        <p:xfrm>
          <a:off x="145199" y="5081665"/>
          <a:ext cx="7648974" cy="39624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9919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569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Date.now</a:t>
                      </a:r>
                      <a:r>
                        <a:rPr lang="en-US" sz="2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kern="1200" dirty="0"/>
                        <a:t>Get the time. ECMA Script 5.</a:t>
                      </a:r>
                    </a:p>
                  </a:txBody>
                  <a:tcP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14042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2335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E2C98F-239A-76EE-B55A-BD94B91031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5093B-051C-7650-F361-A956B8C54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Set Date Methods</a:t>
            </a:r>
          </a:p>
        </p:txBody>
      </p:sp>
      <p:graphicFrame>
        <p:nvGraphicFramePr>
          <p:cNvPr id="3" name="Content Placeholder 3">
            <a:extLst>
              <a:ext uri="{FF2B5EF4-FFF2-40B4-BE49-F238E27FC236}">
                <a16:creationId xmlns:a16="http://schemas.microsoft.com/office/drawing/2014/main" id="{3BC4726A-A9E7-1BFE-3B71-5F23F670DAD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3015244"/>
              </p:ext>
            </p:extLst>
          </p:nvPr>
        </p:nvGraphicFramePr>
        <p:xfrm>
          <a:off x="2336826" y="1149818"/>
          <a:ext cx="7648975" cy="79248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9908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580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Methods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000" dirty="0"/>
                        <a:t>Description </a:t>
                      </a:r>
                      <a:endParaRPr lang="en-US" sz="20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IN" sz="2000" dirty="0" err="1">
                          <a:effectLst/>
                        </a:rPr>
                        <a:t>setDate</a:t>
                      </a:r>
                      <a:r>
                        <a:rPr lang="en-IN" sz="2000" dirty="0">
                          <a:effectLst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Set the day as a number (1-31)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5E0E9BE-03EB-D439-88A7-78EA1E67D31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44630238"/>
              </p:ext>
            </p:extLst>
          </p:nvPr>
        </p:nvGraphicFramePr>
        <p:xfrm>
          <a:off x="2336826" y="1932967"/>
          <a:ext cx="7648975" cy="39624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9890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599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setFullYear</a:t>
                      </a:r>
                      <a:r>
                        <a:rPr lang="en-US" sz="2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US" sz="2000" b="0" kern="1200" dirty="0"/>
                        <a:t>Set the year (optionally month and day)</a:t>
                      </a:r>
                    </a:p>
                  </a:txBody>
                  <a:tcP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0996DC47-4FE0-3134-57D5-6EED0332D8E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74084196"/>
              </p:ext>
            </p:extLst>
          </p:nvPr>
        </p:nvGraphicFramePr>
        <p:xfrm>
          <a:off x="2336826" y="2326991"/>
          <a:ext cx="7648975" cy="39624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9874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615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0" kern="1200" dirty="0" err="1"/>
                        <a:t>setHours</a:t>
                      </a:r>
                      <a:r>
                        <a:rPr lang="en-US" sz="2000" b="0" kern="1200" dirty="0"/>
                        <a:t>()</a:t>
                      </a:r>
                    </a:p>
                  </a:txBody>
                  <a:tcPr>
                    <a:solidFill>
                      <a:srgbClr val="CCDED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US" sz="2000" b="0" kern="1200" dirty="0"/>
                        <a:t>Set the hour (0-23)</a:t>
                      </a:r>
                    </a:p>
                  </a:txBody>
                  <a:tcPr>
                    <a:solidFill>
                      <a:srgbClr val="CCDE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E591A353-DE8C-63FC-8B4E-D3CAA82B4DA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90003612"/>
              </p:ext>
            </p:extLst>
          </p:nvPr>
        </p:nvGraphicFramePr>
        <p:xfrm>
          <a:off x="2336826" y="2721015"/>
          <a:ext cx="7642755" cy="39624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9874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553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0" kern="1200" dirty="0" err="1"/>
                        <a:t>setMilliseconds</a:t>
                      </a:r>
                      <a:r>
                        <a:rPr lang="en-US" sz="2000" b="0" kern="1200" dirty="0"/>
                        <a:t>()</a:t>
                      </a:r>
                    </a:p>
                  </a:txBody>
                  <a:tcP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US" sz="2000" b="0" kern="1200" dirty="0"/>
                        <a:t>Set the milliseconds (0-999)</a:t>
                      </a:r>
                    </a:p>
                  </a:txBody>
                  <a:tcP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1404210"/>
                  </a:ext>
                </a:extLst>
              </a:tr>
            </a:tbl>
          </a:graphicData>
        </a:graphic>
      </p:graphicFrame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CE6F14D7-027F-8340-F0F9-FE9275B5748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65189581"/>
              </p:ext>
            </p:extLst>
          </p:nvPr>
        </p:nvGraphicFramePr>
        <p:xfrm>
          <a:off x="2339936" y="3113876"/>
          <a:ext cx="7648975" cy="39624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9874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615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0" kern="1200" dirty="0" err="1"/>
                        <a:t>setMinutes</a:t>
                      </a:r>
                      <a:r>
                        <a:rPr lang="en-US" sz="2000" b="0" kern="1200" dirty="0"/>
                        <a:t>()</a:t>
                      </a:r>
                    </a:p>
                  </a:txBody>
                  <a:tcPr>
                    <a:solidFill>
                      <a:srgbClr val="CCDED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US" sz="2000" b="0" kern="1200" dirty="0"/>
                        <a:t>Set the minutes (0-59)</a:t>
                      </a:r>
                    </a:p>
                  </a:txBody>
                  <a:tcPr>
                    <a:solidFill>
                      <a:srgbClr val="CCDE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" name="Content Placeholder 3">
            <a:extLst>
              <a:ext uri="{FF2B5EF4-FFF2-40B4-BE49-F238E27FC236}">
                <a16:creationId xmlns:a16="http://schemas.microsoft.com/office/drawing/2014/main" id="{E964C773-F86B-9C1F-BC7F-F8C3D5BF376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17177499"/>
              </p:ext>
            </p:extLst>
          </p:nvPr>
        </p:nvGraphicFramePr>
        <p:xfrm>
          <a:off x="2339936" y="3507900"/>
          <a:ext cx="7642755" cy="39624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9874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553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0" kern="1200" dirty="0" err="1"/>
                        <a:t>setMonth</a:t>
                      </a:r>
                      <a:r>
                        <a:rPr lang="en-US" sz="2000" b="0" kern="1200" dirty="0"/>
                        <a:t>()</a:t>
                      </a:r>
                    </a:p>
                  </a:txBody>
                  <a:tcP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US" sz="2000" b="0" kern="1200" dirty="0"/>
                        <a:t>Set the month (0-11)</a:t>
                      </a:r>
                    </a:p>
                  </a:txBody>
                  <a:tcP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1404210"/>
                  </a:ext>
                </a:extLst>
              </a:tr>
            </a:tbl>
          </a:graphicData>
        </a:graphic>
      </p:graphicFrame>
      <p:graphicFrame>
        <p:nvGraphicFramePr>
          <p:cNvPr id="10" name="Content Placeholder 3">
            <a:extLst>
              <a:ext uri="{FF2B5EF4-FFF2-40B4-BE49-F238E27FC236}">
                <a16:creationId xmlns:a16="http://schemas.microsoft.com/office/drawing/2014/main" id="{0CBED570-F2B4-8359-753D-964390FFFC0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95425384"/>
              </p:ext>
            </p:extLst>
          </p:nvPr>
        </p:nvGraphicFramePr>
        <p:xfrm>
          <a:off x="2339935" y="3906971"/>
          <a:ext cx="7648975" cy="39624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9874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615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0" kern="1200" dirty="0" err="1"/>
                        <a:t>setSeconds</a:t>
                      </a:r>
                      <a:r>
                        <a:rPr lang="en-US" sz="2000" b="0" kern="1200" dirty="0"/>
                        <a:t>()</a:t>
                      </a:r>
                    </a:p>
                  </a:txBody>
                  <a:tcPr>
                    <a:solidFill>
                      <a:srgbClr val="CCDED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US" sz="2000" b="0" kern="1200" dirty="0"/>
                        <a:t>Set the seconds (0-59)</a:t>
                      </a:r>
                    </a:p>
                  </a:txBody>
                  <a:tcPr>
                    <a:solidFill>
                      <a:srgbClr val="CCDE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1" name="Content Placeholder 3">
            <a:extLst>
              <a:ext uri="{FF2B5EF4-FFF2-40B4-BE49-F238E27FC236}">
                <a16:creationId xmlns:a16="http://schemas.microsoft.com/office/drawing/2014/main" id="{9BD32119-CA94-98ED-F177-D8D83876C4A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34402048"/>
              </p:ext>
            </p:extLst>
          </p:nvPr>
        </p:nvGraphicFramePr>
        <p:xfrm>
          <a:off x="2339935" y="4300995"/>
          <a:ext cx="7642755" cy="39624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9874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553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0" kern="1200" dirty="0" err="1"/>
                        <a:t>setTime</a:t>
                      </a:r>
                      <a:r>
                        <a:rPr lang="en-US" sz="2000" b="0" kern="1200" dirty="0"/>
                        <a:t>()</a:t>
                      </a:r>
                    </a:p>
                  </a:txBody>
                  <a:tcP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US" sz="2000" b="0" kern="1200" dirty="0"/>
                        <a:t>Set the time (milliseconds since January 1, 1970)</a:t>
                      </a:r>
                    </a:p>
                  </a:txBody>
                  <a:tcP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14042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3185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Calculate number of days left in your next birthday from date of birth.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97244" y="1258069"/>
            <a:ext cx="8691481" cy="5262979"/>
          </a:xfrm>
          <a:prstGeom prst="rect">
            <a:avLst/>
          </a:prstGeom>
          <a:ln/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Code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&lt;form&gt;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	Select </a:t>
            </a:r>
            <a:r>
              <a:rPr lang="en-US" sz="1600" dirty="0" err="1">
                <a:latin typeface="Consolas" panose="020B0609020204030204" pitchFamily="49" charset="0"/>
              </a:rPr>
              <a:t>DoB</a:t>
            </a:r>
            <a:r>
              <a:rPr lang="en-US" sz="1600" dirty="0">
                <a:latin typeface="Consolas" panose="020B0609020204030204" pitchFamily="49" charset="0"/>
              </a:rPr>
              <a:t>: &lt;input type="date" name="dob" id="dob" /&gt; &lt;</a:t>
            </a:r>
            <a:r>
              <a:rPr lang="en-US" sz="1600" dirty="0" err="1">
                <a:latin typeface="Consolas" panose="020B0609020204030204" pitchFamily="49" charset="0"/>
              </a:rPr>
              <a:t>br</a:t>
            </a:r>
            <a:r>
              <a:rPr lang="en-US" sz="1600" dirty="0">
                <a:latin typeface="Consolas" panose="020B0609020204030204" pitchFamily="49" charset="0"/>
              </a:rPr>
              <a:t>&gt;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	&lt;input type="submit" value="Calculate" </a:t>
            </a:r>
            <a:r>
              <a:rPr lang="en-US" sz="1600" dirty="0" err="1">
                <a:latin typeface="Consolas" panose="020B0609020204030204" pitchFamily="49" charset="0"/>
              </a:rPr>
              <a:t>onclick</a:t>
            </a:r>
            <a:r>
              <a:rPr lang="en-US" sz="1600" dirty="0">
                <a:latin typeface="Consolas" panose="020B0609020204030204" pitchFamily="49" charset="0"/>
              </a:rPr>
              <a:t>=" </a:t>
            </a:r>
            <a:r>
              <a:rPr lang="en-US" sz="1600" dirty="0" err="1">
                <a:latin typeface="Consolas" panose="020B0609020204030204" pitchFamily="49" charset="0"/>
              </a:rPr>
              <a:t>daysremaining</a:t>
            </a:r>
            <a:r>
              <a:rPr lang="en-US" sz="1600" dirty="0">
                <a:latin typeface="Consolas" panose="020B0609020204030204" pitchFamily="49" charset="0"/>
              </a:rPr>
              <a:t>()"&gt;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&lt;/form&gt;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&lt;script&gt;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	function </a:t>
            </a:r>
            <a:r>
              <a:rPr lang="en-US" sz="1600" dirty="0" err="1">
                <a:latin typeface="Consolas" panose="020B0609020204030204" pitchFamily="49" charset="0"/>
              </a:rPr>
              <a:t>daysremaining</a:t>
            </a:r>
            <a:r>
              <a:rPr lang="en-US" sz="1600" dirty="0">
                <a:latin typeface="Consolas" panose="020B0609020204030204" pitchFamily="49" charset="0"/>
              </a:rPr>
              <a:t>(){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		</a:t>
            </a:r>
            <a:r>
              <a:rPr lang="en-US" sz="1600" dirty="0" err="1">
                <a:latin typeface="Consolas" panose="020B0609020204030204" pitchFamily="49" charset="0"/>
              </a:rPr>
              <a:t>currentDate</a:t>
            </a:r>
            <a:r>
              <a:rPr lang="en-US" sz="1600" dirty="0">
                <a:latin typeface="Consolas" panose="020B0609020204030204" pitchFamily="49" charset="0"/>
              </a:rPr>
              <a:t> = new Date();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		</a:t>
            </a:r>
            <a:r>
              <a:rPr lang="en-US" sz="1600" dirty="0" err="1">
                <a:latin typeface="Consolas" panose="020B0609020204030204" pitchFamily="49" charset="0"/>
              </a:rPr>
              <a:t>currentYear</a:t>
            </a:r>
            <a:r>
              <a:rPr lang="en-US" sz="1600" dirty="0">
                <a:latin typeface="Consolas" panose="020B0609020204030204" pitchFamily="49" charset="0"/>
              </a:rPr>
              <a:t> = </a:t>
            </a:r>
            <a:r>
              <a:rPr lang="en-US" sz="1600" dirty="0" err="1">
                <a:latin typeface="Consolas" panose="020B0609020204030204" pitchFamily="49" charset="0"/>
              </a:rPr>
              <a:t>currentDate.getFullYear</a:t>
            </a:r>
            <a:r>
              <a:rPr lang="en-US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		d = </a:t>
            </a:r>
            <a:r>
              <a:rPr lang="en-US" sz="1600" dirty="0" err="1">
                <a:latin typeface="Consolas" panose="020B0609020204030204" pitchFamily="49" charset="0"/>
              </a:rPr>
              <a:t>document.getElementById</a:t>
            </a:r>
            <a:r>
              <a:rPr lang="en-US" sz="1600" dirty="0">
                <a:latin typeface="Consolas" panose="020B0609020204030204" pitchFamily="49" charset="0"/>
              </a:rPr>
              <a:t>("dob").value;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		dob = new Date(d);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		</a:t>
            </a:r>
            <a:r>
              <a:rPr lang="en-US" sz="1600" dirty="0" err="1">
                <a:latin typeface="Consolas" panose="020B0609020204030204" pitchFamily="49" charset="0"/>
              </a:rPr>
              <a:t>dob.setFullYear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currentYear</a:t>
            </a:r>
            <a:r>
              <a:rPr lang="en-US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		if (dob &lt; </a:t>
            </a:r>
            <a:r>
              <a:rPr lang="en-US" sz="1600" dirty="0" err="1">
                <a:latin typeface="Consolas" panose="020B0609020204030204" pitchFamily="49" charset="0"/>
              </a:rPr>
              <a:t>currentDate</a:t>
            </a:r>
            <a:r>
              <a:rPr lang="en-US" sz="1600" dirty="0">
                <a:latin typeface="Consolas" panose="020B0609020204030204" pitchFamily="49" charset="0"/>
              </a:rPr>
              <a:t>)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			 </a:t>
            </a:r>
            <a:r>
              <a:rPr lang="en-US" sz="1600" dirty="0" err="1">
                <a:latin typeface="Consolas" panose="020B0609020204030204" pitchFamily="49" charset="0"/>
              </a:rPr>
              <a:t>dob.setFullYear</a:t>
            </a:r>
            <a:r>
              <a:rPr lang="en-US" sz="1600" dirty="0">
                <a:latin typeface="Consolas" panose="020B0609020204030204" pitchFamily="49" charset="0"/>
              </a:rPr>
              <a:t>(currentYear+1);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		}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		</a:t>
            </a:r>
            <a:r>
              <a:rPr lang="en-US" sz="1600" dirty="0" err="1">
                <a:latin typeface="Consolas" panose="020B0609020204030204" pitchFamily="49" charset="0"/>
              </a:rPr>
              <a:t>timeLeft</a:t>
            </a:r>
            <a:r>
              <a:rPr lang="en-US" sz="1600" dirty="0">
                <a:latin typeface="Consolas" panose="020B0609020204030204" pitchFamily="49" charset="0"/>
              </a:rPr>
              <a:t> = </a:t>
            </a:r>
            <a:r>
              <a:rPr lang="en-US" sz="1600" dirty="0" err="1">
                <a:latin typeface="Consolas" panose="020B0609020204030204" pitchFamily="49" charset="0"/>
              </a:rPr>
              <a:t>Math.abs</a:t>
            </a:r>
            <a:r>
              <a:rPr lang="en-US" sz="1600" dirty="0">
                <a:latin typeface="Consolas" panose="020B0609020204030204" pitchFamily="49" charset="0"/>
              </a:rPr>
              <a:t>(dob - </a:t>
            </a:r>
            <a:r>
              <a:rPr lang="en-US" sz="1600" dirty="0" err="1">
                <a:latin typeface="Consolas" panose="020B0609020204030204" pitchFamily="49" charset="0"/>
              </a:rPr>
              <a:t>currentDate</a:t>
            </a:r>
            <a:r>
              <a:rPr lang="en-US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		</a:t>
            </a:r>
            <a:r>
              <a:rPr lang="en-US" sz="1600" dirty="0" err="1">
                <a:latin typeface="Consolas" panose="020B0609020204030204" pitchFamily="49" charset="0"/>
              </a:rPr>
              <a:t>daysLeft</a:t>
            </a:r>
            <a:r>
              <a:rPr lang="en-US" sz="1600" dirty="0">
                <a:latin typeface="Consolas" panose="020B0609020204030204" pitchFamily="49" charset="0"/>
              </a:rPr>
              <a:t> = </a:t>
            </a:r>
            <a:r>
              <a:rPr lang="en-US" sz="1600" dirty="0" err="1">
                <a:latin typeface="Consolas" panose="020B0609020204030204" pitchFamily="49" charset="0"/>
              </a:rPr>
              <a:t>Math.ceil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timeLeft</a:t>
            </a:r>
            <a:r>
              <a:rPr lang="en-US" sz="1600" dirty="0">
                <a:latin typeface="Consolas" panose="020B0609020204030204" pitchFamily="49" charset="0"/>
              </a:rPr>
              <a:t> / (1000 * 60 * 60 * 24));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		alert(</a:t>
            </a:r>
            <a:r>
              <a:rPr lang="en-US" sz="1600" dirty="0" err="1">
                <a:latin typeface="Consolas" panose="020B0609020204030204" pitchFamily="49" charset="0"/>
              </a:rPr>
              <a:t>daysLeft</a:t>
            </a:r>
            <a:r>
              <a:rPr lang="en-US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	}   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167498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 Object in JavaScript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Math object allows you to perform mathematical tasks.</a:t>
            </a:r>
          </a:p>
          <a:p>
            <a:r>
              <a:rPr lang="en-US" dirty="0"/>
              <a:t>The Math object includes several mathematical constants and methods.</a:t>
            </a:r>
          </a:p>
          <a:p>
            <a:r>
              <a:rPr lang="en-US" dirty="0"/>
              <a:t>Math object has some properties which are,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80D1232-A533-1164-AE90-3196EF848E1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40084492"/>
              </p:ext>
            </p:extLst>
          </p:nvPr>
        </p:nvGraphicFramePr>
        <p:xfrm>
          <a:off x="508028" y="2428110"/>
          <a:ext cx="7648975" cy="79248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9908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580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Methods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000" dirty="0"/>
                        <a:t>Description </a:t>
                      </a:r>
                      <a:endParaRPr lang="en-US" sz="20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IN" sz="2000" dirty="0">
                          <a:effectLst/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Returns Euler's number(approx.2.718)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34E2636F-52C4-1A4A-CA8A-F04C1EF0979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21239460"/>
              </p:ext>
            </p:extLst>
          </p:nvPr>
        </p:nvGraphicFramePr>
        <p:xfrm>
          <a:off x="508028" y="3211259"/>
          <a:ext cx="7648975" cy="39624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9890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599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LN2</a:t>
                      </a:r>
                    </a:p>
                  </a:txBody>
                  <a:tcP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US" sz="2000" b="0" kern="1200" dirty="0"/>
                        <a:t>Returns the natural logarithm of 2 (approx.0.693)</a:t>
                      </a:r>
                    </a:p>
                  </a:txBody>
                  <a:tcP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49054181-A3D4-72E4-CE8D-C9403081419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44859676"/>
              </p:ext>
            </p:extLst>
          </p:nvPr>
        </p:nvGraphicFramePr>
        <p:xfrm>
          <a:off x="508028" y="3605283"/>
          <a:ext cx="7648975" cy="39624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9874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615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0" kern="1200" dirty="0"/>
                        <a:t>LN10</a:t>
                      </a:r>
                    </a:p>
                  </a:txBody>
                  <a:tcPr>
                    <a:solidFill>
                      <a:srgbClr val="CCDED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US" sz="2000" b="0" kern="1200" dirty="0"/>
                        <a:t>Returns the natural logarithm of 10 (approx.2.302)</a:t>
                      </a:r>
                    </a:p>
                  </a:txBody>
                  <a:tcPr>
                    <a:solidFill>
                      <a:srgbClr val="CCDE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0344A54C-543A-CA31-F327-5640763809C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58739723"/>
              </p:ext>
            </p:extLst>
          </p:nvPr>
        </p:nvGraphicFramePr>
        <p:xfrm>
          <a:off x="508028" y="3999307"/>
          <a:ext cx="7642755" cy="39624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9874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553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0" kern="1200" dirty="0"/>
                        <a:t>LOG2E</a:t>
                      </a:r>
                    </a:p>
                  </a:txBody>
                  <a:tcP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US" sz="2000" b="0" kern="1200" dirty="0"/>
                        <a:t>Returns the base‐2 logarithm of E (approx.1.442)</a:t>
                      </a:r>
                    </a:p>
                  </a:txBody>
                  <a:tcP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1404210"/>
                  </a:ext>
                </a:extLst>
              </a:tr>
            </a:tbl>
          </a:graphicData>
        </a:graphic>
      </p:graphicFrame>
      <p:graphicFrame>
        <p:nvGraphicFramePr>
          <p:cNvPr id="9" name="Content Placeholder 3">
            <a:extLst>
              <a:ext uri="{FF2B5EF4-FFF2-40B4-BE49-F238E27FC236}">
                <a16:creationId xmlns:a16="http://schemas.microsoft.com/office/drawing/2014/main" id="{C9F339F2-EDAD-8C68-0CBC-04A3A9E5CB3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05403346"/>
              </p:ext>
            </p:extLst>
          </p:nvPr>
        </p:nvGraphicFramePr>
        <p:xfrm>
          <a:off x="511138" y="4392168"/>
          <a:ext cx="7648975" cy="39624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9874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615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0" kern="1200" dirty="0"/>
                        <a:t>LOG10E</a:t>
                      </a:r>
                    </a:p>
                  </a:txBody>
                  <a:tcPr>
                    <a:solidFill>
                      <a:srgbClr val="CCDED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US" sz="2000" b="0" kern="1200" dirty="0"/>
                        <a:t>Returns the base‐10 logarithm of E (approx.0.434)</a:t>
                      </a:r>
                    </a:p>
                  </a:txBody>
                  <a:tcPr>
                    <a:solidFill>
                      <a:srgbClr val="CCDE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0" name="Content Placeholder 3">
            <a:extLst>
              <a:ext uri="{FF2B5EF4-FFF2-40B4-BE49-F238E27FC236}">
                <a16:creationId xmlns:a16="http://schemas.microsoft.com/office/drawing/2014/main" id="{BDF1EDD8-1EC3-1AD1-AE4C-005A33E09C4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73938791"/>
              </p:ext>
            </p:extLst>
          </p:nvPr>
        </p:nvGraphicFramePr>
        <p:xfrm>
          <a:off x="511138" y="4786192"/>
          <a:ext cx="7642755" cy="39624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9874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553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0" kern="1200" dirty="0"/>
                        <a:t>PI</a:t>
                      </a:r>
                    </a:p>
                  </a:txBody>
                  <a:tcP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US" sz="2000" b="0" kern="1200" dirty="0"/>
                        <a:t>Returns PI(approx.3.14)</a:t>
                      </a:r>
                    </a:p>
                  </a:txBody>
                  <a:tcP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1404210"/>
                  </a:ext>
                </a:extLst>
              </a:tr>
            </a:tbl>
          </a:graphicData>
        </a:graphic>
      </p:graphicFrame>
      <p:graphicFrame>
        <p:nvGraphicFramePr>
          <p:cNvPr id="11" name="Content Placeholder 3">
            <a:extLst>
              <a:ext uri="{FF2B5EF4-FFF2-40B4-BE49-F238E27FC236}">
                <a16:creationId xmlns:a16="http://schemas.microsoft.com/office/drawing/2014/main" id="{CB7FCCF0-DDF6-2799-49CD-F647BA16F92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6655025"/>
              </p:ext>
            </p:extLst>
          </p:nvPr>
        </p:nvGraphicFramePr>
        <p:xfrm>
          <a:off x="511137" y="5185263"/>
          <a:ext cx="7648975" cy="39624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9874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615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0" kern="1200" dirty="0"/>
                        <a:t>SQRT1_2</a:t>
                      </a:r>
                    </a:p>
                  </a:txBody>
                  <a:tcPr>
                    <a:solidFill>
                      <a:srgbClr val="CCDED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US" sz="2000" b="0" kern="1200" dirty="0"/>
                        <a:t>Returns square root of ½</a:t>
                      </a:r>
                    </a:p>
                  </a:txBody>
                  <a:tcPr>
                    <a:solidFill>
                      <a:srgbClr val="CCDE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2" name="Content Placeholder 3">
            <a:extLst>
              <a:ext uri="{FF2B5EF4-FFF2-40B4-BE49-F238E27FC236}">
                <a16:creationId xmlns:a16="http://schemas.microsoft.com/office/drawing/2014/main" id="{1CD94CA3-3EA0-5907-5741-DE75EC36D7C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04570374"/>
              </p:ext>
            </p:extLst>
          </p:nvPr>
        </p:nvGraphicFramePr>
        <p:xfrm>
          <a:off x="511137" y="5579287"/>
          <a:ext cx="7642755" cy="39624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9874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553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0" dirty="0"/>
                        <a:t>SQRT2</a:t>
                      </a:r>
                      <a:endParaRPr lang="en-US" sz="2000" b="0" kern="1200" dirty="0"/>
                    </a:p>
                  </a:txBody>
                  <a:tcP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US" sz="2000" b="0" kern="1200" dirty="0"/>
                        <a:t>Returns square root of 2</a:t>
                      </a:r>
                    </a:p>
                  </a:txBody>
                  <a:tcP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14042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0684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DD1DA7-EF51-3050-9C1E-1B0730BA69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46F59-EB7E-3DE7-D441-EFA23972B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 Methods</a:t>
            </a:r>
          </a:p>
        </p:txBody>
      </p:sp>
      <p:graphicFrame>
        <p:nvGraphicFramePr>
          <p:cNvPr id="3" name="Content Placeholder 3">
            <a:extLst>
              <a:ext uri="{FF2B5EF4-FFF2-40B4-BE49-F238E27FC236}">
                <a16:creationId xmlns:a16="http://schemas.microsoft.com/office/drawing/2014/main" id="{5958B784-8ABA-6B55-6880-010BBFA9296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6409201"/>
              </p:ext>
            </p:extLst>
          </p:nvPr>
        </p:nvGraphicFramePr>
        <p:xfrm>
          <a:off x="2504778" y="1233791"/>
          <a:ext cx="6536586" cy="79248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498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385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Methods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000" dirty="0"/>
                        <a:t>Description </a:t>
                      </a:r>
                      <a:endParaRPr lang="en-US" sz="20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abs(x)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Returns the absolute value of 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FEC3F1CB-8CBB-EB84-FCC8-2F0B3B4376F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87270475"/>
              </p:ext>
            </p:extLst>
          </p:nvPr>
        </p:nvGraphicFramePr>
        <p:xfrm>
          <a:off x="2504778" y="2016940"/>
          <a:ext cx="6536586" cy="39624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498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385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sin(x)</a:t>
                      </a:r>
                    </a:p>
                  </a:txBody>
                  <a:tcP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/>
                        <a:t>Returns the sine of x (x is in radians)</a:t>
                      </a:r>
                    </a:p>
                  </a:txBody>
                  <a:tcP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1030F094-9A25-CB23-A3B1-35D9B138F62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56249713"/>
              </p:ext>
            </p:extLst>
          </p:nvPr>
        </p:nvGraphicFramePr>
        <p:xfrm>
          <a:off x="2504778" y="2410964"/>
          <a:ext cx="6536586" cy="39624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498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385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0" dirty="0"/>
                        <a:t>cos(x)</a:t>
                      </a:r>
                    </a:p>
                  </a:txBody>
                  <a:tcPr>
                    <a:solidFill>
                      <a:srgbClr val="CCDED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Returns the cosine of x (x is in radians)</a:t>
                      </a:r>
                    </a:p>
                  </a:txBody>
                  <a:tcPr>
                    <a:solidFill>
                      <a:srgbClr val="CCDE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EF47C34F-5289-6A1B-11A2-418B14E80C7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84757944"/>
              </p:ext>
            </p:extLst>
          </p:nvPr>
        </p:nvGraphicFramePr>
        <p:xfrm>
          <a:off x="2504778" y="2804988"/>
          <a:ext cx="6536586" cy="39624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498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385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0" dirty="0"/>
                        <a:t>tan(x)</a:t>
                      </a:r>
                    </a:p>
                  </a:txBody>
                  <a:tcP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Returns the tan of x (x is in radians)</a:t>
                      </a:r>
                    </a:p>
                  </a:txBody>
                  <a:tcP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1404210"/>
                  </a:ext>
                </a:extLst>
              </a:tr>
            </a:tbl>
          </a:graphicData>
        </a:graphic>
      </p:graphicFrame>
      <p:graphicFrame>
        <p:nvGraphicFramePr>
          <p:cNvPr id="9" name="Content Placeholder 3">
            <a:extLst>
              <a:ext uri="{FF2B5EF4-FFF2-40B4-BE49-F238E27FC236}">
                <a16:creationId xmlns:a16="http://schemas.microsoft.com/office/drawing/2014/main" id="{95ACECB6-A4C4-EB8A-61B3-9A59B891B45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88385860"/>
              </p:ext>
            </p:extLst>
          </p:nvPr>
        </p:nvGraphicFramePr>
        <p:xfrm>
          <a:off x="2507888" y="3197849"/>
          <a:ext cx="6533476" cy="39624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4949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385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0" dirty="0" err="1"/>
                        <a:t>acos</a:t>
                      </a:r>
                      <a:r>
                        <a:rPr lang="en-US" sz="2000" b="0" dirty="0"/>
                        <a:t>(x)</a:t>
                      </a:r>
                    </a:p>
                  </a:txBody>
                  <a:tcPr>
                    <a:solidFill>
                      <a:srgbClr val="CCDED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Returns the arccosine of x, in radians</a:t>
                      </a:r>
                    </a:p>
                  </a:txBody>
                  <a:tcPr>
                    <a:solidFill>
                      <a:srgbClr val="CCDE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0" name="Content Placeholder 3">
            <a:extLst>
              <a:ext uri="{FF2B5EF4-FFF2-40B4-BE49-F238E27FC236}">
                <a16:creationId xmlns:a16="http://schemas.microsoft.com/office/drawing/2014/main" id="{A90836E5-BD99-D6FD-CBFB-518A564AE8D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16393505"/>
              </p:ext>
            </p:extLst>
          </p:nvPr>
        </p:nvGraphicFramePr>
        <p:xfrm>
          <a:off x="2507888" y="3591873"/>
          <a:ext cx="6533476" cy="39624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4949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385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0" dirty="0" err="1"/>
                        <a:t>asin</a:t>
                      </a:r>
                      <a:r>
                        <a:rPr lang="en-US" sz="2000" b="0" dirty="0"/>
                        <a:t>(x)</a:t>
                      </a:r>
                    </a:p>
                  </a:txBody>
                  <a:tcP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Returns the arcsine of x, in radians</a:t>
                      </a:r>
                    </a:p>
                  </a:txBody>
                  <a:tcP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1404210"/>
                  </a:ext>
                </a:extLst>
              </a:tr>
            </a:tbl>
          </a:graphicData>
        </a:graphic>
      </p:graphicFrame>
      <p:graphicFrame>
        <p:nvGraphicFramePr>
          <p:cNvPr id="11" name="Content Placeholder 3">
            <a:extLst>
              <a:ext uri="{FF2B5EF4-FFF2-40B4-BE49-F238E27FC236}">
                <a16:creationId xmlns:a16="http://schemas.microsoft.com/office/drawing/2014/main" id="{8235F6D7-6B32-7814-C75D-F998AF130A2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32361472"/>
              </p:ext>
            </p:extLst>
          </p:nvPr>
        </p:nvGraphicFramePr>
        <p:xfrm>
          <a:off x="2507887" y="3990944"/>
          <a:ext cx="6533477" cy="39624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4949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385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0" dirty="0" err="1"/>
                        <a:t>atan</a:t>
                      </a:r>
                      <a:r>
                        <a:rPr lang="en-US" sz="2000" b="0" dirty="0"/>
                        <a:t>(x)</a:t>
                      </a:r>
                    </a:p>
                  </a:txBody>
                  <a:tcPr>
                    <a:solidFill>
                      <a:srgbClr val="CCDED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Returns the arctangent of x as a numeric value</a:t>
                      </a:r>
                    </a:p>
                  </a:txBody>
                  <a:tcPr>
                    <a:solidFill>
                      <a:srgbClr val="CCDE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2" name="Content Placeholder 3">
            <a:extLst>
              <a:ext uri="{FF2B5EF4-FFF2-40B4-BE49-F238E27FC236}">
                <a16:creationId xmlns:a16="http://schemas.microsoft.com/office/drawing/2014/main" id="{208B9DE3-D166-C3EB-4FC8-9AD821EF5F5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6960623"/>
              </p:ext>
            </p:extLst>
          </p:nvPr>
        </p:nvGraphicFramePr>
        <p:xfrm>
          <a:off x="2507887" y="4384968"/>
          <a:ext cx="6533477" cy="39624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4949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385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0" dirty="0"/>
                        <a:t>atan2(</a:t>
                      </a:r>
                      <a:r>
                        <a:rPr lang="en-US" sz="2000" b="0" dirty="0" err="1"/>
                        <a:t>x,y</a:t>
                      </a:r>
                      <a:r>
                        <a:rPr lang="en-US" sz="2000" b="0" dirty="0"/>
                        <a:t>)</a:t>
                      </a:r>
                    </a:p>
                  </a:txBody>
                  <a:tcP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Returns arctangent</a:t>
                      </a:r>
                      <a:r>
                        <a:rPr lang="en-US" sz="2000" b="0" baseline="0" dirty="0"/>
                        <a:t> of x to y quotient</a:t>
                      </a:r>
                      <a:endParaRPr lang="en-US" sz="2000" b="0" dirty="0"/>
                    </a:p>
                  </a:txBody>
                  <a:tcP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1404210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19D11BA3-A7EB-813A-49C0-F4B7CA21BF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6802697"/>
              </p:ext>
            </p:extLst>
          </p:nvPr>
        </p:nvGraphicFramePr>
        <p:xfrm>
          <a:off x="2508382" y="4774101"/>
          <a:ext cx="6532982" cy="39624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494451">
                  <a:extLst>
                    <a:ext uri="{9D8B030D-6E8A-4147-A177-3AD203B41FA5}">
                      <a16:colId xmlns:a16="http://schemas.microsoft.com/office/drawing/2014/main" val="4224443261"/>
                    </a:ext>
                  </a:extLst>
                </a:gridCol>
                <a:gridCol w="5038531">
                  <a:extLst>
                    <a:ext uri="{9D8B030D-6E8A-4147-A177-3AD203B41FA5}">
                      <a16:colId xmlns:a16="http://schemas.microsoft.com/office/drawing/2014/main" val="24504122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0" dirty="0"/>
                        <a:t>random()</a:t>
                      </a:r>
                    </a:p>
                  </a:txBody>
                  <a:tcPr>
                    <a:solidFill>
                      <a:srgbClr val="CCDED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Returns random floating number between 0 to 1</a:t>
                      </a:r>
                    </a:p>
                  </a:txBody>
                  <a:tcPr>
                    <a:solidFill>
                      <a:srgbClr val="CCDE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31561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0022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CF9248-0349-63D9-EE0C-5ACB3A708A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A179A-DC07-956D-69C4-3AD9A94A0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 Methods</a:t>
            </a:r>
          </a:p>
        </p:txBody>
      </p:sp>
      <p:graphicFrame>
        <p:nvGraphicFramePr>
          <p:cNvPr id="3" name="Content Placeholder 3">
            <a:extLst>
              <a:ext uri="{FF2B5EF4-FFF2-40B4-BE49-F238E27FC236}">
                <a16:creationId xmlns:a16="http://schemas.microsoft.com/office/drawing/2014/main" id="{D492FE0D-93CE-8A44-2B0D-427F42660A0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95064171"/>
              </p:ext>
            </p:extLst>
          </p:nvPr>
        </p:nvGraphicFramePr>
        <p:xfrm>
          <a:off x="2504778" y="1233791"/>
          <a:ext cx="7833540" cy="79248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20952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383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Methods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000" dirty="0"/>
                        <a:t>Description </a:t>
                      </a:r>
                      <a:endParaRPr lang="en-US" sz="20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exp(x)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Returns the value of Ex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F274C347-9FBC-BBA1-4FB8-41295523BD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3877169"/>
              </p:ext>
            </p:extLst>
          </p:nvPr>
        </p:nvGraphicFramePr>
        <p:xfrm>
          <a:off x="2504778" y="2016940"/>
          <a:ext cx="7833540" cy="39624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20952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383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0" dirty="0"/>
                        <a:t>ceil(x)</a:t>
                      </a:r>
                    </a:p>
                  </a:txBody>
                  <a:tcP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/>
                        <a:t>Returns x, rounded upwards to the nearest integer</a:t>
                      </a:r>
                    </a:p>
                  </a:txBody>
                  <a:tcP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E72DE4C6-8F8A-B993-B771-D0B5CBD9A6C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7903749"/>
              </p:ext>
            </p:extLst>
          </p:nvPr>
        </p:nvGraphicFramePr>
        <p:xfrm>
          <a:off x="2504778" y="2410964"/>
          <a:ext cx="7833540" cy="39624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20952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383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0" dirty="0"/>
                        <a:t>floor(x)</a:t>
                      </a:r>
                    </a:p>
                  </a:txBody>
                  <a:tcPr>
                    <a:solidFill>
                      <a:srgbClr val="CCDED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Returns x, rounded downwards to the nearest integer</a:t>
                      </a:r>
                    </a:p>
                  </a:txBody>
                  <a:tcPr>
                    <a:solidFill>
                      <a:srgbClr val="CCDE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EF45DB7E-49C4-633A-0F73-7D0FDB4E8F6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7519904"/>
              </p:ext>
            </p:extLst>
          </p:nvPr>
        </p:nvGraphicFramePr>
        <p:xfrm>
          <a:off x="2504778" y="2804988"/>
          <a:ext cx="7834038" cy="39624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20952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388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0" dirty="0"/>
                        <a:t>log(x)</a:t>
                      </a:r>
                    </a:p>
                  </a:txBody>
                  <a:tcP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Returns the natural logarithm(base E) of x</a:t>
                      </a:r>
                    </a:p>
                  </a:txBody>
                  <a:tcP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1404210"/>
                  </a:ext>
                </a:extLst>
              </a:tr>
            </a:tbl>
          </a:graphicData>
        </a:graphic>
      </p:graphicFrame>
      <p:graphicFrame>
        <p:nvGraphicFramePr>
          <p:cNvPr id="9" name="Content Placeholder 3">
            <a:extLst>
              <a:ext uri="{FF2B5EF4-FFF2-40B4-BE49-F238E27FC236}">
                <a16:creationId xmlns:a16="http://schemas.microsoft.com/office/drawing/2014/main" id="{4A634DD2-7212-E673-9596-1E0B5E98ECB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55535312"/>
              </p:ext>
            </p:extLst>
          </p:nvPr>
        </p:nvGraphicFramePr>
        <p:xfrm>
          <a:off x="2507888" y="3197849"/>
          <a:ext cx="7830430" cy="39624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2092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383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0" dirty="0"/>
                        <a:t>round(x)</a:t>
                      </a:r>
                    </a:p>
                  </a:txBody>
                  <a:tcPr>
                    <a:solidFill>
                      <a:srgbClr val="CCDED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Rounds x to the nearest integer</a:t>
                      </a:r>
                    </a:p>
                  </a:txBody>
                  <a:tcPr>
                    <a:solidFill>
                      <a:srgbClr val="CCDE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0" name="Content Placeholder 3">
            <a:extLst>
              <a:ext uri="{FF2B5EF4-FFF2-40B4-BE49-F238E27FC236}">
                <a16:creationId xmlns:a16="http://schemas.microsoft.com/office/drawing/2014/main" id="{DD88E676-B4C7-684C-8FA6-FEF7ADA2E86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4473470"/>
              </p:ext>
            </p:extLst>
          </p:nvPr>
        </p:nvGraphicFramePr>
        <p:xfrm>
          <a:off x="2507888" y="3591873"/>
          <a:ext cx="7830430" cy="39624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2092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383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0" dirty="0"/>
                        <a:t>pow(</a:t>
                      </a:r>
                      <a:r>
                        <a:rPr lang="en-US" sz="2000" b="0" dirty="0" err="1"/>
                        <a:t>x,y</a:t>
                      </a:r>
                      <a:r>
                        <a:rPr lang="en-US" sz="2000" b="0" dirty="0"/>
                        <a:t>)</a:t>
                      </a:r>
                    </a:p>
                  </a:txBody>
                  <a:tcP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Returns the value of x to the power of y</a:t>
                      </a:r>
                    </a:p>
                  </a:txBody>
                  <a:tcP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1404210"/>
                  </a:ext>
                </a:extLst>
              </a:tr>
            </a:tbl>
          </a:graphicData>
        </a:graphic>
      </p:graphicFrame>
      <p:graphicFrame>
        <p:nvGraphicFramePr>
          <p:cNvPr id="11" name="Content Placeholder 3">
            <a:extLst>
              <a:ext uri="{FF2B5EF4-FFF2-40B4-BE49-F238E27FC236}">
                <a16:creationId xmlns:a16="http://schemas.microsoft.com/office/drawing/2014/main" id="{2ECDACDC-1824-BECC-986C-A54CC9899FD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43817264"/>
              </p:ext>
            </p:extLst>
          </p:nvPr>
        </p:nvGraphicFramePr>
        <p:xfrm>
          <a:off x="2507887" y="3990944"/>
          <a:ext cx="7829857" cy="39624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2092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377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0" dirty="0"/>
                        <a:t>max(</a:t>
                      </a:r>
                      <a:r>
                        <a:rPr lang="en-US" sz="2000" b="0" dirty="0" err="1"/>
                        <a:t>x,y,z</a:t>
                      </a:r>
                      <a:r>
                        <a:rPr lang="en-US" sz="2000" b="0" dirty="0"/>
                        <a:t>,...,n)</a:t>
                      </a:r>
                    </a:p>
                  </a:txBody>
                  <a:tcPr>
                    <a:solidFill>
                      <a:srgbClr val="CCDE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/>
                        <a:t>Returns the number with the highest value</a:t>
                      </a:r>
                    </a:p>
                  </a:txBody>
                  <a:tcPr>
                    <a:solidFill>
                      <a:srgbClr val="CCDE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2" name="Content Placeholder 3">
            <a:extLst>
              <a:ext uri="{FF2B5EF4-FFF2-40B4-BE49-F238E27FC236}">
                <a16:creationId xmlns:a16="http://schemas.microsoft.com/office/drawing/2014/main" id="{64D5BFFD-5D0D-DB6B-28C4-202B45028C6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36773387"/>
              </p:ext>
            </p:extLst>
          </p:nvPr>
        </p:nvGraphicFramePr>
        <p:xfrm>
          <a:off x="2507886" y="4384968"/>
          <a:ext cx="7830431" cy="39624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20921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38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0" dirty="0"/>
                        <a:t>min(</a:t>
                      </a:r>
                      <a:r>
                        <a:rPr lang="en-US" sz="2000" b="0" dirty="0" err="1"/>
                        <a:t>x,y,z</a:t>
                      </a:r>
                      <a:r>
                        <a:rPr lang="en-US" sz="2000" b="0" dirty="0"/>
                        <a:t>,...,n)</a:t>
                      </a:r>
                    </a:p>
                  </a:txBody>
                  <a:tcP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Returns the number with the lowest value</a:t>
                      </a:r>
                    </a:p>
                  </a:txBody>
                  <a:tcP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1404210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4BAC3E30-8E94-D879-8B9E-2A42CF0196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5158075"/>
              </p:ext>
            </p:extLst>
          </p:nvPr>
        </p:nvGraphicFramePr>
        <p:xfrm>
          <a:off x="2508382" y="4774101"/>
          <a:ext cx="7829857" cy="39624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2091610">
                  <a:extLst>
                    <a:ext uri="{9D8B030D-6E8A-4147-A177-3AD203B41FA5}">
                      <a16:colId xmlns:a16="http://schemas.microsoft.com/office/drawing/2014/main" val="4224443261"/>
                    </a:ext>
                  </a:extLst>
                </a:gridCol>
                <a:gridCol w="5738247">
                  <a:extLst>
                    <a:ext uri="{9D8B030D-6E8A-4147-A177-3AD203B41FA5}">
                      <a16:colId xmlns:a16="http://schemas.microsoft.com/office/drawing/2014/main" val="24504122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0" dirty="0"/>
                        <a:t>sqrt(x)</a:t>
                      </a:r>
                    </a:p>
                  </a:txBody>
                  <a:tcPr>
                    <a:solidFill>
                      <a:srgbClr val="CCDE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/>
                        <a:t>Returns the square root of x</a:t>
                      </a:r>
                    </a:p>
                  </a:txBody>
                  <a:tcPr>
                    <a:solidFill>
                      <a:srgbClr val="CCDE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31561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0375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Defined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allows you to create your own objects.</a:t>
            </a:r>
          </a:p>
          <a:p>
            <a:r>
              <a:rPr lang="en-US" dirty="0"/>
              <a:t>The first step is to use the new operator.</a:t>
            </a:r>
          </a:p>
          <a:p>
            <a:pPr lvl="1">
              <a:buNone/>
            </a:pPr>
            <a:r>
              <a:rPr lang="en-US" i="1" dirty="0" err="1"/>
              <a:t>var</a:t>
            </a:r>
            <a:r>
              <a:rPr lang="en-US" i="1" dirty="0"/>
              <a:t> </a:t>
            </a:r>
            <a:r>
              <a:rPr lang="en-US" i="1" dirty="0" err="1"/>
              <a:t>myObj</a:t>
            </a:r>
            <a:r>
              <a:rPr lang="en-US" i="1" dirty="0"/>
              <a:t> = new Object();</a:t>
            </a:r>
            <a:endParaRPr lang="en-US" dirty="0"/>
          </a:p>
          <a:p>
            <a:r>
              <a:rPr lang="en-US" dirty="0"/>
              <a:t>This creates an empty object, This can then be used to start a new object that you can then give new properties and methods.</a:t>
            </a:r>
          </a:p>
          <a:p>
            <a:r>
              <a:rPr lang="en-US" dirty="0"/>
              <a:t>In object- oriented programming such a new object is usually given a constructor to initialize values when it is first created.</a:t>
            </a:r>
          </a:p>
          <a:p>
            <a:r>
              <a:rPr lang="en-US" dirty="0"/>
              <a:t>However, it is also possible to assign values when it is made with literal values.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0931" y="4141058"/>
            <a:ext cx="6844145" cy="2308324"/>
          </a:xfrm>
          <a:prstGeom prst="rect">
            <a:avLst/>
          </a:prstGeom>
          <a:ln/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example</a:t>
            </a:r>
            <a:endParaRPr lang="en-US" dirty="0"/>
          </a:p>
          <a:p>
            <a:pPr lvl="1"/>
            <a:r>
              <a:rPr lang="en-US" dirty="0"/>
              <a:t>	person={</a:t>
            </a:r>
          </a:p>
          <a:p>
            <a:r>
              <a:rPr lang="en-US" dirty="0"/>
              <a:t>		</a:t>
            </a:r>
            <a:r>
              <a:rPr lang="en-US" dirty="0" err="1"/>
              <a:t>firstname</a:t>
            </a:r>
            <a:r>
              <a:rPr lang="en-US" dirty="0"/>
              <a:t>: "</a:t>
            </a:r>
            <a:r>
              <a:rPr lang="en-US" dirty="0" err="1"/>
              <a:t>Darshan</a:t>
            </a:r>
            <a:r>
              <a:rPr lang="en-US" dirty="0"/>
              <a:t>",</a:t>
            </a:r>
          </a:p>
          <a:p>
            <a:pPr lvl="2"/>
            <a:r>
              <a:rPr lang="en-US" dirty="0"/>
              <a:t>	</a:t>
            </a:r>
            <a:r>
              <a:rPr lang="en-US" dirty="0" err="1"/>
              <a:t>lastname</a:t>
            </a:r>
            <a:r>
              <a:rPr lang="en-US" dirty="0"/>
              <a:t>: "College",</a:t>
            </a:r>
          </a:p>
          <a:p>
            <a:r>
              <a:rPr lang="en-US" dirty="0"/>
              <a:t>		age: 50,</a:t>
            </a:r>
          </a:p>
          <a:p>
            <a:r>
              <a:rPr lang="en-US" dirty="0"/>
              <a:t>		</a:t>
            </a:r>
            <a:r>
              <a:rPr lang="en-US" dirty="0" err="1"/>
              <a:t>eyecolor</a:t>
            </a:r>
            <a:r>
              <a:rPr lang="en-US" dirty="0"/>
              <a:t>: "blue"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    	alert(</a:t>
            </a:r>
            <a:r>
              <a:rPr lang="en-US" dirty="0" err="1"/>
              <a:t>person.firstname</a:t>
            </a:r>
            <a:r>
              <a:rPr lang="en-US" dirty="0"/>
              <a:t> + " is " + </a:t>
            </a:r>
            <a:r>
              <a:rPr lang="en-US" dirty="0" err="1"/>
              <a:t>person.age</a:t>
            </a:r>
            <a:r>
              <a:rPr lang="en-US" dirty="0"/>
              <a:t> + " years old.");</a:t>
            </a:r>
          </a:p>
        </p:txBody>
      </p:sp>
    </p:spTree>
    <p:extLst>
      <p:ext uri="{BB962C8B-B14F-4D97-AF65-F5344CB8AC3E}">
        <p14:creationId xmlns:p14="http://schemas.microsoft.com/office/powerpoint/2010/main" val="1063679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- Defined Objects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constructor is pre defined method that will initialize your object.</a:t>
            </a:r>
          </a:p>
          <a:p>
            <a:r>
              <a:rPr lang="en-US" dirty="0"/>
              <a:t>To do this in JavaScript a function is used that is invoked through the </a:t>
            </a:r>
            <a:r>
              <a:rPr lang="en-US" i="1" dirty="0"/>
              <a:t>new</a:t>
            </a:r>
            <a:r>
              <a:rPr lang="en-US" dirty="0"/>
              <a:t> operator.</a:t>
            </a:r>
          </a:p>
          <a:p>
            <a:r>
              <a:rPr lang="en-US" dirty="0"/>
              <a:t>Any properties inside the newly created object are assigned using </a:t>
            </a:r>
            <a:r>
              <a:rPr lang="en-US" i="1" dirty="0"/>
              <a:t>this</a:t>
            </a:r>
            <a:r>
              <a:rPr lang="en-US" dirty="0"/>
              <a:t> keyword, referring to the current object being created.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9243" y="2669771"/>
            <a:ext cx="8458200" cy="3139321"/>
          </a:xfrm>
          <a:prstGeom prst="rect">
            <a:avLst/>
          </a:prstGeom>
          <a:ln/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example</a:t>
            </a:r>
            <a:endParaRPr lang="en-US" dirty="0"/>
          </a:p>
          <a:p>
            <a:r>
              <a:rPr lang="en-US" dirty="0"/>
              <a:t> &lt;script&gt;</a:t>
            </a:r>
          </a:p>
          <a:p>
            <a:r>
              <a:rPr lang="en-US" dirty="0"/>
              <a:t>	function person(</a:t>
            </a:r>
            <a:r>
              <a:rPr lang="en-US" dirty="0" err="1"/>
              <a:t>firstname</a:t>
            </a:r>
            <a:r>
              <a:rPr lang="en-US" dirty="0"/>
              <a:t>, </a:t>
            </a:r>
            <a:r>
              <a:rPr lang="en-US" dirty="0" err="1"/>
              <a:t>lastname</a:t>
            </a:r>
            <a:r>
              <a:rPr lang="en-US" dirty="0"/>
              <a:t>, age){</a:t>
            </a:r>
          </a:p>
          <a:p>
            <a:r>
              <a:rPr lang="en-US" dirty="0"/>
              <a:t>		</a:t>
            </a:r>
            <a:r>
              <a:rPr lang="en-US" dirty="0" err="1"/>
              <a:t>this.firstname</a:t>
            </a:r>
            <a:r>
              <a:rPr lang="en-US" dirty="0"/>
              <a:t> = </a:t>
            </a:r>
            <a:r>
              <a:rPr lang="en-US" dirty="0" err="1"/>
              <a:t>firstname</a:t>
            </a:r>
            <a:r>
              <a:rPr lang="en-US" dirty="0"/>
              <a:t>;</a:t>
            </a:r>
          </a:p>
          <a:p>
            <a:r>
              <a:rPr lang="en-US" dirty="0"/>
              <a:t>		</a:t>
            </a:r>
            <a:r>
              <a:rPr lang="en-US" dirty="0" err="1"/>
              <a:t>this.lastname</a:t>
            </a:r>
            <a:r>
              <a:rPr lang="en-US" dirty="0"/>
              <a:t> = </a:t>
            </a:r>
            <a:r>
              <a:rPr lang="en-US" dirty="0" err="1"/>
              <a:t>lastname</a:t>
            </a:r>
            <a:r>
              <a:rPr lang="en-US" dirty="0"/>
              <a:t>;</a:t>
            </a:r>
          </a:p>
          <a:p>
            <a:r>
              <a:rPr lang="en-US" dirty="0"/>
              <a:t>		this. </a:t>
            </a:r>
            <a:r>
              <a:rPr lang="en-US" dirty="0" err="1"/>
              <a:t>changeFirstName</a:t>
            </a:r>
            <a:r>
              <a:rPr lang="en-US" dirty="0"/>
              <a:t> = function (name){ </a:t>
            </a:r>
            <a:r>
              <a:rPr lang="en-US" dirty="0" err="1"/>
              <a:t>this.firstname</a:t>
            </a:r>
            <a:r>
              <a:rPr lang="en-US" dirty="0"/>
              <a:t> = name };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	</a:t>
            </a:r>
            <a:r>
              <a:rPr lang="en-US" dirty="0" err="1"/>
              <a:t>var</a:t>
            </a:r>
            <a:r>
              <a:rPr lang="en-US" dirty="0"/>
              <a:t> person1=new person("Narendra","Modi",50);</a:t>
            </a:r>
          </a:p>
          <a:p>
            <a:r>
              <a:rPr lang="en-US" dirty="0"/>
              <a:t>	person1.changeFirstName(“NAMO”);</a:t>
            </a:r>
          </a:p>
          <a:p>
            <a:r>
              <a:rPr lang="en-US" dirty="0"/>
              <a:t>	alert(person1.firstname + “ ”+ person1.lastname);</a:t>
            </a:r>
          </a:p>
          <a:p>
            <a:r>
              <a:rPr lang="en-US" dirty="0"/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2140993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 Object Model (DOM)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Document Object Model is a platform and language neutral interface that will allow programs and scripts to dynamically access and update the content, structure and style of documents.</a:t>
            </a:r>
          </a:p>
          <a:p>
            <a:r>
              <a:rPr lang="en-US" dirty="0"/>
              <a:t>The </a:t>
            </a:r>
            <a:r>
              <a:rPr lang="en-US" b="1" dirty="0">
                <a:solidFill>
                  <a:srgbClr val="C00000"/>
                </a:solidFill>
              </a:rPr>
              <a:t>window</a:t>
            </a:r>
            <a:r>
              <a:rPr lang="en-US" b="1" dirty="0"/>
              <a:t> </a:t>
            </a:r>
            <a:r>
              <a:rPr lang="en-US" dirty="0"/>
              <a:t>object is the primary point from which most other objects come.</a:t>
            </a:r>
          </a:p>
          <a:p>
            <a:r>
              <a:rPr lang="en-US" dirty="0"/>
              <a:t>From the current window object </a:t>
            </a:r>
            <a:r>
              <a:rPr lang="en-US" b="1" dirty="0">
                <a:solidFill>
                  <a:srgbClr val="C00000"/>
                </a:solidFill>
              </a:rPr>
              <a:t>access</a:t>
            </a:r>
            <a:r>
              <a:rPr lang="en-US" dirty="0"/>
              <a:t> and </a:t>
            </a:r>
            <a:r>
              <a:rPr lang="en-US" b="1" dirty="0">
                <a:solidFill>
                  <a:srgbClr val="C00000"/>
                </a:solidFill>
              </a:rPr>
              <a:t>control</a:t>
            </a:r>
            <a:r>
              <a:rPr lang="en-US" dirty="0"/>
              <a:t> can be given to most aspects of the </a:t>
            </a:r>
            <a:r>
              <a:rPr lang="en-US" b="1" dirty="0">
                <a:solidFill>
                  <a:srgbClr val="C00000"/>
                </a:solidFill>
              </a:rPr>
              <a:t>browser features </a:t>
            </a:r>
            <a:r>
              <a:rPr lang="en-US" dirty="0"/>
              <a:t>and the </a:t>
            </a:r>
            <a:r>
              <a:rPr lang="en-US" b="1" dirty="0">
                <a:solidFill>
                  <a:srgbClr val="C00000"/>
                </a:solidFill>
              </a:rPr>
              <a:t>HTML document</a:t>
            </a:r>
            <a:r>
              <a:rPr lang="en-US" dirty="0"/>
              <a:t>.</a:t>
            </a:r>
          </a:p>
          <a:p>
            <a:r>
              <a:rPr lang="en-US" dirty="0"/>
              <a:t>When we write :</a:t>
            </a:r>
          </a:p>
          <a:p>
            <a:pPr lvl="1">
              <a:buNone/>
            </a:pPr>
            <a:r>
              <a:rPr lang="en-US" dirty="0" err="1"/>
              <a:t>document.write</a:t>
            </a:r>
            <a:r>
              <a:rPr lang="en-US" dirty="0"/>
              <a:t>(“Hello World”);</a:t>
            </a:r>
          </a:p>
          <a:p>
            <a:r>
              <a:rPr lang="en-US" dirty="0"/>
              <a:t>We are actually writing :</a:t>
            </a:r>
          </a:p>
          <a:p>
            <a:pPr lvl="1">
              <a:buNone/>
            </a:pPr>
            <a:r>
              <a:rPr lang="en-US" dirty="0" err="1"/>
              <a:t>window.document.write</a:t>
            </a:r>
            <a:r>
              <a:rPr lang="en-US" dirty="0"/>
              <a:t>(“Hello World”);</a:t>
            </a:r>
          </a:p>
          <a:p>
            <a:pPr lvl="1">
              <a:buNone/>
            </a:pPr>
            <a:r>
              <a:rPr lang="en-US" dirty="0"/>
              <a:t>The </a:t>
            </a:r>
            <a:r>
              <a:rPr lang="en-US" b="1" dirty="0">
                <a:solidFill>
                  <a:srgbClr val="C00000"/>
                </a:solidFill>
              </a:rPr>
              <a:t>window</a:t>
            </a:r>
            <a:r>
              <a:rPr lang="en-US" b="1" dirty="0"/>
              <a:t> </a:t>
            </a:r>
            <a:r>
              <a:rPr lang="en-US" dirty="0"/>
              <a:t>is just there by default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8234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9EBF344-4A7B-4C4A-AF6D-6441BD040AB3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1191446" y="0"/>
            <a:ext cx="0" cy="6829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4BD1E24D-7739-4C4F-8234-2614FB54ADBC}"/>
              </a:ext>
            </a:extLst>
          </p:cNvPr>
          <p:cNvSpPr/>
          <p:nvPr/>
        </p:nvSpPr>
        <p:spPr>
          <a:xfrm>
            <a:off x="954165" y="682906"/>
            <a:ext cx="474562" cy="474562"/>
          </a:xfrm>
          <a:prstGeom prst="ellips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ym typeface="Wingdings 2" panose="05020102010507070707" pitchFamily="18" charset="2"/>
              </a:rPr>
              <a:t></a:t>
            </a: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F422F9-3B3A-4A97-ADB3-F83B13E11C16}"/>
              </a:ext>
            </a:extLst>
          </p:cNvPr>
          <p:cNvSpPr txBox="1"/>
          <p:nvPr/>
        </p:nvSpPr>
        <p:spPr>
          <a:xfrm>
            <a:off x="1527893" y="720132"/>
            <a:ext cx="11753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Looping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34260FD-CAA3-43A0-977C-7E4B57013872}"/>
              </a:ext>
            </a:extLst>
          </p:cNvPr>
          <p:cNvCxnSpPr>
            <a:cxnSpLocks/>
          </p:cNvCxnSpPr>
          <p:nvPr/>
        </p:nvCxnSpPr>
        <p:spPr>
          <a:xfrm>
            <a:off x="1191446" y="1157468"/>
            <a:ext cx="0" cy="570053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DA2F9A4-6988-4274-8384-12496EC9D59D}"/>
              </a:ext>
            </a:extLst>
          </p:cNvPr>
          <p:cNvSpPr txBox="1"/>
          <p:nvPr/>
        </p:nvSpPr>
        <p:spPr>
          <a:xfrm>
            <a:off x="1458963" y="712385"/>
            <a:ext cx="5925905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Outline</a:t>
            </a:r>
            <a:endParaRPr lang="en-US" b="1" dirty="0"/>
          </a:p>
          <a:p>
            <a:endParaRPr lang="en-US" b="1" dirty="0"/>
          </a:p>
          <a:p>
            <a:pPr indent="446088">
              <a:buFont typeface="Wingdings" pitchFamily="2" charset="2"/>
              <a:buChar char="ü"/>
            </a:pPr>
            <a:r>
              <a:rPr lang="en-US" sz="2000" dirty="0"/>
              <a:t>JavaScript Arrays</a:t>
            </a:r>
          </a:p>
          <a:p>
            <a:pPr indent="446088">
              <a:buFont typeface="Wingdings" pitchFamily="2" charset="2"/>
              <a:buChar char="ü"/>
            </a:pPr>
            <a:r>
              <a:rPr lang="en-US" sz="2000" dirty="0"/>
              <a:t>Array Properties</a:t>
            </a:r>
          </a:p>
          <a:p>
            <a:pPr indent="446088">
              <a:buFont typeface="Wingdings" pitchFamily="2" charset="2"/>
              <a:buChar char="ü"/>
            </a:pPr>
            <a:r>
              <a:rPr lang="en-US" sz="2000" dirty="0"/>
              <a:t>Array Methods</a:t>
            </a:r>
          </a:p>
          <a:p>
            <a:pPr indent="446088">
              <a:buFont typeface="Wingdings" pitchFamily="2" charset="2"/>
              <a:buChar char="ü"/>
            </a:pPr>
            <a:r>
              <a:rPr lang="en-US" sz="2000" dirty="0"/>
              <a:t>Introduction to JS Objects</a:t>
            </a:r>
          </a:p>
          <a:p>
            <a:pPr indent="446088">
              <a:buFont typeface="Wingdings" pitchFamily="2" charset="2"/>
              <a:buChar char="ü"/>
            </a:pPr>
            <a:r>
              <a:rPr lang="en-US" sz="2000" dirty="0"/>
              <a:t>Inbuilt Objects (string, date, math, etc…)</a:t>
            </a:r>
          </a:p>
          <a:p>
            <a:pPr indent="446088">
              <a:buFont typeface="Wingdings" pitchFamily="2" charset="2"/>
              <a:buChar char="ü"/>
            </a:pPr>
            <a:r>
              <a:rPr lang="en-US" sz="2000" dirty="0"/>
              <a:t>DOM</a:t>
            </a:r>
          </a:p>
          <a:p>
            <a:pPr indent="446088">
              <a:buFont typeface="Wingdings" pitchFamily="2" charset="2"/>
              <a:buChar char="ü"/>
            </a:pPr>
            <a:r>
              <a:rPr lang="en-US" sz="2000" dirty="0"/>
              <a:t>DHTML</a:t>
            </a:r>
          </a:p>
          <a:p>
            <a:pPr indent="446088">
              <a:buFont typeface="Wingdings" pitchFamily="2" charset="2"/>
              <a:buChar char="ü"/>
            </a:pPr>
            <a:r>
              <a:rPr lang="en-US" sz="2000" dirty="0"/>
              <a:t>Mouse event</a:t>
            </a:r>
          </a:p>
          <a:p>
            <a:pPr indent="446088">
              <a:buFont typeface="Wingdings" pitchFamily="2" charset="2"/>
              <a:buChar char="ü"/>
            </a:pPr>
            <a:r>
              <a:rPr lang="en-US" sz="2000" dirty="0"/>
              <a:t>Keyboard event</a:t>
            </a:r>
          </a:p>
          <a:p>
            <a:pPr indent="446088">
              <a:buFont typeface="Wingdings" pitchFamily="2" charset="2"/>
              <a:buChar char="ü"/>
            </a:pPr>
            <a:r>
              <a:rPr lang="en-US" sz="2000" dirty="0"/>
              <a:t>Form/object event</a:t>
            </a:r>
          </a:p>
          <a:p>
            <a:pPr indent="446088">
              <a:buFont typeface="Wingdings" pitchFamily="2" charset="2"/>
              <a:buChar char="ü"/>
            </a:pPr>
            <a:r>
              <a:rPr lang="en-US" sz="2000" dirty="0"/>
              <a:t>Callback in JavaScript</a:t>
            </a:r>
          </a:p>
          <a:p>
            <a:pPr indent="446088">
              <a:buFont typeface="Wingdings" pitchFamily="2" charset="2"/>
              <a:buChar char="ü"/>
            </a:pPr>
            <a:r>
              <a:rPr lang="en-US" sz="2000" dirty="0"/>
              <a:t>Function as argument</a:t>
            </a:r>
          </a:p>
          <a:p>
            <a:pPr indent="446088">
              <a:buFont typeface="Wingdings" pitchFamily="2" charset="2"/>
              <a:buChar char="ü"/>
            </a:pPr>
            <a:endParaRPr lang="en-US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A2F9A4-6988-4274-8384-12496EC9D59D}"/>
              </a:ext>
            </a:extLst>
          </p:cNvPr>
          <p:cNvSpPr txBox="1"/>
          <p:nvPr/>
        </p:nvSpPr>
        <p:spPr>
          <a:xfrm>
            <a:off x="6108586" y="720132"/>
            <a:ext cx="46370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b="1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1630569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9" grpId="0"/>
      <p:bldP spid="1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</a:t>
            </a:r>
            <a:r>
              <a:rPr lang="en-US" b="1" dirty="0"/>
              <a:t>window</a:t>
            </a:r>
            <a:r>
              <a:rPr lang="en-US" dirty="0"/>
              <a:t> object represents the window or frame that displays the document and is the global object in client side programming for JavaScript.</a:t>
            </a:r>
          </a:p>
          <a:p>
            <a:r>
              <a:rPr lang="en-US" dirty="0"/>
              <a:t>All the client side objects are connected to the window object.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621" y="2156059"/>
            <a:ext cx="7696000" cy="374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124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285646-D795-406C-418D-8B8D414A12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4EB10-576E-ACEC-3ADE-AEBEC6948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 Object Properties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68B8C0-308B-7DB8-8094-58429E433F59}"/>
              </a:ext>
            </a:extLst>
          </p:cNvPr>
          <p:cNvSpPr txBox="1"/>
          <p:nvPr/>
        </p:nvSpPr>
        <p:spPr>
          <a:xfrm>
            <a:off x="370933" y="5822829"/>
            <a:ext cx="8134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Note: Red color properties are deprecated and not supported in many browser versions</a:t>
            </a:r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775C0AFB-F18D-2C4B-C61D-69FF7712C72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14275356"/>
              </p:ext>
            </p:extLst>
          </p:nvPr>
        </p:nvGraphicFramePr>
        <p:xfrm>
          <a:off x="470704" y="1037848"/>
          <a:ext cx="9223801" cy="791464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9365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872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Property</a:t>
                      </a:r>
                      <a:endParaRPr lang="en-US" sz="2000" b="1" dirty="0">
                        <a:latin typeface="Calibri"/>
                        <a:ea typeface="Calibri"/>
                        <a:cs typeface="Shruti"/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000" dirty="0"/>
                        <a:t>Description </a:t>
                      </a:r>
                      <a:endParaRPr lang="en-US" sz="20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anchors</a:t>
                      </a:r>
                      <a:endParaRPr lang="en-US" sz="2000" dirty="0">
                        <a:solidFill>
                          <a:srgbClr val="FF0000"/>
                        </a:solidFill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Returns a collection of all the anchors in the document</a:t>
                      </a:r>
                      <a:endParaRPr lang="en-US" sz="2000" dirty="0">
                        <a:solidFill>
                          <a:srgbClr val="FF0000"/>
                        </a:solidFill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51AE133D-592C-4119-5892-4E2E01A5059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61386578"/>
              </p:ext>
            </p:extLst>
          </p:nvPr>
        </p:nvGraphicFramePr>
        <p:xfrm>
          <a:off x="470704" y="1820997"/>
          <a:ext cx="9223801" cy="37084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9365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872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rgbClr val="FF0000"/>
                          </a:solidFill>
                        </a:rPr>
                        <a:t>applets</a:t>
                      </a:r>
                      <a:endParaRPr lang="en-US" sz="2000" b="0" dirty="0">
                        <a:solidFill>
                          <a:srgbClr val="FF0000"/>
                        </a:solidFill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 anchor="b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rgbClr val="FF0000"/>
                          </a:solidFill>
                        </a:rPr>
                        <a:t>Returns a collection of all the applets in the document</a:t>
                      </a:r>
                      <a:endParaRPr lang="en-US" sz="2000" b="0" dirty="0">
                        <a:solidFill>
                          <a:srgbClr val="FF0000"/>
                        </a:solidFill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 anchor="b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CAA82265-9E40-14E5-E0F5-5842C965B76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87705593"/>
              </p:ext>
            </p:extLst>
          </p:nvPr>
        </p:nvGraphicFramePr>
        <p:xfrm>
          <a:off x="470704" y="2196359"/>
          <a:ext cx="9223801" cy="37084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9365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872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/>
                        <a:t>body</a:t>
                      </a:r>
                      <a:endParaRPr lang="en-US" sz="2000" b="0" dirty="0"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 anchor="b">
                    <a:solidFill>
                      <a:srgbClr val="CCDE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/>
                        <a:t>Returns the body element of the document</a:t>
                      </a:r>
                      <a:endParaRPr lang="en-US" sz="2000" b="0" dirty="0"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 anchor="b">
                    <a:solidFill>
                      <a:srgbClr val="CCDE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3B1C42A4-7674-2E82-6033-B3A4B8A283B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77523001"/>
              </p:ext>
            </p:extLst>
          </p:nvPr>
        </p:nvGraphicFramePr>
        <p:xfrm>
          <a:off x="470705" y="2571721"/>
          <a:ext cx="9223800" cy="37084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9365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872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/>
                        <a:t>cookie</a:t>
                      </a:r>
                      <a:endParaRPr lang="en-US" sz="2000" b="0" dirty="0"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 anchor="b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/>
                        <a:t>Returns all name/value pairs of cookies in the document</a:t>
                      </a:r>
                      <a:endParaRPr lang="en-US" sz="2000" b="0" dirty="0"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 anchor="b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1404210"/>
                  </a:ext>
                </a:extLst>
              </a:tr>
            </a:tbl>
          </a:graphicData>
        </a:graphic>
      </p:graphicFrame>
      <p:graphicFrame>
        <p:nvGraphicFramePr>
          <p:cNvPr id="9" name="Content Placeholder 3">
            <a:extLst>
              <a:ext uri="{FF2B5EF4-FFF2-40B4-BE49-F238E27FC236}">
                <a16:creationId xmlns:a16="http://schemas.microsoft.com/office/drawing/2014/main" id="{2202359D-ED53-7165-9253-C6DD92FAD6D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13088460"/>
              </p:ext>
            </p:extLst>
          </p:nvPr>
        </p:nvGraphicFramePr>
        <p:xfrm>
          <a:off x="473815" y="2945920"/>
          <a:ext cx="9225744" cy="420624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9334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922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/>
                        <a:t>domain</a:t>
                      </a:r>
                      <a:endParaRPr lang="en-US" sz="2000" b="0" dirty="0">
                        <a:latin typeface="Calibri"/>
                        <a:ea typeface="Calibri"/>
                        <a:cs typeface="Shruti"/>
                      </a:endParaRPr>
                    </a:p>
                  </a:txBody>
                  <a:tcPr>
                    <a:solidFill>
                      <a:srgbClr val="CCDE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/>
                        <a:t>Returns the domain name of the server that loaded the document</a:t>
                      </a:r>
                      <a:endParaRPr lang="en-US" sz="2000" b="0" dirty="0">
                        <a:latin typeface="Calibri"/>
                        <a:ea typeface="Calibri"/>
                        <a:cs typeface="Shruti"/>
                      </a:endParaRPr>
                    </a:p>
                  </a:txBody>
                  <a:tcPr>
                    <a:solidFill>
                      <a:srgbClr val="CCDE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0" name="Content Placeholder 3">
            <a:extLst>
              <a:ext uri="{FF2B5EF4-FFF2-40B4-BE49-F238E27FC236}">
                <a16:creationId xmlns:a16="http://schemas.microsoft.com/office/drawing/2014/main" id="{6FB0C673-465F-9F3D-950B-521F9403949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25720304"/>
              </p:ext>
            </p:extLst>
          </p:nvPr>
        </p:nvGraphicFramePr>
        <p:xfrm>
          <a:off x="473814" y="3364852"/>
          <a:ext cx="9226419" cy="420624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9334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929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062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/>
                        <a:t>forms</a:t>
                      </a:r>
                      <a:endParaRPr lang="en-US" sz="2000" b="0" dirty="0"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 anchor="b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/>
                        <a:t>Returns a collection of all the forms in the document</a:t>
                      </a:r>
                      <a:endParaRPr lang="en-US" sz="2000" b="0" dirty="0"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 anchor="b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1404210"/>
                  </a:ext>
                </a:extLst>
              </a:tr>
            </a:tbl>
          </a:graphicData>
        </a:graphic>
      </p:graphicFrame>
      <p:graphicFrame>
        <p:nvGraphicFramePr>
          <p:cNvPr id="11" name="Content Placeholder 3">
            <a:extLst>
              <a:ext uri="{FF2B5EF4-FFF2-40B4-BE49-F238E27FC236}">
                <a16:creationId xmlns:a16="http://schemas.microsoft.com/office/drawing/2014/main" id="{75559405-C7AD-4E61-322E-BB2AA763BF2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4676676"/>
              </p:ext>
            </p:extLst>
          </p:nvPr>
        </p:nvGraphicFramePr>
        <p:xfrm>
          <a:off x="473814" y="3791916"/>
          <a:ext cx="9225744" cy="420624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9334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922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062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/>
                        <a:t>images</a:t>
                      </a:r>
                      <a:endParaRPr lang="en-US" sz="2000" b="0" dirty="0"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 anchor="b">
                    <a:solidFill>
                      <a:srgbClr val="CCDE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/>
                        <a:t>Returns a collection of all the images in the document</a:t>
                      </a:r>
                      <a:endParaRPr lang="en-US" sz="2000" b="0" dirty="0"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 anchor="b">
                    <a:solidFill>
                      <a:srgbClr val="CCDE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2" name="Content Placeholder 3">
            <a:extLst>
              <a:ext uri="{FF2B5EF4-FFF2-40B4-BE49-F238E27FC236}">
                <a16:creationId xmlns:a16="http://schemas.microsoft.com/office/drawing/2014/main" id="{FAEEC7B6-AE9F-79D0-AE09-3570BFC2FCB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45591319"/>
              </p:ext>
            </p:extLst>
          </p:nvPr>
        </p:nvGraphicFramePr>
        <p:xfrm>
          <a:off x="473813" y="4217018"/>
          <a:ext cx="9226420" cy="37084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9334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929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/>
                        <a:t>links</a:t>
                      </a:r>
                      <a:endParaRPr lang="en-US" sz="2000" b="0" dirty="0"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 anchor="b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 dirty="0"/>
                        <a:t>Returns a collection of all the links in the document (CSSs)</a:t>
                      </a:r>
                      <a:endParaRPr lang="en-US" sz="20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b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1404210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56EFC05D-884D-9673-FB41-A0BEB366E3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0132065"/>
              </p:ext>
            </p:extLst>
          </p:nvPr>
        </p:nvGraphicFramePr>
        <p:xfrm>
          <a:off x="474308" y="4587489"/>
          <a:ext cx="9229529" cy="37084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932990">
                  <a:extLst>
                    <a:ext uri="{9D8B030D-6E8A-4147-A177-3AD203B41FA5}">
                      <a16:colId xmlns:a16="http://schemas.microsoft.com/office/drawing/2014/main" val="4224443261"/>
                    </a:ext>
                  </a:extLst>
                </a:gridCol>
                <a:gridCol w="7296539">
                  <a:extLst>
                    <a:ext uri="{9D8B030D-6E8A-4147-A177-3AD203B41FA5}">
                      <a16:colId xmlns:a16="http://schemas.microsoft.com/office/drawing/2014/main" val="24504122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/>
                        <a:t>Referrer</a:t>
                      </a:r>
                      <a:endParaRPr lang="en-US" sz="2000" b="0" dirty="0"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 anchor="b">
                    <a:solidFill>
                      <a:srgbClr val="CCDE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/>
                        <a:t>Returns the URL of the document that loaded the current document</a:t>
                      </a:r>
                      <a:endParaRPr lang="en-US" sz="2000" b="0" dirty="0"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 anchor="b">
                    <a:solidFill>
                      <a:srgbClr val="CCDE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3156184"/>
                  </a:ext>
                </a:extLst>
              </a:tr>
            </a:tbl>
          </a:graphicData>
        </a:graphic>
      </p:graphicFrame>
      <p:graphicFrame>
        <p:nvGraphicFramePr>
          <p:cNvPr id="14" name="Content Placeholder 3">
            <a:extLst>
              <a:ext uri="{FF2B5EF4-FFF2-40B4-BE49-F238E27FC236}">
                <a16:creationId xmlns:a16="http://schemas.microsoft.com/office/drawing/2014/main" id="{465418E7-236E-378F-2807-8140DAF8CA5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85189643"/>
              </p:ext>
            </p:extLst>
          </p:nvPr>
        </p:nvGraphicFramePr>
        <p:xfrm>
          <a:off x="476921" y="4957244"/>
          <a:ext cx="9226420" cy="37084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9303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960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/>
                        <a:t>title</a:t>
                      </a:r>
                      <a:endParaRPr lang="en-US" sz="2000" b="0" dirty="0"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 anchor="b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/>
                        <a:t>Sets or returns the title of the document</a:t>
                      </a:r>
                      <a:endParaRPr lang="en-US" sz="2000" b="0" dirty="0"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 anchor="b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1404210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70B1301C-05BD-6401-A945-983430BA8B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3696445"/>
              </p:ext>
            </p:extLst>
          </p:nvPr>
        </p:nvGraphicFramePr>
        <p:xfrm>
          <a:off x="477417" y="5327719"/>
          <a:ext cx="9226420" cy="37084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929881">
                  <a:extLst>
                    <a:ext uri="{9D8B030D-6E8A-4147-A177-3AD203B41FA5}">
                      <a16:colId xmlns:a16="http://schemas.microsoft.com/office/drawing/2014/main" val="4224443261"/>
                    </a:ext>
                  </a:extLst>
                </a:gridCol>
                <a:gridCol w="7296539">
                  <a:extLst>
                    <a:ext uri="{9D8B030D-6E8A-4147-A177-3AD203B41FA5}">
                      <a16:colId xmlns:a16="http://schemas.microsoft.com/office/drawing/2014/main" val="24504122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/>
                        <a:t>URL</a:t>
                      </a:r>
                      <a:endParaRPr lang="en-US" sz="2000" b="0" dirty="0"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 anchor="b">
                    <a:solidFill>
                      <a:srgbClr val="CCDE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/>
                        <a:t>Returns the full URL of the document</a:t>
                      </a:r>
                      <a:endParaRPr lang="en-US" sz="2000" b="0" dirty="0"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 anchor="b">
                    <a:solidFill>
                      <a:srgbClr val="CCDE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31561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855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EA0927-E7A3-875F-A48C-E9E09F07C9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6FFDC-5E15-E514-F70F-FA9B8E7E9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 Object Methods</a:t>
            </a:r>
          </a:p>
        </p:txBody>
      </p:sp>
      <p:graphicFrame>
        <p:nvGraphicFramePr>
          <p:cNvPr id="3" name="Content Placeholder 3">
            <a:extLst>
              <a:ext uri="{FF2B5EF4-FFF2-40B4-BE49-F238E27FC236}">
                <a16:creationId xmlns:a16="http://schemas.microsoft.com/office/drawing/2014/main" id="{EE1F868A-C996-F369-C9B6-B34B539945D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05612583"/>
              </p:ext>
            </p:extLst>
          </p:nvPr>
        </p:nvGraphicFramePr>
        <p:xfrm>
          <a:off x="470704" y="1037848"/>
          <a:ext cx="10349694" cy="791464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30655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840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Method </a:t>
                      </a:r>
                      <a:endParaRPr lang="en-US" sz="2000" b="1" dirty="0">
                        <a:latin typeface="Calibri"/>
                        <a:ea typeface="Calibri"/>
                        <a:cs typeface="Shruti"/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000" dirty="0"/>
                        <a:t>Description </a:t>
                      </a:r>
                      <a:endParaRPr lang="en-US" sz="20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write()</a:t>
                      </a:r>
                      <a:endParaRPr lang="en-US" sz="2000" dirty="0"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Writes HTML expressions or JavaScript code to a document</a:t>
                      </a:r>
                      <a:endParaRPr lang="en-US" sz="2000" dirty="0"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08C4709A-7113-F4F7-6006-8B38555420E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18933785"/>
              </p:ext>
            </p:extLst>
          </p:nvPr>
        </p:nvGraphicFramePr>
        <p:xfrm>
          <a:off x="470704" y="1820997"/>
          <a:ext cx="10349694" cy="37084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30655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840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err="1"/>
                        <a:t>writeln</a:t>
                      </a:r>
                      <a:r>
                        <a:rPr lang="en-US" sz="2000" b="0" dirty="0"/>
                        <a:t>()</a:t>
                      </a:r>
                      <a:endParaRPr lang="en-US" sz="2000" b="0" dirty="0"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/>
                        <a:t>Same as write(), but adds a newline character after each statement</a:t>
                      </a:r>
                      <a:endParaRPr lang="en-US" sz="2000" b="0" dirty="0"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 anchor="b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9D534234-B151-92A2-877C-CF258734ED5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45140426"/>
              </p:ext>
            </p:extLst>
          </p:nvPr>
        </p:nvGraphicFramePr>
        <p:xfrm>
          <a:off x="470705" y="2196359"/>
          <a:ext cx="10349694" cy="679704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30655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840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/>
                        <a:t>open()</a:t>
                      </a:r>
                      <a:endParaRPr lang="en-US" sz="2000" b="0" dirty="0"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>
                    <a:solidFill>
                      <a:srgbClr val="CCDE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/>
                        <a:t>Opens an output stream to collect the output from </a:t>
                      </a:r>
                      <a:r>
                        <a:rPr lang="en-US" sz="2000" b="0" dirty="0" err="1"/>
                        <a:t>document.write</a:t>
                      </a:r>
                      <a:r>
                        <a:rPr lang="en-US" sz="2000" b="0" dirty="0"/>
                        <a:t>() or </a:t>
                      </a:r>
                      <a:r>
                        <a:rPr lang="en-US" sz="2000" b="0" dirty="0" err="1"/>
                        <a:t>document.writeln</a:t>
                      </a:r>
                      <a:r>
                        <a:rPr lang="en-US" sz="2000" b="0" dirty="0"/>
                        <a:t>()</a:t>
                      </a:r>
                      <a:endParaRPr lang="en-US" sz="2000" b="0" dirty="0"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 anchor="b">
                    <a:solidFill>
                      <a:srgbClr val="CCDE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053FCF58-9E44-482E-8827-D6156D9B13C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01733856"/>
              </p:ext>
            </p:extLst>
          </p:nvPr>
        </p:nvGraphicFramePr>
        <p:xfrm>
          <a:off x="470705" y="2879624"/>
          <a:ext cx="10349694" cy="37084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30655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840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/>
                        <a:t>close()</a:t>
                      </a:r>
                      <a:endParaRPr lang="en-US" sz="2000" b="0" dirty="0"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/>
                        <a:t>Closes the output stream previously opened with </a:t>
                      </a:r>
                      <a:r>
                        <a:rPr lang="en-US" sz="2000" b="0" dirty="0" err="1"/>
                        <a:t>document.open</a:t>
                      </a:r>
                      <a:r>
                        <a:rPr lang="en-US" sz="2000" b="0" dirty="0"/>
                        <a:t>()</a:t>
                      </a:r>
                      <a:endParaRPr lang="en-US" sz="2000" b="0" dirty="0"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 anchor="b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1404210"/>
                  </a:ext>
                </a:extLst>
              </a:tr>
            </a:tbl>
          </a:graphicData>
        </a:graphic>
      </p:graphicFrame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8AF21062-408C-D34B-8F75-24B9A79B8F0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72625386"/>
              </p:ext>
            </p:extLst>
          </p:nvPr>
        </p:nvGraphicFramePr>
        <p:xfrm>
          <a:off x="473815" y="3253823"/>
          <a:ext cx="10349694" cy="37084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30624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872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err="1"/>
                        <a:t>getElementById</a:t>
                      </a:r>
                      <a:r>
                        <a:rPr lang="en-US" sz="2000" b="0" dirty="0"/>
                        <a:t>()</a:t>
                      </a:r>
                      <a:endParaRPr lang="en-US" sz="2000" b="0" dirty="0"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>
                    <a:solidFill>
                      <a:srgbClr val="CCDE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/>
                        <a:t>Accesses element with a specified id</a:t>
                      </a:r>
                      <a:endParaRPr lang="en-US" sz="2000" b="0" dirty="0"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 anchor="b">
                    <a:solidFill>
                      <a:srgbClr val="CCDE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" name="Content Placeholder 3">
            <a:extLst>
              <a:ext uri="{FF2B5EF4-FFF2-40B4-BE49-F238E27FC236}">
                <a16:creationId xmlns:a16="http://schemas.microsoft.com/office/drawing/2014/main" id="{6958F0F1-F8EB-8461-8FB9-233E4AFB950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43994978"/>
              </p:ext>
            </p:extLst>
          </p:nvPr>
        </p:nvGraphicFramePr>
        <p:xfrm>
          <a:off x="473815" y="3626100"/>
          <a:ext cx="10349696" cy="420624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30624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872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062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err="1"/>
                        <a:t>getElementsByName</a:t>
                      </a:r>
                      <a:r>
                        <a:rPr lang="en-US" sz="2000" b="0" dirty="0"/>
                        <a:t>()</a:t>
                      </a:r>
                      <a:endParaRPr lang="en-US" sz="2000" b="0" dirty="0"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/>
                        <a:t>Accesses all elements with a specified name</a:t>
                      </a:r>
                      <a:endParaRPr lang="en-US" sz="2000" b="0" dirty="0"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 anchor="b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1404210"/>
                  </a:ext>
                </a:extLst>
              </a:tr>
            </a:tbl>
          </a:graphicData>
        </a:graphic>
      </p:graphicFrame>
      <p:graphicFrame>
        <p:nvGraphicFramePr>
          <p:cNvPr id="10" name="Content Placeholder 3">
            <a:extLst>
              <a:ext uri="{FF2B5EF4-FFF2-40B4-BE49-F238E27FC236}">
                <a16:creationId xmlns:a16="http://schemas.microsoft.com/office/drawing/2014/main" id="{7D5782E8-24E6-DC26-CB45-901F945A782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93388670"/>
              </p:ext>
            </p:extLst>
          </p:nvPr>
        </p:nvGraphicFramePr>
        <p:xfrm>
          <a:off x="473814" y="4053164"/>
          <a:ext cx="10349696" cy="420624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30624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872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062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err="1"/>
                        <a:t>getElementsByTagName</a:t>
                      </a:r>
                      <a:r>
                        <a:rPr lang="en-US" sz="2000" b="0" dirty="0"/>
                        <a:t>()</a:t>
                      </a:r>
                      <a:endParaRPr lang="en-US" sz="2000" b="0" dirty="0"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>
                    <a:solidFill>
                      <a:srgbClr val="CCDE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/>
                        <a:t>Accesses all elements with a specified tag name</a:t>
                      </a:r>
                      <a:endParaRPr lang="en-US" sz="2000" b="0" dirty="0"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 anchor="b">
                    <a:solidFill>
                      <a:srgbClr val="CCDE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1" name="Content Placeholder 3">
            <a:extLst>
              <a:ext uri="{FF2B5EF4-FFF2-40B4-BE49-F238E27FC236}">
                <a16:creationId xmlns:a16="http://schemas.microsoft.com/office/drawing/2014/main" id="{FEA0A550-2D30-D2A5-30E6-CFDE12ED6CB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97699593"/>
              </p:ext>
            </p:extLst>
          </p:nvPr>
        </p:nvGraphicFramePr>
        <p:xfrm>
          <a:off x="473813" y="4478266"/>
          <a:ext cx="10349696" cy="679704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30624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872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err="1"/>
                        <a:t>setTimeout</a:t>
                      </a:r>
                      <a:r>
                        <a:rPr lang="en-US" sz="2000" b="0" dirty="0"/>
                        <a:t>(),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err="1"/>
                        <a:t>clearTimeout</a:t>
                      </a:r>
                      <a:r>
                        <a:rPr lang="en-US" sz="2000" b="0" dirty="0"/>
                        <a:t>()</a:t>
                      </a:r>
                      <a:endParaRPr lang="en-US" sz="2000" b="0" dirty="0"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/>
                        <a:t>Set a time period for calling</a:t>
                      </a:r>
                      <a:r>
                        <a:rPr lang="en-US" sz="2000" b="0" baseline="0" dirty="0"/>
                        <a:t> a function once; or cancel it.</a:t>
                      </a:r>
                      <a:endParaRPr lang="en-US" sz="2000" b="0" dirty="0"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 anchor="b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14042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257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getElementById</a:t>
            </a:r>
            <a:r>
              <a:rPr lang="en-US" dirty="0"/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we suppose to get the reference of the element from HTML in JavaScript using id specified in the HTML we can use this method.</a:t>
            </a:r>
          </a:p>
          <a:p>
            <a:r>
              <a:rPr lang="en-US" dirty="0"/>
              <a:t>The most common way to access an HTML element is to use the id of the element.</a:t>
            </a:r>
          </a:p>
          <a:p>
            <a:r>
              <a:rPr lang="en-US" dirty="0"/>
              <a:t>In the example above the </a:t>
            </a:r>
            <a:r>
              <a:rPr lang="en-US" dirty="0" err="1"/>
              <a:t>getElementById</a:t>
            </a:r>
            <a:r>
              <a:rPr lang="en-US" dirty="0"/>
              <a:t> method used id="demo" to find the element.</a:t>
            </a:r>
          </a:p>
          <a:p>
            <a:r>
              <a:rPr lang="en-US" dirty="0"/>
              <a:t>The easiest way to get the content of an element is by using the </a:t>
            </a:r>
            <a:r>
              <a:rPr lang="en-US" dirty="0" err="1"/>
              <a:t>innerHTML</a:t>
            </a:r>
            <a:r>
              <a:rPr lang="en-US" dirty="0"/>
              <a:t> property.</a:t>
            </a:r>
          </a:p>
          <a:p>
            <a:r>
              <a:rPr lang="en-US" dirty="0"/>
              <a:t>The </a:t>
            </a:r>
            <a:r>
              <a:rPr lang="en-US" dirty="0" err="1"/>
              <a:t>innerHTML</a:t>
            </a:r>
            <a:r>
              <a:rPr lang="en-US" dirty="0"/>
              <a:t> property is useful for getting or replacing the content of HTML elements.</a:t>
            </a:r>
          </a:p>
          <a:p>
            <a:r>
              <a:rPr lang="en-US" dirty="0"/>
              <a:t>Example :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79598" y="5295220"/>
            <a:ext cx="6053667" cy="1200329"/>
          </a:xfrm>
          <a:prstGeom prst="rect">
            <a:avLst/>
          </a:prstGeom>
          <a:ln/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JavaScript</a:t>
            </a:r>
            <a:endParaRPr lang="en-US" dirty="0"/>
          </a:p>
          <a:p>
            <a:r>
              <a:rPr lang="en-US" dirty="0"/>
              <a:t>&lt;script&gt;</a:t>
            </a:r>
          </a:p>
          <a:p>
            <a:r>
              <a:rPr lang="en-US" dirty="0"/>
              <a:t> </a:t>
            </a:r>
            <a:r>
              <a:rPr lang="en-US" dirty="0" err="1"/>
              <a:t>document.getElementById</a:t>
            </a:r>
            <a:r>
              <a:rPr lang="en-US" dirty="0"/>
              <a:t>("demo").</a:t>
            </a:r>
            <a:r>
              <a:rPr lang="en-US" dirty="0" err="1"/>
              <a:t>innerHTML</a:t>
            </a:r>
            <a:r>
              <a:rPr lang="en-US" dirty="0"/>
              <a:t> = "Hello World!"; </a:t>
            </a:r>
          </a:p>
          <a:p>
            <a:r>
              <a:rPr lang="en-US" dirty="0"/>
              <a:t>&lt;/script&gt;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79598" y="3444287"/>
            <a:ext cx="3953933" cy="1754326"/>
          </a:xfrm>
          <a:prstGeom prst="rect">
            <a:avLst/>
          </a:prstGeom>
          <a:ln/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HTML</a:t>
            </a:r>
            <a:endParaRPr lang="en-US" dirty="0"/>
          </a:p>
          <a:p>
            <a:r>
              <a:rPr lang="en-US" dirty="0"/>
              <a:t>&lt;html&gt;</a:t>
            </a:r>
          </a:p>
          <a:p>
            <a:r>
              <a:rPr lang="en-US" dirty="0"/>
              <a:t>    &lt;body&gt;</a:t>
            </a:r>
          </a:p>
          <a:p>
            <a:r>
              <a:rPr lang="en-US" dirty="0"/>
              <a:t>        &lt;input type=“text” id</a:t>
            </a:r>
            <a:r>
              <a:rPr lang="en-US"/>
              <a:t>=“demo”&gt;</a:t>
            </a:r>
            <a:endParaRPr lang="en-US" dirty="0"/>
          </a:p>
          <a:p>
            <a:r>
              <a:rPr lang="en-US" dirty="0"/>
              <a:t>    &lt;/body&gt;</a:t>
            </a:r>
          </a:p>
          <a:p>
            <a:r>
              <a:rPr lang="en-US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935460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getElementsByName</a:t>
            </a:r>
            <a:r>
              <a:rPr lang="en-US" dirty="0"/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we suppose to get the reference of the elements from HTML in JavaScript using name specified in the HTML we can use this method.</a:t>
            </a:r>
          </a:p>
          <a:p>
            <a:r>
              <a:rPr lang="en-US" dirty="0"/>
              <a:t>It will return the array of elements with the provided name.</a:t>
            </a:r>
          </a:p>
          <a:p>
            <a:r>
              <a:rPr lang="en-US" dirty="0"/>
              <a:t>Example : 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2316" y="2570018"/>
            <a:ext cx="5878484" cy="3139321"/>
          </a:xfrm>
          <a:prstGeom prst="rect">
            <a:avLst/>
          </a:prstGeom>
          <a:ln/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HTML</a:t>
            </a:r>
            <a:endParaRPr lang="en-US" dirty="0"/>
          </a:p>
          <a:p>
            <a:r>
              <a:rPr lang="en-US" dirty="0"/>
              <a:t>&lt;h1&gt;The Document Object&lt;/h1&gt;</a:t>
            </a:r>
          </a:p>
          <a:p>
            <a:r>
              <a:rPr lang="en-US" dirty="0"/>
              <a:t>&lt;h2&gt;The </a:t>
            </a:r>
            <a:r>
              <a:rPr lang="en-US" dirty="0" err="1"/>
              <a:t>document.getElementsByName</a:t>
            </a:r>
            <a:r>
              <a:rPr lang="en-US" dirty="0"/>
              <a:t> Method&lt;/h2&gt;</a:t>
            </a:r>
          </a:p>
          <a:p>
            <a:endParaRPr lang="en-US" dirty="0"/>
          </a:p>
          <a:p>
            <a:r>
              <a:rPr lang="en-US" dirty="0"/>
              <a:t>Cats:</a:t>
            </a:r>
          </a:p>
          <a:p>
            <a:r>
              <a:rPr lang="en-US" dirty="0"/>
              <a:t>&lt;input name="animal" type="checkbox" value="Cats"&gt;</a:t>
            </a:r>
          </a:p>
          <a:p>
            <a:r>
              <a:rPr lang="en-US" dirty="0"/>
              <a:t>Dogs:</a:t>
            </a:r>
          </a:p>
          <a:p>
            <a:r>
              <a:rPr lang="en-US" dirty="0"/>
              <a:t>&lt;input name="animal" type="checkbox" value="Dogs"&gt;</a:t>
            </a:r>
          </a:p>
          <a:p>
            <a:r>
              <a:rPr lang="en-US" dirty="0"/>
              <a:t>Apple</a:t>
            </a:r>
          </a:p>
          <a:p>
            <a:r>
              <a:rPr lang="en-US" dirty="0"/>
              <a:t>&lt;input name="fruit" type="checkbox" value="Apple"&gt;</a:t>
            </a:r>
          </a:p>
          <a:p>
            <a:r>
              <a:rPr lang="en-US" dirty="0"/>
              <a:t>&lt;p&gt;Check the checkboxes that have a name="animal":&lt;/p&gt;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759325" y="2570018"/>
            <a:ext cx="4701618" cy="2862322"/>
          </a:xfrm>
          <a:prstGeom prst="rect">
            <a:avLst/>
          </a:prstGeom>
          <a:ln/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JavaScript</a:t>
            </a:r>
            <a:endParaRPr lang="en-US" dirty="0"/>
          </a:p>
          <a:p>
            <a:r>
              <a:rPr lang="en-US" dirty="0"/>
              <a:t>&lt;script&gt;</a:t>
            </a:r>
          </a:p>
          <a:p>
            <a:r>
              <a:rPr lang="en-US" dirty="0" err="1"/>
              <a:t>const</a:t>
            </a:r>
            <a:r>
              <a:rPr lang="en-US" dirty="0"/>
              <a:t> collection = </a:t>
            </a:r>
            <a:r>
              <a:rPr lang="en-US" dirty="0" err="1"/>
              <a:t>document.getElementsByName</a:t>
            </a:r>
            <a:r>
              <a:rPr lang="en-US" dirty="0"/>
              <a:t>("animal");</a:t>
            </a:r>
          </a:p>
          <a:p>
            <a:r>
              <a:rPr lang="en-US" dirty="0"/>
              <a:t>for (let i = 0; i &lt; </a:t>
            </a:r>
            <a:r>
              <a:rPr lang="en-US" dirty="0" err="1"/>
              <a:t>collection.length</a:t>
            </a:r>
            <a:r>
              <a:rPr lang="en-US" dirty="0"/>
              <a:t>; i++) {</a:t>
            </a:r>
          </a:p>
          <a:p>
            <a:r>
              <a:rPr lang="en-US" dirty="0"/>
              <a:t>  if (collection[i].type == "checkbox") {</a:t>
            </a:r>
          </a:p>
          <a:p>
            <a:r>
              <a:rPr lang="en-US" dirty="0"/>
              <a:t>    collection[i].checked = true;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2008398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getElementsByTagName</a:t>
            </a:r>
            <a:r>
              <a:rPr lang="en-US" dirty="0"/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we suppose to get the reference of the elements from HTML in JavaScript using name of the tag specified in the HTML we can use this method.</a:t>
            </a:r>
          </a:p>
          <a:p>
            <a:r>
              <a:rPr lang="en-US" dirty="0"/>
              <a:t>It will return the array of elements with the provided tag name.</a:t>
            </a:r>
          </a:p>
          <a:p>
            <a:r>
              <a:rPr lang="en-US" dirty="0"/>
              <a:t>Example : 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15389" y="2579716"/>
            <a:ext cx="4114800" cy="2031325"/>
          </a:xfrm>
          <a:prstGeom prst="rect">
            <a:avLst/>
          </a:prstGeom>
          <a:ln/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HTML</a:t>
            </a:r>
            <a:endParaRPr lang="en-US" dirty="0"/>
          </a:p>
          <a:p>
            <a:r>
              <a:rPr lang="en-US" dirty="0"/>
              <a:t>&lt;html&gt;</a:t>
            </a:r>
          </a:p>
          <a:p>
            <a:r>
              <a:rPr lang="en-US" dirty="0"/>
              <a:t>    &lt;body&gt;</a:t>
            </a:r>
          </a:p>
          <a:p>
            <a:r>
              <a:rPr lang="en-US" dirty="0"/>
              <a:t>        &lt;input type=“text” name=“</a:t>
            </a:r>
            <a:r>
              <a:rPr lang="en-US" dirty="0" err="1"/>
              <a:t>uname</a:t>
            </a:r>
            <a:r>
              <a:rPr lang="en-US" dirty="0"/>
              <a:t>”&gt;</a:t>
            </a:r>
          </a:p>
          <a:p>
            <a:r>
              <a:rPr lang="en-US" dirty="0"/>
              <a:t>        &lt;input type=“text” name=“</a:t>
            </a:r>
            <a:r>
              <a:rPr lang="en-US" dirty="0" err="1"/>
              <a:t>pword</a:t>
            </a:r>
            <a:r>
              <a:rPr lang="en-US" dirty="0"/>
              <a:t>”&gt;</a:t>
            </a:r>
          </a:p>
          <a:p>
            <a:r>
              <a:rPr lang="en-US" dirty="0"/>
              <a:t>    &lt;/body&gt;</a:t>
            </a:r>
          </a:p>
          <a:p>
            <a:r>
              <a:rPr lang="en-US" dirty="0"/>
              <a:t>&lt;/html&gt;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14398" y="2579716"/>
            <a:ext cx="4724400" cy="2308324"/>
          </a:xfrm>
          <a:prstGeom prst="rect">
            <a:avLst/>
          </a:prstGeom>
          <a:ln/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JavaScript</a:t>
            </a:r>
            <a:endParaRPr lang="en-US" dirty="0"/>
          </a:p>
          <a:p>
            <a:r>
              <a:rPr lang="en-US" dirty="0"/>
              <a:t>&lt;script&gt;</a:t>
            </a:r>
          </a:p>
          <a:p>
            <a:r>
              <a:rPr lang="en-US" dirty="0"/>
              <a:t>function </a:t>
            </a:r>
            <a:r>
              <a:rPr lang="en-US" dirty="0" err="1"/>
              <a:t>myFunction</a:t>
            </a:r>
            <a:r>
              <a:rPr lang="en-US" dirty="0"/>
              <a:t>() {</a:t>
            </a:r>
          </a:p>
          <a:p>
            <a:r>
              <a:rPr lang="en-US" dirty="0"/>
              <a:t>  a=</a:t>
            </a:r>
            <a:r>
              <a:rPr lang="en-US" dirty="0" err="1"/>
              <a:t>document.getElementsByTagName</a:t>
            </a:r>
            <a:r>
              <a:rPr lang="en-US" dirty="0"/>
              <a:t>(“input”);</a:t>
            </a:r>
          </a:p>
          <a:p>
            <a:r>
              <a:rPr lang="en-US" dirty="0"/>
              <a:t>  alert(a[0].value);</a:t>
            </a:r>
          </a:p>
          <a:p>
            <a:r>
              <a:rPr lang="en-US" dirty="0"/>
              <a:t>  alert(a[1].value);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1182056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Forms using DOM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access the elements of form in DOM quite easily using the name/id of the form.</a:t>
            </a:r>
          </a:p>
          <a:p>
            <a:r>
              <a:rPr lang="en-US" dirty="0"/>
              <a:t>Example :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9422" y="1808018"/>
            <a:ext cx="4114800" cy="2862322"/>
          </a:xfrm>
          <a:prstGeom prst="rect">
            <a:avLst/>
          </a:prstGeom>
          <a:ln/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HTML</a:t>
            </a:r>
            <a:endParaRPr lang="en-US" dirty="0"/>
          </a:p>
          <a:p>
            <a:r>
              <a:rPr lang="en-US" dirty="0"/>
              <a:t>&lt;html&gt;</a:t>
            </a:r>
          </a:p>
          <a:p>
            <a:r>
              <a:rPr lang="en-US" dirty="0"/>
              <a:t>    &lt;body&gt;</a:t>
            </a:r>
          </a:p>
          <a:p>
            <a:r>
              <a:rPr lang="en-US" dirty="0"/>
              <a:t>      &lt;form name=“</a:t>
            </a:r>
            <a:r>
              <a:rPr lang="en-US" dirty="0" err="1"/>
              <a:t>myForm</a:t>
            </a:r>
            <a:r>
              <a:rPr lang="en-US" dirty="0"/>
              <a:t>”&gt;</a:t>
            </a:r>
          </a:p>
          <a:p>
            <a:r>
              <a:rPr lang="en-US" dirty="0"/>
              <a:t>        &lt;input type=“text” name=“</a:t>
            </a:r>
            <a:r>
              <a:rPr lang="en-US" dirty="0" err="1"/>
              <a:t>uname</a:t>
            </a:r>
            <a:r>
              <a:rPr lang="en-US" dirty="0"/>
              <a:t>”&gt;</a:t>
            </a:r>
          </a:p>
          <a:p>
            <a:r>
              <a:rPr lang="en-US" dirty="0"/>
              <a:t>        &lt;input type=“text” name=“</a:t>
            </a:r>
            <a:r>
              <a:rPr lang="en-US" dirty="0" err="1"/>
              <a:t>pword</a:t>
            </a:r>
            <a:r>
              <a:rPr lang="en-US" dirty="0"/>
              <a:t>”&gt;</a:t>
            </a:r>
          </a:p>
          <a:p>
            <a:r>
              <a:rPr lang="en-US" dirty="0"/>
              <a:t>        &lt;input type=“button” </a:t>
            </a:r>
            <a:r>
              <a:rPr lang="en-US" dirty="0" err="1"/>
              <a:t>onClick</a:t>
            </a:r>
            <a:r>
              <a:rPr lang="en-US" dirty="0"/>
              <a:t>=“f()”&gt;</a:t>
            </a:r>
          </a:p>
          <a:p>
            <a:r>
              <a:rPr lang="en-US" dirty="0"/>
              <a:t>     &lt;/form&gt;</a:t>
            </a:r>
          </a:p>
          <a:p>
            <a:r>
              <a:rPr lang="en-US" dirty="0"/>
              <a:t>    &lt;/body&gt;</a:t>
            </a:r>
          </a:p>
          <a:p>
            <a:r>
              <a:rPr lang="en-US" dirty="0"/>
              <a:t>&lt;/html&gt;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971011" y="1808018"/>
            <a:ext cx="4114800" cy="4247317"/>
          </a:xfrm>
          <a:prstGeom prst="rect">
            <a:avLst/>
          </a:prstGeom>
          <a:ln/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JS</a:t>
            </a:r>
            <a:endParaRPr lang="en-US" dirty="0"/>
          </a:p>
          <a:p>
            <a:r>
              <a:rPr lang="en-US" dirty="0"/>
              <a:t>function f()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</a:t>
            </a:r>
            <a:r>
              <a:rPr lang="en-US" dirty="0" err="1"/>
              <a:t>var</a:t>
            </a:r>
            <a:r>
              <a:rPr lang="en-US" dirty="0"/>
              <a:t> a = </a:t>
            </a:r>
            <a:r>
              <a:rPr lang="en-US" dirty="0" err="1"/>
              <a:t>document.forms</a:t>
            </a:r>
            <a:r>
              <a:rPr lang="en-US" dirty="0"/>
              <a:t>[“</a:t>
            </a:r>
            <a:r>
              <a:rPr lang="en-US" dirty="0" err="1"/>
              <a:t>myForm</a:t>
            </a:r>
            <a:r>
              <a:rPr lang="en-US" dirty="0"/>
              <a:t>”];</a:t>
            </a:r>
          </a:p>
          <a:p>
            <a:r>
              <a:rPr lang="en-US" dirty="0"/>
              <a:t>   </a:t>
            </a:r>
            <a:r>
              <a:rPr lang="en-US" dirty="0" err="1"/>
              <a:t>var</a:t>
            </a:r>
            <a:r>
              <a:rPr lang="en-US" dirty="0"/>
              <a:t> u = </a:t>
            </a:r>
            <a:r>
              <a:rPr lang="en-US" dirty="0" err="1"/>
              <a:t>a.uname.value</a:t>
            </a:r>
            <a:r>
              <a:rPr lang="en-US" dirty="0"/>
              <a:t>;</a:t>
            </a:r>
          </a:p>
          <a:p>
            <a:r>
              <a:rPr lang="en-US" dirty="0"/>
              <a:t>   </a:t>
            </a:r>
            <a:r>
              <a:rPr lang="en-US" dirty="0" err="1"/>
              <a:t>var</a:t>
            </a:r>
            <a:r>
              <a:rPr lang="en-US" dirty="0"/>
              <a:t> p = </a:t>
            </a:r>
            <a:r>
              <a:rPr lang="en-US" dirty="0" err="1"/>
              <a:t>a.pword.value</a:t>
            </a:r>
            <a:r>
              <a:rPr lang="en-US" dirty="0"/>
              <a:t>;</a:t>
            </a:r>
          </a:p>
          <a:p>
            <a:r>
              <a:rPr lang="en-US" dirty="0"/>
              <a:t>   if(u==“admin” &amp;&amp; p==“123”)</a:t>
            </a:r>
          </a:p>
          <a:p>
            <a:r>
              <a:rPr lang="en-US" dirty="0"/>
              <a:t>   {</a:t>
            </a:r>
          </a:p>
          <a:p>
            <a:r>
              <a:rPr lang="en-US" dirty="0"/>
              <a:t>      alert(“valid”);</a:t>
            </a:r>
          </a:p>
          <a:p>
            <a:r>
              <a:rPr lang="en-US" dirty="0"/>
              <a:t>   }</a:t>
            </a:r>
          </a:p>
          <a:p>
            <a:r>
              <a:rPr lang="en-US" dirty="0"/>
              <a:t>   else</a:t>
            </a:r>
          </a:p>
          <a:p>
            <a:r>
              <a:rPr lang="en-US" dirty="0"/>
              <a:t>   {</a:t>
            </a:r>
          </a:p>
          <a:p>
            <a:r>
              <a:rPr lang="en-US" dirty="0"/>
              <a:t>       alert(“Invalid”);</a:t>
            </a:r>
          </a:p>
          <a:p>
            <a:r>
              <a:rPr lang="en-US" dirty="0"/>
              <a:t>   }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76749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DHTML – Combining HTML,CSS &amp; JS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DHTML, or Dynamic HTML, is a combination of HTML, JavaScript and CSS.</a:t>
            </a:r>
          </a:p>
          <a:p>
            <a:r>
              <a:rPr lang="en-US" dirty="0"/>
              <a:t>The main problem with DHTML, which was introduced in the 4.0 series of browsers, is </a:t>
            </a:r>
            <a:r>
              <a:rPr lang="en-US" b="1" dirty="0"/>
              <a:t>compatibility</a:t>
            </a:r>
            <a:r>
              <a:rPr lang="en-US" dirty="0"/>
              <a:t>.</a:t>
            </a:r>
          </a:p>
          <a:p>
            <a:r>
              <a:rPr lang="en-US" dirty="0"/>
              <a:t>The main focus generally when speaking of DHTML is animation and other such dynamic effects.</a:t>
            </a:r>
          </a:p>
          <a:p>
            <a:r>
              <a:rPr lang="en-US" dirty="0"/>
              <a:t>We can obtain reference of any HTML or CSS element in </a:t>
            </a:r>
            <a:r>
              <a:rPr lang="en-US" dirty="0" err="1"/>
              <a:t>JavaSCript</a:t>
            </a:r>
            <a:r>
              <a:rPr lang="en-US" dirty="0"/>
              <a:t> using below 3 methods.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err="1"/>
              <a:t>document.getElementById</a:t>
            </a:r>
            <a:r>
              <a:rPr lang="en-US" dirty="0"/>
              <a:t>(“</a:t>
            </a:r>
            <a:r>
              <a:rPr lang="en-US" dirty="0" err="1"/>
              <a:t>IdOfElement</a:t>
            </a:r>
            <a:r>
              <a:rPr lang="en-US" dirty="0"/>
              <a:t>”)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err="1"/>
              <a:t>document.getElementsByName</a:t>
            </a:r>
            <a:r>
              <a:rPr lang="en-US" dirty="0"/>
              <a:t>(“</a:t>
            </a:r>
            <a:r>
              <a:rPr lang="en-US" dirty="0" err="1"/>
              <a:t>NameOfElement</a:t>
            </a:r>
            <a:r>
              <a:rPr lang="en-US" dirty="0"/>
              <a:t>”)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err="1"/>
              <a:t>document.getElementsByTagName</a:t>
            </a:r>
            <a:r>
              <a:rPr lang="en-US" dirty="0"/>
              <a:t>(“</a:t>
            </a:r>
            <a:r>
              <a:rPr lang="en-US" dirty="0" err="1"/>
              <a:t>TagName</a:t>
            </a:r>
            <a:r>
              <a:rPr lang="en-US" dirty="0"/>
              <a:t>”)</a:t>
            </a:r>
          </a:p>
          <a:p>
            <a:pPr marL="514350" indent="-457200"/>
            <a:r>
              <a:rPr lang="en-US" dirty="0"/>
              <a:t>After obtaining the reference of the element you can change the attributes of the same using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reference.attribute</a:t>
            </a:r>
            <a:r>
              <a:rPr lang="en-US" dirty="0"/>
              <a:t> syntax</a:t>
            </a:r>
          </a:p>
          <a:p>
            <a:pPr marL="514350" indent="-457200"/>
            <a:r>
              <a:rPr lang="en-US" dirty="0"/>
              <a:t>For Example :</a:t>
            </a:r>
          </a:p>
          <a:p>
            <a:pPr marL="514350" indent="-457200"/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32905" y="5612200"/>
            <a:ext cx="3429000" cy="923330"/>
          </a:xfrm>
          <a:prstGeom prst="rect">
            <a:avLst/>
          </a:prstGeom>
          <a:ln/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HTML Code</a:t>
            </a:r>
          </a:p>
          <a:p>
            <a:pPr algn="ctr"/>
            <a:endParaRPr lang="en-US" b="1" dirty="0">
              <a:solidFill>
                <a:srgbClr val="FF0000"/>
              </a:solidFill>
            </a:endParaRPr>
          </a:p>
          <a:p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=“abc.jpg” id=“</a:t>
            </a:r>
            <a:r>
              <a:rPr lang="en-US" dirty="0" err="1"/>
              <a:t>myImg</a:t>
            </a:r>
            <a:r>
              <a:rPr lang="en-US" dirty="0"/>
              <a:t>”&gt;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63630" y="4781204"/>
            <a:ext cx="4572000" cy="1754326"/>
          </a:xfrm>
          <a:prstGeom prst="rect">
            <a:avLst/>
          </a:prstGeom>
          <a:ln/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JS Code</a:t>
            </a:r>
          </a:p>
          <a:p>
            <a:pPr algn="ctr"/>
            <a:endParaRPr lang="en-US" b="1" dirty="0">
              <a:solidFill>
                <a:srgbClr val="FF0000"/>
              </a:solidFill>
            </a:endParaRPr>
          </a:p>
          <a:p>
            <a:r>
              <a:rPr lang="en-US" dirty="0"/>
              <a:t>&lt;script&gt;</a:t>
            </a:r>
          </a:p>
          <a:p>
            <a:r>
              <a:rPr lang="en-US" dirty="0"/>
              <a:t>   </a:t>
            </a:r>
            <a:r>
              <a:rPr lang="en-US" dirty="0" err="1"/>
              <a:t>var</a:t>
            </a:r>
            <a:r>
              <a:rPr lang="en-US" dirty="0"/>
              <a:t> a = </a:t>
            </a:r>
            <a:r>
              <a:rPr lang="en-US" dirty="0" err="1"/>
              <a:t>document.getElementById</a:t>
            </a:r>
            <a:r>
              <a:rPr lang="en-US" dirty="0"/>
              <a:t>(‘</a:t>
            </a:r>
            <a:r>
              <a:rPr lang="en-US" dirty="0" err="1"/>
              <a:t>myImg</a:t>
            </a:r>
            <a:r>
              <a:rPr lang="en-US" dirty="0"/>
              <a:t>’);</a:t>
            </a:r>
          </a:p>
          <a:p>
            <a:r>
              <a:rPr lang="en-US" dirty="0"/>
              <a:t>   </a:t>
            </a:r>
            <a:r>
              <a:rPr lang="en-US" b="1" dirty="0"/>
              <a:t>a.src</a:t>
            </a:r>
            <a:r>
              <a:rPr lang="en-US" dirty="0"/>
              <a:t>  = “xyz.jpg”;</a:t>
            </a:r>
          </a:p>
          <a:p>
            <a:r>
              <a:rPr lang="en-US" dirty="0"/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2595633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DHTML (</a:t>
            </a:r>
            <a:r>
              <a:rPr lang="en-US" dirty="0" err="1"/>
              <a:t>Cont</a:t>
            </a:r>
            <a:r>
              <a:rPr lang="en-US" dirty="0"/>
              <a:t>) (Example)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8208" y="1070957"/>
            <a:ext cx="11755584" cy="3970318"/>
          </a:xfrm>
          <a:prstGeom prst="rect">
            <a:avLst/>
          </a:prstGeom>
          <a:ln/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JavaScript</a:t>
            </a:r>
            <a:endParaRPr lang="en-US" dirty="0"/>
          </a:p>
          <a:p>
            <a:r>
              <a:rPr lang="en-US" dirty="0">
                <a:latin typeface="Consolas" panose="020B0609020204030204" pitchFamily="49" charset="0"/>
              </a:rPr>
              <a:t>&lt;html&gt;</a:t>
            </a:r>
          </a:p>
          <a:p>
            <a:r>
              <a:rPr lang="en-US" dirty="0">
                <a:latin typeface="Consolas" panose="020B0609020204030204" pitchFamily="49" charset="0"/>
              </a:rPr>
              <a:t>     &lt;body&gt;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&lt;div id=“</a:t>
            </a:r>
            <a:r>
              <a:rPr lang="en-US" dirty="0" err="1">
                <a:latin typeface="Consolas" panose="020B0609020204030204" pitchFamily="49" charset="0"/>
              </a:rPr>
              <a:t>myDiv</a:t>
            </a:r>
            <a:r>
              <a:rPr lang="en-US" dirty="0">
                <a:latin typeface="Consolas" panose="020B0609020204030204" pitchFamily="49" charset="0"/>
              </a:rPr>
              <a:t>”&gt;</a:t>
            </a:r>
          </a:p>
          <a:p>
            <a:r>
              <a:rPr lang="en-US" dirty="0">
                <a:latin typeface="Consolas" panose="020B0609020204030204" pitchFamily="49" charset="0"/>
              </a:rPr>
              <a:t>	Red Alert !!!!!!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&lt;/div&gt;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&lt;script&gt;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 </a:t>
            </a:r>
            <a:r>
              <a:rPr lang="en-US" dirty="0" err="1">
                <a:latin typeface="Consolas" panose="020B0609020204030204" pitchFamily="49" charset="0"/>
              </a:rPr>
              <a:t>var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objDiv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document.getElementById</a:t>
            </a:r>
            <a:r>
              <a:rPr lang="en-US" dirty="0">
                <a:latin typeface="Consolas" panose="020B0609020204030204" pitchFamily="49" charset="0"/>
              </a:rPr>
              <a:t>(“</a:t>
            </a:r>
            <a:r>
              <a:rPr lang="en-US" dirty="0" err="1">
                <a:latin typeface="Consolas" panose="020B0609020204030204" pitchFamily="49" charset="0"/>
              </a:rPr>
              <a:t>myDiv</a:t>
            </a:r>
            <a:r>
              <a:rPr lang="en-US" dirty="0">
                <a:latin typeface="Consolas" panose="020B0609020204030204" pitchFamily="49" charset="0"/>
              </a:rPr>
              <a:t>”);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 </a:t>
            </a:r>
            <a:r>
              <a:rPr lang="en-US" dirty="0" err="1">
                <a:latin typeface="Consolas" panose="020B0609020204030204" pitchFamily="49" charset="0"/>
              </a:rPr>
              <a:t>var</a:t>
            </a:r>
            <a:r>
              <a:rPr lang="en-US" dirty="0">
                <a:latin typeface="Consolas" panose="020B0609020204030204" pitchFamily="49" charset="0"/>
              </a:rPr>
              <a:t> colors = [‘</a:t>
            </a:r>
            <a:r>
              <a:rPr lang="en-US" dirty="0" err="1">
                <a:latin typeface="Consolas" panose="020B0609020204030204" pitchFamily="49" charset="0"/>
              </a:rPr>
              <a:t>white’,’yellow’,’orange’,’red</a:t>
            </a:r>
            <a:r>
              <a:rPr lang="en-US" dirty="0">
                <a:latin typeface="Consolas" panose="020B0609020204030204" pitchFamily="49" charset="0"/>
              </a:rPr>
              <a:t>’];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 </a:t>
            </a:r>
            <a:r>
              <a:rPr lang="en-US" dirty="0" err="1">
                <a:latin typeface="Consolas" panose="020B0609020204030204" pitchFamily="49" charset="0"/>
              </a:rPr>
              <a:t>var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nextColor</a:t>
            </a:r>
            <a:r>
              <a:rPr lang="en-US" dirty="0">
                <a:latin typeface="Consolas" panose="020B0609020204030204" pitchFamily="49" charset="0"/>
              </a:rPr>
              <a:t> = 0;</a:t>
            </a:r>
          </a:p>
          <a:p>
            <a:r>
              <a:rPr lang="en-US" dirty="0">
                <a:latin typeface="Consolas" panose="020B0609020204030204" pitchFamily="49" charset="0"/>
              </a:rPr>
              <a:t>      </a:t>
            </a:r>
            <a:r>
              <a:rPr lang="en-US" dirty="0" err="1">
                <a:latin typeface="Consolas" panose="020B0609020204030204" pitchFamily="49" charset="0"/>
              </a:rPr>
              <a:t>setInterval</a:t>
            </a:r>
            <a:r>
              <a:rPr lang="en-US" dirty="0">
                <a:latin typeface="Consolas" panose="020B0609020204030204" pitchFamily="49" charset="0"/>
              </a:rPr>
              <a:t>(“</a:t>
            </a:r>
            <a:r>
              <a:rPr lang="en-US" dirty="0" err="1">
                <a:latin typeface="Consolas" panose="020B0609020204030204" pitchFamily="49" charset="0"/>
              </a:rPr>
              <a:t>objDiv.style.backgroundColor</a:t>
            </a:r>
            <a:r>
              <a:rPr lang="en-US" dirty="0">
                <a:latin typeface="Consolas" panose="020B0609020204030204" pitchFamily="49" charset="0"/>
              </a:rPr>
              <a:t> = colors[</a:t>
            </a:r>
            <a:r>
              <a:rPr lang="en-US" dirty="0" err="1">
                <a:latin typeface="Consolas" panose="020B0609020204030204" pitchFamily="49" charset="0"/>
              </a:rPr>
              <a:t>nextColor</a:t>
            </a:r>
            <a:r>
              <a:rPr lang="en-US" dirty="0">
                <a:latin typeface="Consolas" panose="020B0609020204030204" pitchFamily="49" charset="0"/>
              </a:rPr>
              <a:t>++%</a:t>
            </a:r>
            <a:r>
              <a:rPr lang="en-US" dirty="0" err="1">
                <a:latin typeface="Consolas" panose="020B0609020204030204" pitchFamily="49" charset="0"/>
              </a:rPr>
              <a:t>colors.length</a:t>
            </a:r>
            <a:r>
              <a:rPr lang="en-US" dirty="0">
                <a:latin typeface="Consolas" panose="020B0609020204030204" pitchFamily="49" charset="0"/>
              </a:rPr>
              <a:t>];”,500);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&lt;/script&gt;</a:t>
            </a:r>
          </a:p>
          <a:p>
            <a:r>
              <a:rPr lang="en-US" dirty="0">
                <a:latin typeface="Consolas" panose="020B0609020204030204" pitchFamily="49" charset="0"/>
              </a:rPr>
              <a:t>     &lt;/body&gt;</a:t>
            </a:r>
          </a:p>
          <a:p>
            <a:r>
              <a:rPr lang="en-US" dirty="0">
                <a:latin typeface="Consolas" panose="020B0609020204030204" pitchFamily="49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645306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Element Properties</a:t>
            </a:r>
          </a:p>
        </p:txBody>
      </p:sp>
      <p:graphicFrame>
        <p:nvGraphicFramePr>
          <p:cNvPr id="13" name="Content Placeholder 3">
            <a:extLst>
              <a:ext uri="{FF2B5EF4-FFF2-40B4-BE49-F238E27FC236}">
                <a16:creationId xmlns:a16="http://schemas.microsoft.com/office/drawing/2014/main" id="{03CBEED6-B8EE-C72E-069E-7DCC1C630B1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6215440"/>
              </p:ext>
            </p:extLst>
          </p:nvPr>
        </p:nvGraphicFramePr>
        <p:xfrm>
          <a:off x="1506405" y="1196472"/>
          <a:ext cx="8057358" cy="79248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8465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107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Event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000" dirty="0"/>
                        <a:t>Description </a:t>
                      </a:r>
                      <a:endParaRPr lang="en-US" sz="20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dirty="0" err="1"/>
                        <a:t>className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Sets or returns the class attribute of an element</a:t>
                      </a:r>
                      <a:endParaRPr lang="en-US" sz="2000" dirty="0">
                        <a:latin typeface="+mn-lt"/>
                        <a:ea typeface="Calibri"/>
                        <a:cs typeface="Shrut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" name="Content Placeholder 3">
            <a:extLst>
              <a:ext uri="{FF2B5EF4-FFF2-40B4-BE49-F238E27FC236}">
                <a16:creationId xmlns:a16="http://schemas.microsoft.com/office/drawing/2014/main" id="{C1A70055-8521-ED0D-B781-A7F1C1086D5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37669399"/>
              </p:ext>
            </p:extLst>
          </p:nvPr>
        </p:nvGraphicFramePr>
        <p:xfrm>
          <a:off x="1506405" y="1979621"/>
          <a:ext cx="8057358" cy="39624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8465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107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/>
                        <a:t>id</a:t>
                      </a:r>
                      <a:endParaRPr lang="en-US" sz="20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/>
                        <a:t>Sets or returns the id of an element</a:t>
                      </a:r>
                      <a:endParaRPr lang="en-US" sz="20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5" name="Content Placeholder 3">
            <a:extLst>
              <a:ext uri="{FF2B5EF4-FFF2-40B4-BE49-F238E27FC236}">
                <a16:creationId xmlns:a16="http://schemas.microsoft.com/office/drawing/2014/main" id="{2257920C-FCB9-155F-DA16-3076072713C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21091487"/>
              </p:ext>
            </p:extLst>
          </p:nvPr>
        </p:nvGraphicFramePr>
        <p:xfrm>
          <a:off x="1506404" y="2373645"/>
          <a:ext cx="8057474" cy="39624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8466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108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b="0" dirty="0" err="1"/>
                        <a:t>innerHTML</a:t>
                      </a:r>
                      <a:endParaRPr lang="en-US" sz="20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CCDED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b="0" dirty="0"/>
                        <a:t>Sets or returns the HTML contents (+text) of an element</a:t>
                      </a:r>
                      <a:endParaRPr lang="en-US" sz="20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CCDE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6" name="Content Placeholder 3">
            <a:extLst>
              <a:ext uri="{FF2B5EF4-FFF2-40B4-BE49-F238E27FC236}">
                <a16:creationId xmlns:a16="http://schemas.microsoft.com/office/drawing/2014/main" id="{88082DFB-6863-8BAA-9530-873860E55B0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83487655"/>
              </p:ext>
            </p:extLst>
          </p:nvPr>
        </p:nvGraphicFramePr>
        <p:xfrm>
          <a:off x="1506404" y="2767669"/>
          <a:ext cx="8058197" cy="39624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8467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114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b="0" dirty="0"/>
                        <a:t>style</a:t>
                      </a:r>
                      <a:endParaRPr lang="en-US" sz="20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b="0" dirty="0"/>
                        <a:t>Sets or returns the style attribute of an element</a:t>
                      </a:r>
                      <a:endParaRPr lang="en-US" sz="20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1404210"/>
                  </a:ext>
                </a:extLst>
              </a:tr>
            </a:tbl>
          </a:graphicData>
        </a:graphic>
      </p:graphicFrame>
      <p:graphicFrame>
        <p:nvGraphicFramePr>
          <p:cNvPr id="17" name="Content Placeholder 3">
            <a:extLst>
              <a:ext uri="{FF2B5EF4-FFF2-40B4-BE49-F238E27FC236}">
                <a16:creationId xmlns:a16="http://schemas.microsoft.com/office/drawing/2014/main" id="{A0771554-802C-B510-7621-27DFCF31D65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19557898"/>
              </p:ext>
            </p:extLst>
          </p:nvPr>
        </p:nvGraphicFramePr>
        <p:xfrm>
          <a:off x="1509514" y="3160530"/>
          <a:ext cx="8054363" cy="37084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8429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114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dirty="0" err="1"/>
                        <a:t>tabIndex</a:t>
                      </a:r>
                      <a:endParaRPr 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CCDED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dirty="0"/>
                        <a:t>Sets or returns the tab order of an element</a:t>
                      </a:r>
                      <a:endParaRPr 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CCDE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8" name="Content Placeholder 3">
            <a:extLst>
              <a:ext uri="{FF2B5EF4-FFF2-40B4-BE49-F238E27FC236}">
                <a16:creationId xmlns:a16="http://schemas.microsoft.com/office/drawing/2014/main" id="{170D9600-6D96-6605-6489-68B3C21D906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85567134"/>
              </p:ext>
            </p:extLst>
          </p:nvPr>
        </p:nvGraphicFramePr>
        <p:xfrm>
          <a:off x="1509514" y="3535892"/>
          <a:ext cx="8054363" cy="37084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8429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114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dirty="0"/>
                        <a:t>title</a:t>
                      </a:r>
                      <a:endParaRPr 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dirty="0"/>
                        <a:t>Sets or returns the title attribute of an element</a:t>
                      </a:r>
                      <a:endParaRPr 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1404210"/>
                  </a:ext>
                </a:extLst>
              </a:tr>
            </a:tbl>
          </a:graphicData>
        </a:graphic>
      </p:graphicFrame>
      <p:graphicFrame>
        <p:nvGraphicFramePr>
          <p:cNvPr id="19" name="Content Placeholder 3">
            <a:extLst>
              <a:ext uri="{FF2B5EF4-FFF2-40B4-BE49-F238E27FC236}">
                <a16:creationId xmlns:a16="http://schemas.microsoft.com/office/drawing/2014/main" id="{BB5B2BDD-147B-4C22-CF83-DCA6953CCD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55163415"/>
              </p:ext>
            </p:extLst>
          </p:nvPr>
        </p:nvGraphicFramePr>
        <p:xfrm>
          <a:off x="1509514" y="3906970"/>
          <a:ext cx="8054364" cy="37084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8429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114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/>
                        <a:t>value</a:t>
                      </a:r>
                      <a:endParaRPr 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CCDED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dirty="0"/>
                        <a:t>Sets or returns the value attribute of an element</a:t>
                      </a:r>
                      <a:endParaRPr 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CCDE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0704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</a:t>
            </a:r>
            <a:r>
              <a:rPr lang="en-US" b="1" dirty="0">
                <a:solidFill>
                  <a:srgbClr val="C00000"/>
                </a:solidFill>
              </a:rPr>
              <a:t>array</a:t>
            </a:r>
            <a:r>
              <a:rPr lang="en-US" dirty="0"/>
              <a:t> is a </a:t>
            </a:r>
            <a:r>
              <a:rPr lang="en-US" b="1" dirty="0">
                <a:solidFill>
                  <a:srgbClr val="C00000"/>
                </a:solidFill>
              </a:rPr>
              <a:t>collection of data</a:t>
            </a:r>
            <a:r>
              <a:rPr lang="en-US" dirty="0"/>
              <a:t>, each item in array has an index to access it.</a:t>
            </a:r>
          </a:p>
          <a:p>
            <a:r>
              <a:rPr lang="en-US" dirty="0"/>
              <a:t>Ways to use array in JavaScript</a:t>
            </a:r>
          </a:p>
          <a:p>
            <a:pPr lvl="1"/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myArray</a:t>
            </a:r>
            <a:r>
              <a:rPr lang="en-US" dirty="0"/>
              <a:t> = new Array();</a:t>
            </a:r>
          </a:p>
          <a:p>
            <a:pPr lvl="2">
              <a:buNone/>
            </a:pPr>
            <a:r>
              <a:rPr lang="en-US" dirty="0" err="1"/>
              <a:t>myArray</a:t>
            </a:r>
            <a:r>
              <a:rPr lang="en-US" dirty="0"/>
              <a:t>[0] = “</a:t>
            </a:r>
            <a:r>
              <a:rPr lang="en-US" dirty="0" err="1"/>
              <a:t>darshan</a:t>
            </a:r>
            <a:r>
              <a:rPr lang="en-US" dirty="0"/>
              <a:t>”;</a:t>
            </a:r>
          </a:p>
          <a:p>
            <a:pPr lvl="2">
              <a:buNone/>
            </a:pPr>
            <a:r>
              <a:rPr lang="en-US" dirty="0" err="1"/>
              <a:t>myArray</a:t>
            </a:r>
            <a:r>
              <a:rPr lang="en-US" dirty="0"/>
              <a:t>[1] = 222;</a:t>
            </a:r>
          </a:p>
          <a:p>
            <a:pPr lvl="2">
              <a:buNone/>
            </a:pPr>
            <a:r>
              <a:rPr lang="en-US" dirty="0" err="1"/>
              <a:t>myArray</a:t>
            </a:r>
            <a:r>
              <a:rPr lang="en-US" dirty="0"/>
              <a:t>[2] = false;</a:t>
            </a:r>
          </a:p>
          <a:p>
            <a:pPr lvl="1"/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myArray</a:t>
            </a:r>
            <a:r>
              <a:rPr lang="en-US" dirty="0"/>
              <a:t> = new Array(“</a:t>
            </a:r>
            <a:r>
              <a:rPr lang="en-US" dirty="0" err="1"/>
              <a:t>darshan</a:t>
            </a:r>
            <a:r>
              <a:rPr lang="en-US" dirty="0"/>
              <a:t>” , 123 , true);</a:t>
            </a:r>
          </a:p>
          <a:p>
            <a:pPr lvl="1"/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myArray</a:t>
            </a:r>
            <a:r>
              <a:rPr lang="en-US" dirty="0"/>
              <a:t> = [“</a:t>
            </a:r>
            <a:r>
              <a:rPr lang="en-US" dirty="0" err="1"/>
              <a:t>darshan</a:t>
            </a:r>
            <a:r>
              <a:rPr lang="en-US" dirty="0"/>
              <a:t>” , 123 , true];</a:t>
            </a:r>
          </a:p>
          <a:p>
            <a:r>
              <a:rPr lang="en-US" dirty="0"/>
              <a:t>We can also use loop through an array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90411" y="4145685"/>
            <a:ext cx="5935964" cy="2308324"/>
          </a:xfrm>
          <a:prstGeom prst="rect">
            <a:avLst/>
          </a:prstGeom>
          <a:ln/>
          <a:effectLst>
            <a:glow rad="63500">
              <a:schemeClr val="accent3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Code</a:t>
            </a:r>
          </a:p>
          <a:p>
            <a:r>
              <a:rPr lang="en-US" dirty="0"/>
              <a:t>&lt;script type="text/</a:t>
            </a:r>
            <a:r>
              <a:rPr lang="en-US" dirty="0" err="1"/>
              <a:t>javascript</a:t>
            </a:r>
            <a:r>
              <a:rPr lang="en-US" dirty="0"/>
              <a:t>"&gt;</a:t>
            </a:r>
          </a:p>
          <a:p>
            <a:pPr lvl="1"/>
            <a:r>
              <a:rPr lang="en-US" dirty="0"/>
              <a:t>const courses= [“</a:t>
            </a:r>
            <a:r>
              <a:rPr lang="en-US" dirty="0" err="1"/>
              <a:t>Btech</a:t>
            </a:r>
            <a:r>
              <a:rPr lang="en-US" dirty="0"/>
              <a:t>", ”</a:t>
            </a:r>
            <a:r>
              <a:rPr lang="en-US" dirty="0" err="1"/>
              <a:t>Mtech</a:t>
            </a:r>
            <a:r>
              <a:rPr lang="en-US" dirty="0"/>
              <a:t>", ”BCA", ”</a:t>
            </a:r>
            <a:r>
              <a:rPr lang="en-US" dirty="0" err="1"/>
              <a:t>BScIT</a:t>
            </a:r>
            <a:r>
              <a:rPr lang="en-US" dirty="0"/>
              <a:t>“, “MCA”];</a:t>
            </a:r>
            <a:br>
              <a:rPr lang="en-US" dirty="0"/>
            </a:br>
            <a:r>
              <a:rPr lang="en-US" dirty="0"/>
              <a:t>let </a:t>
            </a:r>
            <a:r>
              <a:rPr lang="en-US" dirty="0" err="1"/>
              <a:t>cLen</a:t>
            </a:r>
            <a:r>
              <a:rPr lang="en-US" dirty="0"/>
              <a:t> = </a:t>
            </a:r>
            <a:r>
              <a:rPr lang="en-US" dirty="0" err="1"/>
              <a:t>courses.length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for (let </a:t>
            </a:r>
            <a:r>
              <a:rPr lang="en-US" dirty="0" err="1"/>
              <a:t>i</a:t>
            </a:r>
            <a:r>
              <a:rPr lang="en-US" dirty="0"/>
              <a:t> = 0; </a:t>
            </a:r>
            <a:r>
              <a:rPr lang="en-US" dirty="0" err="1"/>
              <a:t>i</a:t>
            </a:r>
            <a:r>
              <a:rPr lang="en-US" dirty="0"/>
              <a:t> &lt; </a:t>
            </a:r>
            <a:r>
              <a:rPr lang="en-US" dirty="0" err="1"/>
              <a:t>cLen</a:t>
            </a:r>
            <a:r>
              <a:rPr lang="en-US" dirty="0"/>
              <a:t>; </a:t>
            </a:r>
            <a:r>
              <a:rPr lang="en-US" dirty="0" err="1"/>
              <a:t>i</a:t>
            </a:r>
            <a:r>
              <a:rPr lang="en-US" dirty="0"/>
              <a:t>++) {</a:t>
            </a:r>
            <a:br>
              <a:rPr lang="en-US" dirty="0"/>
            </a:br>
            <a:r>
              <a:rPr lang="en-US" dirty="0"/>
              <a:t>  console.log(courses[</a:t>
            </a:r>
            <a:r>
              <a:rPr lang="en-US" dirty="0" err="1"/>
              <a:t>i</a:t>
            </a:r>
            <a:r>
              <a:rPr lang="en-US" dirty="0"/>
              <a:t>]); </a:t>
            </a:r>
            <a:br>
              <a:rPr lang="en-US" dirty="0"/>
            </a:br>
            <a:r>
              <a:rPr lang="en-US" dirty="0"/>
              <a:t>}</a:t>
            </a:r>
          </a:p>
          <a:p>
            <a:r>
              <a:rPr lang="en-US" dirty="0"/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199145406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Mouse Events</a:t>
            </a:r>
          </a:p>
        </p:txBody>
      </p:sp>
      <p:graphicFrame>
        <p:nvGraphicFramePr>
          <p:cNvPr id="3" name="Content Placeholder 3">
            <a:extLst>
              <a:ext uri="{FF2B5EF4-FFF2-40B4-BE49-F238E27FC236}">
                <a16:creationId xmlns:a16="http://schemas.microsoft.com/office/drawing/2014/main" id="{4EA16D4A-12FF-1D6C-03A6-8EC1667FC26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77971685"/>
              </p:ext>
            </p:extLst>
          </p:nvPr>
        </p:nvGraphicFramePr>
        <p:xfrm>
          <a:off x="619996" y="1233794"/>
          <a:ext cx="10800673" cy="79248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31775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31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Event : Attribute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000" dirty="0"/>
                        <a:t>Description </a:t>
                      </a:r>
                      <a:endParaRPr lang="en-US" sz="20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kern="1200" dirty="0"/>
                        <a:t>click : onclick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/>
                        <a:t>The event occurs when the user clicks on an element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14C46B02-A633-03BF-5BEF-4D5D6A05552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26921330"/>
              </p:ext>
            </p:extLst>
          </p:nvPr>
        </p:nvGraphicFramePr>
        <p:xfrm>
          <a:off x="619997" y="2026274"/>
          <a:ext cx="10800672" cy="39624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31775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31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kern="1200" dirty="0" err="1"/>
                        <a:t>dblclick</a:t>
                      </a:r>
                      <a:r>
                        <a:rPr lang="en-US" sz="2000" b="0" kern="1200" dirty="0"/>
                        <a:t> : </a:t>
                      </a:r>
                      <a:r>
                        <a:rPr lang="en-US" sz="2000" b="0" kern="1200" dirty="0" err="1"/>
                        <a:t>ondblclick</a:t>
                      </a:r>
                      <a:r>
                        <a:rPr lang="en-US" sz="2000" b="0" kern="1200" dirty="0"/>
                        <a:t> </a:t>
                      </a:r>
                      <a:endParaRPr lang="en-US" sz="20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kern="1200" dirty="0"/>
                        <a:t>The event occurs when the user double-clicks on an element</a:t>
                      </a:r>
                      <a:endParaRPr lang="en-US" sz="20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3BFDCC69-5F60-40CE-13FD-5E9D5F22839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76274092"/>
              </p:ext>
            </p:extLst>
          </p:nvPr>
        </p:nvGraphicFramePr>
        <p:xfrm>
          <a:off x="619995" y="2420298"/>
          <a:ext cx="10800827" cy="39624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31775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32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kern="1200" dirty="0" err="1"/>
                        <a:t>mousedown</a:t>
                      </a:r>
                      <a:r>
                        <a:rPr lang="en-US" sz="2000" b="0" kern="1200" dirty="0"/>
                        <a:t> : </a:t>
                      </a:r>
                      <a:r>
                        <a:rPr lang="en-US" sz="2000" b="0" kern="1200" dirty="0" err="1"/>
                        <a:t>onmousedown</a:t>
                      </a:r>
                      <a:endParaRPr lang="en-US" sz="20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CCDED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b="0" kern="1200" dirty="0"/>
                        <a:t>The event occurs when a user presses a mouse button over an element</a:t>
                      </a:r>
                      <a:endParaRPr lang="en-US" sz="20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CCDE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60A94417-47D5-5771-83F7-080781F688B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88435943"/>
              </p:ext>
            </p:extLst>
          </p:nvPr>
        </p:nvGraphicFramePr>
        <p:xfrm>
          <a:off x="619996" y="2814322"/>
          <a:ext cx="10796657" cy="39624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31775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190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kern="1200" dirty="0" err="1"/>
                        <a:t>mousemove</a:t>
                      </a:r>
                      <a:r>
                        <a:rPr lang="en-US" sz="2000" b="0" kern="1200" dirty="0"/>
                        <a:t> : </a:t>
                      </a:r>
                      <a:r>
                        <a:rPr lang="en-US" sz="2000" b="0" kern="1200" dirty="0" err="1"/>
                        <a:t>onmousemove</a:t>
                      </a:r>
                      <a:endParaRPr lang="en-US" sz="20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b="0" kern="1200" dirty="0"/>
                        <a:t>The event occurs when a user moves the mouse pointer over an element</a:t>
                      </a:r>
                      <a:endParaRPr lang="en-US" sz="20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1404210"/>
                  </a:ext>
                </a:extLst>
              </a:tr>
            </a:tbl>
          </a:graphicData>
        </a:graphic>
      </p:graphicFrame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94BB12D0-62E3-C867-EDDE-8A96DBB900A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75144275"/>
              </p:ext>
            </p:extLst>
          </p:nvPr>
        </p:nvGraphicFramePr>
        <p:xfrm>
          <a:off x="623106" y="3207183"/>
          <a:ext cx="10796657" cy="39624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31744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22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kern="1200" dirty="0"/>
                        <a:t>mouseover : </a:t>
                      </a:r>
                      <a:r>
                        <a:rPr lang="en-US" sz="2000" b="0" kern="1200" dirty="0" err="1"/>
                        <a:t>onmouseover</a:t>
                      </a:r>
                      <a:endParaRPr lang="en-US" sz="20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CCDED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b="0" kern="1200" dirty="0"/>
                        <a:t>The event occurs when a user mouse over an element</a:t>
                      </a:r>
                      <a:endParaRPr lang="en-US" sz="20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CCDE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" name="Content Placeholder 3">
            <a:extLst>
              <a:ext uri="{FF2B5EF4-FFF2-40B4-BE49-F238E27FC236}">
                <a16:creationId xmlns:a16="http://schemas.microsoft.com/office/drawing/2014/main" id="{0F3C6E2B-A879-FD9D-569C-92A1C6EF494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0258271"/>
              </p:ext>
            </p:extLst>
          </p:nvPr>
        </p:nvGraphicFramePr>
        <p:xfrm>
          <a:off x="623106" y="4002423"/>
          <a:ext cx="10793547" cy="39624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31744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190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kern="1200" dirty="0" err="1"/>
                        <a:t>mouseout</a:t>
                      </a:r>
                      <a:r>
                        <a:rPr lang="en-US" sz="2000" b="0" kern="1200" dirty="0"/>
                        <a:t> : </a:t>
                      </a:r>
                      <a:r>
                        <a:rPr lang="en-US" sz="2000" b="0" kern="1200" dirty="0" err="1"/>
                        <a:t>onmouseout</a:t>
                      </a:r>
                      <a:endParaRPr lang="en-US" sz="20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b="0" kern="1200" dirty="0"/>
                        <a:t>The event occurs when a user moves the mouse pointer out of an element</a:t>
                      </a:r>
                      <a:endParaRPr lang="en-US" sz="20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1404210"/>
                  </a:ext>
                </a:extLst>
              </a:tr>
            </a:tbl>
          </a:graphicData>
        </a:graphic>
      </p:graphicFrame>
      <p:graphicFrame>
        <p:nvGraphicFramePr>
          <p:cNvPr id="10" name="Content Placeholder 3">
            <a:extLst>
              <a:ext uri="{FF2B5EF4-FFF2-40B4-BE49-F238E27FC236}">
                <a16:creationId xmlns:a16="http://schemas.microsoft.com/office/drawing/2014/main" id="{123B2916-1225-403A-3221-0C5D516E3C8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62545989"/>
              </p:ext>
            </p:extLst>
          </p:nvPr>
        </p:nvGraphicFramePr>
        <p:xfrm>
          <a:off x="623105" y="3599050"/>
          <a:ext cx="10793547" cy="39624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31744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190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kern="1200" dirty="0" err="1"/>
                        <a:t>mouseup</a:t>
                      </a:r>
                      <a:r>
                        <a:rPr lang="en-US" sz="2000" b="0" kern="1200" dirty="0"/>
                        <a:t> : </a:t>
                      </a:r>
                      <a:r>
                        <a:rPr lang="en-US" sz="2000" b="0" kern="1200" dirty="0" err="1"/>
                        <a:t>onmouseup</a:t>
                      </a:r>
                      <a:endParaRPr lang="en-US" sz="20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CCDED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b="0" kern="1200" dirty="0"/>
                        <a:t>The event occurs when a user releases a mouse button over an element</a:t>
                      </a:r>
                      <a:endParaRPr lang="en-US" sz="20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CCDE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9816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4CD91D-3935-3C11-D604-4048DB1337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10B90-048A-19D7-B392-76F4830BD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Keyboard Events</a:t>
            </a:r>
          </a:p>
        </p:txBody>
      </p:sp>
      <p:graphicFrame>
        <p:nvGraphicFramePr>
          <p:cNvPr id="3" name="Content Placeholder 3">
            <a:extLst>
              <a:ext uri="{FF2B5EF4-FFF2-40B4-BE49-F238E27FC236}">
                <a16:creationId xmlns:a16="http://schemas.microsoft.com/office/drawing/2014/main" id="{46CF8A82-A8D6-BC29-2C84-2152A24C3A3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85116056"/>
              </p:ext>
            </p:extLst>
          </p:nvPr>
        </p:nvGraphicFramePr>
        <p:xfrm>
          <a:off x="619996" y="1233794"/>
          <a:ext cx="10800673" cy="79248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31775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31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Event : Attribute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000" dirty="0"/>
                        <a:t>Description </a:t>
                      </a:r>
                      <a:endParaRPr lang="en-US" sz="20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/>
                        <a:t>keydown</a:t>
                      </a:r>
                      <a:r>
                        <a:rPr lang="en-US" sz="2000" kern="1200" dirty="0"/>
                        <a:t> : </a:t>
                      </a:r>
                      <a:r>
                        <a:rPr lang="en-US" sz="2000" dirty="0" err="1"/>
                        <a:t>onkeydown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The event occurs when the user is pressing a key or holding down a key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108EBA09-B2BD-6522-1AAF-6175B6969C7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56589046"/>
              </p:ext>
            </p:extLst>
          </p:nvPr>
        </p:nvGraphicFramePr>
        <p:xfrm>
          <a:off x="619997" y="2026274"/>
          <a:ext cx="10800672" cy="39624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31775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31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/>
                        <a:t>keypress</a:t>
                      </a:r>
                      <a:r>
                        <a:rPr lang="en-US" sz="2000" b="0" kern="1200" dirty="0"/>
                        <a:t> : </a:t>
                      </a:r>
                      <a:r>
                        <a:rPr lang="en-US" sz="2000" b="0" dirty="0" err="1"/>
                        <a:t>onkeypress</a:t>
                      </a:r>
                      <a:endParaRPr lang="en-US" sz="20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/>
                        <a:t>The event occurs when the user is pressing a key or holding down a key</a:t>
                      </a:r>
                      <a:endParaRPr lang="en-US" sz="20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B0C9744E-F66E-36DA-4CAB-CB1ECBD8085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56613259"/>
              </p:ext>
            </p:extLst>
          </p:nvPr>
        </p:nvGraphicFramePr>
        <p:xfrm>
          <a:off x="619995" y="2420298"/>
          <a:ext cx="10800827" cy="39624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31775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32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err="1"/>
                        <a:t>keyup</a:t>
                      </a:r>
                      <a:r>
                        <a:rPr lang="en-US" sz="2000" b="0" kern="1200" dirty="0"/>
                        <a:t> : </a:t>
                      </a:r>
                      <a:r>
                        <a:rPr lang="en-US" sz="2000" b="0" dirty="0" err="1"/>
                        <a:t>onkeyup</a:t>
                      </a:r>
                      <a:endParaRPr lang="en-US" sz="20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CCDED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b="0" dirty="0"/>
                        <a:t>The event occurs when a keyboard key is released</a:t>
                      </a:r>
                      <a:endParaRPr lang="en-US" sz="20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CCDE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4727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85A7D8-26A5-22DF-5371-54F6C1FE72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B1D5-3AC7-4EB8-1102-45B3F304F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Frame/Object Events</a:t>
            </a:r>
          </a:p>
        </p:txBody>
      </p:sp>
      <p:graphicFrame>
        <p:nvGraphicFramePr>
          <p:cNvPr id="3" name="Content Placeholder 3">
            <a:extLst>
              <a:ext uri="{FF2B5EF4-FFF2-40B4-BE49-F238E27FC236}">
                <a16:creationId xmlns:a16="http://schemas.microsoft.com/office/drawing/2014/main" id="{EF38B0F6-756A-A363-E0DD-E635E0EA99C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83624567"/>
              </p:ext>
            </p:extLst>
          </p:nvPr>
        </p:nvGraphicFramePr>
        <p:xfrm>
          <a:off x="619844" y="928994"/>
          <a:ext cx="10800673" cy="109728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31775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31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Event : Attribute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000" dirty="0"/>
                        <a:t>Description </a:t>
                      </a:r>
                      <a:endParaRPr lang="en-US" sz="20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abort</a:t>
                      </a:r>
                      <a:r>
                        <a:rPr lang="en-US" sz="2000" kern="1200" dirty="0"/>
                        <a:t> : </a:t>
                      </a:r>
                      <a:r>
                        <a:rPr lang="en-US" sz="2000" dirty="0" err="1"/>
                        <a:t>onabort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The event occurs when an image is stopped from loading before completely loaded (for &lt;object&gt;)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7340C366-986B-E9D6-8409-A07306A4A82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7285352"/>
              </p:ext>
            </p:extLst>
          </p:nvPr>
        </p:nvGraphicFramePr>
        <p:xfrm>
          <a:off x="619997" y="2026274"/>
          <a:ext cx="10800672" cy="70104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31775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31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/>
                        <a:t>error</a:t>
                      </a:r>
                      <a:r>
                        <a:rPr lang="en-US" sz="2000" b="0" kern="1200" dirty="0"/>
                        <a:t> : </a:t>
                      </a:r>
                      <a:r>
                        <a:rPr lang="en-US" sz="2000" b="0" dirty="0" err="1"/>
                        <a:t>onerror</a:t>
                      </a:r>
                      <a:endParaRPr lang="en-US" sz="20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/>
                        <a:t>The event occurs when an image does not load properly (for &lt;object&gt;, &lt;body&gt; and &lt;frameset&gt;)</a:t>
                      </a:r>
                      <a:endParaRPr lang="en-US" sz="20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0CEA9021-861A-158E-75EE-C617DDE26EF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16602724"/>
              </p:ext>
            </p:extLst>
          </p:nvPr>
        </p:nvGraphicFramePr>
        <p:xfrm>
          <a:off x="619690" y="2727314"/>
          <a:ext cx="10800827" cy="70104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31775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32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/>
                        <a:t>load</a:t>
                      </a:r>
                      <a:r>
                        <a:rPr lang="en-US" sz="2000" b="0" kern="1200" dirty="0"/>
                        <a:t> : </a:t>
                      </a:r>
                      <a:r>
                        <a:rPr lang="en-US" sz="2000" b="0" dirty="0"/>
                        <a:t>onload</a:t>
                      </a:r>
                      <a:endParaRPr lang="en-US" sz="20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CCDED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b="0" dirty="0"/>
                        <a:t>The event occurs when a document, frameset, or &lt;object&gt; has been loaded</a:t>
                      </a:r>
                      <a:endParaRPr lang="en-US" sz="20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CCDE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FA99264-EB0A-6CD9-5657-FC0233B1EFE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58205373"/>
              </p:ext>
            </p:extLst>
          </p:nvPr>
        </p:nvGraphicFramePr>
        <p:xfrm>
          <a:off x="623106" y="3428980"/>
          <a:ext cx="10800672" cy="471216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31775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31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12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/>
                        <a:t>resize</a:t>
                      </a:r>
                      <a:r>
                        <a:rPr lang="en-US" sz="2000" b="0" kern="1200" dirty="0"/>
                        <a:t> : </a:t>
                      </a:r>
                      <a:r>
                        <a:rPr lang="en-US" sz="2000" b="0" dirty="0" err="1"/>
                        <a:t>onresize</a:t>
                      </a:r>
                      <a:endParaRPr lang="en-US" sz="20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b="0" dirty="0"/>
                        <a:t>The event occurs when a document view is resized</a:t>
                      </a:r>
                      <a:endParaRPr lang="en-US" sz="20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F8899015-82C0-37BF-7142-D9C53A469B2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98289494"/>
              </p:ext>
            </p:extLst>
          </p:nvPr>
        </p:nvGraphicFramePr>
        <p:xfrm>
          <a:off x="622799" y="3906080"/>
          <a:ext cx="10800827" cy="39624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31775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32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/>
                        <a:t>scroll</a:t>
                      </a:r>
                      <a:r>
                        <a:rPr lang="en-US" sz="2000" b="0" kern="1200" dirty="0"/>
                        <a:t> : </a:t>
                      </a:r>
                      <a:r>
                        <a:rPr lang="en-US" sz="2000" b="0" dirty="0" err="1"/>
                        <a:t>onscroll</a:t>
                      </a:r>
                      <a:endParaRPr lang="en-US" sz="20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CCDED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b="0" dirty="0"/>
                        <a:t>The event occurs when a document view is scrolled</a:t>
                      </a:r>
                      <a:endParaRPr lang="en-US" sz="20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CCDE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D0BB75A4-8DF3-5F71-AFC5-EA3416D6C37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26541123"/>
              </p:ext>
            </p:extLst>
          </p:nvPr>
        </p:nvGraphicFramePr>
        <p:xfrm>
          <a:off x="622800" y="4316629"/>
          <a:ext cx="10800827" cy="70104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31775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32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rgbClr val="FF0000"/>
                          </a:solidFill>
                        </a:rPr>
                        <a:t>unload</a:t>
                      </a:r>
                      <a:r>
                        <a:rPr lang="en-US" sz="2000" b="0" kern="1200" dirty="0"/>
                        <a:t> : </a:t>
                      </a:r>
                      <a:r>
                        <a:rPr lang="en-US" sz="2000" b="0" dirty="0" err="1">
                          <a:solidFill>
                            <a:srgbClr val="FF0000"/>
                          </a:solidFill>
                        </a:rPr>
                        <a:t>onunload</a:t>
                      </a:r>
                      <a:endParaRPr lang="en-US" sz="2000" b="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CCDED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b="0" dirty="0">
                          <a:solidFill>
                            <a:srgbClr val="FF0000"/>
                          </a:solidFill>
                        </a:rPr>
                        <a:t>The event occurs when a document is removed from a window or frame (for &lt;body&gt; and &lt;frameset&gt;)</a:t>
                      </a:r>
                      <a:endParaRPr lang="en-US" sz="2000" b="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CCDE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84A2542-E401-647A-692A-FA71926AF4D6}"/>
              </a:ext>
            </a:extLst>
          </p:cNvPr>
          <p:cNvSpPr txBox="1"/>
          <p:nvPr/>
        </p:nvSpPr>
        <p:spPr>
          <a:xfrm>
            <a:off x="627482" y="5223886"/>
            <a:ext cx="84232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Note: Red </a:t>
            </a:r>
            <a:r>
              <a:rPr lang="en-IN" dirty="0" err="1">
                <a:solidFill>
                  <a:srgbClr val="FF0000"/>
                </a:solidFill>
              </a:rPr>
              <a:t>color</a:t>
            </a:r>
            <a:r>
              <a:rPr lang="en-IN" dirty="0">
                <a:solidFill>
                  <a:srgbClr val="FF0000"/>
                </a:solidFill>
              </a:rPr>
              <a:t> properties are deprecated and not supported in many browser versions</a:t>
            </a:r>
          </a:p>
        </p:txBody>
      </p:sp>
    </p:spTree>
    <p:extLst>
      <p:ext uri="{BB962C8B-B14F-4D97-AF65-F5344CB8AC3E}">
        <p14:creationId xmlns:p14="http://schemas.microsoft.com/office/powerpoint/2010/main" val="2329162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C35A08-BE68-1A71-D8AB-9D2136D4CC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F3380-5BFB-7E83-684C-2B19F601D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Events</a:t>
            </a:r>
          </a:p>
        </p:txBody>
      </p:sp>
      <p:graphicFrame>
        <p:nvGraphicFramePr>
          <p:cNvPr id="3" name="Content Placeholder 3">
            <a:extLst>
              <a:ext uri="{FF2B5EF4-FFF2-40B4-BE49-F238E27FC236}">
                <a16:creationId xmlns:a16="http://schemas.microsoft.com/office/drawing/2014/main" id="{EF9AC987-A21E-858F-EA59-69AC8414573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5717777"/>
              </p:ext>
            </p:extLst>
          </p:nvPr>
        </p:nvGraphicFramePr>
        <p:xfrm>
          <a:off x="619844" y="928994"/>
          <a:ext cx="10800673" cy="79248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31775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31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Event : Attribute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000" dirty="0"/>
                        <a:t>Description </a:t>
                      </a:r>
                      <a:endParaRPr lang="en-US" sz="20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blur</a:t>
                      </a:r>
                      <a:r>
                        <a:rPr lang="en-US" sz="2000" kern="1200" dirty="0"/>
                        <a:t> : </a:t>
                      </a:r>
                      <a:r>
                        <a:rPr lang="en-US" sz="2000" dirty="0" err="1"/>
                        <a:t>onblur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The event occurs when a form element loses focus</a:t>
                      </a:r>
                      <a:endParaRPr lang="en-US" sz="2000" dirty="0">
                        <a:latin typeface="+mn-lt"/>
                        <a:ea typeface="Calibri"/>
                        <a:cs typeface="Shrut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F5D3CA54-35A9-F4AA-2DDF-43F9DA7FCD9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11362945"/>
              </p:ext>
            </p:extLst>
          </p:nvPr>
        </p:nvGraphicFramePr>
        <p:xfrm>
          <a:off x="619997" y="1718359"/>
          <a:ext cx="10800672" cy="70104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31775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31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/>
                        <a:t>change</a:t>
                      </a:r>
                      <a:r>
                        <a:rPr lang="en-US" sz="2000" b="0" kern="1200" dirty="0"/>
                        <a:t> : </a:t>
                      </a:r>
                      <a:r>
                        <a:rPr lang="en-US" sz="2000" b="0" dirty="0" err="1"/>
                        <a:t>onchange</a:t>
                      </a:r>
                      <a:endParaRPr lang="en-US" sz="20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/>
                        <a:t>The event occurs when the content of a form element, the selection, or the checked state have changed (for &lt;input&gt;, &lt;select&gt;, and &lt;</a:t>
                      </a:r>
                      <a:r>
                        <a:rPr lang="en-US" sz="2000" b="0" dirty="0" err="1"/>
                        <a:t>textarea</a:t>
                      </a:r>
                      <a:r>
                        <a:rPr lang="en-US" sz="2000" b="0" dirty="0"/>
                        <a:t>&gt;)</a:t>
                      </a:r>
                      <a:endParaRPr lang="en-US" sz="20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74F1E5A5-F1BD-0F14-2ECC-819DFD0B342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86136414"/>
              </p:ext>
            </p:extLst>
          </p:nvPr>
        </p:nvGraphicFramePr>
        <p:xfrm>
          <a:off x="619690" y="2419399"/>
          <a:ext cx="10800827" cy="70104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31775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32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/>
                        <a:t>focus</a:t>
                      </a:r>
                      <a:r>
                        <a:rPr lang="en-US" sz="2000" b="0" kern="1200" dirty="0"/>
                        <a:t> : </a:t>
                      </a:r>
                      <a:r>
                        <a:rPr lang="en-US" sz="2000" b="0" dirty="0" err="1"/>
                        <a:t>onfocus</a:t>
                      </a:r>
                      <a:endParaRPr lang="en-US" sz="20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CCDED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b="0" dirty="0"/>
                        <a:t>The event occurs when an element gets focus (for &lt;label&gt;, &lt;input&gt;, &lt;select&gt;, </a:t>
                      </a:r>
                      <a:r>
                        <a:rPr lang="en-US" sz="2000" b="0" dirty="0" err="1"/>
                        <a:t>textarea</a:t>
                      </a:r>
                      <a:r>
                        <a:rPr lang="en-US" sz="2000" b="0" dirty="0"/>
                        <a:t>&gt;, and &lt;button&gt;)</a:t>
                      </a:r>
                      <a:endParaRPr lang="en-US" sz="20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CCDE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351691E-81DB-6B6A-5EB3-F1A866EAD35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09074498"/>
              </p:ext>
            </p:extLst>
          </p:nvPr>
        </p:nvGraphicFramePr>
        <p:xfrm>
          <a:off x="623106" y="3121065"/>
          <a:ext cx="10800672" cy="471216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31775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31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12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/>
                        <a:t>reset</a:t>
                      </a:r>
                      <a:r>
                        <a:rPr lang="en-US" sz="2000" b="0" kern="1200" dirty="0"/>
                        <a:t> : </a:t>
                      </a:r>
                      <a:r>
                        <a:rPr lang="en-US" sz="2000" b="0" dirty="0" err="1"/>
                        <a:t>onreset</a:t>
                      </a:r>
                      <a:endParaRPr lang="en-US" sz="20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b="0" dirty="0"/>
                        <a:t>The event occurs when a form is reset</a:t>
                      </a:r>
                      <a:endParaRPr lang="en-US" sz="20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6F1F77D4-B9C4-4E4F-49B4-6ACF770DF16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38703673"/>
              </p:ext>
            </p:extLst>
          </p:nvPr>
        </p:nvGraphicFramePr>
        <p:xfrm>
          <a:off x="622799" y="3598165"/>
          <a:ext cx="10800827" cy="70104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31775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32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/>
                        <a:t>select</a:t>
                      </a:r>
                      <a:r>
                        <a:rPr lang="en-US" sz="2000" b="0" kern="1200" dirty="0"/>
                        <a:t> : </a:t>
                      </a:r>
                      <a:r>
                        <a:rPr lang="en-US" sz="2000" b="0" dirty="0" err="1"/>
                        <a:t>onselect</a:t>
                      </a:r>
                      <a:endParaRPr lang="en-US" sz="20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CCDED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b="0" dirty="0"/>
                        <a:t>The event occurs when a user selects some  text (for &lt;input&gt; and &lt;</a:t>
                      </a:r>
                      <a:r>
                        <a:rPr lang="en-US" sz="2000" b="0" dirty="0" err="1"/>
                        <a:t>textarea</a:t>
                      </a:r>
                      <a:r>
                        <a:rPr lang="en-US" sz="2000" b="0" dirty="0"/>
                        <a:t>&gt;)</a:t>
                      </a:r>
                      <a:endParaRPr lang="en-US" sz="20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CCDE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209C37B1-9036-23D3-C745-B6177858718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82263201"/>
              </p:ext>
            </p:extLst>
          </p:nvPr>
        </p:nvGraphicFramePr>
        <p:xfrm>
          <a:off x="622800" y="4297961"/>
          <a:ext cx="10800827" cy="39624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31775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32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b="0" dirty="0"/>
                        <a:t>submit</a:t>
                      </a:r>
                      <a:r>
                        <a:rPr lang="en-US" sz="2000" b="0" kern="1200" dirty="0"/>
                        <a:t> : </a:t>
                      </a:r>
                      <a:r>
                        <a:rPr lang="en-US" sz="2000" b="0" dirty="0" err="1"/>
                        <a:t>onsubmit</a:t>
                      </a:r>
                      <a:endParaRPr lang="en-US" sz="20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CCDED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b="0" dirty="0"/>
                        <a:t>The event occurs when a form is submitted</a:t>
                      </a:r>
                      <a:endParaRPr lang="en-US" sz="20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CCDE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9292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Callbacks in </a:t>
            </a:r>
            <a:r>
              <a:rPr lang="en-US" dirty="0" err="1"/>
              <a:t>Javascript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480931" y="868403"/>
            <a:ext cx="5230137" cy="5632311"/>
          </a:xfrm>
          <a:prstGeom prst="rect">
            <a:avLst/>
          </a:prstGeom>
          <a:ln/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&lt;script type="text/</a:t>
            </a:r>
            <a:r>
              <a:rPr lang="en-US" dirty="0" err="1">
                <a:latin typeface="Consolas" panose="020B0609020204030204" pitchFamily="49" charset="0"/>
              </a:rPr>
              <a:t>javascript</a:t>
            </a:r>
            <a:r>
              <a:rPr lang="en-US" dirty="0">
                <a:latin typeface="Consolas" panose="020B0609020204030204" pitchFamily="49" charset="0"/>
              </a:rPr>
              <a:t>"&gt;</a:t>
            </a:r>
          </a:p>
          <a:p>
            <a:r>
              <a:rPr lang="en-US" dirty="0">
                <a:latin typeface="Consolas" panose="020B0609020204030204" pitchFamily="49" charset="0"/>
              </a:rPr>
              <a:t>	function add(a, b, d, </a:t>
            </a:r>
            <a:r>
              <a:rPr lang="en-US" dirty="0" err="1">
                <a:latin typeface="Consolas" panose="020B0609020204030204" pitchFamily="49" charset="0"/>
              </a:rPr>
              <a:t>nextFun</a:t>
            </a:r>
            <a:r>
              <a:rPr lang="en-US" dirty="0">
                <a:latin typeface="Consolas" panose="020B0609020204030204" pitchFamily="49" charset="0"/>
              </a:rPr>
              <a:t>){</a:t>
            </a:r>
          </a:p>
          <a:p>
            <a:r>
              <a:rPr lang="en-US" dirty="0">
                <a:latin typeface="Consolas" panose="020B0609020204030204" pitchFamily="49" charset="0"/>
              </a:rPr>
              <a:t>      		</a:t>
            </a:r>
            <a:r>
              <a:rPr lang="en-US" dirty="0" err="1">
                <a:latin typeface="Consolas" panose="020B0609020204030204" pitchFamily="49" charset="0"/>
              </a:rPr>
              <a:t>ans</a:t>
            </a:r>
            <a:r>
              <a:rPr lang="en-US" dirty="0">
                <a:latin typeface="Consolas" panose="020B0609020204030204" pitchFamily="49" charset="0"/>
              </a:rPr>
              <a:t> = a + b;</a:t>
            </a:r>
          </a:p>
          <a:p>
            <a:r>
              <a:rPr lang="en-US" dirty="0">
                <a:latin typeface="Consolas" panose="020B0609020204030204" pitchFamily="49" charset="0"/>
              </a:rPr>
              <a:t>      		</a:t>
            </a:r>
            <a:r>
              <a:rPr lang="en-US" dirty="0" err="1">
                <a:latin typeface="Consolas" panose="020B0609020204030204" pitchFamily="49" charset="0"/>
              </a:rPr>
              <a:t>nextFun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ans</a:t>
            </a:r>
            <a:r>
              <a:rPr lang="en-US" dirty="0">
                <a:latin typeface="Consolas" panose="020B0609020204030204" pitchFamily="49" charset="0"/>
              </a:rPr>
              <a:t>, d);</a:t>
            </a:r>
          </a:p>
          <a:p>
            <a:r>
              <a:rPr lang="en-US" dirty="0">
                <a:latin typeface="Consolas" panose="020B0609020204030204" pitchFamily="49" charset="0"/>
              </a:rPr>
              <a:t>      		return </a:t>
            </a:r>
            <a:r>
              <a:rPr lang="en-US" dirty="0" err="1">
                <a:latin typeface="Consolas" panose="020B0609020204030204" pitchFamily="49" charset="0"/>
              </a:rPr>
              <a:t>ans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</a:rPr>
              <a:t>   	}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  	function </a:t>
            </a:r>
            <a:r>
              <a:rPr lang="en-US" dirty="0" err="1">
                <a:latin typeface="Consolas" panose="020B0609020204030204" pitchFamily="49" charset="0"/>
              </a:rPr>
              <a:t>mul</a:t>
            </a:r>
            <a:r>
              <a:rPr lang="en-US" dirty="0">
                <a:latin typeface="Consolas" panose="020B0609020204030204" pitchFamily="49" charset="0"/>
              </a:rPr>
              <a:t>(a, b){</a:t>
            </a:r>
          </a:p>
          <a:p>
            <a:r>
              <a:rPr lang="en-US" dirty="0">
                <a:latin typeface="Consolas" panose="020B0609020204030204" pitchFamily="49" charset="0"/>
              </a:rPr>
              <a:t>      		</a:t>
            </a:r>
            <a:r>
              <a:rPr lang="en-US" dirty="0" err="1">
                <a:latin typeface="Consolas" panose="020B0609020204030204" pitchFamily="49" charset="0"/>
              </a:rPr>
              <a:t>ans</a:t>
            </a:r>
            <a:r>
              <a:rPr lang="en-US" dirty="0">
                <a:latin typeface="Consolas" panose="020B0609020204030204" pitchFamily="49" charset="0"/>
              </a:rPr>
              <a:t> = a * b;</a:t>
            </a:r>
          </a:p>
          <a:p>
            <a:r>
              <a:rPr lang="en-US" dirty="0">
                <a:latin typeface="Consolas" panose="020B0609020204030204" pitchFamily="49" charset="0"/>
              </a:rPr>
              <a:t>      		return </a:t>
            </a:r>
            <a:r>
              <a:rPr lang="en-US" dirty="0" err="1">
                <a:latin typeface="Consolas" panose="020B0609020204030204" pitchFamily="49" charset="0"/>
              </a:rPr>
              <a:t>ans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</a:rPr>
              <a:t>    	}</a:t>
            </a:r>
          </a:p>
          <a:p>
            <a:r>
              <a:rPr lang="en-US" dirty="0">
                <a:latin typeface="Consolas" panose="020B0609020204030204" pitchFamily="49" charset="0"/>
              </a:rPr>
              <a:t>	</a:t>
            </a:r>
          </a:p>
          <a:p>
            <a:r>
              <a:rPr lang="en-US" dirty="0">
                <a:latin typeface="Consolas" panose="020B0609020204030204" pitchFamily="49" charset="0"/>
              </a:rPr>
              <a:t>	p1 = 10;</a:t>
            </a:r>
          </a:p>
          <a:p>
            <a:r>
              <a:rPr lang="en-US" dirty="0">
                <a:latin typeface="Consolas" panose="020B0609020204030204" pitchFamily="49" charset="0"/>
              </a:rPr>
              <a:t>	p2 = 20;</a:t>
            </a:r>
          </a:p>
          <a:p>
            <a:r>
              <a:rPr lang="en-US" dirty="0">
                <a:latin typeface="Consolas" panose="020B0609020204030204" pitchFamily="49" charset="0"/>
              </a:rPr>
              <a:t>	p3 = 30;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  	//(P1 + P2) * P3</a:t>
            </a:r>
          </a:p>
          <a:p>
            <a:r>
              <a:rPr lang="en-US" dirty="0">
                <a:latin typeface="Consolas" panose="020B0609020204030204" pitchFamily="49" charset="0"/>
              </a:rPr>
              <a:t>    	</a:t>
            </a:r>
            <a:r>
              <a:rPr lang="en-US" dirty="0" err="1">
                <a:latin typeface="Consolas" panose="020B0609020204030204" pitchFamily="49" charset="0"/>
              </a:rPr>
              <a:t>ans</a:t>
            </a:r>
            <a:r>
              <a:rPr lang="en-US" dirty="0">
                <a:latin typeface="Consolas" panose="020B0609020204030204" pitchFamily="49" charset="0"/>
              </a:rPr>
              <a:t> = add(p1, p2, p3, </a:t>
            </a:r>
            <a:r>
              <a:rPr lang="en-US" dirty="0" err="1">
                <a:latin typeface="Consolas" panose="020B0609020204030204" pitchFamily="49" charset="0"/>
              </a:rPr>
              <a:t>mul</a:t>
            </a:r>
            <a:r>
              <a:rPr lang="en-US" dirty="0"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latin typeface="Consolas" panose="020B0609020204030204" pitchFamily="49" charset="0"/>
              </a:rPr>
              <a:t>    	alert(</a:t>
            </a:r>
            <a:r>
              <a:rPr lang="en-US" dirty="0" err="1">
                <a:latin typeface="Consolas" panose="020B0609020204030204" pitchFamily="49" charset="0"/>
              </a:rPr>
              <a:t>ans</a:t>
            </a:r>
            <a:r>
              <a:rPr lang="en-US" dirty="0"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latin typeface="Consolas" panose="020B0609020204030204" pitchFamily="49" charset="0"/>
              </a:rPr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237741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Function as Arguments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131180" y="868403"/>
            <a:ext cx="11929641" cy="4801314"/>
          </a:xfrm>
          <a:prstGeom prst="rect">
            <a:avLst/>
          </a:prstGeom>
          <a:ln/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&lt;script type="text/</a:t>
            </a:r>
            <a:r>
              <a:rPr lang="en-US" dirty="0" err="1">
                <a:latin typeface="Consolas" panose="020B0609020204030204" pitchFamily="49" charset="0"/>
              </a:rPr>
              <a:t>javascript</a:t>
            </a:r>
            <a:r>
              <a:rPr lang="en-US" dirty="0">
                <a:latin typeface="Consolas" panose="020B0609020204030204" pitchFamily="49" charset="0"/>
              </a:rPr>
              <a:t>"&gt;</a:t>
            </a:r>
          </a:p>
          <a:p>
            <a:r>
              <a:rPr lang="en-US" dirty="0">
                <a:latin typeface="Consolas" panose="020B0609020204030204" pitchFamily="49" charset="0"/>
              </a:rPr>
              <a:t>	function </a:t>
            </a:r>
            <a:r>
              <a:rPr lang="en-US" dirty="0" err="1">
                <a:latin typeface="Consolas" panose="020B0609020204030204" pitchFamily="49" charset="0"/>
              </a:rPr>
              <a:t>calculate_area</a:t>
            </a:r>
            <a:r>
              <a:rPr lang="en-US" dirty="0">
                <a:latin typeface="Consolas" panose="020B0609020204030204" pitchFamily="49" charset="0"/>
              </a:rPr>
              <a:t>(l, b) { </a:t>
            </a:r>
          </a:p>
          <a:p>
            <a:r>
              <a:rPr lang="en-US" dirty="0">
                <a:latin typeface="Consolas" panose="020B0609020204030204" pitchFamily="49" charset="0"/>
              </a:rPr>
              <a:t>    		return(l * b);	</a:t>
            </a:r>
          </a:p>
          <a:p>
            <a:r>
              <a:rPr lang="en-US" dirty="0">
                <a:latin typeface="Consolas" panose="020B0609020204030204" pitchFamily="49" charset="0"/>
              </a:rPr>
              <a:t>	}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	function </a:t>
            </a:r>
            <a:r>
              <a:rPr lang="en-US" dirty="0" err="1">
                <a:latin typeface="Consolas" panose="020B0609020204030204" pitchFamily="49" charset="0"/>
              </a:rPr>
              <a:t>calculate_perimeter</a:t>
            </a:r>
            <a:r>
              <a:rPr lang="en-US" dirty="0">
                <a:latin typeface="Consolas" panose="020B0609020204030204" pitchFamily="49" charset="0"/>
              </a:rPr>
              <a:t>(l, b) { </a:t>
            </a:r>
          </a:p>
          <a:p>
            <a:r>
              <a:rPr lang="en-US" dirty="0">
                <a:latin typeface="Consolas" panose="020B0609020204030204" pitchFamily="49" charset="0"/>
              </a:rPr>
              <a:t>    		return(2 * (l + b));		</a:t>
            </a:r>
          </a:p>
          <a:p>
            <a:r>
              <a:rPr lang="en-US" dirty="0">
                <a:latin typeface="Consolas" panose="020B0609020204030204" pitchFamily="49" charset="0"/>
              </a:rPr>
              <a:t>	}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	function </a:t>
            </a:r>
            <a:r>
              <a:rPr lang="en-US" dirty="0" err="1">
                <a:latin typeface="Consolas" panose="020B0609020204030204" pitchFamily="49" charset="0"/>
              </a:rPr>
              <a:t>rectangle_calculator</a:t>
            </a:r>
            <a:r>
              <a:rPr lang="en-US" dirty="0">
                <a:latin typeface="Consolas" panose="020B0609020204030204" pitchFamily="49" charset="0"/>
              </a:rPr>
              <a:t>(l, b, property){</a:t>
            </a:r>
          </a:p>
          <a:p>
            <a:r>
              <a:rPr lang="en-US" dirty="0">
                <a:latin typeface="Consolas" panose="020B0609020204030204" pitchFamily="49" charset="0"/>
              </a:rPr>
              <a:t>		</a:t>
            </a:r>
            <a:r>
              <a:rPr lang="en-US" dirty="0" err="1">
                <a:latin typeface="Consolas" panose="020B0609020204030204" pitchFamily="49" charset="0"/>
              </a:rPr>
              <a:t>ans</a:t>
            </a:r>
            <a:r>
              <a:rPr lang="en-US" dirty="0">
                <a:latin typeface="Consolas" panose="020B0609020204030204" pitchFamily="49" charset="0"/>
              </a:rPr>
              <a:t> = property(l, b);</a:t>
            </a:r>
          </a:p>
          <a:p>
            <a:r>
              <a:rPr lang="en-US" dirty="0">
                <a:latin typeface="Consolas" panose="020B0609020204030204" pitchFamily="49" charset="0"/>
              </a:rPr>
              <a:t>		return </a:t>
            </a:r>
            <a:r>
              <a:rPr lang="en-US" dirty="0" err="1">
                <a:latin typeface="Consolas" panose="020B0609020204030204" pitchFamily="49" charset="0"/>
              </a:rPr>
              <a:t>ans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</a:rPr>
              <a:t>	}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	console.log("Area: "+ </a:t>
            </a:r>
            <a:r>
              <a:rPr lang="en-US" dirty="0" err="1">
                <a:latin typeface="Consolas" panose="020B0609020204030204" pitchFamily="49" charset="0"/>
              </a:rPr>
              <a:t>rectangle_calculator</a:t>
            </a:r>
            <a:r>
              <a:rPr lang="en-US" dirty="0">
                <a:latin typeface="Consolas" panose="020B0609020204030204" pitchFamily="49" charset="0"/>
              </a:rPr>
              <a:t>(2, 5, </a:t>
            </a:r>
            <a:r>
              <a:rPr lang="en-US" dirty="0" err="1">
                <a:latin typeface="Consolas" panose="020B0609020204030204" pitchFamily="49" charset="0"/>
              </a:rPr>
              <a:t>calculate_area</a:t>
            </a:r>
            <a:r>
              <a:rPr lang="en-US" dirty="0">
                <a:latin typeface="Consolas" panose="020B0609020204030204" pitchFamily="49" charset="0"/>
              </a:rPr>
              <a:t>) + " </a:t>
            </a:r>
            <a:r>
              <a:rPr lang="en-US" dirty="0" err="1">
                <a:latin typeface="Consolas" panose="020B0609020204030204" pitchFamily="49" charset="0"/>
              </a:rPr>
              <a:t>squareunit</a:t>
            </a:r>
            <a:r>
              <a:rPr lang="en-US" dirty="0">
                <a:latin typeface="Consolas" panose="020B0609020204030204" pitchFamily="49" charset="0"/>
              </a:rPr>
              <a:t>");</a:t>
            </a:r>
          </a:p>
          <a:p>
            <a:r>
              <a:rPr lang="en-US" dirty="0">
                <a:latin typeface="Consolas" panose="020B0609020204030204" pitchFamily="49" charset="0"/>
              </a:rPr>
              <a:t>	console.log("perimeter: "+ </a:t>
            </a:r>
            <a:r>
              <a:rPr lang="en-US" dirty="0" err="1">
                <a:latin typeface="Consolas" panose="020B0609020204030204" pitchFamily="49" charset="0"/>
              </a:rPr>
              <a:t>rectangle_calculator</a:t>
            </a:r>
            <a:r>
              <a:rPr lang="en-US" dirty="0">
                <a:latin typeface="Consolas" panose="020B0609020204030204" pitchFamily="49" charset="0"/>
              </a:rPr>
              <a:t>(2, 5, </a:t>
            </a:r>
            <a:r>
              <a:rPr lang="en-US" dirty="0" err="1">
                <a:latin typeface="Consolas" panose="020B0609020204030204" pitchFamily="49" charset="0"/>
              </a:rPr>
              <a:t>calculate_perimeter</a:t>
            </a:r>
            <a:r>
              <a:rPr lang="en-US" dirty="0">
                <a:latin typeface="Consolas" panose="020B0609020204030204" pitchFamily="49" charset="0"/>
              </a:rPr>
              <a:t>) + " unit");</a:t>
            </a:r>
          </a:p>
          <a:p>
            <a:r>
              <a:rPr lang="en-US" dirty="0">
                <a:latin typeface="Consolas" panose="020B0609020204030204" pitchFamily="49" charset="0"/>
              </a:rPr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2079717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IN" dirty="0"/>
              <a:t>chirag.sakhrani@darshan.ac.in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IN" dirty="0"/>
              <a:t>8401191184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/>
              <a:t>Computer Application Department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IN" dirty="0"/>
              <a:t>Prof. </a:t>
            </a:r>
            <a:r>
              <a:rPr lang="en-IN" dirty="0" err="1"/>
              <a:t>Chirag</a:t>
            </a:r>
            <a:r>
              <a:rPr lang="en-IN" dirty="0"/>
              <a:t> K </a:t>
            </a:r>
            <a:r>
              <a:rPr lang="en-IN" dirty="0" err="1"/>
              <a:t>Sakhrani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2675062" y="0"/>
            <a:ext cx="4646358" cy="734653"/>
          </a:xfrm>
        </p:spPr>
        <p:txBody>
          <a:bodyPr/>
          <a:lstStyle/>
          <a:p>
            <a:r>
              <a:rPr lang="en-US" dirty="0"/>
              <a:t>Client Side Scripting using </a:t>
            </a:r>
            <a:r>
              <a:rPr lang="en-US" dirty="0" err="1"/>
              <a:t>Javascript</a:t>
            </a:r>
            <a:r>
              <a:rPr lang="en-US" dirty="0"/>
              <a:t> </a:t>
            </a:r>
            <a:r>
              <a:rPr lang="en-IN" dirty="0"/>
              <a:t> (CSJS) (</a:t>
            </a:r>
            <a:r>
              <a:rPr lang="en-US" dirty="0"/>
              <a:t>2304CS431</a:t>
            </a:r>
            <a:r>
              <a:rPr lang="en-IN" dirty="0"/>
              <a:t>)</a:t>
            </a:r>
            <a:endParaRPr lang="en-US" dirty="0"/>
          </a:p>
        </p:txBody>
      </p:sp>
      <p:pic>
        <p:nvPicPr>
          <p:cNvPr id="10" name="Picture Placeholder 9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121899175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Array Properties and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 err="1"/>
              <a:t>Array.length</a:t>
            </a:r>
            <a:r>
              <a:rPr lang="en-US" sz="2200" dirty="0"/>
              <a:t> – determines number of element in an array.</a:t>
            </a:r>
          </a:p>
          <a:p>
            <a:r>
              <a:rPr lang="en-US" sz="2200" dirty="0" err="1"/>
              <a:t>Array.forEach</a:t>
            </a:r>
            <a:r>
              <a:rPr lang="en-US" sz="2200" dirty="0"/>
              <a:t>() method. - The </a:t>
            </a:r>
            <a:r>
              <a:rPr lang="en-US" sz="2200" b="1" dirty="0" err="1"/>
              <a:t>forEach</a:t>
            </a:r>
            <a:r>
              <a:rPr lang="en-US" sz="2200" dirty="0"/>
              <a:t>() </a:t>
            </a:r>
            <a:r>
              <a:rPr lang="en-US" sz="2200" b="1" dirty="0"/>
              <a:t>method</a:t>
            </a:r>
            <a:r>
              <a:rPr lang="en-US" sz="2200" dirty="0"/>
              <a:t> calls a </a:t>
            </a:r>
            <a:r>
              <a:rPr lang="en-US" sz="2200" b="1" dirty="0"/>
              <a:t>function</a:t>
            </a:r>
            <a:r>
              <a:rPr lang="en-US" sz="2200" dirty="0"/>
              <a:t> for each element in an </a:t>
            </a:r>
            <a:r>
              <a:rPr lang="en-US" sz="2200" b="1" dirty="0"/>
              <a:t>array</a:t>
            </a:r>
            <a:r>
              <a:rPr lang="en-US" sz="2200" dirty="0"/>
              <a:t>. The </a:t>
            </a:r>
            <a:r>
              <a:rPr lang="en-US" sz="2200" b="1" dirty="0" err="1"/>
              <a:t>forEach</a:t>
            </a:r>
            <a:r>
              <a:rPr lang="en-US" sz="2200" dirty="0"/>
              <a:t>() </a:t>
            </a:r>
            <a:r>
              <a:rPr lang="en-US" sz="2200" b="1" dirty="0"/>
              <a:t>method</a:t>
            </a:r>
            <a:r>
              <a:rPr lang="en-US" sz="2200" dirty="0"/>
              <a:t> is not executed for empty elements.</a:t>
            </a:r>
          </a:p>
          <a:p>
            <a:r>
              <a:rPr lang="en-US" sz="2200" dirty="0"/>
              <a:t>Array. </a:t>
            </a:r>
            <a:r>
              <a:rPr lang="en-US" sz="2200" dirty="0" err="1"/>
              <a:t>toString</a:t>
            </a:r>
            <a:r>
              <a:rPr lang="en-US" sz="2200" dirty="0"/>
              <a:t>() – Convert array to string of comma separated values.</a:t>
            </a:r>
          </a:p>
          <a:p>
            <a:r>
              <a:rPr lang="en-US" sz="2200" dirty="0" err="1"/>
              <a:t>Array.join</a:t>
            </a:r>
            <a:r>
              <a:rPr lang="en-US" sz="2200" dirty="0"/>
              <a:t>(“separator”) – It joins all array elements into a string with separator specified in parameter.</a:t>
            </a:r>
          </a:p>
          <a:p>
            <a:r>
              <a:rPr lang="en-US" sz="2200" dirty="0" err="1"/>
              <a:t>Array.concat</a:t>
            </a:r>
            <a:r>
              <a:rPr lang="en-US" sz="2200" dirty="0"/>
              <a:t>() Method.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43467" y="3447396"/>
            <a:ext cx="5931211" cy="2862322"/>
          </a:xfrm>
          <a:prstGeom prst="rect">
            <a:avLst/>
          </a:prstGeom>
          <a:ln/>
          <a:effectLst>
            <a:glow rad="63500">
              <a:schemeClr val="accent3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Code</a:t>
            </a:r>
          </a:p>
          <a:p>
            <a:r>
              <a:rPr lang="en-US" dirty="0"/>
              <a:t>&lt;script type="text/</a:t>
            </a:r>
            <a:r>
              <a:rPr lang="en-US" dirty="0" err="1"/>
              <a:t>javascript</a:t>
            </a:r>
            <a:r>
              <a:rPr lang="en-US" dirty="0"/>
              <a:t>"&gt;</a:t>
            </a:r>
          </a:p>
          <a:p>
            <a:pPr lvl="1"/>
            <a:r>
              <a:rPr lang="en-US" dirty="0"/>
              <a:t>const courses= ["</a:t>
            </a:r>
            <a:r>
              <a:rPr lang="en-US" dirty="0" err="1"/>
              <a:t>Btech</a:t>
            </a:r>
            <a:r>
              <a:rPr lang="en-US" dirty="0"/>
              <a:t>", "</a:t>
            </a:r>
            <a:r>
              <a:rPr lang="en-US" dirty="0" err="1"/>
              <a:t>Mtech</a:t>
            </a:r>
            <a:r>
              <a:rPr lang="en-US" dirty="0"/>
              <a:t>", "BCA", "</a:t>
            </a:r>
            <a:r>
              <a:rPr lang="en-US" dirty="0" err="1"/>
              <a:t>BScIT</a:t>
            </a:r>
            <a:r>
              <a:rPr lang="en-US" dirty="0"/>
              <a:t>", "MCA"];</a:t>
            </a:r>
          </a:p>
          <a:p>
            <a:r>
              <a:rPr lang="en-US" dirty="0"/>
              <a:t>		</a:t>
            </a:r>
          </a:p>
          <a:p>
            <a:pPr lvl="1"/>
            <a:r>
              <a:rPr lang="en-US" dirty="0" err="1"/>
              <a:t>courses.forEach</a:t>
            </a:r>
            <a:r>
              <a:rPr lang="en-US" dirty="0"/>
              <a:t>(</a:t>
            </a:r>
            <a:r>
              <a:rPr lang="en-US" dirty="0" err="1"/>
              <a:t>myfunction</a:t>
            </a:r>
            <a:r>
              <a:rPr lang="en-US" dirty="0"/>
              <a:t>);</a:t>
            </a:r>
          </a:p>
          <a:p>
            <a:endParaRPr lang="en-US" dirty="0"/>
          </a:p>
          <a:p>
            <a:pPr lvl="1"/>
            <a:r>
              <a:rPr lang="en-US" dirty="0"/>
              <a:t>function </a:t>
            </a:r>
            <a:r>
              <a:rPr lang="en-US" dirty="0" err="1"/>
              <a:t>myfunction</a:t>
            </a:r>
            <a:r>
              <a:rPr lang="en-US" dirty="0"/>
              <a:t>(values, index, array){</a:t>
            </a:r>
          </a:p>
          <a:p>
            <a:pPr lvl="2"/>
            <a:r>
              <a:rPr lang="en-US" dirty="0"/>
              <a:t>console.log(values);</a:t>
            </a:r>
          </a:p>
          <a:p>
            <a:pPr lvl="1"/>
            <a:r>
              <a:rPr lang="en-US" dirty="0"/>
              <a:t>}</a:t>
            </a:r>
          </a:p>
          <a:p>
            <a:r>
              <a:rPr lang="en-US" dirty="0"/>
              <a:t>&lt;/script&gt;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602376" y="3421121"/>
            <a:ext cx="3903893" cy="2585323"/>
          </a:xfrm>
          <a:prstGeom prst="rect">
            <a:avLst/>
          </a:prstGeom>
          <a:ln/>
          <a:effectLst>
            <a:glow rad="63500">
              <a:schemeClr val="accent3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Code</a:t>
            </a:r>
          </a:p>
          <a:p>
            <a:r>
              <a:rPr lang="en-US" dirty="0"/>
              <a:t>&lt;script type="text/</a:t>
            </a:r>
            <a:r>
              <a:rPr lang="en-US" dirty="0" err="1"/>
              <a:t>javascript</a:t>
            </a:r>
            <a:r>
              <a:rPr lang="en-US" dirty="0"/>
              <a:t>"&gt;</a:t>
            </a:r>
          </a:p>
          <a:p>
            <a:pPr lvl="1"/>
            <a:r>
              <a:rPr lang="en-US" dirty="0"/>
              <a:t>a1 = [10, 20, 30];</a:t>
            </a:r>
          </a:p>
          <a:p>
            <a:pPr lvl="1"/>
            <a:r>
              <a:rPr lang="en-US" dirty="0"/>
              <a:t>a2 = [40,50,60,70];</a:t>
            </a:r>
          </a:p>
          <a:p>
            <a:pPr lvl="1"/>
            <a:r>
              <a:rPr lang="en-US" dirty="0"/>
              <a:t>a3 = [80,90,100];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myNum</a:t>
            </a:r>
            <a:r>
              <a:rPr lang="en-US" dirty="0"/>
              <a:t> = a1.concat(a2, a3);</a:t>
            </a:r>
          </a:p>
          <a:p>
            <a:pPr lvl="1"/>
            <a:r>
              <a:rPr lang="en-US" dirty="0"/>
              <a:t>console.log(</a:t>
            </a:r>
            <a:r>
              <a:rPr lang="en-US" dirty="0" err="1"/>
              <a:t>myNum</a:t>
            </a:r>
            <a:r>
              <a:rPr lang="en-US" dirty="0"/>
              <a:t>);</a:t>
            </a:r>
          </a:p>
          <a:p>
            <a:r>
              <a:rPr lang="en-US" dirty="0"/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12235183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Array Properties and Methods (Cont</a:t>
            </a:r>
            <a:r>
              <a:rPr lang="en-US" dirty="0"/>
              <a:t>…</a:t>
            </a:r>
            <a:r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Array.push</a:t>
            </a:r>
            <a:r>
              <a:rPr lang="en-US" dirty="0"/>
              <a:t>() – Add an element at the end of an array.</a:t>
            </a:r>
          </a:p>
          <a:p>
            <a:r>
              <a:rPr lang="en-US" dirty="0"/>
              <a:t>Array.pop() – It removes the last element from an array.</a:t>
            </a:r>
          </a:p>
          <a:p>
            <a:r>
              <a:rPr lang="en-US" dirty="0" err="1"/>
              <a:t>Array.unshift</a:t>
            </a:r>
            <a:r>
              <a:rPr lang="en-US" dirty="0"/>
              <a:t>(Element) – Add an element at the beginning of an array</a:t>
            </a:r>
          </a:p>
          <a:p>
            <a:r>
              <a:rPr lang="en-US" dirty="0"/>
              <a:t>Array. shift() – Removes an element from the beginning of an array.</a:t>
            </a:r>
          </a:p>
          <a:p>
            <a:r>
              <a:rPr lang="en-US" dirty="0" err="1"/>
              <a:t>Array.splice</a:t>
            </a:r>
            <a:r>
              <a:rPr lang="en-US" dirty="0"/>
              <a:t>() – It is used to add or delete elements at specified position.</a:t>
            </a:r>
          </a:p>
          <a:p>
            <a:r>
              <a:rPr lang="en-US" dirty="0" err="1"/>
              <a:t>Array.slice</a:t>
            </a:r>
            <a:r>
              <a:rPr lang="en-US" dirty="0"/>
              <a:t>() – It slices out a piece of an array into a new array.</a:t>
            </a:r>
          </a:p>
          <a:p>
            <a:r>
              <a:rPr lang="en-US" dirty="0" err="1"/>
              <a:t>Array.sort</a:t>
            </a:r>
            <a:r>
              <a:rPr lang="en-US" dirty="0"/>
              <a:t>() – It sorts alphabetically in ascending order.</a:t>
            </a:r>
          </a:p>
          <a:p>
            <a:r>
              <a:rPr lang="en-US" dirty="0" err="1"/>
              <a:t>Array.sort</a:t>
            </a:r>
            <a:r>
              <a:rPr lang="en-US" dirty="0"/>
              <a:t>(function(a, b){return a - b}) – It sort numerically in ascending order.</a:t>
            </a:r>
          </a:p>
          <a:p>
            <a:r>
              <a:rPr lang="en-US" dirty="0" err="1"/>
              <a:t>Array.reverse</a:t>
            </a:r>
            <a:r>
              <a:rPr lang="en-US" dirty="0"/>
              <a:t>() – It reverse array elements.</a:t>
            </a:r>
          </a:p>
          <a:p>
            <a:r>
              <a:rPr lang="en-US" dirty="0"/>
              <a:t>Finding Max and Min of an array.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69741" y="5344514"/>
            <a:ext cx="3666231" cy="1200329"/>
          </a:xfrm>
          <a:prstGeom prst="rect">
            <a:avLst/>
          </a:prstGeom>
          <a:ln/>
          <a:effectLst>
            <a:glow rad="63500">
              <a:schemeClr val="accent3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Code</a:t>
            </a:r>
          </a:p>
          <a:p>
            <a:r>
              <a:rPr lang="en-US" dirty="0"/>
              <a:t>function </a:t>
            </a:r>
            <a:r>
              <a:rPr lang="en-US" dirty="0" err="1"/>
              <a:t>arrayMax</a:t>
            </a:r>
            <a:r>
              <a:rPr lang="en-US" dirty="0"/>
              <a:t>(</a:t>
            </a:r>
            <a:r>
              <a:rPr lang="en-US" dirty="0" err="1"/>
              <a:t>arr</a:t>
            </a:r>
            <a:r>
              <a:rPr lang="en-US" dirty="0"/>
              <a:t>) {</a:t>
            </a:r>
          </a:p>
          <a:p>
            <a:pPr lvl="1"/>
            <a:r>
              <a:rPr lang="en-US" dirty="0"/>
              <a:t>return </a:t>
            </a:r>
            <a:r>
              <a:rPr lang="en-US" dirty="0" err="1"/>
              <a:t>Math.max.apply</a:t>
            </a:r>
            <a:r>
              <a:rPr lang="en-US" dirty="0"/>
              <a:t>(null, </a:t>
            </a:r>
            <a:r>
              <a:rPr lang="en-US" dirty="0" err="1"/>
              <a:t>arr</a:t>
            </a:r>
            <a:r>
              <a:rPr lang="en-US" dirty="0"/>
              <a:t>);</a:t>
            </a:r>
          </a:p>
          <a:p>
            <a:r>
              <a:rPr lang="en-US" dirty="0"/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453010" y="5328749"/>
            <a:ext cx="3666231" cy="1200329"/>
          </a:xfrm>
          <a:prstGeom prst="rect">
            <a:avLst/>
          </a:prstGeom>
          <a:ln/>
          <a:effectLst>
            <a:glow rad="63500">
              <a:schemeClr val="accent3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Code</a:t>
            </a:r>
          </a:p>
          <a:p>
            <a:r>
              <a:rPr lang="en-US" dirty="0"/>
              <a:t>function </a:t>
            </a:r>
            <a:r>
              <a:rPr lang="en-US" dirty="0" err="1"/>
              <a:t>arrayMin</a:t>
            </a:r>
            <a:r>
              <a:rPr lang="en-US" dirty="0"/>
              <a:t>(</a:t>
            </a:r>
            <a:r>
              <a:rPr lang="en-US" dirty="0" err="1"/>
              <a:t>arr</a:t>
            </a:r>
            <a:r>
              <a:rPr lang="en-US" dirty="0"/>
              <a:t>) {</a:t>
            </a:r>
          </a:p>
          <a:p>
            <a:pPr lvl="1"/>
            <a:r>
              <a:rPr lang="en-US" dirty="0"/>
              <a:t>return </a:t>
            </a:r>
            <a:r>
              <a:rPr lang="en-US" dirty="0" err="1"/>
              <a:t>Math.min.apply</a:t>
            </a:r>
            <a:r>
              <a:rPr lang="en-US" dirty="0"/>
              <a:t>(null, </a:t>
            </a:r>
            <a:r>
              <a:rPr lang="en-US" dirty="0" err="1"/>
              <a:t>arr</a:t>
            </a:r>
            <a:r>
              <a:rPr lang="en-US" dirty="0"/>
              <a:t>);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002796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Array Properties and Methods (</a:t>
            </a:r>
            <a:r>
              <a:rPr dirty="0" err="1"/>
              <a:t>Cont</a:t>
            </a:r>
            <a:r>
              <a:rPr lang="en-US" dirty="0"/>
              <a:t>…</a:t>
            </a:r>
            <a:r>
              <a:rPr dirty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r>
              <a:rPr lang="en-US" dirty="0"/>
              <a:t>Array.map() method.</a:t>
            </a:r>
          </a:p>
          <a:p>
            <a:r>
              <a:rPr lang="en-US" dirty="0" err="1"/>
              <a:t>Array.filter</a:t>
            </a:r>
            <a:r>
              <a:rPr lang="en-US" dirty="0"/>
              <a:t>() method.</a:t>
            </a:r>
          </a:p>
          <a:p>
            <a:r>
              <a:rPr lang="en-US" dirty="0" err="1"/>
              <a:t>Array.reduce</a:t>
            </a:r>
            <a:r>
              <a:rPr lang="en-US" dirty="0"/>
              <a:t>() method.</a:t>
            </a:r>
          </a:p>
          <a:p>
            <a:r>
              <a:rPr lang="en-US" dirty="0" err="1"/>
              <a:t>Array.reduceRight</a:t>
            </a:r>
            <a:r>
              <a:rPr lang="en-US" dirty="0"/>
              <a:t>() method.</a:t>
            </a:r>
          </a:p>
          <a:p>
            <a:r>
              <a:rPr lang="en-US" dirty="0" err="1"/>
              <a:t>Array.every</a:t>
            </a:r>
            <a:r>
              <a:rPr lang="en-US" dirty="0"/>
              <a:t>() method.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458265" y="3358063"/>
            <a:ext cx="4076135" cy="2893100"/>
          </a:xfrm>
          <a:prstGeom prst="rect">
            <a:avLst/>
          </a:prstGeom>
          <a:ln/>
          <a:effectLst>
            <a:glow rad="63500">
              <a:schemeClr val="accent3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FF0000"/>
                </a:solidFill>
              </a:rPr>
              <a:t>Code</a:t>
            </a:r>
          </a:p>
          <a:p>
            <a:r>
              <a:rPr lang="en-US" sz="1600" dirty="0"/>
              <a:t>&lt;script type="text/</a:t>
            </a:r>
            <a:r>
              <a:rPr lang="en-US" sz="1600" dirty="0" err="1"/>
              <a:t>javascript</a:t>
            </a:r>
            <a:r>
              <a:rPr lang="en-US" sz="1600" dirty="0"/>
              <a:t>"&gt;</a:t>
            </a:r>
          </a:p>
          <a:p>
            <a:pPr lvl="1"/>
            <a:r>
              <a:rPr lang="en-US" sz="1600" dirty="0"/>
              <a:t>numbers1 = [2, 4, 7, 1, 5];</a:t>
            </a:r>
          </a:p>
          <a:p>
            <a:pPr lvl="1"/>
            <a:r>
              <a:rPr lang="en-US" sz="1600" dirty="0"/>
              <a:t>numbers2 = numbers1.filter(</a:t>
            </a:r>
            <a:r>
              <a:rPr lang="en-US" sz="1600" dirty="0" err="1"/>
              <a:t>myFunction</a:t>
            </a:r>
            <a:r>
              <a:rPr lang="en-US" sz="1600" dirty="0"/>
              <a:t>);</a:t>
            </a:r>
          </a:p>
          <a:p>
            <a:endParaRPr lang="en-US" sz="1600" dirty="0"/>
          </a:p>
          <a:p>
            <a:pPr lvl="1"/>
            <a:r>
              <a:rPr lang="en-US" sz="1600" dirty="0"/>
              <a:t>console.log(numbers2);</a:t>
            </a:r>
          </a:p>
          <a:p>
            <a:endParaRPr lang="en-US" sz="1600" dirty="0"/>
          </a:p>
          <a:p>
            <a:pPr lvl="1"/>
            <a:r>
              <a:rPr lang="en-US" sz="1600" dirty="0"/>
              <a:t>function </a:t>
            </a:r>
            <a:r>
              <a:rPr lang="en-US" sz="1600" dirty="0" err="1"/>
              <a:t>myFunction</a:t>
            </a:r>
            <a:r>
              <a:rPr lang="en-US" sz="1600" dirty="0"/>
              <a:t>(value, index, array) {</a:t>
            </a:r>
          </a:p>
          <a:p>
            <a:pPr lvl="2"/>
            <a:r>
              <a:rPr lang="en-US" sz="1600" dirty="0"/>
              <a:t>return value &gt; 3;</a:t>
            </a:r>
          </a:p>
          <a:p>
            <a:pPr lvl="1"/>
            <a:r>
              <a:rPr lang="en-US" sz="1600" dirty="0"/>
              <a:t>}</a:t>
            </a:r>
          </a:p>
          <a:p>
            <a:r>
              <a:rPr lang="en-US" sz="1600" dirty="0"/>
              <a:t>&lt;/script&gt;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7852" y="3352810"/>
            <a:ext cx="4102410" cy="2893100"/>
          </a:xfrm>
          <a:prstGeom prst="rect">
            <a:avLst/>
          </a:prstGeom>
          <a:ln/>
          <a:effectLst>
            <a:glow rad="63500">
              <a:schemeClr val="accent3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FF0000"/>
                </a:solidFill>
              </a:rPr>
              <a:t>Code</a:t>
            </a:r>
          </a:p>
          <a:p>
            <a:r>
              <a:rPr lang="en-US" sz="1600" dirty="0"/>
              <a:t>&lt;script type="text/</a:t>
            </a:r>
            <a:r>
              <a:rPr lang="en-US" sz="1600" dirty="0" err="1"/>
              <a:t>javascript</a:t>
            </a:r>
            <a:r>
              <a:rPr lang="en-US" sz="1600" dirty="0"/>
              <a:t>"&gt;</a:t>
            </a:r>
          </a:p>
          <a:p>
            <a:pPr lvl="1"/>
            <a:r>
              <a:rPr lang="en-US" sz="1600" dirty="0"/>
              <a:t>numbers1 = [2, 4, 7, 1, 5];</a:t>
            </a:r>
          </a:p>
          <a:p>
            <a:pPr lvl="1"/>
            <a:r>
              <a:rPr lang="en-US" sz="1600" dirty="0"/>
              <a:t>numbers2 = numbers1.map(</a:t>
            </a:r>
            <a:r>
              <a:rPr lang="en-US" sz="1600" dirty="0" err="1"/>
              <a:t>myFunction</a:t>
            </a:r>
            <a:r>
              <a:rPr lang="en-US" sz="1600" dirty="0"/>
              <a:t>);</a:t>
            </a:r>
          </a:p>
          <a:p>
            <a:endParaRPr lang="en-US" sz="1600" dirty="0"/>
          </a:p>
          <a:p>
            <a:pPr lvl="1"/>
            <a:r>
              <a:rPr lang="en-US" sz="1600" dirty="0"/>
              <a:t>console.log(numbers2);</a:t>
            </a:r>
          </a:p>
          <a:p>
            <a:endParaRPr lang="en-US" sz="1600" dirty="0"/>
          </a:p>
          <a:p>
            <a:pPr lvl="1"/>
            <a:r>
              <a:rPr lang="en-US" sz="1600" dirty="0"/>
              <a:t>function </a:t>
            </a:r>
            <a:r>
              <a:rPr lang="en-US" sz="1600" dirty="0" err="1"/>
              <a:t>myFunction</a:t>
            </a:r>
            <a:r>
              <a:rPr lang="en-US" sz="1600" dirty="0"/>
              <a:t>(value, index, array) {</a:t>
            </a:r>
          </a:p>
          <a:p>
            <a:pPr lvl="2"/>
            <a:r>
              <a:rPr lang="en-US" sz="1600" dirty="0"/>
              <a:t>return value * value;</a:t>
            </a:r>
          </a:p>
          <a:p>
            <a:pPr lvl="1"/>
            <a:r>
              <a:rPr lang="en-US" sz="1600" dirty="0"/>
              <a:t>}</a:t>
            </a:r>
          </a:p>
          <a:p>
            <a:r>
              <a:rPr lang="en-US" sz="1600" dirty="0"/>
              <a:t>&lt;/script&gt;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8008619" y="847678"/>
            <a:ext cx="4162297" cy="1874501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/>
          <a:p>
            <a:pPr marL="265113" marR="0" lvl="0" indent="-265113" algn="just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Tx/>
              <a:buFont typeface="Wingdings 3" panose="05040102010807070707" pitchFamily="18" charset="2"/>
              <a:buChar char=""/>
              <a:tabLst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Array.from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 method (ES6).</a:t>
            </a:r>
          </a:p>
          <a:p>
            <a:pPr marL="265113" marR="0" lvl="0" indent="-265113" algn="just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Tx/>
              <a:buFont typeface="Wingdings 3" panose="05040102010807070707" pitchFamily="18" charset="2"/>
              <a:buChar char=""/>
              <a:tabLst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Array.keys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 method (ES6).</a:t>
            </a:r>
          </a:p>
          <a:p>
            <a:pPr marL="265113" marR="0" lvl="0" indent="-265113" algn="just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Tx/>
              <a:buFont typeface="Wingdings 3" panose="05040102010807070707" pitchFamily="18" charset="2"/>
              <a:buChar char=""/>
              <a:tabLst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Array.entries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 method (ES6).</a:t>
            </a:r>
          </a:p>
          <a:p>
            <a:pPr marL="265113" marR="0" lvl="0" indent="-265113" algn="just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Tx/>
              <a:buFont typeface="Wingdings 3" panose="05040102010807070707" pitchFamily="18" charset="2"/>
              <a:buChar char=""/>
              <a:tabLst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Array.includes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 method (ES6).</a:t>
            </a:r>
          </a:p>
          <a:p>
            <a:pPr marL="265113" marR="0" lvl="0" indent="-265113" algn="just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Tx/>
              <a:buFont typeface="Wingdings 3" panose="05040102010807070707" pitchFamily="18" charset="2"/>
              <a:buChar char="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65113" marR="0" lvl="0" indent="-265113" algn="just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Tx/>
              <a:buFont typeface="Wingdings 3" panose="05040102010807070707" pitchFamily="18" charset="2"/>
              <a:buChar char="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65113" marR="0" lvl="0" indent="-265113" algn="just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Tx/>
              <a:buFont typeface="Wingdings 3" panose="05040102010807070707" pitchFamily="18" charset="2"/>
              <a:buChar char="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65113" marR="0" lvl="0" indent="-265113" algn="just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Tx/>
              <a:buFont typeface="Wingdings 3" panose="05040102010807070707" pitchFamily="18" charset="2"/>
              <a:buChar char="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65113" marR="0" lvl="0" indent="-265113" algn="just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Tx/>
              <a:buFont typeface="Wingdings 3" panose="05040102010807070707" pitchFamily="18" charset="2"/>
              <a:buChar char="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65113" marR="0" lvl="0" indent="-265113" algn="just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Tx/>
              <a:buFont typeface="Wingdings 3" panose="05040102010807070707" pitchFamily="18" charset="2"/>
              <a:buChar char="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65113" marR="0" lvl="0" indent="-265113" algn="just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Tx/>
              <a:buFont typeface="Wingdings 3" panose="05040102010807070707" pitchFamily="18" charset="2"/>
              <a:buChar char="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65113" marR="0" lvl="0" indent="-265113" algn="just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Tx/>
              <a:buFont typeface="Wingdings 3" panose="05040102010807070707" pitchFamily="18" charset="2"/>
              <a:buChar char="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65113" marR="0" lvl="0" indent="-265113" algn="just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Tx/>
              <a:buFont typeface="Wingdings 3" panose="05040102010807070707" pitchFamily="18" charset="2"/>
              <a:buChar char="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3946365" y="863445"/>
            <a:ext cx="4162297" cy="2279148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/>
          <a:p>
            <a:pPr marL="265113" indent="-265113" algn="just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</a:pPr>
            <a:r>
              <a:rPr lang="en-US" sz="2400" dirty="0" err="1"/>
              <a:t>Array.some</a:t>
            </a:r>
            <a:r>
              <a:rPr lang="en-US" sz="2400" dirty="0"/>
              <a:t>() method.</a:t>
            </a:r>
          </a:p>
          <a:p>
            <a:pPr marL="265113" marR="0" lvl="0" indent="-265113" algn="just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Tx/>
              <a:buFont typeface="Wingdings 3" panose="05040102010807070707" pitchFamily="18" charset="2"/>
              <a:buChar char=""/>
              <a:tabLst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Array.indexOf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 method.</a:t>
            </a:r>
          </a:p>
          <a:p>
            <a:pPr marL="265113" marR="0" lvl="0" indent="-265113" algn="just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Tx/>
              <a:buFont typeface="Wingdings 3" panose="05040102010807070707" pitchFamily="18" charset="2"/>
              <a:buChar char=""/>
              <a:tabLst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Array.lastIndexOf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 method.</a:t>
            </a:r>
          </a:p>
          <a:p>
            <a:pPr marL="265113" marR="0" lvl="0" indent="-265113" algn="just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Tx/>
              <a:buFont typeface="Wingdings 3" panose="05040102010807070707" pitchFamily="18" charset="2"/>
              <a:buChar char=""/>
              <a:tabLst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Array.find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 method.</a:t>
            </a:r>
          </a:p>
          <a:p>
            <a:pPr marL="265113" indent="-265113" algn="just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</a:pPr>
            <a:r>
              <a:rPr lang="en-US" sz="2400" dirty="0" err="1"/>
              <a:t>Array.findIndex</a:t>
            </a:r>
            <a:r>
              <a:rPr lang="en-US" sz="2400" dirty="0"/>
              <a:t>() method.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65113" marR="0" lvl="0" indent="-265113" algn="just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Tx/>
              <a:buFont typeface="Wingdings 3" panose="05040102010807070707" pitchFamily="18" charset="2"/>
              <a:buChar char="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65557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Properties and Methods (</a:t>
            </a:r>
            <a:r>
              <a:rPr lang="en-US" dirty="0" err="1"/>
              <a:t>Cont</a:t>
            </a:r>
            <a:r>
              <a:rPr lang="en-US" dirty="0"/>
              <a:t>…)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map</a:t>
            </a:r>
            <a:r>
              <a:rPr lang="en-US" dirty="0"/>
              <a:t>() creates a new </a:t>
            </a:r>
            <a:r>
              <a:rPr lang="en-US" b="1" dirty="0"/>
              <a:t>array</a:t>
            </a:r>
            <a:r>
              <a:rPr lang="en-US" dirty="0"/>
              <a:t> from calling a </a:t>
            </a:r>
            <a:r>
              <a:rPr lang="en-US" b="1" dirty="0"/>
              <a:t>function</a:t>
            </a:r>
            <a:r>
              <a:rPr lang="en-US" dirty="0"/>
              <a:t> for every </a:t>
            </a:r>
            <a:r>
              <a:rPr lang="en-US" b="1" dirty="0"/>
              <a:t>array</a:t>
            </a:r>
            <a:r>
              <a:rPr lang="en-US" dirty="0"/>
              <a:t> element. </a:t>
            </a:r>
            <a:r>
              <a:rPr lang="en-US" b="1" dirty="0"/>
              <a:t>map</a:t>
            </a:r>
            <a:r>
              <a:rPr lang="en-US" dirty="0"/>
              <a:t>() does not execute the </a:t>
            </a:r>
            <a:r>
              <a:rPr lang="en-US" b="1" dirty="0"/>
              <a:t>function</a:t>
            </a:r>
            <a:r>
              <a:rPr lang="en-US" dirty="0"/>
              <a:t> for empty elements.</a:t>
            </a:r>
          </a:p>
          <a:p>
            <a:r>
              <a:rPr lang="en-US" dirty="0"/>
              <a:t>The </a:t>
            </a:r>
            <a:r>
              <a:rPr lang="en-US" b="1" dirty="0"/>
              <a:t>filter</a:t>
            </a:r>
            <a:r>
              <a:rPr lang="en-US" dirty="0"/>
              <a:t>() </a:t>
            </a:r>
            <a:r>
              <a:rPr lang="en-US" b="1" dirty="0"/>
              <a:t>method</a:t>
            </a:r>
            <a:r>
              <a:rPr lang="en-US" dirty="0"/>
              <a:t> creates a new </a:t>
            </a:r>
            <a:r>
              <a:rPr lang="en-US" b="1" dirty="0"/>
              <a:t>array</a:t>
            </a:r>
            <a:r>
              <a:rPr lang="en-US" dirty="0"/>
              <a:t> filled with elements that pass a test provided by a </a:t>
            </a:r>
            <a:r>
              <a:rPr lang="en-US" b="1" dirty="0"/>
              <a:t>function</a:t>
            </a:r>
            <a:r>
              <a:rPr lang="en-US" dirty="0"/>
              <a:t>.</a:t>
            </a:r>
          </a:p>
          <a:p>
            <a:r>
              <a:rPr lang="en-US" dirty="0"/>
              <a:t>The </a:t>
            </a:r>
            <a:r>
              <a:rPr lang="en-US" b="1" dirty="0"/>
              <a:t>reduce</a:t>
            </a:r>
            <a:r>
              <a:rPr lang="en-US" dirty="0"/>
              <a:t>() </a:t>
            </a:r>
            <a:r>
              <a:rPr lang="en-US" b="1" dirty="0"/>
              <a:t>method</a:t>
            </a:r>
            <a:r>
              <a:rPr lang="en-US" dirty="0"/>
              <a:t> executes a reducer </a:t>
            </a:r>
            <a:r>
              <a:rPr lang="en-US" b="1" dirty="0"/>
              <a:t>function</a:t>
            </a:r>
            <a:r>
              <a:rPr lang="en-US" dirty="0"/>
              <a:t> for </a:t>
            </a:r>
            <a:r>
              <a:rPr lang="en-US" b="1" dirty="0"/>
              <a:t>array</a:t>
            </a:r>
            <a:r>
              <a:rPr lang="en-US" dirty="0"/>
              <a:t> element. The </a:t>
            </a:r>
            <a:r>
              <a:rPr lang="en-US" b="1" dirty="0"/>
              <a:t>reduce</a:t>
            </a:r>
            <a:r>
              <a:rPr lang="en-US" dirty="0"/>
              <a:t>() </a:t>
            </a:r>
            <a:r>
              <a:rPr lang="en-US" b="1" dirty="0"/>
              <a:t>method</a:t>
            </a:r>
            <a:r>
              <a:rPr lang="en-US" dirty="0"/>
              <a:t> returns a single value</a:t>
            </a:r>
          </a:p>
          <a:p>
            <a:r>
              <a:rPr lang="en-US" dirty="0" err="1"/>
              <a:t>ECMAScript</a:t>
            </a:r>
            <a:r>
              <a:rPr lang="en-US" dirty="0"/>
              <a:t> 2015 was the second major revision to JavaScript.</a:t>
            </a:r>
          </a:p>
          <a:p>
            <a:r>
              <a:rPr lang="en-US" dirty="0" err="1"/>
              <a:t>ECMAScript</a:t>
            </a:r>
            <a:r>
              <a:rPr lang="en-US" dirty="0"/>
              <a:t> 2015 is also known as ES6 and </a:t>
            </a:r>
            <a:r>
              <a:rPr lang="en-US" dirty="0" err="1"/>
              <a:t>ECMAScript</a:t>
            </a:r>
            <a:r>
              <a:rPr lang="en-US" dirty="0"/>
              <a:t> 6.</a:t>
            </a:r>
          </a:p>
          <a:p>
            <a:r>
              <a:rPr lang="en-US" dirty="0"/>
              <a:t>ES6 is supported by safari 10, Edge 14, etc.. Browsers.</a:t>
            </a:r>
          </a:p>
          <a:p>
            <a:r>
              <a:rPr lang="en-US" dirty="0"/>
              <a:t>Let, </a:t>
            </a:r>
            <a:r>
              <a:rPr lang="en-US" dirty="0" err="1"/>
              <a:t>Const</a:t>
            </a:r>
            <a:r>
              <a:rPr lang="en-US" dirty="0"/>
              <a:t>, </a:t>
            </a:r>
            <a:r>
              <a:rPr lang="en-US" dirty="0" err="1"/>
              <a:t>etc</a:t>
            </a:r>
            <a:r>
              <a:rPr lang="en-US" dirty="0"/>
              <a:t> are the examples of ES6</a:t>
            </a:r>
          </a:p>
        </p:txBody>
      </p:sp>
    </p:spTree>
    <p:extLst>
      <p:ext uri="{BB962C8B-B14F-4D97-AF65-F5344CB8AC3E}">
        <p14:creationId xmlns:p14="http://schemas.microsoft.com/office/powerpoint/2010/main" val="19882227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object is just a special kind of data, with properties and methods.</a:t>
            </a:r>
          </a:p>
          <a:p>
            <a:r>
              <a:rPr lang="en-US" dirty="0"/>
              <a:t>Accessing Object Properties</a:t>
            </a:r>
          </a:p>
          <a:p>
            <a:pPr lvl="1"/>
            <a:r>
              <a:rPr lang="en-US" dirty="0"/>
              <a:t>Properties are the values associated with an object.</a:t>
            </a:r>
          </a:p>
          <a:p>
            <a:pPr lvl="1"/>
            <a:r>
              <a:rPr lang="en-US" dirty="0"/>
              <a:t>The syntax for accessing the property of an object is below</a:t>
            </a:r>
          </a:p>
          <a:p>
            <a:pPr lvl="2">
              <a:buNone/>
            </a:pPr>
            <a:r>
              <a:rPr lang="en-US" i="1" dirty="0"/>
              <a:t>	</a:t>
            </a:r>
            <a:r>
              <a:rPr lang="en-US" i="1" dirty="0" err="1"/>
              <a:t>objectName.propertyName</a:t>
            </a:r>
            <a:endParaRPr lang="en-US" i="1" dirty="0"/>
          </a:p>
          <a:p>
            <a:pPr lvl="1"/>
            <a:r>
              <a:rPr lang="en-US" dirty="0"/>
              <a:t>This example uses the length property of the </a:t>
            </a:r>
            <a:r>
              <a:rPr lang="en-US" dirty="0" err="1"/>
              <a:t>Javascript’s</a:t>
            </a:r>
            <a:r>
              <a:rPr lang="en-US" dirty="0"/>
              <a:t> inbuilt object(String) to find the length of a string:</a:t>
            </a:r>
          </a:p>
          <a:p>
            <a:pPr lvl="2" algn="l">
              <a:buNone/>
            </a:pPr>
            <a:r>
              <a:rPr lang="en-US" i="1" dirty="0"/>
              <a:t>	</a:t>
            </a:r>
            <a:r>
              <a:rPr lang="en-US" i="1" dirty="0" err="1"/>
              <a:t>var</a:t>
            </a:r>
            <a:r>
              <a:rPr lang="en-US" i="1" dirty="0"/>
              <a:t> message="Hello World!";</a:t>
            </a:r>
            <a:br>
              <a:rPr lang="en-US" i="1" dirty="0"/>
            </a:br>
            <a:r>
              <a:rPr lang="en-US" i="1" dirty="0" err="1"/>
              <a:t>var</a:t>
            </a:r>
            <a:r>
              <a:rPr lang="en-US" i="1" dirty="0"/>
              <a:t> x=</a:t>
            </a:r>
            <a:r>
              <a:rPr lang="en-US" i="1" dirty="0" err="1"/>
              <a:t>message.length</a:t>
            </a:r>
            <a:r>
              <a:rPr lang="en-US" i="1" dirty="0"/>
              <a:t>;</a:t>
            </a:r>
            <a:endParaRPr lang="en-US" dirty="0"/>
          </a:p>
          <a:p>
            <a:r>
              <a:rPr lang="en-US" dirty="0"/>
              <a:t>Accessing Object Methods</a:t>
            </a:r>
          </a:p>
          <a:p>
            <a:pPr lvl="1"/>
            <a:r>
              <a:rPr lang="en-US" dirty="0"/>
              <a:t>Methods are the actions that can be performed on objects.</a:t>
            </a:r>
          </a:p>
          <a:p>
            <a:pPr lvl="1" algn="l"/>
            <a:r>
              <a:rPr lang="en-US" dirty="0"/>
              <a:t>You can call a method with the following syntax.</a:t>
            </a:r>
            <a:r>
              <a:rPr lang="en-US" i="1" dirty="0"/>
              <a:t>	</a:t>
            </a:r>
            <a:r>
              <a:rPr lang="en-US" i="1" dirty="0" err="1"/>
              <a:t>objectName.methodName</a:t>
            </a:r>
            <a:r>
              <a:rPr lang="en-US" i="1" dirty="0"/>
              <a:t>()</a:t>
            </a:r>
          </a:p>
          <a:p>
            <a:pPr lvl="1"/>
            <a:r>
              <a:rPr lang="en-US" dirty="0"/>
              <a:t>This example uses the </a:t>
            </a:r>
            <a:r>
              <a:rPr lang="en-US" dirty="0" err="1"/>
              <a:t>toUpperCase</a:t>
            </a:r>
            <a:r>
              <a:rPr lang="en-US" dirty="0"/>
              <a:t> method of the String object to convert string to upper case:</a:t>
            </a:r>
          </a:p>
          <a:p>
            <a:pPr lvl="2" algn="l">
              <a:buNone/>
            </a:pPr>
            <a:r>
              <a:rPr lang="en-US" i="1" dirty="0"/>
              <a:t>	</a:t>
            </a:r>
            <a:r>
              <a:rPr lang="en-US" i="1" dirty="0" err="1"/>
              <a:t>var</a:t>
            </a:r>
            <a:r>
              <a:rPr lang="en-US" i="1" dirty="0"/>
              <a:t> message="Hello World!";</a:t>
            </a:r>
            <a:br>
              <a:rPr lang="en-US" i="1" dirty="0"/>
            </a:br>
            <a:r>
              <a:rPr lang="en-US" i="1" dirty="0" err="1"/>
              <a:t>var</a:t>
            </a:r>
            <a:r>
              <a:rPr lang="en-US" i="1" dirty="0"/>
              <a:t> x=</a:t>
            </a:r>
            <a:r>
              <a:rPr lang="en-US" i="1" dirty="0" err="1"/>
              <a:t>message.toUpperCase</a:t>
            </a:r>
            <a:r>
              <a:rPr lang="en-US" i="1" dirty="0"/>
              <a:t>();</a:t>
            </a:r>
            <a:endParaRPr lang="en-US" dirty="0"/>
          </a:p>
          <a:p>
            <a:pPr lvl="2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602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JavaScript’s inbuilt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comes with some inbuilt objects which are,</a:t>
            </a:r>
          </a:p>
          <a:p>
            <a:pPr lvl="1"/>
            <a:r>
              <a:rPr lang="en-US" dirty="0"/>
              <a:t>String</a:t>
            </a:r>
          </a:p>
          <a:p>
            <a:pPr lvl="1"/>
            <a:r>
              <a:rPr lang="en-US" dirty="0"/>
              <a:t>Date</a:t>
            </a:r>
          </a:p>
          <a:p>
            <a:pPr lvl="1"/>
            <a:r>
              <a:rPr lang="en-US" dirty="0"/>
              <a:t>Array</a:t>
            </a:r>
          </a:p>
          <a:p>
            <a:pPr lvl="1"/>
            <a:r>
              <a:rPr lang="en-US" dirty="0"/>
              <a:t>Boolean</a:t>
            </a:r>
          </a:p>
          <a:p>
            <a:pPr lvl="1"/>
            <a:r>
              <a:rPr lang="en-US" dirty="0"/>
              <a:t>Math</a:t>
            </a:r>
          </a:p>
          <a:p>
            <a:pPr lvl="1"/>
            <a:r>
              <a:rPr lang="en-US" dirty="0" err="1"/>
              <a:t>RegExp</a:t>
            </a:r>
            <a:endParaRPr lang="en-US" dirty="0"/>
          </a:p>
          <a:p>
            <a:pPr lvl="1">
              <a:buNone/>
            </a:pPr>
            <a:r>
              <a:rPr lang="en-US" dirty="0"/>
              <a:t>	etc….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141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Jay">
      <a:dk1>
        <a:srgbClr val="212121"/>
      </a:dk1>
      <a:lt1>
        <a:sysClr val="window" lastClr="FFFFFF"/>
      </a:lt1>
      <a:dk2>
        <a:srgbClr val="1D6FA9"/>
      </a:dk2>
      <a:lt2>
        <a:srgbClr val="FFFFFF"/>
      </a:lt2>
      <a:accent1>
        <a:srgbClr val="909090"/>
      </a:accent1>
      <a:accent2>
        <a:srgbClr val="00BBD3"/>
      </a:accent2>
      <a:accent3>
        <a:srgbClr val="8BC145"/>
      </a:accent3>
      <a:accent4>
        <a:srgbClr val="1D9A78"/>
      </a:accent4>
      <a:accent5>
        <a:srgbClr val="F19D19"/>
      </a:accent5>
      <a:accent6>
        <a:srgbClr val="B84742"/>
      </a:accent6>
      <a:hlink>
        <a:srgbClr val="70AD47"/>
      </a:hlink>
      <a:folHlink>
        <a:srgbClr val="ED7D31"/>
      </a:folHlink>
    </a:clrScheme>
    <a:fontScheme name="Custom 1">
      <a:majorFont>
        <a:latin typeface="Roboto Condensed"/>
        <a:ea typeface=""/>
        <a:cs typeface=""/>
      </a:majorFont>
      <a:minorFont>
        <a:latin typeface="Roboto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7263</TotalTime>
  <Words>2785</Words>
  <Application>Microsoft Office PowerPoint</Application>
  <PresentationFormat>Widescreen</PresentationFormat>
  <Paragraphs>646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7" baseType="lpstr">
      <vt:lpstr>Shruti</vt:lpstr>
      <vt:lpstr>Arial</vt:lpstr>
      <vt:lpstr>Wingdings 3</vt:lpstr>
      <vt:lpstr>Roboto Condensed</vt:lpstr>
      <vt:lpstr>Wingdings 2</vt:lpstr>
      <vt:lpstr>Roboto Condensed Light</vt:lpstr>
      <vt:lpstr>Segoe UI Black</vt:lpstr>
      <vt:lpstr>Wingdings</vt:lpstr>
      <vt:lpstr>Calibri</vt:lpstr>
      <vt:lpstr>Consolas</vt:lpstr>
      <vt:lpstr>Office Theme</vt:lpstr>
      <vt:lpstr>Unit-03  Array and  Object</vt:lpstr>
      <vt:lpstr>PowerPoint Presentation</vt:lpstr>
      <vt:lpstr>Arrays</vt:lpstr>
      <vt:lpstr>Array Properties and Methods</vt:lpstr>
      <vt:lpstr>Array Properties and Methods (Cont…)</vt:lpstr>
      <vt:lpstr>Array Properties and Methods (Cont…)</vt:lpstr>
      <vt:lpstr>Array Properties and Methods (Cont…)</vt:lpstr>
      <vt:lpstr>JavaScript Objects</vt:lpstr>
      <vt:lpstr>JavaScript’s inbuilt Objects</vt:lpstr>
      <vt:lpstr>Date Object in JavaScript</vt:lpstr>
      <vt:lpstr>Get Date Methods</vt:lpstr>
      <vt:lpstr>Set Date Methods</vt:lpstr>
      <vt:lpstr>Date Example</vt:lpstr>
      <vt:lpstr>Math Object in JavaScript</vt:lpstr>
      <vt:lpstr>Math Methods</vt:lpstr>
      <vt:lpstr>Math Methods</vt:lpstr>
      <vt:lpstr>User Defined Objects</vt:lpstr>
      <vt:lpstr>User - Defined Objects (Cont.)</vt:lpstr>
      <vt:lpstr>Document Object Model (DOM)</vt:lpstr>
      <vt:lpstr>DOM (Cont)</vt:lpstr>
      <vt:lpstr>Document Object Properties</vt:lpstr>
      <vt:lpstr>Document Object Methods</vt:lpstr>
      <vt:lpstr>getElementById()</vt:lpstr>
      <vt:lpstr>getElementsByName()</vt:lpstr>
      <vt:lpstr>getElementsByTagName()</vt:lpstr>
      <vt:lpstr>Forms using DOM</vt:lpstr>
      <vt:lpstr>DHTML – Combining HTML,CSS &amp; JS</vt:lpstr>
      <vt:lpstr>DHTML (Cont) (Example)</vt:lpstr>
      <vt:lpstr>HTML Element Properties</vt:lpstr>
      <vt:lpstr>Mouse Events</vt:lpstr>
      <vt:lpstr>Keyboard Events</vt:lpstr>
      <vt:lpstr>Frame/Object Events</vt:lpstr>
      <vt:lpstr>Form Events</vt:lpstr>
      <vt:lpstr>Callbacks in Javascript</vt:lpstr>
      <vt:lpstr>Function as Arguments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DELL</cp:lastModifiedBy>
  <cp:revision>932</cp:revision>
  <dcterms:created xsi:type="dcterms:W3CDTF">2020-05-01T05:09:15Z</dcterms:created>
  <dcterms:modified xsi:type="dcterms:W3CDTF">2025-02-14T10:49:45Z</dcterms:modified>
</cp:coreProperties>
</file>