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sldIdLst>
    <p:sldId id="308" r:id="rId2"/>
    <p:sldId id="352" r:id="rId3"/>
    <p:sldId id="386" r:id="rId4"/>
    <p:sldId id="387" r:id="rId5"/>
    <p:sldId id="388" r:id="rId6"/>
    <p:sldId id="389" r:id="rId7"/>
    <p:sldId id="390" r:id="rId8"/>
    <p:sldId id="391" r:id="rId9"/>
    <p:sldId id="404" r:id="rId10"/>
    <p:sldId id="393" r:id="rId11"/>
    <p:sldId id="394" r:id="rId12"/>
    <p:sldId id="395" r:id="rId13"/>
    <p:sldId id="396" r:id="rId14"/>
    <p:sldId id="397" r:id="rId15"/>
    <p:sldId id="398" r:id="rId16"/>
    <p:sldId id="399" r:id="rId17"/>
    <p:sldId id="400" r:id="rId18"/>
    <p:sldId id="401" r:id="rId19"/>
    <p:sldId id="402" r:id="rId20"/>
    <p:sldId id="403" r:id="rId21"/>
    <p:sldId id="358" r:id="rId22"/>
  </p:sldIdLst>
  <p:sldSz cx="12192000" cy="6858000"/>
  <p:notesSz cx="6858000" cy="9144000"/>
  <p:embeddedFontLst>
    <p:embeddedFont>
      <p:font typeface="Wingdings 3" panose="05040102010807070707" pitchFamily="18" charset="2"/>
      <p:regular r:id="rId24"/>
    </p:embeddedFont>
    <p:embeddedFont>
      <p:font typeface="Roboto Condensed" panose="02000000000000000000" pitchFamily="2" charset="0"/>
      <p:regular r:id="rId25"/>
      <p:bold r:id="rId26"/>
      <p:italic r:id="rId27"/>
      <p:boldItalic r:id="rId28"/>
    </p:embeddedFont>
    <p:embeddedFont>
      <p:font typeface="Wingdings 2" panose="05020102010507070707" pitchFamily="18" charset="2"/>
      <p:regular r:id="rId29"/>
    </p:embeddedFont>
    <p:embeddedFont>
      <p:font typeface="Roboto Condensed Light" panose="02000000000000000000" pitchFamily="2" charset="0"/>
      <p:regular r:id="rId30"/>
      <p:italic r:id="rId31"/>
    </p:embeddedFont>
    <p:embeddedFont>
      <p:font typeface="Segoe UI Black" panose="020B0A02040204020203" pitchFamily="34" charset="0"/>
      <p:bold r:id="rId32"/>
      <p:boldItalic r:id="rId33"/>
    </p:embeddedFont>
    <p:embeddedFont>
      <p:font typeface="Calibri" panose="020F0502020204030204" pitchFamily="34" charset="0"/>
      <p:regular r:id="rId34"/>
      <p:bold r:id="rId35"/>
      <p:italic r:id="rId36"/>
      <p:boldItalic r:id="rId37"/>
    </p:embeddedFont>
    <p:embeddedFont>
      <p:font typeface="Consolas" panose="020B0609020204030204" pitchFamily="49" charset="0"/>
      <p:regular r:id="rId38"/>
      <p:bold r:id="rId39"/>
      <p:italic r:id="rId40"/>
      <p:boldItalic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ZYifEm6XGuWz/rZ3EJJJoQ==" hashData="3zAhuLIifjToBFuTfrV0ndM2MmzFMTIQR5RHXFsDHh/EeO1SFadXymTfXDdd1hMbBJUZaFaHb31cHTgFldtw7Q=="/>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524F"/>
    <a:srgbClr val="301B92"/>
    <a:srgbClr val="673BB7"/>
    <a:srgbClr val="607D8B"/>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pPr/>
              <a:t>2/14/2025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15.jpe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272323" cy="338554"/>
          </a:xfrm>
          <a:prstGeom prst="rect">
            <a:avLst/>
          </a:prstGeom>
          <a:noFill/>
        </p:spPr>
        <p:txBody>
          <a:bodyPr wrap="none" rtlCol="0">
            <a:spAutoFit/>
          </a:bodyPr>
          <a:lstStyle/>
          <a:p>
            <a:r>
              <a:rPr lang="en-US" sz="1600" i="0" u="none" dirty="0"/>
              <a:t>Darshan Institute of Computer Applications,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7"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2104CS304</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(WP)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02 – Interactive Web Page design using JS and jQuery</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721798" y="861192"/>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272323" cy="338554"/>
          </a:xfrm>
          <a:prstGeom prst="rect">
            <a:avLst/>
          </a:prstGeom>
          <a:noFill/>
        </p:spPr>
        <p:txBody>
          <a:bodyPr wrap="none" rtlCol="0">
            <a:spAutoFit/>
          </a:bodyPr>
          <a:lstStyle/>
          <a:p>
            <a:r>
              <a:rPr lang="en-US" sz="1600" i="0" u="none" dirty="0"/>
              <a:t>Darshan Institute of Computer Applications,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
        <p:nvSpPr>
          <p:cNvPr id="20" name="Hexagon 19"/>
          <p:cNvSpPr/>
          <p:nvPr userDrawn="1"/>
        </p:nvSpPr>
        <p:spPr>
          <a:xfrm rot="5400000">
            <a:off x="4309292" y="1717040"/>
            <a:ext cx="3461658" cy="2984188"/>
          </a:xfrm>
          <a:prstGeom prst="hexagon">
            <a:avLst/>
          </a:prstGeom>
          <a:solidFill>
            <a:schemeClr val="bg1">
              <a:lumMod val="95000"/>
            </a:schemeClr>
          </a:solidFill>
          <a:ln w="57150">
            <a:solidFill>
              <a:srgbClr val="7D5008"/>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3" name="Rectangle 32"/>
          <p:cNvSpPr/>
          <p:nvPr userDrawn="1"/>
        </p:nvSpPr>
        <p:spPr>
          <a:xfrm>
            <a:off x="7678346" y="2221532"/>
            <a:ext cx="4513654" cy="1951692"/>
          </a:xfrm>
          <a:prstGeom prst="rect">
            <a:avLst/>
          </a:prstGeom>
          <a:solidFill>
            <a:srgbClr val="7D500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4" name="Rectangle 33"/>
          <p:cNvSpPr/>
          <p:nvPr userDrawn="1"/>
        </p:nvSpPr>
        <p:spPr>
          <a:xfrm>
            <a:off x="0" y="2221532"/>
            <a:ext cx="4402106" cy="1951692"/>
          </a:xfrm>
          <a:prstGeom prst="rect">
            <a:avLst/>
          </a:prstGeom>
          <a:solidFill>
            <a:srgbClr val="7D500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TextBox 34"/>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Tree>
    <p:extLst>
      <p:ext uri="{BB962C8B-B14F-4D97-AF65-F5344CB8AC3E}">
        <p14:creationId xmlns:p14="http://schemas.microsoft.com/office/powerpoint/2010/main" val="3466080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Chirag</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K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Sakhrani</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604752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2304CS431</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(CSJS)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05 –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JQuery</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07092" y="863445"/>
            <a:ext cx="11953729" cy="5586782"/>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68688" y="6043182"/>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2104CS304</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(WP)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02 – Interactive Web Page design using JS and jQuery</a:t>
            </a:r>
          </a:p>
        </p:txBody>
      </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E75253BA-841C-4898-BAAF-3A16D7F9433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925557" y="5664170"/>
            <a:ext cx="2976891" cy="904935"/>
          </a:xfrm>
          <a:prstGeom prst="rect">
            <a:avLst/>
          </a:prstGeom>
        </p:spPr>
      </p:pic>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19392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2104CS304</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(WP)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02 – Interactive Web Page design using JS and jQuery</a:t>
            </a:r>
          </a:p>
        </p:txBody>
      </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599230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2104CS304</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(WP)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02 – Interactive Web Page design using JS and jQuery</a:t>
            </a:r>
          </a:p>
        </p:txBody>
      </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68688" y="6051030"/>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2104CS304</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(WP)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02 – Interactive Web Page design using JS and jQuery</a:t>
            </a:r>
          </a:p>
        </p:txBody>
      </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pPr/>
              <a:t>2/14/2025</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 id="2147483692"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jquery.com/"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C137D2E-F7D0-465C-8541-F4CFBBD6738F}"/>
              </a:ext>
            </a:extLst>
          </p:cNvPr>
          <p:cNvSpPr>
            <a:spLocks noGrp="1"/>
          </p:cNvSpPr>
          <p:nvPr>
            <p:ph type="body" sz="quarter" idx="11"/>
          </p:nvPr>
        </p:nvSpPr>
        <p:spPr/>
        <p:txBody>
          <a:bodyPr/>
          <a:lstStyle/>
          <a:p>
            <a:r>
              <a:rPr lang="en-IN" dirty="0"/>
              <a:t>chirag.sakhrani@darshan.ac.in</a:t>
            </a:r>
            <a:endParaRPr lang="en-US" dirty="0"/>
          </a:p>
        </p:txBody>
      </p:sp>
      <p:sp>
        <p:nvSpPr>
          <p:cNvPr id="11" name="Text Placeholder 10">
            <a:extLst>
              <a:ext uri="{FF2B5EF4-FFF2-40B4-BE49-F238E27FC236}">
                <a16:creationId xmlns:a16="http://schemas.microsoft.com/office/drawing/2014/main" id="{527C5C63-5136-498D-B5D5-B1F6385ED37C}"/>
              </a:ext>
            </a:extLst>
          </p:cNvPr>
          <p:cNvSpPr>
            <a:spLocks noGrp="1"/>
          </p:cNvSpPr>
          <p:nvPr>
            <p:ph type="body" sz="quarter" idx="12"/>
          </p:nvPr>
        </p:nvSpPr>
        <p:spPr/>
        <p:txBody>
          <a:bodyPr/>
          <a:lstStyle/>
          <a:p>
            <a:r>
              <a:rPr lang="en-IN" dirty="0"/>
              <a:t>8401191184</a:t>
            </a:r>
            <a:endParaRPr lang="en-US" dirty="0"/>
          </a:p>
        </p:txBody>
      </p:sp>
      <p:sp>
        <p:nvSpPr>
          <p:cNvPr id="12" name="Text Placeholder 11">
            <a:extLst>
              <a:ext uri="{FF2B5EF4-FFF2-40B4-BE49-F238E27FC236}">
                <a16:creationId xmlns:a16="http://schemas.microsoft.com/office/drawing/2014/main" id="{C4FACC96-BA70-4FDA-AB13-3B133AD498A5}"/>
              </a:ext>
            </a:extLst>
          </p:cNvPr>
          <p:cNvSpPr>
            <a:spLocks noGrp="1"/>
          </p:cNvSpPr>
          <p:nvPr>
            <p:ph type="body" sz="quarter" idx="13"/>
          </p:nvPr>
        </p:nvSpPr>
        <p:spPr/>
        <p:txBody>
          <a:bodyPr/>
          <a:lstStyle/>
          <a:p>
            <a:r>
              <a:rPr lang="en-IN" dirty="0"/>
              <a:t>Computer Application Department</a:t>
            </a:r>
            <a:endParaRPr lang="en-US" dirty="0"/>
          </a:p>
        </p:txBody>
      </p:sp>
      <p:sp>
        <p:nvSpPr>
          <p:cNvPr id="13" name="Text Placeholder 12">
            <a:extLst>
              <a:ext uri="{FF2B5EF4-FFF2-40B4-BE49-F238E27FC236}">
                <a16:creationId xmlns:a16="http://schemas.microsoft.com/office/drawing/2014/main" id="{03A79D48-3C85-46E3-9CAE-59240F299A25}"/>
              </a:ext>
            </a:extLst>
          </p:cNvPr>
          <p:cNvSpPr>
            <a:spLocks noGrp="1"/>
          </p:cNvSpPr>
          <p:nvPr>
            <p:ph type="body" sz="quarter" idx="14"/>
          </p:nvPr>
        </p:nvSpPr>
        <p:spPr/>
        <p:txBody>
          <a:bodyPr/>
          <a:lstStyle/>
          <a:p>
            <a:r>
              <a:rPr lang="en-IN" dirty="0"/>
              <a:t>Prof. </a:t>
            </a:r>
            <a:r>
              <a:rPr lang="en-IN" dirty="0" err="1"/>
              <a:t>Chirag</a:t>
            </a:r>
            <a:r>
              <a:rPr lang="en-IN" dirty="0"/>
              <a:t> K </a:t>
            </a:r>
            <a:r>
              <a:rPr lang="en-IN" dirty="0" err="1"/>
              <a:t>Sakhrani</a:t>
            </a:r>
            <a:endParaRPr lang="en-US" dirty="0"/>
          </a:p>
        </p:txBody>
      </p:sp>
      <p:sp>
        <p:nvSpPr>
          <p:cNvPr id="14" name="Text Placeholder 13">
            <a:extLst>
              <a:ext uri="{FF2B5EF4-FFF2-40B4-BE49-F238E27FC236}">
                <a16:creationId xmlns:a16="http://schemas.microsoft.com/office/drawing/2014/main" id="{062CA4D6-180D-44EB-978C-EAE6FB447DCE}"/>
              </a:ext>
            </a:extLst>
          </p:cNvPr>
          <p:cNvSpPr>
            <a:spLocks noGrp="1"/>
          </p:cNvSpPr>
          <p:nvPr>
            <p:ph type="body" sz="quarter" idx="16"/>
          </p:nvPr>
        </p:nvSpPr>
        <p:spPr>
          <a:xfrm>
            <a:off x="2665732" y="24657"/>
            <a:ext cx="4646358" cy="734653"/>
          </a:xfrm>
        </p:spPr>
        <p:txBody>
          <a:bodyPr/>
          <a:lstStyle/>
          <a:p>
            <a:r>
              <a:rPr lang="en-US" dirty="0"/>
              <a:t>Client Side Scripting using </a:t>
            </a:r>
            <a:r>
              <a:rPr lang="en-US" dirty="0" err="1"/>
              <a:t>Javascript</a:t>
            </a:r>
            <a:r>
              <a:rPr lang="en-US" dirty="0"/>
              <a:t> </a:t>
            </a:r>
            <a:r>
              <a:rPr lang="en-IN" dirty="0"/>
              <a:t> (CSJS) (</a:t>
            </a:r>
            <a:r>
              <a:rPr lang="en-US" dirty="0"/>
              <a:t>2304CS431</a:t>
            </a:r>
            <a:r>
              <a:rPr lang="en-IN" dirty="0"/>
              <a:t>)</a:t>
            </a:r>
            <a:endParaRPr lang="en-US" dirty="0"/>
          </a:p>
        </p:txBody>
      </p:sp>
      <p:pic>
        <p:nvPicPr>
          <p:cNvPr id="16" name="Picture Placeholder 15"/>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353569" y="5197789"/>
            <a:ext cx="1353599" cy="1353599"/>
          </a:xfrm>
        </p:spPr>
      </p:pic>
      <p:sp>
        <p:nvSpPr>
          <p:cNvPr id="15" name="Title 1">
            <a:extLst>
              <a:ext uri="{FF2B5EF4-FFF2-40B4-BE49-F238E27FC236}">
                <a16:creationId xmlns:a16="http://schemas.microsoft.com/office/drawing/2014/main" id="{0E0A5353-D4D5-43D7-A039-6CFC6871D64F}"/>
              </a:ext>
            </a:extLst>
          </p:cNvPr>
          <p:cNvSpPr>
            <a:spLocks noGrp="1"/>
          </p:cNvSpPr>
          <p:nvPr>
            <p:ph type="ctrTitle"/>
          </p:nvPr>
        </p:nvSpPr>
        <p:spPr>
          <a:xfrm>
            <a:off x="559490" y="1122364"/>
            <a:ext cx="7138887" cy="2578780"/>
          </a:xfrm>
        </p:spPr>
        <p:txBody>
          <a:bodyPr/>
          <a:lstStyle/>
          <a:p>
            <a:r>
              <a:rPr lang="en-US" sz="4800" b="0" dirty="0">
                <a:latin typeface="Roboto Condensed Light" panose="02000000000000000000" pitchFamily="2" charset="0"/>
                <a:ea typeface="Roboto Condensed Light" panose="02000000000000000000" pitchFamily="2" charset="0"/>
              </a:rPr>
              <a:t>Unit-05</a:t>
            </a:r>
            <a:r>
              <a:rPr lang="en-US" dirty="0"/>
              <a:t> </a:t>
            </a:r>
            <a:br>
              <a:rPr lang="en-US" dirty="0"/>
            </a:br>
            <a:r>
              <a:rPr lang="en-US" dirty="0" err="1"/>
              <a:t>JQuery</a:t>
            </a:r>
            <a:endParaRPr lang="en-US" dirty="0"/>
          </a:p>
        </p:txBody>
      </p:sp>
      <p:pic>
        <p:nvPicPr>
          <p:cNvPr id="2056" name="Picture 8" descr="professional-web-design-social-ink-professional-web-design-png-1000_813 -  Norderberg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8716" y="1888402"/>
            <a:ext cx="3763634" cy="3059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520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Event Methods</a:t>
            </a:r>
          </a:p>
        </p:txBody>
      </p:sp>
      <p:sp>
        <p:nvSpPr>
          <p:cNvPr id="3" name="Content Placeholder 2"/>
          <p:cNvSpPr>
            <a:spLocks noGrp="1"/>
          </p:cNvSpPr>
          <p:nvPr>
            <p:ph idx="1"/>
          </p:nvPr>
        </p:nvSpPr>
        <p:spPr/>
        <p:txBody>
          <a:bodyPr/>
          <a:lstStyle/>
          <a:p>
            <a:r>
              <a:rPr lang="en-US" dirty="0"/>
              <a:t>In jQuery, most DOM events have an equivalent jQuery method. Example: </a:t>
            </a:r>
          </a:p>
          <a:p>
            <a:r>
              <a:rPr lang="en-US" dirty="0"/>
              <a:t>The second part is to define what should happen when the event fires. And for that you have pass a function to the event: Example: </a:t>
            </a:r>
          </a:p>
          <a:p>
            <a:endParaRPr lang="en-IN" dirty="0"/>
          </a:p>
          <a:p>
            <a:r>
              <a:rPr lang="en-IN" dirty="0"/>
              <a:t>Frequently used event methods are: </a:t>
            </a:r>
          </a:p>
          <a:p>
            <a:pPr lvl="2"/>
            <a:r>
              <a:rPr lang="en-IN" dirty="0"/>
              <a:t>$(document).ready()</a:t>
            </a:r>
          </a:p>
          <a:p>
            <a:pPr lvl="2"/>
            <a:r>
              <a:rPr lang="en-IN" dirty="0"/>
              <a:t>click()</a:t>
            </a:r>
          </a:p>
          <a:p>
            <a:pPr lvl="2"/>
            <a:r>
              <a:rPr lang="en-IN" dirty="0" err="1"/>
              <a:t>dblclick</a:t>
            </a:r>
            <a:r>
              <a:rPr lang="en-IN" dirty="0"/>
              <a:t>()</a:t>
            </a:r>
          </a:p>
          <a:p>
            <a:pPr lvl="2"/>
            <a:r>
              <a:rPr lang="en-IN" dirty="0" err="1"/>
              <a:t>mouseenter</a:t>
            </a:r>
            <a:r>
              <a:rPr lang="en-IN" dirty="0"/>
              <a:t>()</a:t>
            </a:r>
          </a:p>
          <a:p>
            <a:pPr lvl="2"/>
            <a:r>
              <a:rPr lang="en-IN" dirty="0" err="1"/>
              <a:t>mouseleave</a:t>
            </a:r>
            <a:r>
              <a:rPr lang="en-IN" dirty="0"/>
              <a:t>()</a:t>
            </a:r>
          </a:p>
          <a:p>
            <a:pPr lvl="2"/>
            <a:r>
              <a:rPr lang="en-IN" dirty="0" err="1"/>
              <a:t>mousedown</a:t>
            </a:r>
            <a:r>
              <a:rPr lang="en-IN" dirty="0"/>
              <a:t>()</a:t>
            </a:r>
          </a:p>
          <a:p>
            <a:pPr lvl="2"/>
            <a:r>
              <a:rPr lang="en-IN" dirty="0" err="1"/>
              <a:t>mouseup</a:t>
            </a:r>
            <a:r>
              <a:rPr lang="en-IN" dirty="0"/>
              <a:t>()</a:t>
            </a:r>
          </a:p>
          <a:p>
            <a:pPr lvl="2"/>
            <a:r>
              <a:rPr lang="en-IN" dirty="0"/>
              <a:t>hover()</a:t>
            </a:r>
          </a:p>
          <a:p>
            <a:pPr lvl="2"/>
            <a:r>
              <a:rPr lang="en-IN" dirty="0"/>
              <a:t>focus()</a:t>
            </a:r>
          </a:p>
          <a:p>
            <a:pPr lvl="2"/>
            <a:r>
              <a:rPr lang="en-IN" dirty="0"/>
              <a:t>blur()</a:t>
            </a:r>
          </a:p>
          <a:p>
            <a:pPr lvl="1"/>
            <a:endParaRPr lang="en-IN" dirty="0"/>
          </a:p>
        </p:txBody>
      </p:sp>
      <p:sp>
        <p:nvSpPr>
          <p:cNvPr id="4" name="TextBox 3"/>
          <p:cNvSpPr txBox="1"/>
          <p:nvPr/>
        </p:nvSpPr>
        <p:spPr>
          <a:xfrm>
            <a:off x="5169443" y="1720969"/>
            <a:ext cx="3456972" cy="923330"/>
          </a:xfrm>
          <a:prstGeom prst="rect">
            <a:avLst/>
          </a:prstGeom>
          <a:ln/>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latin typeface="Consolas" panose="020B0609020204030204" pitchFamily="49" charset="0"/>
              </a:rPr>
              <a:t>$(“h1”).click(function(){</a:t>
            </a:r>
          </a:p>
          <a:p>
            <a:r>
              <a:rPr lang="en-US" dirty="0">
                <a:latin typeface="Consolas" panose="020B0609020204030204" pitchFamily="49" charset="0"/>
              </a:rPr>
              <a:t>  // write action here…</a:t>
            </a:r>
          </a:p>
          <a:p>
            <a:r>
              <a:rPr lang="en-US" dirty="0">
                <a:latin typeface="Consolas" panose="020B0609020204030204" pitchFamily="49" charset="0"/>
              </a:rPr>
              <a:t>});</a:t>
            </a:r>
          </a:p>
        </p:txBody>
      </p:sp>
      <p:sp>
        <p:nvSpPr>
          <p:cNvPr id="5" name="TextBox 4"/>
          <p:cNvSpPr txBox="1"/>
          <p:nvPr/>
        </p:nvSpPr>
        <p:spPr>
          <a:xfrm>
            <a:off x="9264443" y="863444"/>
            <a:ext cx="2243195" cy="369332"/>
          </a:xfrm>
          <a:prstGeom prst="rect">
            <a:avLst/>
          </a:prstGeom>
          <a:ln/>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latin typeface="Consolas" panose="020B0609020204030204" pitchFamily="49" charset="0"/>
              </a:rPr>
              <a:t>$(“h1”).click();</a:t>
            </a:r>
          </a:p>
        </p:txBody>
      </p:sp>
    </p:spTree>
    <p:extLst>
      <p:ext uri="{BB962C8B-B14F-4D97-AF65-F5344CB8AC3E}">
        <p14:creationId xmlns:p14="http://schemas.microsoft.com/office/powerpoint/2010/main" val="2461342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50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grpId="0" nodeType="afterEffect">
                                  <p:stCondLst>
                                    <p:cond delay="50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grpId="0" nodeType="afterEffect">
                                  <p:stCondLst>
                                    <p:cond delay="500"/>
                                  </p:stCondLst>
                                  <p:childTnLst>
                                    <p:set>
                                      <p:cBhvr>
                                        <p:cTn id="27" dur="1" fill="hold">
                                          <p:stCondLst>
                                            <p:cond delay="0"/>
                                          </p:stCondLst>
                                        </p:cTn>
                                        <p:tgtEl>
                                          <p:spTgt spid="3">
                                            <p:txEl>
                                              <p:pRg st="6" end="6"/>
                                            </p:txEl>
                                          </p:spTgt>
                                        </p:tgtEl>
                                        <p:attrNameLst>
                                          <p:attrName>style.visibility</p:attrName>
                                        </p:attrNameLst>
                                      </p:cBhvr>
                                      <p:to>
                                        <p:strVal val="visible"/>
                                      </p:to>
                                    </p:set>
                                  </p:childTnLst>
                                </p:cTn>
                              </p:par>
                            </p:childTnLst>
                          </p:cTn>
                        </p:par>
                        <p:par>
                          <p:cTn id="28" fill="hold">
                            <p:stCondLst>
                              <p:cond delay="1500"/>
                            </p:stCondLst>
                            <p:childTnLst>
                              <p:par>
                                <p:cTn id="29" presetID="1" presetClass="entr" presetSubtype="0" fill="hold" grpId="0" nodeType="afterEffect">
                                  <p:stCondLst>
                                    <p:cond delay="50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par>
                          <p:cTn id="31" fill="hold">
                            <p:stCondLst>
                              <p:cond delay="2000"/>
                            </p:stCondLst>
                            <p:childTnLst>
                              <p:par>
                                <p:cTn id="32" presetID="1" presetClass="entr" presetSubtype="0" fill="hold" grpId="0" nodeType="afterEffect">
                                  <p:stCondLst>
                                    <p:cond delay="500"/>
                                  </p:stCondLst>
                                  <p:childTnLst>
                                    <p:set>
                                      <p:cBhvr>
                                        <p:cTn id="33" dur="1" fill="hold">
                                          <p:stCondLst>
                                            <p:cond delay="0"/>
                                          </p:stCondLst>
                                        </p:cTn>
                                        <p:tgtEl>
                                          <p:spTgt spid="3">
                                            <p:txEl>
                                              <p:pRg st="8" end="8"/>
                                            </p:txEl>
                                          </p:spTgt>
                                        </p:tgtEl>
                                        <p:attrNameLst>
                                          <p:attrName>style.visibility</p:attrName>
                                        </p:attrNameLst>
                                      </p:cBhvr>
                                      <p:to>
                                        <p:strVal val="visible"/>
                                      </p:to>
                                    </p:set>
                                  </p:childTnLst>
                                </p:cTn>
                              </p:par>
                            </p:childTnLst>
                          </p:cTn>
                        </p:par>
                        <p:par>
                          <p:cTn id="34" fill="hold">
                            <p:stCondLst>
                              <p:cond delay="2500"/>
                            </p:stCondLst>
                            <p:childTnLst>
                              <p:par>
                                <p:cTn id="35" presetID="1" presetClass="entr" presetSubtype="0" fill="hold" grpId="0" nodeType="afterEffect">
                                  <p:stCondLst>
                                    <p:cond delay="50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par>
                          <p:cTn id="37" fill="hold">
                            <p:stCondLst>
                              <p:cond delay="3000"/>
                            </p:stCondLst>
                            <p:childTnLst>
                              <p:par>
                                <p:cTn id="38" presetID="1" presetClass="entr" presetSubtype="0" fill="hold" grpId="0" nodeType="afterEffect">
                                  <p:stCondLst>
                                    <p:cond delay="500"/>
                                  </p:stCondLst>
                                  <p:childTnLst>
                                    <p:set>
                                      <p:cBhvr>
                                        <p:cTn id="39" dur="1" fill="hold">
                                          <p:stCondLst>
                                            <p:cond delay="0"/>
                                          </p:stCondLst>
                                        </p:cTn>
                                        <p:tgtEl>
                                          <p:spTgt spid="3">
                                            <p:txEl>
                                              <p:pRg st="10" end="10"/>
                                            </p:txEl>
                                          </p:spTgt>
                                        </p:tgtEl>
                                        <p:attrNameLst>
                                          <p:attrName>style.visibility</p:attrName>
                                        </p:attrNameLst>
                                      </p:cBhvr>
                                      <p:to>
                                        <p:strVal val="visible"/>
                                      </p:to>
                                    </p:set>
                                  </p:childTnLst>
                                </p:cTn>
                              </p:par>
                            </p:childTnLst>
                          </p:cTn>
                        </p:par>
                        <p:par>
                          <p:cTn id="40" fill="hold">
                            <p:stCondLst>
                              <p:cond delay="3500"/>
                            </p:stCondLst>
                            <p:childTnLst>
                              <p:par>
                                <p:cTn id="41" presetID="1" presetClass="entr" presetSubtype="0" fill="hold" grpId="0" nodeType="afterEffect">
                                  <p:stCondLst>
                                    <p:cond delay="50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par>
                          <p:cTn id="43" fill="hold">
                            <p:stCondLst>
                              <p:cond delay="4000"/>
                            </p:stCondLst>
                            <p:childTnLst>
                              <p:par>
                                <p:cTn id="44" presetID="1" presetClass="entr" presetSubtype="0" fill="hold" grpId="0" nodeType="afterEffect">
                                  <p:stCondLst>
                                    <p:cond delay="500"/>
                                  </p:stCondLst>
                                  <p:childTnLst>
                                    <p:set>
                                      <p:cBhvr>
                                        <p:cTn id="45" dur="1" fill="hold">
                                          <p:stCondLst>
                                            <p:cond delay="0"/>
                                          </p:stCondLst>
                                        </p:cTn>
                                        <p:tgtEl>
                                          <p:spTgt spid="3">
                                            <p:txEl>
                                              <p:pRg st="12" end="12"/>
                                            </p:txEl>
                                          </p:spTgt>
                                        </p:tgtEl>
                                        <p:attrNameLst>
                                          <p:attrName>style.visibility</p:attrName>
                                        </p:attrNameLst>
                                      </p:cBhvr>
                                      <p:to>
                                        <p:strVal val="visible"/>
                                      </p:to>
                                    </p:set>
                                  </p:childTnLst>
                                </p:cTn>
                              </p:par>
                            </p:childTnLst>
                          </p:cTn>
                        </p:par>
                        <p:par>
                          <p:cTn id="46" fill="hold">
                            <p:stCondLst>
                              <p:cond delay="4500"/>
                            </p:stCondLst>
                            <p:childTnLst>
                              <p:par>
                                <p:cTn id="47" presetID="1" presetClass="entr" presetSubtype="0" fill="hold" grpId="0" nodeType="afterEffect">
                                  <p:stCondLst>
                                    <p:cond delay="500"/>
                                  </p:stCondLst>
                                  <p:childTnLst>
                                    <p:set>
                                      <p:cBhvr>
                                        <p:cTn id="4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Event Methods (</a:t>
            </a:r>
            <a:r>
              <a:rPr lang="en-IN" dirty="0" err="1"/>
              <a:t>Cont</a:t>
            </a:r>
            <a:r>
              <a:rPr lang="en-IN" dirty="0"/>
              <a:t>…)</a:t>
            </a:r>
          </a:p>
        </p:txBody>
      </p:sp>
      <p:sp>
        <p:nvSpPr>
          <p:cNvPr id="3" name="Content Placeholder 2"/>
          <p:cNvSpPr>
            <a:spLocks noGrp="1"/>
          </p:cNvSpPr>
          <p:nvPr>
            <p:ph idx="1"/>
          </p:nvPr>
        </p:nvSpPr>
        <p:spPr/>
        <p:txBody>
          <a:bodyPr/>
          <a:lstStyle/>
          <a:p>
            <a:r>
              <a:rPr lang="en-IN" dirty="0"/>
              <a:t>The on() Method: </a:t>
            </a:r>
            <a:r>
              <a:rPr lang="en-US" dirty="0"/>
              <a:t>attaches one or more event handlers for the selected elements.</a:t>
            </a:r>
          </a:p>
          <a:p>
            <a:endParaRPr lang="en-IN" dirty="0"/>
          </a:p>
        </p:txBody>
      </p:sp>
      <p:sp>
        <p:nvSpPr>
          <p:cNvPr id="4" name="TextBox 3"/>
          <p:cNvSpPr txBox="1"/>
          <p:nvPr/>
        </p:nvSpPr>
        <p:spPr>
          <a:xfrm>
            <a:off x="3591300" y="1608826"/>
            <a:ext cx="5009400" cy="3139321"/>
          </a:xfrm>
          <a:prstGeom prst="rect">
            <a:avLst/>
          </a:prstGeom>
          <a:ln/>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latin typeface="Consolas" panose="020B0609020204030204" pitchFamily="49" charset="0"/>
              </a:rPr>
              <a:t>$(“h1").on({</a:t>
            </a:r>
          </a:p>
          <a:p>
            <a:pPr lvl="1"/>
            <a:r>
              <a:rPr lang="en-US" dirty="0">
                <a:latin typeface="Consolas" panose="020B0609020204030204" pitchFamily="49" charset="0"/>
              </a:rPr>
              <a:t>  </a:t>
            </a:r>
            <a:r>
              <a:rPr lang="en-US" dirty="0" err="1">
                <a:latin typeface="Consolas" panose="020B0609020204030204" pitchFamily="49" charset="0"/>
              </a:rPr>
              <a:t>mouseenter</a:t>
            </a:r>
            <a:r>
              <a:rPr lang="en-US" dirty="0">
                <a:latin typeface="Consolas" panose="020B0609020204030204" pitchFamily="49" charset="0"/>
              </a:rPr>
              <a:t>: function(){</a:t>
            </a:r>
          </a:p>
          <a:p>
            <a:pPr lvl="1"/>
            <a:r>
              <a:rPr lang="en-US" dirty="0">
                <a:latin typeface="Consolas" panose="020B0609020204030204" pitchFamily="49" charset="0"/>
              </a:rPr>
              <a:t>    $(this).</a:t>
            </a:r>
            <a:r>
              <a:rPr lang="en-US" dirty="0" err="1">
                <a:latin typeface="Consolas" panose="020B0609020204030204" pitchFamily="49" charset="0"/>
              </a:rPr>
              <a:t>css</a:t>
            </a:r>
            <a:r>
              <a:rPr lang="en-US" dirty="0">
                <a:latin typeface="Consolas" panose="020B0609020204030204" pitchFamily="49" charset="0"/>
              </a:rPr>
              <a:t>("color", “red");</a:t>
            </a:r>
          </a:p>
          <a:p>
            <a:pPr lvl="1"/>
            <a:r>
              <a:rPr lang="en-US" dirty="0">
                <a:latin typeface="Consolas" panose="020B0609020204030204" pitchFamily="49" charset="0"/>
              </a:rPr>
              <a:t>  },</a:t>
            </a:r>
          </a:p>
          <a:p>
            <a:pPr lvl="1"/>
            <a:r>
              <a:rPr lang="en-US" dirty="0">
                <a:latin typeface="Consolas" panose="020B0609020204030204" pitchFamily="49" charset="0"/>
              </a:rPr>
              <a:t>  </a:t>
            </a:r>
            <a:r>
              <a:rPr lang="en-US" dirty="0" err="1">
                <a:latin typeface="Consolas" panose="020B0609020204030204" pitchFamily="49" charset="0"/>
              </a:rPr>
              <a:t>mouseleave</a:t>
            </a:r>
            <a:r>
              <a:rPr lang="en-US" dirty="0">
                <a:latin typeface="Consolas" panose="020B0609020204030204" pitchFamily="49" charset="0"/>
              </a:rPr>
              <a:t>: function(){</a:t>
            </a:r>
          </a:p>
          <a:p>
            <a:pPr lvl="1"/>
            <a:r>
              <a:rPr lang="en-US" dirty="0">
                <a:latin typeface="Consolas" panose="020B0609020204030204" pitchFamily="49" charset="0"/>
              </a:rPr>
              <a:t>    $(this).</a:t>
            </a:r>
            <a:r>
              <a:rPr lang="en-US" dirty="0" err="1">
                <a:latin typeface="Consolas" panose="020B0609020204030204" pitchFamily="49" charset="0"/>
              </a:rPr>
              <a:t>css</a:t>
            </a:r>
            <a:r>
              <a:rPr lang="en-US" dirty="0">
                <a:latin typeface="Consolas" panose="020B0609020204030204" pitchFamily="49" charset="0"/>
              </a:rPr>
              <a:t>("color", "blue");</a:t>
            </a:r>
          </a:p>
          <a:p>
            <a:pPr lvl="1"/>
            <a:r>
              <a:rPr lang="en-US" dirty="0">
                <a:latin typeface="Consolas" panose="020B0609020204030204" pitchFamily="49" charset="0"/>
              </a:rPr>
              <a:t>  },</a:t>
            </a:r>
          </a:p>
          <a:p>
            <a:pPr lvl="1"/>
            <a:r>
              <a:rPr lang="en-US" dirty="0">
                <a:latin typeface="Consolas" panose="020B0609020204030204" pitchFamily="49" charset="0"/>
              </a:rPr>
              <a:t>  click: function(){</a:t>
            </a:r>
          </a:p>
          <a:p>
            <a:pPr lvl="1"/>
            <a:r>
              <a:rPr lang="en-US" dirty="0">
                <a:latin typeface="Consolas" panose="020B0609020204030204" pitchFamily="49" charset="0"/>
              </a:rPr>
              <a:t>    $(this).</a:t>
            </a:r>
            <a:r>
              <a:rPr lang="en-US" dirty="0" err="1">
                <a:latin typeface="Consolas" panose="020B0609020204030204" pitchFamily="49" charset="0"/>
              </a:rPr>
              <a:t>css</a:t>
            </a:r>
            <a:r>
              <a:rPr lang="en-US" dirty="0">
                <a:latin typeface="Consolas" panose="020B0609020204030204" pitchFamily="49" charset="0"/>
              </a:rPr>
              <a:t>("color", “green");</a:t>
            </a:r>
          </a:p>
          <a:p>
            <a:pPr lvl="1"/>
            <a:r>
              <a:rPr lang="en-US" dirty="0">
                <a:latin typeface="Consolas" panose="020B0609020204030204" pitchFamily="49" charset="0"/>
              </a:rPr>
              <a:t>  }</a:t>
            </a:r>
          </a:p>
          <a:p>
            <a:r>
              <a:rPr lang="en-US" dirty="0">
                <a:latin typeface="Consolas" panose="020B0609020204030204" pitchFamily="49" charset="0"/>
              </a:rPr>
              <a:t>});</a:t>
            </a:r>
          </a:p>
        </p:txBody>
      </p:sp>
    </p:spTree>
    <p:extLst>
      <p:ext uri="{BB962C8B-B14F-4D97-AF65-F5344CB8AC3E}">
        <p14:creationId xmlns:p14="http://schemas.microsoft.com/office/powerpoint/2010/main" val="323564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Effects</a:t>
            </a:r>
          </a:p>
        </p:txBody>
      </p:sp>
      <p:sp>
        <p:nvSpPr>
          <p:cNvPr id="3" name="Content Placeholder 2"/>
          <p:cNvSpPr>
            <a:spLocks noGrp="1"/>
          </p:cNvSpPr>
          <p:nvPr>
            <p:ph idx="1"/>
          </p:nvPr>
        </p:nvSpPr>
        <p:spPr/>
        <p:txBody>
          <a:bodyPr/>
          <a:lstStyle/>
          <a:p>
            <a:r>
              <a:rPr lang="en-IN" dirty="0"/>
              <a:t>Hide / Show</a:t>
            </a:r>
          </a:p>
          <a:p>
            <a:pPr lvl="1"/>
            <a:r>
              <a:rPr lang="en-US" dirty="0"/>
              <a:t>you can hide and show HTML elements with the hide() and show() methods.</a:t>
            </a:r>
          </a:p>
          <a:p>
            <a:pPr lvl="1"/>
            <a:r>
              <a:rPr lang="en-US" dirty="0"/>
              <a:t>Syntax: </a:t>
            </a:r>
          </a:p>
          <a:p>
            <a:pPr lvl="1"/>
            <a:endParaRPr lang="en-US" dirty="0"/>
          </a:p>
          <a:p>
            <a:pPr lvl="1"/>
            <a:r>
              <a:rPr lang="en-US" dirty="0"/>
              <a:t>The speed parameter (optional) defines the speed of the hiding / showing (possible values: "</a:t>
            </a:r>
            <a:r>
              <a:rPr lang="en-US" dirty="0">
                <a:solidFill>
                  <a:schemeClr val="tx2"/>
                </a:solidFill>
              </a:rPr>
              <a:t>slow</a:t>
            </a:r>
            <a:r>
              <a:rPr lang="en-US" dirty="0"/>
              <a:t>", "</a:t>
            </a:r>
            <a:r>
              <a:rPr lang="en-US" dirty="0">
                <a:solidFill>
                  <a:schemeClr val="tx2"/>
                </a:solidFill>
              </a:rPr>
              <a:t>fast</a:t>
            </a:r>
            <a:r>
              <a:rPr lang="en-US" dirty="0"/>
              <a:t>", or </a:t>
            </a:r>
            <a:r>
              <a:rPr lang="en-US" dirty="0">
                <a:solidFill>
                  <a:schemeClr val="tx2"/>
                </a:solidFill>
              </a:rPr>
              <a:t>milliseconds</a:t>
            </a:r>
            <a:r>
              <a:rPr lang="en-US" dirty="0"/>
              <a:t>).</a:t>
            </a:r>
          </a:p>
          <a:p>
            <a:pPr lvl="1"/>
            <a:r>
              <a:rPr lang="en-US" dirty="0"/>
              <a:t>The callback parameter (optional) is a function to be executed after the hide() / show() method completes.</a:t>
            </a:r>
          </a:p>
          <a:p>
            <a:pPr lvl="1"/>
            <a:r>
              <a:rPr lang="en-US" dirty="0"/>
              <a:t>Example: </a:t>
            </a:r>
          </a:p>
          <a:p>
            <a:pPr lvl="1"/>
            <a:endParaRPr lang="en-IN" dirty="0"/>
          </a:p>
          <a:p>
            <a:r>
              <a:rPr lang="en-IN" dirty="0"/>
              <a:t>Toggle</a:t>
            </a:r>
          </a:p>
          <a:p>
            <a:pPr lvl="1"/>
            <a:r>
              <a:rPr lang="en-US" dirty="0"/>
              <a:t>with the help of toggle() method we can toggle between hiding and showing an element.</a:t>
            </a:r>
          </a:p>
          <a:p>
            <a:pPr lvl="1"/>
            <a:r>
              <a:rPr lang="en-US" dirty="0"/>
              <a:t>Syntax: </a:t>
            </a:r>
          </a:p>
          <a:p>
            <a:pPr lvl="1"/>
            <a:r>
              <a:rPr lang="en-US" dirty="0"/>
              <a:t>Example:</a:t>
            </a:r>
          </a:p>
          <a:p>
            <a:pPr lvl="1"/>
            <a:endParaRPr lang="en-IN" dirty="0"/>
          </a:p>
          <a:p>
            <a:pPr lvl="1"/>
            <a:endParaRPr lang="en-IN" dirty="0"/>
          </a:p>
          <a:p>
            <a:r>
              <a:rPr lang="en-IN" dirty="0"/>
              <a:t>jQuery also provides other similar effects like Slide, Fade, and Animate etc.</a:t>
            </a:r>
          </a:p>
          <a:p>
            <a:pPr lvl="1"/>
            <a:endParaRPr lang="en-IN" dirty="0"/>
          </a:p>
        </p:txBody>
      </p:sp>
      <p:sp>
        <p:nvSpPr>
          <p:cNvPr id="4" name="TextBox 3"/>
          <p:cNvSpPr txBox="1"/>
          <p:nvPr/>
        </p:nvSpPr>
        <p:spPr>
          <a:xfrm>
            <a:off x="2259621" y="3204718"/>
            <a:ext cx="4027202" cy="923330"/>
          </a:xfrm>
          <a:prstGeom prst="rect">
            <a:avLst/>
          </a:prstGeom>
          <a:ln/>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latin typeface="Consolas" panose="020B0609020204030204" pitchFamily="49" charset="0"/>
              </a:rPr>
              <a:t>$(“.</a:t>
            </a:r>
            <a:r>
              <a:rPr lang="en-US" dirty="0" err="1">
                <a:latin typeface="Consolas" panose="020B0609020204030204" pitchFamily="49" charset="0"/>
              </a:rPr>
              <a:t>hideme</a:t>
            </a:r>
            <a:r>
              <a:rPr lang="en-US" dirty="0">
                <a:latin typeface="Consolas" panose="020B0609020204030204" pitchFamily="49" charset="0"/>
              </a:rPr>
              <a:t>").click(function(){</a:t>
            </a:r>
          </a:p>
          <a:p>
            <a:r>
              <a:rPr lang="en-US" dirty="0">
                <a:latin typeface="Consolas" panose="020B0609020204030204" pitchFamily="49" charset="0"/>
              </a:rPr>
              <a:t>  $(“h1").hide();</a:t>
            </a:r>
          </a:p>
          <a:p>
            <a:r>
              <a:rPr lang="en-US" dirty="0">
                <a:latin typeface="Consolas" panose="020B0609020204030204" pitchFamily="49" charset="0"/>
              </a:rPr>
              <a:t>});</a:t>
            </a:r>
          </a:p>
        </p:txBody>
      </p:sp>
      <p:sp>
        <p:nvSpPr>
          <p:cNvPr id="5" name="TextBox 4"/>
          <p:cNvSpPr txBox="1"/>
          <p:nvPr/>
        </p:nvSpPr>
        <p:spPr>
          <a:xfrm>
            <a:off x="6597209" y="3206156"/>
            <a:ext cx="4164573" cy="923330"/>
          </a:xfrm>
          <a:prstGeom prst="rect">
            <a:avLst/>
          </a:prstGeom>
          <a:ln/>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latin typeface="Consolas" panose="020B0609020204030204" pitchFamily="49" charset="0"/>
              </a:rPr>
              <a:t>$(“.</a:t>
            </a:r>
            <a:r>
              <a:rPr lang="en-US" dirty="0" err="1">
                <a:latin typeface="Consolas" panose="020B0609020204030204" pitchFamily="49" charset="0"/>
              </a:rPr>
              <a:t>showme</a:t>
            </a:r>
            <a:r>
              <a:rPr lang="en-US" dirty="0">
                <a:latin typeface="Consolas" panose="020B0609020204030204" pitchFamily="49" charset="0"/>
              </a:rPr>
              <a:t>").click(function(){</a:t>
            </a:r>
          </a:p>
          <a:p>
            <a:r>
              <a:rPr lang="en-US" dirty="0">
                <a:latin typeface="Consolas" panose="020B0609020204030204" pitchFamily="49" charset="0"/>
              </a:rPr>
              <a:t>  $(“h1").show();</a:t>
            </a:r>
          </a:p>
          <a:p>
            <a:r>
              <a:rPr lang="en-US" dirty="0">
                <a:latin typeface="Consolas" panose="020B0609020204030204" pitchFamily="49" charset="0"/>
              </a:rPr>
              <a:t>});</a:t>
            </a:r>
          </a:p>
        </p:txBody>
      </p:sp>
      <p:sp>
        <p:nvSpPr>
          <p:cNvPr id="6" name="TextBox 5"/>
          <p:cNvSpPr txBox="1"/>
          <p:nvPr/>
        </p:nvSpPr>
        <p:spPr>
          <a:xfrm>
            <a:off x="1820008" y="1623198"/>
            <a:ext cx="4572166" cy="646331"/>
          </a:xfrm>
          <a:prstGeom prst="rect">
            <a:avLst/>
          </a:prstGeom>
          <a:ln/>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latin typeface="Consolas" panose="020B0609020204030204" pitchFamily="49" charset="0"/>
              </a:rPr>
              <a:t>$(selector).hide(</a:t>
            </a:r>
            <a:r>
              <a:rPr lang="en-US" dirty="0" err="1">
                <a:latin typeface="Consolas" panose="020B0609020204030204" pitchFamily="49" charset="0"/>
              </a:rPr>
              <a:t>speed,callback</a:t>
            </a:r>
            <a:r>
              <a:rPr lang="en-US" dirty="0">
                <a:latin typeface="Consolas" panose="020B0609020204030204" pitchFamily="49" charset="0"/>
              </a:rPr>
              <a:t>);</a:t>
            </a:r>
          </a:p>
          <a:p>
            <a:r>
              <a:rPr lang="en-US" dirty="0">
                <a:latin typeface="Consolas" panose="020B0609020204030204" pitchFamily="49" charset="0"/>
              </a:rPr>
              <a:t>$(selector).show(</a:t>
            </a:r>
            <a:r>
              <a:rPr lang="en-US" dirty="0" err="1">
                <a:latin typeface="Consolas" panose="020B0609020204030204" pitchFamily="49" charset="0"/>
              </a:rPr>
              <a:t>speed,callback</a:t>
            </a:r>
            <a:r>
              <a:rPr lang="en-US" dirty="0">
                <a:latin typeface="Consolas" panose="020B0609020204030204" pitchFamily="49" charset="0"/>
              </a:rPr>
              <a:t>);</a:t>
            </a:r>
          </a:p>
        </p:txBody>
      </p:sp>
      <p:sp>
        <p:nvSpPr>
          <p:cNvPr id="8" name="TextBox 7"/>
          <p:cNvSpPr txBox="1"/>
          <p:nvPr/>
        </p:nvSpPr>
        <p:spPr>
          <a:xfrm>
            <a:off x="2259621" y="5124781"/>
            <a:ext cx="4560666" cy="923330"/>
          </a:xfrm>
          <a:prstGeom prst="rect">
            <a:avLst/>
          </a:prstGeom>
          <a:ln/>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latin typeface="Consolas" panose="020B0609020204030204" pitchFamily="49" charset="0"/>
              </a:rPr>
              <a:t>$(“#</a:t>
            </a:r>
            <a:r>
              <a:rPr lang="en-US" dirty="0" err="1">
                <a:latin typeface="Consolas" panose="020B0609020204030204" pitchFamily="49" charset="0"/>
              </a:rPr>
              <a:t>btnToggle</a:t>
            </a:r>
            <a:r>
              <a:rPr lang="en-US" dirty="0">
                <a:latin typeface="Consolas" panose="020B0609020204030204" pitchFamily="49" charset="0"/>
              </a:rPr>
              <a:t>").click(function(){</a:t>
            </a:r>
          </a:p>
          <a:p>
            <a:r>
              <a:rPr lang="en-US" dirty="0">
                <a:latin typeface="Consolas" panose="020B0609020204030204" pitchFamily="49" charset="0"/>
              </a:rPr>
              <a:t>  $(“h1").</a:t>
            </a:r>
            <a:r>
              <a:rPr lang="en-IN" dirty="0">
                <a:latin typeface="Consolas" panose="020B0609020204030204" pitchFamily="49" charset="0"/>
              </a:rPr>
              <a:t>toggle()</a:t>
            </a:r>
            <a:r>
              <a:rPr lang="en-US" dirty="0">
                <a:latin typeface="Consolas" panose="020B0609020204030204" pitchFamily="49" charset="0"/>
              </a:rPr>
              <a:t>;</a:t>
            </a:r>
          </a:p>
          <a:p>
            <a:r>
              <a:rPr lang="en-US" dirty="0">
                <a:latin typeface="Consolas" panose="020B0609020204030204" pitchFamily="49" charset="0"/>
              </a:rPr>
              <a:t>});</a:t>
            </a:r>
          </a:p>
        </p:txBody>
      </p:sp>
      <p:sp>
        <p:nvSpPr>
          <p:cNvPr id="9" name="TextBox 8"/>
          <p:cNvSpPr txBox="1"/>
          <p:nvPr/>
        </p:nvSpPr>
        <p:spPr>
          <a:xfrm>
            <a:off x="1820008" y="4699891"/>
            <a:ext cx="4719738" cy="369332"/>
          </a:xfrm>
          <a:prstGeom prst="rect">
            <a:avLst/>
          </a:prstGeom>
          <a:ln/>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latin typeface="Consolas" panose="020B0609020204030204" pitchFamily="49" charset="0"/>
              </a:rPr>
              <a:t>$(selector).toggle(</a:t>
            </a:r>
            <a:r>
              <a:rPr lang="en-US" dirty="0" err="1">
                <a:latin typeface="Consolas" panose="020B0609020204030204" pitchFamily="49" charset="0"/>
              </a:rPr>
              <a:t>speed,callback</a:t>
            </a:r>
            <a:r>
              <a:rPr lang="en-US" dirty="0">
                <a:latin typeface="Consolas" panose="020B0609020204030204" pitchFamily="49" charset="0"/>
              </a:rPr>
              <a:t>);</a:t>
            </a:r>
          </a:p>
        </p:txBody>
      </p:sp>
    </p:spTree>
    <p:extLst>
      <p:ext uri="{BB962C8B-B14F-4D97-AF65-F5344CB8AC3E}">
        <p14:creationId xmlns:p14="http://schemas.microsoft.com/office/powerpoint/2010/main" val="41221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Chaining</a:t>
            </a:r>
          </a:p>
        </p:txBody>
      </p:sp>
      <p:sp>
        <p:nvSpPr>
          <p:cNvPr id="3" name="Content Placeholder 2"/>
          <p:cNvSpPr>
            <a:spLocks noGrp="1"/>
          </p:cNvSpPr>
          <p:nvPr>
            <p:ph idx="1"/>
          </p:nvPr>
        </p:nvSpPr>
        <p:spPr/>
        <p:txBody>
          <a:bodyPr/>
          <a:lstStyle/>
          <a:p>
            <a:r>
              <a:rPr lang="en-US" dirty="0"/>
              <a:t>we can chain actions/methods together in jQuery which run multiple jQuery commands, one after the other on the same selected element.</a:t>
            </a:r>
          </a:p>
          <a:p>
            <a:r>
              <a:rPr lang="en-US" dirty="0"/>
              <a:t>With the help of this browser do not need to find same elements multiple times.</a:t>
            </a:r>
          </a:p>
          <a:p>
            <a:r>
              <a:rPr lang="en-US" dirty="0"/>
              <a:t>With the help of chaining we can run multiple action / method in a single line of code.</a:t>
            </a:r>
          </a:p>
          <a:p>
            <a:r>
              <a:rPr lang="en-US" dirty="0"/>
              <a:t>Example:</a:t>
            </a:r>
          </a:p>
          <a:p>
            <a:endParaRPr lang="en-IN" dirty="0"/>
          </a:p>
        </p:txBody>
      </p:sp>
      <p:sp>
        <p:nvSpPr>
          <p:cNvPr id="4" name="TextBox 3"/>
          <p:cNvSpPr txBox="1"/>
          <p:nvPr/>
        </p:nvSpPr>
        <p:spPr>
          <a:xfrm>
            <a:off x="2720114" y="2988720"/>
            <a:ext cx="6751772" cy="369332"/>
          </a:xfrm>
          <a:prstGeom prst="rect">
            <a:avLst/>
          </a:prstGeom>
          <a:ln/>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latin typeface="Consolas" panose="020B0609020204030204" pitchFamily="49" charset="0"/>
              </a:rPr>
              <a:t>$("h1").</a:t>
            </a:r>
            <a:r>
              <a:rPr lang="en-US" dirty="0" err="1">
                <a:latin typeface="Consolas" panose="020B0609020204030204" pitchFamily="49" charset="0"/>
              </a:rPr>
              <a:t>css</a:t>
            </a:r>
            <a:r>
              <a:rPr lang="en-US" dirty="0">
                <a:latin typeface="Consolas" panose="020B0609020204030204" pitchFamily="49" charset="0"/>
              </a:rPr>
              <a:t>("color", “green").hide(1000).show(1000);</a:t>
            </a:r>
          </a:p>
        </p:txBody>
      </p:sp>
    </p:spTree>
    <p:extLst>
      <p:ext uri="{BB962C8B-B14F-4D97-AF65-F5344CB8AC3E}">
        <p14:creationId xmlns:p14="http://schemas.microsoft.com/office/powerpoint/2010/main" val="371670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DOM Manipulation</a:t>
            </a:r>
          </a:p>
        </p:txBody>
      </p:sp>
      <p:sp>
        <p:nvSpPr>
          <p:cNvPr id="3" name="Content Placeholder 2"/>
          <p:cNvSpPr>
            <a:spLocks noGrp="1"/>
          </p:cNvSpPr>
          <p:nvPr>
            <p:ph idx="1"/>
          </p:nvPr>
        </p:nvSpPr>
        <p:spPr/>
        <p:txBody>
          <a:bodyPr/>
          <a:lstStyle/>
          <a:p>
            <a:r>
              <a:rPr lang="en-US" dirty="0"/>
              <a:t>Many DOM related methods are available in jQuery that make it easy to access and manipulate elements and attributes.</a:t>
            </a:r>
          </a:p>
          <a:p>
            <a:r>
              <a:rPr lang="en-US" dirty="0"/>
              <a:t>For getting or setting content three simple methods available in jQuery are:</a:t>
            </a:r>
          </a:p>
          <a:p>
            <a:pPr lvl="1"/>
            <a:r>
              <a:rPr lang="en-US" dirty="0"/>
              <a:t>text(): Sets or returns the text content of selected elements</a:t>
            </a:r>
          </a:p>
          <a:p>
            <a:pPr lvl="1"/>
            <a:r>
              <a:rPr lang="en-US" dirty="0"/>
              <a:t>html(): Sets or returns the content of selected elements including HTML markup tags</a:t>
            </a:r>
          </a:p>
          <a:p>
            <a:pPr lvl="1"/>
            <a:r>
              <a:rPr lang="en-US" dirty="0" err="1"/>
              <a:t>val</a:t>
            </a:r>
            <a:r>
              <a:rPr lang="en-US" dirty="0"/>
              <a:t>(): Sets or returns the value of form fields</a:t>
            </a:r>
            <a:endParaRPr lang="en-IN" dirty="0"/>
          </a:p>
        </p:txBody>
      </p:sp>
      <p:sp>
        <p:nvSpPr>
          <p:cNvPr id="4" name="TextBox 3"/>
          <p:cNvSpPr txBox="1"/>
          <p:nvPr/>
        </p:nvSpPr>
        <p:spPr>
          <a:xfrm>
            <a:off x="579749" y="3024541"/>
            <a:ext cx="5346593" cy="923330"/>
          </a:xfrm>
          <a:prstGeom prst="rect">
            <a:avLst/>
          </a:prstGeom>
          <a:ln/>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latin typeface="Consolas" panose="020B0609020204030204" pitchFamily="49" charset="0"/>
              </a:rPr>
              <a:t>$("#</a:t>
            </a:r>
            <a:r>
              <a:rPr lang="en-US" dirty="0" err="1">
                <a:latin typeface="Consolas" panose="020B0609020204030204" pitchFamily="49" charset="0"/>
              </a:rPr>
              <a:t>myBtn</a:t>
            </a:r>
            <a:r>
              <a:rPr lang="en-US" dirty="0">
                <a:latin typeface="Consolas" panose="020B0609020204030204" pitchFamily="49" charset="0"/>
              </a:rPr>
              <a:t>").click(function(){</a:t>
            </a:r>
          </a:p>
          <a:p>
            <a:r>
              <a:rPr lang="en-US" dirty="0">
                <a:latin typeface="Consolas" panose="020B0609020204030204" pitchFamily="49" charset="0"/>
              </a:rPr>
              <a:t>  alert("Text: " + $("#</a:t>
            </a:r>
            <a:r>
              <a:rPr lang="en-US" dirty="0" err="1">
                <a:latin typeface="Consolas" panose="020B0609020204030204" pitchFamily="49" charset="0"/>
              </a:rPr>
              <a:t>myPera</a:t>
            </a:r>
            <a:r>
              <a:rPr lang="en-US" dirty="0">
                <a:latin typeface="Consolas" panose="020B0609020204030204" pitchFamily="49" charset="0"/>
              </a:rPr>
              <a:t>").text());</a:t>
            </a:r>
          </a:p>
          <a:p>
            <a:r>
              <a:rPr lang="en-US" dirty="0">
                <a:latin typeface="Consolas" panose="020B0609020204030204" pitchFamily="49" charset="0"/>
              </a:rPr>
              <a:t>});</a:t>
            </a:r>
          </a:p>
        </p:txBody>
      </p:sp>
      <p:sp>
        <p:nvSpPr>
          <p:cNvPr id="5" name="TextBox 4"/>
          <p:cNvSpPr txBox="1"/>
          <p:nvPr/>
        </p:nvSpPr>
        <p:spPr>
          <a:xfrm>
            <a:off x="579747" y="4053334"/>
            <a:ext cx="5346595" cy="923330"/>
          </a:xfrm>
          <a:prstGeom prst="rect">
            <a:avLst/>
          </a:prstGeom>
          <a:ln/>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latin typeface="Consolas" panose="020B0609020204030204" pitchFamily="49" charset="0"/>
              </a:rPr>
              <a:t>$("#</a:t>
            </a:r>
            <a:r>
              <a:rPr lang="en-US" dirty="0" err="1">
                <a:latin typeface="Consolas" panose="020B0609020204030204" pitchFamily="49" charset="0"/>
              </a:rPr>
              <a:t>myBtn</a:t>
            </a:r>
            <a:r>
              <a:rPr lang="en-US" dirty="0">
                <a:latin typeface="Consolas" panose="020B0609020204030204" pitchFamily="49" charset="0"/>
              </a:rPr>
              <a:t>").click(function(){</a:t>
            </a:r>
          </a:p>
          <a:p>
            <a:r>
              <a:rPr lang="en-US" dirty="0">
                <a:latin typeface="Consolas" panose="020B0609020204030204" pitchFamily="49" charset="0"/>
              </a:rPr>
              <a:t>  alert("HTML: " + $("#</a:t>
            </a:r>
            <a:r>
              <a:rPr lang="en-US" dirty="0" err="1">
                <a:latin typeface="Consolas" panose="020B0609020204030204" pitchFamily="49" charset="0"/>
              </a:rPr>
              <a:t>myPera</a:t>
            </a:r>
            <a:r>
              <a:rPr lang="en-US" dirty="0">
                <a:latin typeface="Consolas" panose="020B0609020204030204" pitchFamily="49" charset="0"/>
              </a:rPr>
              <a:t>").html());</a:t>
            </a:r>
          </a:p>
          <a:p>
            <a:r>
              <a:rPr lang="en-US" dirty="0">
                <a:latin typeface="Consolas" panose="020B0609020204030204" pitchFamily="49" charset="0"/>
              </a:rPr>
              <a:t>});</a:t>
            </a:r>
          </a:p>
        </p:txBody>
      </p:sp>
      <p:sp>
        <p:nvSpPr>
          <p:cNvPr id="6" name="TextBox 5"/>
          <p:cNvSpPr txBox="1"/>
          <p:nvPr/>
        </p:nvSpPr>
        <p:spPr>
          <a:xfrm>
            <a:off x="579747" y="5082127"/>
            <a:ext cx="5346596" cy="923330"/>
          </a:xfrm>
          <a:prstGeom prst="rect">
            <a:avLst/>
          </a:prstGeom>
          <a:ln/>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latin typeface="Consolas" panose="020B0609020204030204" pitchFamily="49" charset="0"/>
              </a:rPr>
              <a:t>$("#</a:t>
            </a:r>
            <a:r>
              <a:rPr lang="en-US" dirty="0" err="1">
                <a:latin typeface="Consolas" panose="020B0609020204030204" pitchFamily="49" charset="0"/>
              </a:rPr>
              <a:t>myBtn</a:t>
            </a:r>
            <a:r>
              <a:rPr lang="en-US" dirty="0">
                <a:latin typeface="Consolas" panose="020B0609020204030204" pitchFamily="49" charset="0"/>
              </a:rPr>
              <a:t>").click(function(){</a:t>
            </a:r>
          </a:p>
          <a:p>
            <a:r>
              <a:rPr lang="en-US" dirty="0">
                <a:latin typeface="Consolas" panose="020B0609020204030204" pitchFamily="49" charset="0"/>
              </a:rPr>
              <a:t>  alert("Value: " + $("#</a:t>
            </a:r>
            <a:r>
              <a:rPr lang="en-US" dirty="0" err="1">
                <a:latin typeface="Consolas" panose="020B0609020204030204" pitchFamily="49" charset="0"/>
              </a:rPr>
              <a:t>myInput</a:t>
            </a:r>
            <a:r>
              <a:rPr lang="en-US" dirty="0">
                <a:latin typeface="Consolas" panose="020B0609020204030204" pitchFamily="49" charset="0"/>
              </a:rPr>
              <a:t>").</a:t>
            </a:r>
            <a:r>
              <a:rPr lang="en-US" dirty="0" err="1">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a:t>
            </a:r>
          </a:p>
        </p:txBody>
      </p:sp>
      <p:sp>
        <p:nvSpPr>
          <p:cNvPr id="7" name="TextBox 6"/>
          <p:cNvSpPr txBox="1"/>
          <p:nvPr/>
        </p:nvSpPr>
        <p:spPr>
          <a:xfrm>
            <a:off x="6278934" y="3024541"/>
            <a:ext cx="5530624" cy="923330"/>
          </a:xfrm>
          <a:prstGeom prst="rect">
            <a:avLst/>
          </a:prstGeom>
          <a:ln/>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latin typeface="Consolas" panose="020B0609020204030204" pitchFamily="49" charset="0"/>
              </a:rPr>
              <a:t>$("#</a:t>
            </a:r>
            <a:r>
              <a:rPr lang="en-US" dirty="0" err="1">
                <a:latin typeface="Consolas" panose="020B0609020204030204" pitchFamily="49" charset="0"/>
              </a:rPr>
              <a:t>myBtn</a:t>
            </a:r>
            <a:r>
              <a:rPr lang="en-US" dirty="0">
                <a:latin typeface="Consolas" panose="020B0609020204030204" pitchFamily="49" charset="0"/>
              </a:rPr>
              <a:t>").click(function(){</a:t>
            </a:r>
          </a:p>
          <a:p>
            <a:r>
              <a:rPr lang="en-US" dirty="0">
                <a:latin typeface="Consolas" panose="020B0609020204030204" pitchFamily="49" charset="0"/>
              </a:rPr>
              <a:t>  $("#</a:t>
            </a:r>
            <a:r>
              <a:rPr lang="en-US" dirty="0" err="1">
                <a:latin typeface="Consolas" panose="020B0609020204030204" pitchFamily="49" charset="0"/>
              </a:rPr>
              <a:t>myPera</a:t>
            </a:r>
            <a:r>
              <a:rPr lang="en-US" dirty="0">
                <a:latin typeface="Consolas" panose="020B0609020204030204" pitchFamily="49" charset="0"/>
              </a:rPr>
              <a:t>").text("Hello </a:t>
            </a:r>
            <a:r>
              <a:rPr lang="en-US" dirty="0" err="1">
                <a:latin typeface="Consolas" panose="020B0609020204030204" pitchFamily="49" charset="0"/>
              </a:rPr>
              <a:t>Chirag</a:t>
            </a:r>
            <a:r>
              <a:rPr lang="en-US" dirty="0">
                <a:latin typeface="Consolas" panose="020B0609020204030204" pitchFamily="49" charset="0"/>
              </a:rPr>
              <a:t>");</a:t>
            </a:r>
          </a:p>
          <a:p>
            <a:r>
              <a:rPr lang="en-US" dirty="0">
                <a:latin typeface="Consolas" panose="020B0609020204030204" pitchFamily="49" charset="0"/>
              </a:rPr>
              <a:t>});</a:t>
            </a:r>
          </a:p>
        </p:txBody>
      </p:sp>
      <p:sp>
        <p:nvSpPr>
          <p:cNvPr id="8" name="TextBox 7"/>
          <p:cNvSpPr txBox="1"/>
          <p:nvPr/>
        </p:nvSpPr>
        <p:spPr>
          <a:xfrm>
            <a:off x="6278932" y="4052238"/>
            <a:ext cx="5530626" cy="1200329"/>
          </a:xfrm>
          <a:prstGeom prst="rect">
            <a:avLst/>
          </a:prstGeom>
          <a:ln/>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latin typeface="Consolas" panose="020B0609020204030204" pitchFamily="49" charset="0"/>
              </a:rPr>
              <a:t>$("#</a:t>
            </a:r>
            <a:r>
              <a:rPr lang="en-US" dirty="0" err="1">
                <a:latin typeface="Consolas" panose="020B0609020204030204" pitchFamily="49" charset="0"/>
              </a:rPr>
              <a:t>myBtn</a:t>
            </a:r>
            <a:r>
              <a:rPr lang="en-US" dirty="0">
                <a:latin typeface="Consolas" panose="020B0609020204030204" pitchFamily="49" charset="0"/>
              </a:rPr>
              <a:t>").click(function(){</a:t>
            </a:r>
          </a:p>
          <a:p>
            <a:r>
              <a:rPr lang="en-US" dirty="0">
                <a:latin typeface="Consolas" panose="020B0609020204030204" pitchFamily="49" charset="0"/>
              </a:rPr>
              <a:t>  $("#</a:t>
            </a:r>
            <a:r>
              <a:rPr lang="en-US" dirty="0" err="1">
                <a:latin typeface="Consolas" panose="020B0609020204030204" pitchFamily="49" charset="0"/>
              </a:rPr>
              <a:t>myPera</a:t>
            </a:r>
            <a:r>
              <a:rPr lang="en-US" dirty="0">
                <a:latin typeface="Consolas" panose="020B0609020204030204" pitchFamily="49" charset="0"/>
              </a:rPr>
              <a:t>").html("Hello &lt;b&gt;</a:t>
            </a:r>
            <a:r>
              <a:rPr lang="en-US" dirty="0" err="1">
                <a:latin typeface="Consolas" panose="020B0609020204030204" pitchFamily="49" charset="0"/>
              </a:rPr>
              <a:t>Chirag</a:t>
            </a:r>
            <a:r>
              <a:rPr lang="en-US" dirty="0">
                <a:latin typeface="Consolas" panose="020B0609020204030204" pitchFamily="49" charset="0"/>
              </a:rPr>
              <a:t>&lt;/b&gt;");</a:t>
            </a:r>
          </a:p>
          <a:p>
            <a:r>
              <a:rPr lang="en-US" dirty="0">
                <a:latin typeface="Consolas" panose="020B0609020204030204" pitchFamily="49" charset="0"/>
              </a:rPr>
              <a:t>});</a:t>
            </a:r>
          </a:p>
        </p:txBody>
      </p:sp>
      <p:sp>
        <p:nvSpPr>
          <p:cNvPr id="9" name="TextBox 8"/>
          <p:cNvSpPr txBox="1"/>
          <p:nvPr/>
        </p:nvSpPr>
        <p:spPr>
          <a:xfrm>
            <a:off x="6278932" y="5079935"/>
            <a:ext cx="5530626" cy="923330"/>
          </a:xfrm>
          <a:prstGeom prst="rect">
            <a:avLst/>
          </a:prstGeom>
          <a:ln/>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latin typeface="Consolas" panose="020B0609020204030204" pitchFamily="49" charset="0"/>
              </a:rPr>
              <a:t>$("#</a:t>
            </a:r>
            <a:r>
              <a:rPr lang="en-US" dirty="0" err="1">
                <a:latin typeface="Consolas" panose="020B0609020204030204" pitchFamily="49" charset="0"/>
              </a:rPr>
              <a:t>myBtn</a:t>
            </a:r>
            <a:r>
              <a:rPr lang="en-US" dirty="0">
                <a:latin typeface="Consolas" panose="020B0609020204030204" pitchFamily="49" charset="0"/>
              </a:rPr>
              <a:t>").click(function(){</a:t>
            </a:r>
          </a:p>
          <a:p>
            <a:r>
              <a:rPr lang="en-US" dirty="0">
                <a:latin typeface="Consolas" panose="020B0609020204030204" pitchFamily="49" charset="0"/>
              </a:rPr>
              <a:t>  $("#</a:t>
            </a:r>
            <a:r>
              <a:rPr lang="en-US" dirty="0" err="1">
                <a:latin typeface="Consolas" panose="020B0609020204030204" pitchFamily="49" charset="0"/>
              </a:rPr>
              <a:t>myInput</a:t>
            </a:r>
            <a:r>
              <a:rPr lang="en-US" dirty="0">
                <a:latin typeface="Consolas" panose="020B0609020204030204" pitchFamily="49" charset="0"/>
              </a:rPr>
              <a:t>").</a:t>
            </a:r>
            <a:r>
              <a:rPr lang="en-US" dirty="0" err="1">
                <a:latin typeface="Consolas" panose="020B0609020204030204" pitchFamily="49" charset="0"/>
              </a:rPr>
              <a:t>val</a:t>
            </a:r>
            <a:r>
              <a:rPr lang="en-US" dirty="0">
                <a:latin typeface="Consolas" panose="020B0609020204030204" pitchFamily="49" charset="0"/>
              </a:rPr>
              <a:t>(“</a:t>
            </a:r>
            <a:r>
              <a:rPr lang="en-US" dirty="0" err="1">
                <a:latin typeface="Consolas" panose="020B0609020204030204" pitchFamily="49" charset="0"/>
              </a:rPr>
              <a:t>Chirag</a:t>
            </a:r>
            <a:r>
              <a:rPr lang="en-US" dirty="0">
                <a:latin typeface="Consolas" panose="020B0609020204030204" pitchFamily="49" charset="0"/>
              </a:rPr>
              <a:t>");</a:t>
            </a:r>
          </a:p>
          <a:p>
            <a:r>
              <a:rPr lang="en-US" dirty="0">
                <a:latin typeface="Consolas" panose="020B0609020204030204" pitchFamily="49" charset="0"/>
              </a:rPr>
              <a:t>});</a:t>
            </a:r>
          </a:p>
        </p:txBody>
      </p:sp>
    </p:spTree>
    <p:extLst>
      <p:ext uri="{BB962C8B-B14F-4D97-AF65-F5344CB8AC3E}">
        <p14:creationId xmlns:p14="http://schemas.microsoft.com/office/powerpoint/2010/main" val="1463913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DOM Manipulation (</a:t>
            </a:r>
            <a:r>
              <a:rPr lang="en-IN" dirty="0" err="1"/>
              <a:t>Cont</a:t>
            </a:r>
            <a:r>
              <a:rPr lang="en-IN" dirty="0"/>
              <a:t>…)</a:t>
            </a:r>
          </a:p>
        </p:txBody>
      </p:sp>
      <p:sp>
        <p:nvSpPr>
          <p:cNvPr id="3" name="Content Placeholder 2"/>
          <p:cNvSpPr>
            <a:spLocks noGrp="1"/>
          </p:cNvSpPr>
          <p:nvPr>
            <p:ph idx="1"/>
          </p:nvPr>
        </p:nvSpPr>
        <p:spPr/>
        <p:txBody>
          <a:bodyPr/>
          <a:lstStyle/>
          <a:p>
            <a:r>
              <a:rPr lang="en-US" dirty="0"/>
              <a:t>For getting or setting attribute values </a:t>
            </a:r>
            <a:r>
              <a:rPr lang="en-US" dirty="0" err="1"/>
              <a:t>attr</a:t>
            </a:r>
            <a:r>
              <a:rPr lang="en-US" dirty="0"/>
              <a:t>() method is available in jQuery.</a:t>
            </a:r>
          </a:p>
          <a:p>
            <a:endParaRPr lang="en-US" dirty="0"/>
          </a:p>
          <a:p>
            <a:endParaRPr lang="en-US" dirty="0"/>
          </a:p>
          <a:p>
            <a:r>
              <a:rPr lang="en-US" dirty="0"/>
              <a:t>The </a:t>
            </a:r>
            <a:r>
              <a:rPr lang="en-US" dirty="0" err="1"/>
              <a:t>attr</a:t>
            </a:r>
            <a:r>
              <a:rPr lang="en-US" dirty="0"/>
              <a:t>() method also allows you to set multiple attributes at the same time.</a:t>
            </a:r>
          </a:p>
          <a:p>
            <a:endParaRPr lang="en-IN" dirty="0"/>
          </a:p>
        </p:txBody>
      </p:sp>
      <p:sp>
        <p:nvSpPr>
          <p:cNvPr id="4" name="TextBox 3"/>
          <p:cNvSpPr txBox="1"/>
          <p:nvPr/>
        </p:nvSpPr>
        <p:spPr>
          <a:xfrm>
            <a:off x="295088" y="1290632"/>
            <a:ext cx="4604726" cy="923330"/>
          </a:xfrm>
          <a:prstGeom prst="rect">
            <a:avLst/>
          </a:prstGeom>
          <a:ln/>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latin typeface="Consolas" panose="020B0609020204030204" pitchFamily="49" charset="0"/>
              </a:rPr>
              <a:t>$(“#</a:t>
            </a:r>
            <a:r>
              <a:rPr lang="en-US" dirty="0" err="1">
                <a:latin typeface="Consolas" panose="020B0609020204030204" pitchFamily="49" charset="0"/>
              </a:rPr>
              <a:t>myBtn</a:t>
            </a:r>
            <a:r>
              <a:rPr lang="en-US" dirty="0">
                <a:latin typeface="Consolas" panose="020B0609020204030204" pitchFamily="49" charset="0"/>
              </a:rPr>
              <a:t>").click(function(){</a:t>
            </a:r>
          </a:p>
          <a:p>
            <a:r>
              <a:rPr lang="en-US" dirty="0">
                <a:latin typeface="Consolas" panose="020B0609020204030204" pitchFamily="49" charset="0"/>
              </a:rPr>
              <a:t>  alert($("#</a:t>
            </a:r>
            <a:r>
              <a:rPr lang="en-US" dirty="0" err="1">
                <a:latin typeface="Consolas" panose="020B0609020204030204" pitchFamily="49" charset="0"/>
              </a:rPr>
              <a:t>myLink</a:t>
            </a:r>
            <a:r>
              <a:rPr lang="en-US" dirty="0">
                <a:latin typeface="Consolas" panose="020B0609020204030204" pitchFamily="49" charset="0"/>
              </a:rPr>
              <a:t>").</a:t>
            </a:r>
            <a:r>
              <a:rPr lang="en-US" dirty="0" err="1">
                <a:latin typeface="Consolas" panose="020B0609020204030204" pitchFamily="49" charset="0"/>
              </a:rPr>
              <a:t>attr</a:t>
            </a:r>
            <a:r>
              <a:rPr lang="en-US" dirty="0">
                <a:latin typeface="Consolas" panose="020B0609020204030204" pitchFamily="49" charset="0"/>
              </a:rPr>
              <a:t>("</a:t>
            </a:r>
            <a:r>
              <a:rPr lang="en-US" dirty="0" err="1">
                <a:latin typeface="Consolas" panose="020B0609020204030204" pitchFamily="49" charset="0"/>
              </a:rPr>
              <a:t>href</a:t>
            </a:r>
            <a:r>
              <a:rPr lang="en-US" dirty="0">
                <a:latin typeface="Consolas" panose="020B0609020204030204" pitchFamily="49" charset="0"/>
              </a:rPr>
              <a:t>"));</a:t>
            </a:r>
          </a:p>
          <a:p>
            <a:r>
              <a:rPr lang="en-US" dirty="0">
                <a:latin typeface="Consolas" panose="020B0609020204030204" pitchFamily="49" charset="0"/>
              </a:rPr>
              <a:t>});</a:t>
            </a:r>
          </a:p>
        </p:txBody>
      </p:sp>
      <p:sp>
        <p:nvSpPr>
          <p:cNvPr id="5" name="TextBox 4"/>
          <p:cNvSpPr txBox="1"/>
          <p:nvPr/>
        </p:nvSpPr>
        <p:spPr>
          <a:xfrm>
            <a:off x="5016611" y="1303268"/>
            <a:ext cx="6976991" cy="923330"/>
          </a:xfrm>
          <a:prstGeom prst="rect">
            <a:avLst/>
          </a:prstGeom>
          <a:ln/>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latin typeface="Consolas" panose="020B0609020204030204" pitchFamily="49" charset="0"/>
              </a:rPr>
              <a:t>$(“#</a:t>
            </a:r>
            <a:r>
              <a:rPr lang="en-US" dirty="0" err="1">
                <a:latin typeface="Consolas" panose="020B0609020204030204" pitchFamily="49" charset="0"/>
              </a:rPr>
              <a:t>myBtn</a:t>
            </a:r>
            <a:r>
              <a:rPr lang="en-US" dirty="0">
                <a:latin typeface="Consolas" panose="020B0609020204030204" pitchFamily="49" charset="0"/>
              </a:rPr>
              <a:t>").click(function(){</a:t>
            </a:r>
          </a:p>
          <a:p>
            <a:r>
              <a:rPr lang="en-US" dirty="0">
                <a:latin typeface="Consolas" panose="020B0609020204030204" pitchFamily="49" charset="0"/>
              </a:rPr>
              <a:t>  $("#</a:t>
            </a:r>
            <a:r>
              <a:rPr lang="en-US" dirty="0" err="1">
                <a:latin typeface="Consolas" panose="020B0609020204030204" pitchFamily="49" charset="0"/>
              </a:rPr>
              <a:t>myLink</a:t>
            </a:r>
            <a:r>
              <a:rPr lang="en-US" dirty="0">
                <a:latin typeface="Consolas" panose="020B0609020204030204" pitchFamily="49" charset="0"/>
              </a:rPr>
              <a:t>").</a:t>
            </a:r>
            <a:r>
              <a:rPr lang="en-US" dirty="0" err="1">
                <a:latin typeface="Consolas" panose="020B0609020204030204" pitchFamily="49" charset="0"/>
              </a:rPr>
              <a:t>attr</a:t>
            </a:r>
            <a:r>
              <a:rPr lang="en-US" dirty="0">
                <a:latin typeface="Consolas" panose="020B0609020204030204" pitchFamily="49" charset="0"/>
              </a:rPr>
              <a:t>("</a:t>
            </a:r>
            <a:r>
              <a:rPr lang="en-US" dirty="0" err="1">
                <a:latin typeface="Consolas" panose="020B0609020204030204" pitchFamily="49" charset="0"/>
              </a:rPr>
              <a:t>href</a:t>
            </a:r>
            <a:r>
              <a:rPr lang="en-US" dirty="0">
                <a:latin typeface="Consolas" panose="020B0609020204030204" pitchFamily="49" charset="0"/>
              </a:rPr>
              <a:t>", "https://darshan.ac.in/");</a:t>
            </a:r>
          </a:p>
          <a:p>
            <a:r>
              <a:rPr lang="en-US" dirty="0">
                <a:latin typeface="Consolas" panose="020B0609020204030204" pitchFamily="49" charset="0"/>
              </a:rPr>
              <a:t>});</a:t>
            </a:r>
          </a:p>
        </p:txBody>
      </p:sp>
      <p:sp>
        <p:nvSpPr>
          <p:cNvPr id="6" name="TextBox 5"/>
          <p:cNvSpPr txBox="1"/>
          <p:nvPr/>
        </p:nvSpPr>
        <p:spPr>
          <a:xfrm>
            <a:off x="295089" y="2666422"/>
            <a:ext cx="5018784" cy="1754326"/>
          </a:xfrm>
          <a:prstGeom prst="rect">
            <a:avLst/>
          </a:prstGeom>
          <a:ln/>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latin typeface="Consolas" panose="020B0609020204030204" pitchFamily="49" charset="0"/>
              </a:rPr>
              <a:t>$(“#</a:t>
            </a:r>
            <a:r>
              <a:rPr lang="en-US" dirty="0" err="1">
                <a:latin typeface="Consolas" panose="020B0609020204030204" pitchFamily="49" charset="0"/>
              </a:rPr>
              <a:t>myBtn</a:t>
            </a:r>
            <a:r>
              <a:rPr lang="en-US" dirty="0">
                <a:latin typeface="Consolas" panose="020B0609020204030204" pitchFamily="49" charset="0"/>
              </a:rPr>
              <a:t>").click(function(){</a:t>
            </a:r>
          </a:p>
          <a:p>
            <a:r>
              <a:rPr lang="en-US" dirty="0">
                <a:latin typeface="Consolas" panose="020B0609020204030204" pitchFamily="49" charset="0"/>
              </a:rPr>
              <a:t>  $("#</a:t>
            </a:r>
            <a:r>
              <a:rPr lang="en-US" dirty="0" err="1">
                <a:latin typeface="Consolas" panose="020B0609020204030204" pitchFamily="49" charset="0"/>
              </a:rPr>
              <a:t>myLink</a:t>
            </a:r>
            <a:r>
              <a:rPr lang="en-US" dirty="0">
                <a:latin typeface="Consolas" panose="020B0609020204030204" pitchFamily="49" charset="0"/>
              </a:rPr>
              <a:t>").</a:t>
            </a:r>
            <a:r>
              <a:rPr lang="en-US" dirty="0" err="1">
                <a:latin typeface="Consolas" panose="020B0609020204030204" pitchFamily="49" charset="0"/>
              </a:rPr>
              <a:t>attr</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href</a:t>
            </a:r>
            <a:r>
              <a:rPr lang="en-US" dirty="0">
                <a:latin typeface="Consolas" panose="020B0609020204030204" pitchFamily="49" charset="0"/>
              </a:rPr>
              <a:t>" : "https://darshan.ac.in/",</a:t>
            </a:r>
          </a:p>
          <a:p>
            <a:r>
              <a:rPr lang="en-US" dirty="0">
                <a:latin typeface="Consolas" panose="020B0609020204030204" pitchFamily="49" charset="0"/>
              </a:rPr>
              <a:t>    "target" : "_blank"</a:t>
            </a:r>
          </a:p>
          <a:p>
            <a:r>
              <a:rPr lang="en-US" dirty="0">
                <a:latin typeface="Consolas" panose="020B0609020204030204" pitchFamily="49" charset="0"/>
              </a:rPr>
              <a:t>  });</a:t>
            </a:r>
          </a:p>
          <a:p>
            <a:r>
              <a:rPr lang="en-US" dirty="0">
                <a:latin typeface="Consolas" panose="020B0609020204030204" pitchFamily="49" charset="0"/>
              </a:rPr>
              <a:t>});</a:t>
            </a:r>
          </a:p>
        </p:txBody>
      </p:sp>
    </p:spTree>
    <p:extLst>
      <p:ext uri="{BB962C8B-B14F-4D97-AF65-F5344CB8AC3E}">
        <p14:creationId xmlns:p14="http://schemas.microsoft.com/office/powerpoint/2010/main" val="3434445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Add and Remove HTML Elements</a:t>
            </a:r>
          </a:p>
        </p:txBody>
      </p:sp>
      <p:sp>
        <p:nvSpPr>
          <p:cNvPr id="3" name="Content Placeholder 2"/>
          <p:cNvSpPr>
            <a:spLocks noGrp="1"/>
          </p:cNvSpPr>
          <p:nvPr>
            <p:ph idx="1"/>
          </p:nvPr>
        </p:nvSpPr>
        <p:spPr/>
        <p:txBody>
          <a:bodyPr/>
          <a:lstStyle/>
          <a:p>
            <a:r>
              <a:rPr lang="en-IN" dirty="0"/>
              <a:t>There are several methods which add HTML elements to the web page using jQuery which are:</a:t>
            </a:r>
          </a:p>
          <a:p>
            <a:pPr lvl="1"/>
            <a:r>
              <a:rPr lang="en-US" dirty="0"/>
              <a:t>append(): Inserts content at the end of the selected elements</a:t>
            </a:r>
          </a:p>
          <a:p>
            <a:pPr lvl="1"/>
            <a:r>
              <a:rPr lang="en-US" dirty="0"/>
              <a:t>prepend(): Inserts content at the beginning of the selected elements</a:t>
            </a:r>
          </a:p>
          <a:p>
            <a:pPr lvl="1"/>
            <a:r>
              <a:rPr lang="en-US" dirty="0"/>
              <a:t>after(): Inserts content after the selected elements</a:t>
            </a:r>
          </a:p>
          <a:p>
            <a:pPr lvl="1"/>
            <a:r>
              <a:rPr lang="en-US" dirty="0"/>
              <a:t>before(): Inserts content before the selected elements</a:t>
            </a:r>
          </a:p>
          <a:p>
            <a:r>
              <a:rPr lang="en-US" dirty="0"/>
              <a:t>jQuery also provides function to remove elements from web page.</a:t>
            </a:r>
          </a:p>
          <a:p>
            <a:pPr lvl="1"/>
            <a:r>
              <a:rPr lang="en-US" dirty="0"/>
              <a:t>remove(): Removes the selected element and its child elements</a:t>
            </a:r>
          </a:p>
          <a:p>
            <a:pPr lvl="1"/>
            <a:r>
              <a:rPr lang="en-US" dirty="0"/>
              <a:t>empty(): Removes the child elements from the selected element</a:t>
            </a:r>
            <a:endParaRPr lang="en-IN" dirty="0"/>
          </a:p>
        </p:txBody>
      </p:sp>
    </p:spTree>
    <p:extLst>
      <p:ext uri="{BB962C8B-B14F-4D97-AF65-F5344CB8AC3E}">
        <p14:creationId xmlns:p14="http://schemas.microsoft.com/office/powerpoint/2010/main" val="1516561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Manipulating CSS</a:t>
            </a:r>
          </a:p>
        </p:txBody>
      </p:sp>
      <p:sp>
        <p:nvSpPr>
          <p:cNvPr id="3" name="Content Placeholder 2"/>
          <p:cNvSpPr>
            <a:spLocks noGrp="1"/>
          </p:cNvSpPr>
          <p:nvPr>
            <p:ph idx="1"/>
          </p:nvPr>
        </p:nvSpPr>
        <p:spPr/>
        <p:txBody>
          <a:bodyPr/>
          <a:lstStyle/>
          <a:p>
            <a:r>
              <a:rPr lang="en-US" dirty="0"/>
              <a:t>jQuery provides several methods for CSS manipulation which are: </a:t>
            </a:r>
          </a:p>
          <a:p>
            <a:pPr lvl="1"/>
            <a:r>
              <a:rPr lang="en-US" dirty="0" err="1"/>
              <a:t>addClass</a:t>
            </a:r>
            <a:r>
              <a:rPr lang="en-US" dirty="0"/>
              <a:t>(): Adds one or more classes to the selected elements</a:t>
            </a:r>
          </a:p>
          <a:p>
            <a:pPr lvl="1"/>
            <a:r>
              <a:rPr lang="en-US" dirty="0" err="1"/>
              <a:t>removeClass</a:t>
            </a:r>
            <a:r>
              <a:rPr lang="en-US" dirty="0"/>
              <a:t>(): Removes one or more classes from the selected elements</a:t>
            </a:r>
          </a:p>
          <a:p>
            <a:pPr lvl="1"/>
            <a:r>
              <a:rPr lang="en-US" dirty="0" err="1"/>
              <a:t>toggleClass</a:t>
            </a:r>
            <a:r>
              <a:rPr lang="en-US" dirty="0"/>
              <a:t>(): Toggles between adding/removing classes from the selected elements</a:t>
            </a:r>
          </a:p>
          <a:p>
            <a:pPr lvl="1"/>
            <a:r>
              <a:rPr lang="en-US" dirty="0" err="1"/>
              <a:t>css</a:t>
            </a:r>
            <a:r>
              <a:rPr lang="en-US" dirty="0"/>
              <a:t>(): Sets or returns the style attribute</a:t>
            </a:r>
            <a:endParaRPr lang="en-IN" dirty="0"/>
          </a:p>
        </p:txBody>
      </p:sp>
    </p:spTree>
    <p:extLst>
      <p:ext uri="{BB962C8B-B14F-4D97-AF65-F5344CB8AC3E}">
        <p14:creationId xmlns:p14="http://schemas.microsoft.com/office/powerpoint/2010/main" val="1363131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Dimension Methods</a:t>
            </a:r>
          </a:p>
        </p:txBody>
      </p:sp>
      <p:sp>
        <p:nvSpPr>
          <p:cNvPr id="3" name="Content Placeholder 2"/>
          <p:cNvSpPr>
            <a:spLocks noGrp="1"/>
          </p:cNvSpPr>
          <p:nvPr>
            <p:ph idx="1"/>
          </p:nvPr>
        </p:nvSpPr>
        <p:spPr/>
        <p:txBody>
          <a:bodyPr/>
          <a:lstStyle/>
          <a:p>
            <a:r>
              <a:rPr lang="en-US" dirty="0"/>
              <a:t>jQuery has several important methods for working with dimensions are:</a:t>
            </a:r>
          </a:p>
          <a:p>
            <a:pPr lvl="1"/>
            <a:r>
              <a:rPr lang="en-US" dirty="0"/>
              <a:t>width()</a:t>
            </a:r>
          </a:p>
          <a:p>
            <a:pPr lvl="1"/>
            <a:r>
              <a:rPr lang="en-US" dirty="0"/>
              <a:t>height()</a:t>
            </a:r>
          </a:p>
          <a:p>
            <a:pPr lvl="1"/>
            <a:r>
              <a:rPr lang="en-US" dirty="0" err="1"/>
              <a:t>innerWidth</a:t>
            </a:r>
            <a:r>
              <a:rPr lang="en-US" dirty="0"/>
              <a:t>()</a:t>
            </a:r>
          </a:p>
          <a:p>
            <a:pPr lvl="1"/>
            <a:r>
              <a:rPr lang="en-US" dirty="0" err="1"/>
              <a:t>innerHeight</a:t>
            </a:r>
            <a:r>
              <a:rPr lang="en-US" dirty="0"/>
              <a:t>()</a:t>
            </a:r>
          </a:p>
          <a:p>
            <a:pPr lvl="1"/>
            <a:r>
              <a:rPr lang="en-US" dirty="0" err="1"/>
              <a:t>outerWidth</a:t>
            </a:r>
            <a:r>
              <a:rPr lang="en-US" dirty="0"/>
              <a:t>()</a:t>
            </a:r>
          </a:p>
          <a:p>
            <a:pPr lvl="1"/>
            <a:r>
              <a:rPr lang="en-US" dirty="0" err="1"/>
              <a:t>outerHeight</a:t>
            </a:r>
            <a:r>
              <a:rPr lang="en-US" dirty="0"/>
              <a:t>()</a:t>
            </a:r>
          </a:p>
          <a:p>
            <a:endParaRPr lang="en-IN" dirty="0"/>
          </a:p>
        </p:txBody>
      </p:sp>
    </p:spTree>
    <p:extLst>
      <p:ext uri="{BB962C8B-B14F-4D97-AF65-F5344CB8AC3E}">
        <p14:creationId xmlns:p14="http://schemas.microsoft.com/office/powerpoint/2010/main" val="2023769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Traversing</a:t>
            </a:r>
          </a:p>
        </p:txBody>
      </p:sp>
      <p:sp>
        <p:nvSpPr>
          <p:cNvPr id="3" name="Content Placeholder 2"/>
          <p:cNvSpPr>
            <a:spLocks noGrp="1"/>
          </p:cNvSpPr>
          <p:nvPr>
            <p:ph idx="1"/>
          </p:nvPr>
        </p:nvSpPr>
        <p:spPr/>
        <p:txBody>
          <a:bodyPr/>
          <a:lstStyle/>
          <a:p>
            <a:r>
              <a:rPr lang="en-US" dirty="0"/>
              <a:t>Three useful jQuery methods for traversing up (</a:t>
            </a:r>
            <a:r>
              <a:rPr lang="en-IN" dirty="0"/>
              <a:t>Ancestors</a:t>
            </a:r>
            <a:r>
              <a:rPr lang="en-US" dirty="0"/>
              <a:t>) the DOM tree are:</a:t>
            </a:r>
          </a:p>
          <a:p>
            <a:pPr lvl="1"/>
            <a:r>
              <a:rPr lang="en-IN" dirty="0"/>
              <a:t>parent()</a:t>
            </a:r>
          </a:p>
          <a:p>
            <a:pPr lvl="1"/>
            <a:r>
              <a:rPr lang="en-IN" dirty="0"/>
              <a:t>parents()</a:t>
            </a:r>
          </a:p>
          <a:p>
            <a:pPr lvl="1"/>
            <a:r>
              <a:rPr lang="en-IN" dirty="0" err="1"/>
              <a:t>parentsUntil</a:t>
            </a:r>
            <a:r>
              <a:rPr lang="en-IN" dirty="0"/>
              <a:t>()</a:t>
            </a:r>
          </a:p>
          <a:p>
            <a:r>
              <a:rPr lang="en-US" dirty="0"/>
              <a:t>Two useful jQuery methods for traversing down (Descendants) the DOM tree are:</a:t>
            </a:r>
          </a:p>
          <a:p>
            <a:pPr lvl="1"/>
            <a:r>
              <a:rPr lang="en-IN" dirty="0"/>
              <a:t>children()</a:t>
            </a:r>
          </a:p>
          <a:p>
            <a:pPr lvl="1"/>
            <a:r>
              <a:rPr lang="en-IN" dirty="0"/>
              <a:t>find()</a:t>
            </a:r>
          </a:p>
          <a:p>
            <a:r>
              <a:rPr lang="en-US" dirty="0"/>
              <a:t>There are many useful jQuery methods for traversing sideways (Siblings) in the DOM tree:</a:t>
            </a:r>
          </a:p>
          <a:p>
            <a:pPr lvl="1"/>
            <a:r>
              <a:rPr lang="en-US" dirty="0"/>
              <a:t>siblings()</a:t>
            </a:r>
          </a:p>
          <a:p>
            <a:pPr lvl="1"/>
            <a:r>
              <a:rPr lang="en-US" dirty="0"/>
              <a:t>next()</a:t>
            </a:r>
          </a:p>
          <a:p>
            <a:pPr lvl="1"/>
            <a:r>
              <a:rPr lang="en-US" dirty="0" err="1"/>
              <a:t>nextAll</a:t>
            </a:r>
            <a:r>
              <a:rPr lang="en-US" dirty="0"/>
              <a:t>()</a:t>
            </a:r>
          </a:p>
          <a:p>
            <a:pPr lvl="1"/>
            <a:r>
              <a:rPr lang="en-US" dirty="0" err="1"/>
              <a:t>nextUntil</a:t>
            </a:r>
            <a:r>
              <a:rPr lang="en-US" dirty="0"/>
              <a:t>()</a:t>
            </a:r>
          </a:p>
          <a:p>
            <a:pPr lvl="1"/>
            <a:r>
              <a:rPr lang="en-US" dirty="0" err="1"/>
              <a:t>prev</a:t>
            </a:r>
            <a:r>
              <a:rPr lang="en-US" dirty="0"/>
              <a:t>()</a:t>
            </a:r>
          </a:p>
          <a:p>
            <a:pPr lvl="1"/>
            <a:r>
              <a:rPr lang="en-US" dirty="0" err="1"/>
              <a:t>prevAll</a:t>
            </a:r>
            <a:r>
              <a:rPr lang="en-US" dirty="0"/>
              <a:t>()</a:t>
            </a:r>
          </a:p>
          <a:p>
            <a:pPr lvl="1"/>
            <a:r>
              <a:rPr lang="en-US" dirty="0" err="1"/>
              <a:t>prevUntil</a:t>
            </a:r>
            <a:r>
              <a:rPr lang="en-US" dirty="0"/>
              <a:t>()</a:t>
            </a:r>
            <a:endParaRPr lang="en-IN" dirty="0"/>
          </a:p>
        </p:txBody>
      </p:sp>
    </p:spTree>
    <p:extLst>
      <p:ext uri="{BB962C8B-B14F-4D97-AF65-F5344CB8AC3E}">
        <p14:creationId xmlns:p14="http://schemas.microsoft.com/office/powerpoint/2010/main" val="1455370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570053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4" y="712385"/>
            <a:ext cx="4637036" cy="3539430"/>
          </a:xfrm>
          <a:prstGeom prst="rect">
            <a:avLst/>
          </a:prstGeom>
          <a:noFill/>
        </p:spPr>
        <p:txBody>
          <a:bodyPr wrap="square" rtlCol="0">
            <a:spAutoFit/>
          </a:bodyPr>
          <a:lstStyle/>
          <a:p>
            <a:r>
              <a:rPr lang="en-IN" sz="2400" b="1" dirty="0"/>
              <a:t>Outline</a:t>
            </a:r>
            <a:endParaRPr lang="en-US" b="1" dirty="0"/>
          </a:p>
          <a:p>
            <a:pPr indent="446088">
              <a:buFont typeface="Wingdings" pitchFamily="2" charset="2"/>
              <a:buChar char="ü"/>
            </a:pPr>
            <a:endParaRPr lang="en-US" sz="2000" dirty="0"/>
          </a:p>
          <a:p>
            <a:pPr indent="446088">
              <a:buFont typeface="Wingdings" pitchFamily="2" charset="2"/>
              <a:buChar char="ü"/>
            </a:pPr>
            <a:r>
              <a:rPr lang="en-US" sz="2000" dirty="0"/>
              <a:t>Introduction to </a:t>
            </a:r>
            <a:r>
              <a:rPr lang="en-US" sz="2000" dirty="0" err="1"/>
              <a:t>JQuery</a:t>
            </a:r>
            <a:endParaRPr lang="en-US" sz="2000" dirty="0"/>
          </a:p>
          <a:p>
            <a:pPr indent="446088">
              <a:buFont typeface="Wingdings" pitchFamily="2" charset="2"/>
              <a:buChar char="ü"/>
            </a:pPr>
            <a:r>
              <a:rPr lang="en-US" sz="2000" dirty="0"/>
              <a:t>Syntax of </a:t>
            </a:r>
            <a:r>
              <a:rPr lang="en-US" sz="2000" dirty="0" err="1"/>
              <a:t>JQuery</a:t>
            </a:r>
            <a:endParaRPr lang="en-US" sz="2000" dirty="0"/>
          </a:p>
          <a:p>
            <a:pPr indent="446088">
              <a:buFont typeface="Wingdings" pitchFamily="2" charset="2"/>
              <a:buChar char="ü"/>
            </a:pPr>
            <a:r>
              <a:rPr lang="en-US" sz="2000" dirty="0"/>
              <a:t>Selectors</a:t>
            </a:r>
          </a:p>
          <a:p>
            <a:pPr indent="446088">
              <a:buFont typeface="Wingdings" pitchFamily="2" charset="2"/>
              <a:buChar char="ü"/>
            </a:pPr>
            <a:r>
              <a:rPr lang="en-US" sz="2000" dirty="0"/>
              <a:t>Event Methods</a:t>
            </a:r>
          </a:p>
          <a:p>
            <a:pPr indent="446088">
              <a:buFont typeface="Wingdings" pitchFamily="2" charset="2"/>
              <a:buChar char="ü"/>
            </a:pPr>
            <a:r>
              <a:rPr lang="en-US" sz="2000" dirty="0"/>
              <a:t>Effects</a:t>
            </a:r>
          </a:p>
          <a:p>
            <a:pPr indent="446088">
              <a:buFont typeface="Wingdings" pitchFamily="2" charset="2"/>
              <a:buChar char="ü"/>
            </a:pPr>
            <a:r>
              <a:rPr lang="en-US" sz="2000" dirty="0"/>
              <a:t>Chaining</a:t>
            </a:r>
          </a:p>
          <a:p>
            <a:pPr indent="446088">
              <a:buFont typeface="Wingdings" pitchFamily="2" charset="2"/>
              <a:buChar char="ü"/>
            </a:pPr>
            <a:r>
              <a:rPr lang="en-US" sz="2000" dirty="0"/>
              <a:t>DOM Manipulation</a:t>
            </a:r>
          </a:p>
          <a:p>
            <a:pPr indent="446088">
              <a:buFont typeface="Wingdings" pitchFamily="2" charset="2"/>
              <a:buChar char="ü"/>
            </a:pPr>
            <a:r>
              <a:rPr lang="en-US" sz="2000" dirty="0"/>
              <a:t>Dimension Methods</a:t>
            </a:r>
          </a:p>
          <a:p>
            <a:pPr indent="446088">
              <a:buFont typeface="Wingdings" pitchFamily="2" charset="2"/>
              <a:buChar char="ü"/>
            </a:pPr>
            <a:r>
              <a:rPr lang="en-US" sz="2000" dirty="0"/>
              <a:t>Traversing</a:t>
            </a:r>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Traversing (</a:t>
            </a:r>
            <a:r>
              <a:rPr lang="en-IN" dirty="0" err="1"/>
              <a:t>Cont</a:t>
            </a:r>
            <a:r>
              <a:rPr lang="en-IN" dirty="0"/>
              <a:t>…)</a:t>
            </a:r>
          </a:p>
        </p:txBody>
      </p:sp>
      <p:sp>
        <p:nvSpPr>
          <p:cNvPr id="3" name="Content Placeholder 2"/>
          <p:cNvSpPr>
            <a:spLocks noGrp="1"/>
          </p:cNvSpPr>
          <p:nvPr>
            <p:ph idx="1"/>
          </p:nvPr>
        </p:nvSpPr>
        <p:spPr/>
        <p:txBody>
          <a:bodyPr/>
          <a:lstStyle/>
          <a:p>
            <a:r>
              <a:rPr lang="en-US" dirty="0"/>
              <a:t>The most basic Traversing filtering methods are:</a:t>
            </a:r>
          </a:p>
          <a:p>
            <a:pPr lvl="1"/>
            <a:r>
              <a:rPr lang="en-IN" dirty="0"/>
              <a:t>first()</a:t>
            </a:r>
          </a:p>
          <a:p>
            <a:pPr lvl="1"/>
            <a:r>
              <a:rPr lang="en-IN" dirty="0"/>
              <a:t>last()</a:t>
            </a:r>
          </a:p>
          <a:p>
            <a:pPr lvl="1"/>
            <a:r>
              <a:rPr lang="en-IN" dirty="0" err="1"/>
              <a:t>eq</a:t>
            </a:r>
            <a:r>
              <a:rPr lang="en-IN" dirty="0"/>
              <a:t>()</a:t>
            </a:r>
          </a:p>
          <a:p>
            <a:pPr lvl="1"/>
            <a:r>
              <a:rPr lang="en-IN" dirty="0"/>
              <a:t>filter()</a:t>
            </a:r>
          </a:p>
          <a:p>
            <a:pPr lvl="1"/>
            <a:r>
              <a:rPr lang="en-IN" dirty="0"/>
              <a:t>not()</a:t>
            </a:r>
          </a:p>
        </p:txBody>
      </p:sp>
    </p:spTree>
    <p:extLst>
      <p:ext uri="{BB962C8B-B14F-4D97-AF65-F5344CB8AC3E}">
        <p14:creationId xmlns:p14="http://schemas.microsoft.com/office/powerpoint/2010/main" val="2038079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IN" dirty="0"/>
              <a:t>chirag.sakhrani@darshan.ac.in</a:t>
            </a:r>
            <a:endParaRPr lang="en-US" dirty="0"/>
          </a:p>
        </p:txBody>
      </p:sp>
      <p:sp>
        <p:nvSpPr>
          <p:cNvPr id="3" name="Text Placeholder 2"/>
          <p:cNvSpPr>
            <a:spLocks noGrp="1"/>
          </p:cNvSpPr>
          <p:nvPr>
            <p:ph type="body" sz="quarter" idx="12"/>
          </p:nvPr>
        </p:nvSpPr>
        <p:spPr/>
        <p:txBody>
          <a:bodyPr/>
          <a:lstStyle/>
          <a:p>
            <a:r>
              <a:rPr lang="en-IN" dirty="0"/>
              <a:t>8401191184</a:t>
            </a:r>
            <a:endParaRPr lang="en-US" dirty="0"/>
          </a:p>
        </p:txBody>
      </p:sp>
      <p:sp>
        <p:nvSpPr>
          <p:cNvPr id="4" name="Text Placeholder 3"/>
          <p:cNvSpPr>
            <a:spLocks noGrp="1"/>
          </p:cNvSpPr>
          <p:nvPr>
            <p:ph type="body" sz="quarter" idx="13"/>
          </p:nvPr>
        </p:nvSpPr>
        <p:spPr/>
        <p:txBody>
          <a:bodyPr/>
          <a:lstStyle/>
          <a:p>
            <a:r>
              <a:rPr lang="en-IN" dirty="0"/>
              <a:t>Computer Application Department</a:t>
            </a:r>
            <a:endParaRPr lang="en-US" dirty="0"/>
          </a:p>
        </p:txBody>
      </p:sp>
      <p:sp>
        <p:nvSpPr>
          <p:cNvPr id="5" name="Text Placeholder 4"/>
          <p:cNvSpPr>
            <a:spLocks noGrp="1"/>
          </p:cNvSpPr>
          <p:nvPr>
            <p:ph type="body" sz="quarter" idx="14"/>
          </p:nvPr>
        </p:nvSpPr>
        <p:spPr/>
        <p:txBody>
          <a:bodyPr/>
          <a:lstStyle/>
          <a:p>
            <a:r>
              <a:rPr lang="en-IN" dirty="0"/>
              <a:t>Prof. </a:t>
            </a:r>
            <a:r>
              <a:rPr lang="en-IN" dirty="0" err="1"/>
              <a:t>Chirag</a:t>
            </a:r>
            <a:r>
              <a:rPr lang="en-IN" dirty="0"/>
              <a:t> K </a:t>
            </a:r>
            <a:r>
              <a:rPr lang="en-IN" dirty="0" err="1"/>
              <a:t>Sakhrani</a:t>
            </a:r>
            <a:endParaRPr lang="en-US" dirty="0"/>
          </a:p>
        </p:txBody>
      </p:sp>
      <p:sp>
        <p:nvSpPr>
          <p:cNvPr id="6" name="Text Placeholder 5"/>
          <p:cNvSpPr>
            <a:spLocks noGrp="1"/>
          </p:cNvSpPr>
          <p:nvPr>
            <p:ph type="body" sz="quarter" idx="16"/>
          </p:nvPr>
        </p:nvSpPr>
        <p:spPr>
          <a:xfrm>
            <a:off x="2665732" y="0"/>
            <a:ext cx="4646358" cy="734653"/>
          </a:xfrm>
        </p:spPr>
        <p:txBody>
          <a:bodyPr/>
          <a:lstStyle/>
          <a:p>
            <a:r>
              <a:rPr lang="en-US" dirty="0"/>
              <a:t>Client Side Scripting using </a:t>
            </a:r>
            <a:r>
              <a:rPr lang="en-US" dirty="0" err="1"/>
              <a:t>Javascript</a:t>
            </a:r>
            <a:r>
              <a:rPr lang="en-US" dirty="0"/>
              <a:t> </a:t>
            </a:r>
            <a:r>
              <a:rPr lang="en-IN" dirty="0"/>
              <a:t> (CSJS) (</a:t>
            </a:r>
            <a:r>
              <a:rPr lang="en-US" dirty="0"/>
              <a:t>2304CS431</a:t>
            </a:r>
            <a:r>
              <a:rPr lang="en-IN" dirty="0"/>
              <a:t>)</a:t>
            </a:r>
            <a:endParaRPr lang="en-US" dirty="0"/>
          </a:p>
        </p:txBody>
      </p:sp>
      <p:pic>
        <p:nvPicPr>
          <p:cNvPr id="8" name="Picture Placeholder 7"/>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353569" y="5211251"/>
            <a:ext cx="1353599" cy="1353599"/>
          </a:xfrm>
        </p:spPr>
      </p:pic>
    </p:spTree>
    <p:extLst>
      <p:ext uri="{BB962C8B-B14F-4D97-AF65-F5344CB8AC3E}">
        <p14:creationId xmlns:p14="http://schemas.microsoft.com/office/powerpoint/2010/main" val="3121899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jQuery</a:t>
            </a:r>
          </a:p>
        </p:txBody>
      </p:sp>
    </p:spTree>
    <p:extLst>
      <p:ext uri="{BB962C8B-B14F-4D97-AF65-F5344CB8AC3E}">
        <p14:creationId xmlns:p14="http://schemas.microsoft.com/office/powerpoint/2010/main" val="1664516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Introduction to jQuery</a:t>
            </a:r>
            <a:endParaRPr lang="en-IN" dirty="0"/>
          </a:p>
        </p:txBody>
      </p:sp>
      <p:sp>
        <p:nvSpPr>
          <p:cNvPr id="3" name="Content Placeholder 2"/>
          <p:cNvSpPr>
            <a:spLocks noGrp="1"/>
          </p:cNvSpPr>
          <p:nvPr>
            <p:ph idx="1"/>
          </p:nvPr>
        </p:nvSpPr>
        <p:spPr/>
        <p:txBody>
          <a:bodyPr/>
          <a:lstStyle/>
          <a:p>
            <a:r>
              <a:rPr lang="en-US" dirty="0"/>
              <a:t>jQuery is a </a:t>
            </a:r>
            <a:r>
              <a:rPr lang="en-IN" dirty="0"/>
              <a:t>lightweight </a:t>
            </a:r>
            <a:r>
              <a:rPr lang="en-US" dirty="0"/>
              <a:t>JavaScript Library.</a:t>
            </a:r>
          </a:p>
          <a:p>
            <a:r>
              <a:rPr lang="en-US" dirty="0"/>
              <a:t>It simplifies JavaScript programming.</a:t>
            </a:r>
          </a:p>
          <a:p>
            <a:r>
              <a:rPr lang="en-US" dirty="0"/>
              <a:t>It is easy to learn.</a:t>
            </a:r>
          </a:p>
          <a:p>
            <a:r>
              <a:rPr lang="en-US" dirty="0"/>
              <a:t>It save programmers time as it has lot of functions for common task which can be directly call with a single line of code.</a:t>
            </a:r>
          </a:p>
          <a:p>
            <a:r>
              <a:rPr lang="en-US" dirty="0"/>
              <a:t>Also jQuery has plugins for almost any task out there.</a:t>
            </a:r>
            <a:endParaRPr lang="en-IN" dirty="0"/>
          </a:p>
          <a:p>
            <a:r>
              <a:rPr lang="en-US" dirty="0"/>
              <a:t>The jQuery library contains many features like:</a:t>
            </a:r>
          </a:p>
          <a:p>
            <a:pPr lvl="1"/>
            <a:r>
              <a:rPr lang="en-IN" dirty="0"/>
              <a:t>CSS manipulation</a:t>
            </a:r>
          </a:p>
          <a:p>
            <a:pPr lvl="1"/>
            <a:r>
              <a:rPr lang="en-IN" dirty="0"/>
              <a:t>Effects and animations</a:t>
            </a:r>
          </a:p>
          <a:p>
            <a:pPr lvl="1"/>
            <a:r>
              <a:rPr lang="en-IN" dirty="0"/>
              <a:t>HTML/DOM manipulation</a:t>
            </a:r>
          </a:p>
          <a:p>
            <a:pPr lvl="1"/>
            <a:r>
              <a:rPr lang="en-IN" dirty="0"/>
              <a:t>HTML event methods</a:t>
            </a:r>
          </a:p>
          <a:p>
            <a:pPr lvl="1"/>
            <a:r>
              <a:rPr lang="en-IN" dirty="0"/>
              <a:t>AJAX</a:t>
            </a:r>
          </a:p>
          <a:p>
            <a:pPr lvl="1"/>
            <a:r>
              <a:rPr lang="en-IN" dirty="0"/>
              <a:t>Utilities</a:t>
            </a:r>
          </a:p>
        </p:txBody>
      </p:sp>
    </p:spTree>
    <p:extLst>
      <p:ext uri="{BB962C8B-B14F-4D97-AF65-F5344CB8AC3E}">
        <p14:creationId xmlns:p14="http://schemas.microsoft.com/office/powerpoint/2010/main" val="311899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jQuery to Web Pages</a:t>
            </a:r>
            <a:endParaRPr lang="en-IN" dirty="0"/>
          </a:p>
        </p:txBody>
      </p:sp>
      <p:sp>
        <p:nvSpPr>
          <p:cNvPr id="3" name="Content Placeholder 2"/>
          <p:cNvSpPr>
            <a:spLocks noGrp="1"/>
          </p:cNvSpPr>
          <p:nvPr>
            <p:ph idx="1"/>
          </p:nvPr>
        </p:nvSpPr>
        <p:spPr/>
        <p:txBody>
          <a:bodyPr/>
          <a:lstStyle/>
          <a:p>
            <a:r>
              <a:rPr lang="en-US" dirty="0"/>
              <a:t>There are several ways to start using jQuery</a:t>
            </a:r>
          </a:p>
          <a:p>
            <a:pPr marL="914400" lvl="1" indent="-457200">
              <a:buFont typeface="+mj-lt"/>
              <a:buAutoNum type="arabicPeriod"/>
            </a:pPr>
            <a:r>
              <a:rPr lang="en-US" dirty="0"/>
              <a:t>Download the jQuery library from </a:t>
            </a:r>
            <a:r>
              <a:rPr lang="en-US" dirty="0">
                <a:hlinkClick r:id="rId2"/>
              </a:rPr>
              <a:t>https://jquery.com/</a:t>
            </a:r>
            <a:r>
              <a:rPr lang="en-US" dirty="0"/>
              <a:t> and include it in our web page.</a:t>
            </a:r>
          </a:p>
          <a:p>
            <a:pPr marL="457200" lvl="1" indent="0">
              <a:buNone/>
            </a:pPr>
            <a:r>
              <a:rPr lang="en-IN" dirty="0"/>
              <a:t>	</a:t>
            </a:r>
            <a:r>
              <a:rPr lang="en-IN" dirty="0">
                <a:solidFill>
                  <a:srgbClr val="0070C0"/>
                </a:solidFill>
              </a:rPr>
              <a:t>&lt;script </a:t>
            </a:r>
            <a:r>
              <a:rPr lang="en-IN" dirty="0" err="1">
                <a:solidFill>
                  <a:srgbClr val="0070C0"/>
                </a:solidFill>
              </a:rPr>
              <a:t>src</a:t>
            </a:r>
            <a:r>
              <a:rPr lang="en-IN" dirty="0">
                <a:solidFill>
                  <a:srgbClr val="0070C0"/>
                </a:solidFill>
              </a:rPr>
              <a:t>=“</a:t>
            </a:r>
            <a:r>
              <a:rPr lang="en-IN" dirty="0" err="1">
                <a:solidFill>
                  <a:srgbClr val="FF0000"/>
                </a:solidFill>
              </a:rPr>
              <a:t>Path_to_jquery_library_JS_File</a:t>
            </a:r>
            <a:r>
              <a:rPr lang="en-IN" dirty="0">
                <a:solidFill>
                  <a:srgbClr val="0070C0"/>
                </a:solidFill>
              </a:rPr>
              <a:t>"&gt;&lt;/script&gt;</a:t>
            </a:r>
            <a:endParaRPr lang="en-US" dirty="0">
              <a:solidFill>
                <a:srgbClr val="0070C0"/>
              </a:solidFill>
            </a:endParaRPr>
          </a:p>
          <a:p>
            <a:pPr marL="914400" lvl="1" indent="-457200">
              <a:buFont typeface="+mj-lt"/>
              <a:buAutoNum type="arabicPeriod" startAt="2"/>
            </a:pPr>
            <a:r>
              <a:rPr lang="en-US" dirty="0"/>
              <a:t>Include jQuery from a CDN </a:t>
            </a:r>
          </a:p>
          <a:p>
            <a:pPr marL="457200" lvl="1" indent="0">
              <a:buNone/>
            </a:pPr>
            <a:r>
              <a:rPr lang="en-US" dirty="0"/>
              <a:t>	</a:t>
            </a:r>
            <a:r>
              <a:rPr lang="en-US" dirty="0">
                <a:solidFill>
                  <a:srgbClr val="0070C0"/>
                </a:solidFill>
              </a:rPr>
              <a:t>&lt;script </a:t>
            </a:r>
            <a:r>
              <a:rPr lang="en-US" dirty="0" err="1">
                <a:solidFill>
                  <a:srgbClr val="0070C0"/>
                </a:solidFill>
              </a:rPr>
              <a:t>src</a:t>
            </a:r>
            <a:r>
              <a:rPr lang="en-US" dirty="0">
                <a:solidFill>
                  <a:srgbClr val="0070C0"/>
                </a:solidFill>
              </a:rPr>
              <a:t>="https://ajax.googleapis.com/</a:t>
            </a:r>
            <a:r>
              <a:rPr lang="en-US" dirty="0" err="1">
                <a:solidFill>
                  <a:srgbClr val="0070C0"/>
                </a:solidFill>
              </a:rPr>
              <a:t>ajax</a:t>
            </a:r>
            <a:r>
              <a:rPr lang="en-US" dirty="0">
                <a:solidFill>
                  <a:srgbClr val="0070C0"/>
                </a:solidFill>
              </a:rPr>
              <a:t>/libs/</a:t>
            </a:r>
            <a:r>
              <a:rPr lang="en-US" dirty="0" err="1">
                <a:solidFill>
                  <a:srgbClr val="0070C0"/>
                </a:solidFill>
              </a:rPr>
              <a:t>jquery</a:t>
            </a:r>
            <a:r>
              <a:rPr lang="en-US" dirty="0">
                <a:solidFill>
                  <a:srgbClr val="0070C0"/>
                </a:solidFill>
              </a:rPr>
              <a:t>/3.6.0/jquery.min.js"&gt;&lt;/script&gt;</a:t>
            </a:r>
            <a:endParaRPr lang="en-IN" dirty="0">
              <a:solidFill>
                <a:srgbClr val="0070C0"/>
              </a:solidFill>
            </a:endParaRPr>
          </a:p>
        </p:txBody>
      </p:sp>
    </p:spTree>
    <p:extLst>
      <p:ext uri="{BB962C8B-B14F-4D97-AF65-F5344CB8AC3E}">
        <p14:creationId xmlns:p14="http://schemas.microsoft.com/office/powerpoint/2010/main" val="355901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Syntax</a:t>
            </a:r>
          </a:p>
        </p:txBody>
      </p:sp>
      <p:sp>
        <p:nvSpPr>
          <p:cNvPr id="3" name="Content Placeholder 2"/>
          <p:cNvSpPr>
            <a:spLocks noGrp="1"/>
          </p:cNvSpPr>
          <p:nvPr>
            <p:ph idx="1"/>
          </p:nvPr>
        </p:nvSpPr>
        <p:spPr/>
        <p:txBody>
          <a:bodyPr/>
          <a:lstStyle/>
          <a:p>
            <a:r>
              <a:rPr lang="en-US" dirty="0"/>
              <a:t>In jQuery we select HTML elements and perform actions on that elements.</a:t>
            </a:r>
          </a:p>
          <a:p>
            <a:pPr marL="457200" lvl="1" indent="0">
              <a:buNone/>
            </a:pPr>
            <a:r>
              <a:rPr lang="en-IN" dirty="0">
                <a:solidFill>
                  <a:schemeClr val="tx2"/>
                </a:solidFill>
              </a:rPr>
              <a:t>syntax: $(</a:t>
            </a:r>
            <a:r>
              <a:rPr lang="en-IN" i="1" dirty="0">
                <a:solidFill>
                  <a:schemeClr val="tx2"/>
                </a:solidFill>
              </a:rPr>
              <a:t>selector</a:t>
            </a:r>
            <a:r>
              <a:rPr lang="en-IN" dirty="0">
                <a:solidFill>
                  <a:schemeClr val="tx2"/>
                </a:solidFill>
              </a:rPr>
              <a:t>).</a:t>
            </a:r>
            <a:r>
              <a:rPr lang="en-IN" i="1" dirty="0">
                <a:solidFill>
                  <a:schemeClr val="tx2"/>
                </a:solidFill>
              </a:rPr>
              <a:t>action</a:t>
            </a:r>
            <a:r>
              <a:rPr lang="en-IN" dirty="0">
                <a:solidFill>
                  <a:schemeClr val="tx2"/>
                </a:solidFill>
              </a:rPr>
              <a:t>()</a:t>
            </a:r>
            <a:endParaRPr lang="en-US" dirty="0">
              <a:solidFill>
                <a:schemeClr val="tx2"/>
              </a:solidFill>
            </a:endParaRPr>
          </a:p>
          <a:p>
            <a:pPr lvl="1"/>
            <a:r>
              <a:rPr lang="en-IN" dirty="0"/>
              <a:t>$ sign indicates jQuery</a:t>
            </a:r>
          </a:p>
          <a:p>
            <a:pPr lvl="1"/>
            <a:r>
              <a:rPr lang="en-US" dirty="0"/>
              <a:t>Selector to find HTML elements</a:t>
            </a:r>
          </a:p>
          <a:p>
            <a:pPr lvl="1"/>
            <a:r>
              <a:rPr lang="en-US" i="1" dirty="0"/>
              <a:t>action</a:t>
            </a:r>
            <a:r>
              <a:rPr lang="en-US" dirty="0"/>
              <a:t>() to </a:t>
            </a:r>
            <a:r>
              <a:rPr lang="en-US" dirty="0" err="1"/>
              <a:t>performe</a:t>
            </a:r>
            <a:r>
              <a:rPr lang="en-US" dirty="0"/>
              <a:t> some task on the elements</a:t>
            </a:r>
          </a:p>
          <a:p>
            <a:pPr lvl="1"/>
            <a:r>
              <a:rPr lang="en-US" dirty="0"/>
              <a:t>Example: </a:t>
            </a:r>
            <a:r>
              <a:rPr lang="en-US" dirty="0">
                <a:solidFill>
                  <a:schemeClr val="tx2"/>
                </a:solidFill>
              </a:rPr>
              <a:t>$(“h1").hide() </a:t>
            </a:r>
            <a:r>
              <a:rPr lang="en-US" dirty="0"/>
              <a:t>- hides all &lt;h1&gt; elements.</a:t>
            </a:r>
          </a:p>
        </p:txBody>
      </p:sp>
    </p:spTree>
    <p:extLst>
      <p:ext uri="{BB962C8B-B14F-4D97-AF65-F5344CB8AC3E}">
        <p14:creationId xmlns:p14="http://schemas.microsoft.com/office/powerpoint/2010/main" val="85831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Document Ready Event</a:t>
            </a:r>
          </a:p>
        </p:txBody>
      </p:sp>
      <p:sp>
        <p:nvSpPr>
          <p:cNvPr id="3" name="Content Placeholder 2"/>
          <p:cNvSpPr>
            <a:spLocks noGrp="1"/>
          </p:cNvSpPr>
          <p:nvPr>
            <p:ph idx="1"/>
          </p:nvPr>
        </p:nvSpPr>
        <p:spPr/>
        <p:txBody>
          <a:bodyPr/>
          <a:lstStyle/>
          <a:p>
            <a:r>
              <a:rPr lang="en-IN" dirty="0"/>
              <a:t>It is good idea to write JQuery code in document ready event so that code will execute after loading document.</a:t>
            </a:r>
          </a:p>
          <a:p>
            <a:r>
              <a:rPr lang="en-IN" dirty="0"/>
              <a:t>If you write code outside of document ready event there may be chance that your code of some action on element will execute before that element load and fail to give you desired action.</a:t>
            </a:r>
          </a:p>
          <a:p>
            <a:r>
              <a:rPr lang="en-IN" dirty="0"/>
              <a:t>Two possible ways to write document ready event are:</a:t>
            </a:r>
          </a:p>
        </p:txBody>
      </p:sp>
      <p:sp>
        <p:nvSpPr>
          <p:cNvPr id="5" name="TextBox 4"/>
          <p:cNvSpPr txBox="1"/>
          <p:nvPr/>
        </p:nvSpPr>
        <p:spPr>
          <a:xfrm>
            <a:off x="692661" y="3429000"/>
            <a:ext cx="4095000" cy="1477328"/>
          </a:xfrm>
          <a:prstGeom prst="rect">
            <a:avLst/>
          </a:prstGeom>
          <a:ln/>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latin typeface="Consolas" panose="020B0609020204030204" pitchFamily="49" charset="0"/>
              </a:rPr>
              <a:t>$(document).ready(function(){</a:t>
            </a:r>
          </a:p>
          <a:p>
            <a:endParaRPr lang="en-US" dirty="0">
              <a:latin typeface="Consolas" panose="020B0609020204030204" pitchFamily="49" charset="0"/>
            </a:endParaRPr>
          </a:p>
          <a:p>
            <a:r>
              <a:rPr lang="en-US" dirty="0">
                <a:latin typeface="Consolas" panose="020B0609020204030204" pitchFamily="49" charset="0"/>
              </a:rPr>
              <a:t>  // write jQuery code here...</a:t>
            </a:r>
          </a:p>
          <a:p>
            <a:endParaRPr lang="en-US" dirty="0">
              <a:latin typeface="Consolas" panose="020B0609020204030204" pitchFamily="49" charset="0"/>
            </a:endParaRPr>
          </a:p>
          <a:p>
            <a:r>
              <a:rPr lang="en-US" dirty="0">
                <a:latin typeface="Consolas" panose="020B0609020204030204" pitchFamily="49" charset="0"/>
              </a:rPr>
              <a:t>});</a:t>
            </a:r>
          </a:p>
        </p:txBody>
      </p:sp>
      <p:sp>
        <p:nvSpPr>
          <p:cNvPr id="7" name="TextBox 6"/>
          <p:cNvSpPr txBox="1"/>
          <p:nvPr/>
        </p:nvSpPr>
        <p:spPr>
          <a:xfrm>
            <a:off x="7409762" y="3429000"/>
            <a:ext cx="4095000" cy="1477328"/>
          </a:xfrm>
          <a:prstGeom prst="rect">
            <a:avLst/>
          </a:prstGeom>
          <a:ln/>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latin typeface="Consolas" panose="020B0609020204030204" pitchFamily="49" charset="0"/>
              </a:rPr>
              <a:t>$(function(){</a:t>
            </a:r>
          </a:p>
          <a:p>
            <a:endParaRPr lang="en-US" dirty="0">
              <a:latin typeface="Consolas" panose="020B0609020204030204" pitchFamily="49" charset="0"/>
            </a:endParaRPr>
          </a:p>
          <a:p>
            <a:r>
              <a:rPr lang="en-US" dirty="0">
                <a:latin typeface="Consolas" panose="020B0609020204030204" pitchFamily="49" charset="0"/>
              </a:rPr>
              <a:t>  // write jQuery code here...</a:t>
            </a:r>
          </a:p>
          <a:p>
            <a:endParaRPr lang="en-US" dirty="0">
              <a:latin typeface="Consolas" panose="020B0609020204030204" pitchFamily="49" charset="0"/>
            </a:endParaRPr>
          </a:p>
          <a:p>
            <a:r>
              <a:rPr lang="en-US" dirty="0">
                <a:latin typeface="Consolas" panose="020B0609020204030204" pitchFamily="49" charset="0"/>
              </a:rPr>
              <a:t>});</a:t>
            </a:r>
          </a:p>
        </p:txBody>
      </p:sp>
      <p:sp>
        <p:nvSpPr>
          <p:cNvPr id="8" name="TextBox 7"/>
          <p:cNvSpPr txBox="1"/>
          <p:nvPr/>
        </p:nvSpPr>
        <p:spPr>
          <a:xfrm>
            <a:off x="5873824" y="3982998"/>
            <a:ext cx="444352" cy="369332"/>
          </a:xfrm>
          <a:prstGeom prst="rect">
            <a:avLst/>
          </a:prstGeom>
          <a:noFill/>
        </p:spPr>
        <p:txBody>
          <a:bodyPr wrap="none" rtlCol="0">
            <a:spAutoFit/>
          </a:bodyPr>
          <a:lstStyle/>
          <a:p>
            <a:r>
              <a:rPr lang="en-IN" dirty="0">
                <a:solidFill>
                  <a:srgbClr val="FF0000"/>
                </a:solidFill>
              </a:rPr>
              <a:t>OR</a:t>
            </a:r>
          </a:p>
        </p:txBody>
      </p:sp>
    </p:spTree>
    <p:extLst>
      <p:ext uri="{BB962C8B-B14F-4D97-AF65-F5344CB8AC3E}">
        <p14:creationId xmlns:p14="http://schemas.microsoft.com/office/powerpoint/2010/main" val="4068661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7"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Selectors</a:t>
            </a:r>
          </a:p>
        </p:txBody>
      </p:sp>
      <p:sp>
        <p:nvSpPr>
          <p:cNvPr id="3" name="Content Placeholder 2"/>
          <p:cNvSpPr>
            <a:spLocks noGrp="1"/>
          </p:cNvSpPr>
          <p:nvPr>
            <p:ph idx="1"/>
          </p:nvPr>
        </p:nvSpPr>
        <p:spPr/>
        <p:txBody>
          <a:bodyPr/>
          <a:lstStyle/>
          <a:p>
            <a:r>
              <a:rPr lang="en-US" dirty="0"/>
              <a:t>It allow you to select and manipulate HTML elements based on their name, id, classes, types, attributes, values of attributes and much more.</a:t>
            </a:r>
          </a:p>
          <a:p>
            <a:r>
              <a:rPr lang="en-US" dirty="0"/>
              <a:t>It uses the existing CSS Selectors, and in addition, it has some own custom selectors.</a:t>
            </a:r>
          </a:p>
          <a:p>
            <a:r>
              <a:rPr lang="en-US" dirty="0"/>
              <a:t>It start with the dollar sign and parentheses: </a:t>
            </a:r>
            <a:r>
              <a:rPr lang="en-US" dirty="0">
                <a:solidFill>
                  <a:schemeClr val="tx2"/>
                </a:solidFill>
              </a:rPr>
              <a:t>$()</a:t>
            </a:r>
            <a:r>
              <a:rPr lang="en-US" dirty="0"/>
              <a:t>.</a:t>
            </a:r>
          </a:p>
          <a:p>
            <a:r>
              <a:rPr lang="en-US" dirty="0"/>
              <a:t>The existing CSS Selectors are: </a:t>
            </a:r>
          </a:p>
          <a:p>
            <a:pPr marL="1001712" lvl="1" indent="-457200">
              <a:buFont typeface="+mj-lt"/>
              <a:buAutoNum type="arabicPeriod"/>
            </a:pPr>
            <a:r>
              <a:rPr lang="en-IN" dirty="0"/>
              <a:t>The element Selector: </a:t>
            </a:r>
            <a:r>
              <a:rPr lang="en-IN" dirty="0">
                <a:solidFill>
                  <a:schemeClr val="tx2"/>
                </a:solidFill>
              </a:rPr>
              <a:t>$(“h1")</a:t>
            </a:r>
          </a:p>
          <a:p>
            <a:pPr marL="1001712" lvl="1" indent="-457200">
              <a:buFont typeface="+mj-lt"/>
              <a:buAutoNum type="arabicPeriod"/>
            </a:pPr>
            <a:r>
              <a:rPr lang="en-IN" dirty="0"/>
              <a:t>The #id Selector: </a:t>
            </a:r>
            <a:r>
              <a:rPr lang="en-IN" dirty="0">
                <a:solidFill>
                  <a:schemeClr val="tx2"/>
                </a:solidFill>
              </a:rPr>
              <a:t>$("#</a:t>
            </a:r>
            <a:r>
              <a:rPr lang="en-IN" dirty="0" err="1">
                <a:solidFill>
                  <a:schemeClr val="tx2"/>
                </a:solidFill>
              </a:rPr>
              <a:t>myId</a:t>
            </a:r>
            <a:r>
              <a:rPr lang="en-IN" dirty="0">
                <a:solidFill>
                  <a:schemeClr val="tx2"/>
                </a:solidFill>
              </a:rPr>
              <a:t>")</a:t>
            </a:r>
          </a:p>
          <a:p>
            <a:pPr marL="1001712" lvl="1" indent="-457200">
              <a:buFont typeface="+mj-lt"/>
              <a:buAutoNum type="arabicPeriod"/>
            </a:pPr>
            <a:r>
              <a:rPr lang="en-IN" dirty="0"/>
              <a:t>The .class Selector: </a:t>
            </a:r>
            <a:r>
              <a:rPr lang="en-IN" dirty="0">
                <a:solidFill>
                  <a:schemeClr val="tx2"/>
                </a:solidFill>
              </a:rPr>
              <a:t>$(".</a:t>
            </a:r>
            <a:r>
              <a:rPr lang="en-IN" dirty="0" err="1">
                <a:solidFill>
                  <a:schemeClr val="tx2"/>
                </a:solidFill>
              </a:rPr>
              <a:t>myClass</a:t>
            </a:r>
            <a:r>
              <a:rPr lang="en-IN" dirty="0">
                <a:solidFill>
                  <a:schemeClr val="tx2"/>
                </a:solidFill>
              </a:rPr>
              <a:t>")</a:t>
            </a:r>
          </a:p>
        </p:txBody>
      </p:sp>
    </p:spTree>
    <p:extLst>
      <p:ext uri="{BB962C8B-B14F-4D97-AF65-F5344CB8AC3E}">
        <p14:creationId xmlns:p14="http://schemas.microsoft.com/office/powerpoint/2010/main" val="214078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DC954E-1416-0021-11BA-73DB95B73F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346E99-135D-2482-0EF0-B1107FF78AC9}"/>
              </a:ext>
            </a:extLst>
          </p:cNvPr>
          <p:cNvSpPr>
            <a:spLocks noGrp="1"/>
          </p:cNvSpPr>
          <p:nvPr>
            <p:ph type="title"/>
          </p:nvPr>
        </p:nvSpPr>
        <p:spPr/>
        <p:txBody>
          <a:bodyPr/>
          <a:lstStyle/>
          <a:p>
            <a:r>
              <a:rPr lang="en-US" dirty="0"/>
              <a:t>Custom</a:t>
            </a:r>
            <a:r>
              <a:rPr lang="en-IN" dirty="0"/>
              <a:t> Selectors</a:t>
            </a:r>
          </a:p>
        </p:txBody>
      </p:sp>
      <p:graphicFrame>
        <p:nvGraphicFramePr>
          <p:cNvPr id="5" name="Content Placeholder 3">
            <a:extLst>
              <a:ext uri="{FF2B5EF4-FFF2-40B4-BE49-F238E27FC236}">
                <a16:creationId xmlns:a16="http://schemas.microsoft.com/office/drawing/2014/main" id="{0A4A9591-BD91-2852-3FB7-EC370BFDED1E}"/>
              </a:ext>
            </a:extLst>
          </p:cNvPr>
          <p:cNvGraphicFramePr>
            <a:graphicFrameLocks/>
          </p:cNvGraphicFramePr>
          <p:nvPr>
            <p:extLst>
              <p:ext uri="{D42A27DB-BD31-4B8C-83A1-F6EECF244321}">
                <p14:modId xmlns:p14="http://schemas.microsoft.com/office/powerpoint/2010/main" val="2475363694"/>
              </p:ext>
            </p:extLst>
          </p:nvPr>
        </p:nvGraphicFramePr>
        <p:xfrm>
          <a:off x="534690" y="1028522"/>
          <a:ext cx="9672443" cy="792480"/>
        </p:xfrm>
        <a:graphic>
          <a:graphicData uri="http://schemas.openxmlformats.org/drawingml/2006/table">
            <a:tbl>
              <a:tblPr firstRow="1" bandRow="1">
                <a:tableStyleId>{C4B1156A-380E-4F78-BDF5-A606A8083BF9}</a:tableStyleId>
              </a:tblPr>
              <a:tblGrid>
                <a:gridCol w="2301816">
                  <a:extLst>
                    <a:ext uri="{9D8B030D-6E8A-4147-A177-3AD203B41FA5}">
                      <a16:colId xmlns:a16="http://schemas.microsoft.com/office/drawing/2014/main" val="20000"/>
                    </a:ext>
                  </a:extLst>
                </a:gridCol>
                <a:gridCol w="7370627">
                  <a:extLst>
                    <a:ext uri="{9D8B030D-6E8A-4147-A177-3AD203B41FA5}">
                      <a16:colId xmlns:a16="http://schemas.microsoft.com/office/drawing/2014/main" val="20001"/>
                    </a:ext>
                  </a:extLst>
                </a:gridCol>
              </a:tblGrid>
              <a:tr h="370840">
                <a:tc>
                  <a:txBody>
                    <a:bodyPr/>
                    <a:lstStyle/>
                    <a:p>
                      <a:pPr algn="ctr"/>
                      <a:r>
                        <a:rPr lang="en-US" sz="2000" dirty="0"/>
                        <a:t>Selector</a:t>
                      </a:r>
                    </a:p>
                  </a:txBody>
                  <a:tcPr>
                    <a:solidFill>
                      <a:schemeClr val="accent4"/>
                    </a:solidFill>
                  </a:tcPr>
                </a:tc>
                <a:tc>
                  <a:txBody>
                    <a:bodyPr/>
                    <a:lstStyle/>
                    <a:p>
                      <a:pPr algn="l"/>
                      <a:r>
                        <a:rPr lang="en-IN" sz="2000" dirty="0"/>
                        <a:t>Description </a:t>
                      </a:r>
                      <a:endParaRPr lang="en-US" sz="2000" dirty="0"/>
                    </a:p>
                  </a:txBody>
                  <a:tcPr>
                    <a:solidFill>
                      <a:schemeClr val="accent4"/>
                    </a:solidFill>
                  </a:tcPr>
                </a:tc>
                <a:extLst>
                  <a:ext uri="{0D108BD9-81ED-4DB2-BD59-A6C34878D82A}">
                    <a16:rowId xmlns:a16="http://schemas.microsoft.com/office/drawing/2014/main" val="10000"/>
                  </a:ext>
                </a:extLst>
              </a:tr>
              <a:tr h="370840">
                <a:tc>
                  <a:txBody>
                    <a:bodyPr/>
                    <a:lstStyle/>
                    <a:p>
                      <a:pPr algn="l" fontAlgn="t"/>
                      <a:r>
                        <a:rPr lang="en-IN" sz="2000" dirty="0">
                          <a:effectLst/>
                        </a:rPr>
                        <a:t>$("*")</a:t>
                      </a:r>
                    </a:p>
                  </a:txBody>
                  <a:tcPr/>
                </a:tc>
                <a:tc>
                  <a:txBody>
                    <a:bodyPr/>
                    <a:lstStyle/>
                    <a:p>
                      <a:pPr algn="l" fontAlgn="t"/>
                      <a:r>
                        <a:rPr lang="en-IN" sz="2000" dirty="0">
                          <a:effectLst/>
                        </a:rPr>
                        <a:t>Selects all elements</a:t>
                      </a:r>
                    </a:p>
                  </a:txBody>
                  <a:tcPr/>
                </a:tc>
                <a:extLst>
                  <a:ext uri="{0D108BD9-81ED-4DB2-BD59-A6C34878D82A}">
                    <a16:rowId xmlns:a16="http://schemas.microsoft.com/office/drawing/2014/main" val="10001"/>
                  </a:ext>
                </a:extLst>
              </a:tr>
            </a:tbl>
          </a:graphicData>
        </a:graphic>
      </p:graphicFrame>
      <p:graphicFrame>
        <p:nvGraphicFramePr>
          <p:cNvPr id="6" name="Content Placeholder 3">
            <a:extLst>
              <a:ext uri="{FF2B5EF4-FFF2-40B4-BE49-F238E27FC236}">
                <a16:creationId xmlns:a16="http://schemas.microsoft.com/office/drawing/2014/main" id="{14736335-65EB-4691-084A-FB82DE38D78A}"/>
              </a:ext>
            </a:extLst>
          </p:cNvPr>
          <p:cNvGraphicFramePr>
            <a:graphicFrameLocks/>
          </p:cNvGraphicFramePr>
          <p:nvPr>
            <p:extLst>
              <p:ext uri="{D42A27DB-BD31-4B8C-83A1-F6EECF244321}">
                <p14:modId xmlns:p14="http://schemas.microsoft.com/office/powerpoint/2010/main" val="2441028004"/>
              </p:ext>
            </p:extLst>
          </p:nvPr>
        </p:nvGraphicFramePr>
        <p:xfrm>
          <a:off x="534692" y="1811671"/>
          <a:ext cx="9672442" cy="403355"/>
        </p:xfrm>
        <a:graphic>
          <a:graphicData uri="http://schemas.openxmlformats.org/drawingml/2006/table">
            <a:tbl>
              <a:tblPr firstRow="1" bandRow="1">
                <a:tableStyleId>{C4B1156A-380E-4F78-BDF5-A606A8083BF9}</a:tableStyleId>
              </a:tblPr>
              <a:tblGrid>
                <a:gridCol w="2301814">
                  <a:extLst>
                    <a:ext uri="{9D8B030D-6E8A-4147-A177-3AD203B41FA5}">
                      <a16:colId xmlns:a16="http://schemas.microsoft.com/office/drawing/2014/main" val="20000"/>
                    </a:ext>
                  </a:extLst>
                </a:gridCol>
                <a:gridCol w="7370628">
                  <a:extLst>
                    <a:ext uri="{9D8B030D-6E8A-4147-A177-3AD203B41FA5}">
                      <a16:colId xmlns:a16="http://schemas.microsoft.com/office/drawing/2014/main" val="20001"/>
                    </a:ext>
                  </a:extLst>
                </a:gridCol>
              </a:tblGrid>
              <a:tr h="403355">
                <a:tc>
                  <a:txBody>
                    <a:bodyPr/>
                    <a:lstStyle/>
                    <a:p>
                      <a:pPr algn="l" fontAlgn="t"/>
                      <a:r>
                        <a:rPr lang="en-IN" b="0" dirty="0">
                          <a:effectLst/>
                        </a:rPr>
                        <a:t>$(this)</a:t>
                      </a:r>
                    </a:p>
                  </a:txBody>
                  <a:tcPr marL="121920" marR="60960" marT="60960" marB="60960">
                    <a:solidFill>
                      <a:schemeClr val="tx1">
                        <a:lumMod val="10000"/>
                        <a:lumOff val="90000"/>
                      </a:schemeClr>
                    </a:solidFill>
                  </a:tcPr>
                </a:tc>
                <a:tc>
                  <a:txBody>
                    <a:bodyPr/>
                    <a:lstStyle/>
                    <a:p>
                      <a:pPr algn="l" fontAlgn="t"/>
                      <a:r>
                        <a:rPr lang="en-US" b="0" dirty="0">
                          <a:effectLst/>
                        </a:rPr>
                        <a:t>Selects the current HTML element</a:t>
                      </a:r>
                    </a:p>
                  </a:txBody>
                  <a:tcPr marL="60960" marR="60960" marT="60960" marB="60960">
                    <a:solidFill>
                      <a:schemeClr val="tx1">
                        <a:lumMod val="10000"/>
                        <a:lumOff val="90000"/>
                      </a:schemeClr>
                    </a:solidFill>
                  </a:tcPr>
                </a:tc>
                <a:extLst>
                  <a:ext uri="{0D108BD9-81ED-4DB2-BD59-A6C34878D82A}">
                    <a16:rowId xmlns:a16="http://schemas.microsoft.com/office/drawing/2014/main" val="10002"/>
                  </a:ext>
                </a:extLst>
              </a:tr>
            </a:tbl>
          </a:graphicData>
        </a:graphic>
      </p:graphicFrame>
      <p:graphicFrame>
        <p:nvGraphicFramePr>
          <p:cNvPr id="7" name="Content Placeholder 3">
            <a:extLst>
              <a:ext uri="{FF2B5EF4-FFF2-40B4-BE49-F238E27FC236}">
                <a16:creationId xmlns:a16="http://schemas.microsoft.com/office/drawing/2014/main" id="{24692278-0A9D-7246-15A1-962D01BE63BA}"/>
              </a:ext>
            </a:extLst>
          </p:cNvPr>
          <p:cNvGraphicFramePr>
            <a:graphicFrameLocks/>
          </p:cNvGraphicFramePr>
          <p:nvPr>
            <p:extLst>
              <p:ext uri="{D42A27DB-BD31-4B8C-83A1-F6EECF244321}">
                <p14:modId xmlns:p14="http://schemas.microsoft.com/office/powerpoint/2010/main" val="2202015880"/>
              </p:ext>
            </p:extLst>
          </p:nvPr>
        </p:nvGraphicFramePr>
        <p:xfrm>
          <a:off x="534692" y="2205695"/>
          <a:ext cx="9672444" cy="396240"/>
        </p:xfrm>
        <a:graphic>
          <a:graphicData uri="http://schemas.openxmlformats.org/drawingml/2006/table">
            <a:tbl>
              <a:tblPr firstRow="1" bandRow="1">
                <a:tableStyleId>{C4B1156A-380E-4F78-BDF5-A606A8083BF9}</a:tableStyleId>
              </a:tblPr>
              <a:tblGrid>
                <a:gridCol w="2301814">
                  <a:extLst>
                    <a:ext uri="{9D8B030D-6E8A-4147-A177-3AD203B41FA5}">
                      <a16:colId xmlns:a16="http://schemas.microsoft.com/office/drawing/2014/main" val="20000"/>
                    </a:ext>
                  </a:extLst>
                </a:gridCol>
                <a:gridCol w="7370630">
                  <a:extLst>
                    <a:ext uri="{9D8B030D-6E8A-4147-A177-3AD203B41FA5}">
                      <a16:colId xmlns:a16="http://schemas.microsoft.com/office/drawing/2014/main" val="20001"/>
                    </a:ext>
                  </a:extLst>
                </a:gridCol>
              </a:tblGrid>
              <a:tr h="370840">
                <a:tc>
                  <a:txBody>
                    <a:bodyPr/>
                    <a:lstStyle/>
                    <a:p>
                      <a:pPr algn="l" fontAlgn="t"/>
                      <a:r>
                        <a:rPr lang="en-IN" b="0" dirty="0">
                          <a:effectLst/>
                        </a:rPr>
                        <a:t>$("</a:t>
                      </a:r>
                      <a:r>
                        <a:rPr lang="en-IN" b="0" dirty="0" err="1">
                          <a:effectLst/>
                        </a:rPr>
                        <a:t>p.myClass</a:t>
                      </a:r>
                      <a:r>
                        <a:rPr lang="en-IN" b="0" dirty="0">
                          <a:effectLst/>
                        </a:rPr>
                        <a:t>")</a:t>
                      </a:r>
                    </a:p>
                  </a:txBody>
                  <a:tcPr marL="121920" marR="60960" marT="60960" marB="60960">
                    <a:solidFill>
                      <a:srgbClr val="CCDED6"/>
                    </a:solidFill>
                  </a:tcPr>
                </a:tc>
                <a:tc>
                  <a:txBody>
                    <a:bodyPr/>
                    <a:lstStyle/>
                    <a:p>
                      <a:pPr algn="l" fontAlgn="t"/>
                      <a:r>
                        <a:rPr lang="en-US" b="0" dirty="0">
                          <a:effectLst/>
                        </a:rPr>
                        <a:t>Selects all &lt;p&gt; elements with class=“</a:t>
                      </a:r>
                      <a:r>
                        <a:rPr lang="en-US" b="0" dirty="0" err="1">
                          <a:effectLst/>
                        </a:rPr>
                        <a:t>myClass</a:t>
                      </a:r>
                      <a:r>
                        <a:rPr lang="en-US" b="0" dirty="0">
                          <a:effectLst/>
                        </a:rPr>
                        <a:t>"</a:t>
                      </a:r>
                    </a:p>
                  </a:txBody>
                  <a:tcPr marL="60960" marR="60960" marT="60960" marB="60960">
                    <a:solidFill>
                      <a:srgbClr val="CCDED6"/>
                    </a:solidFill>
                  </a:tcPr>
                </a:tc>
                <a:extLst>
                  <a:ext uri="{0D108BD9-81ED-4DB2-BD59-A6C34878D82A}">
                    <a16:rowId xmlns:a16="http://schemas.microsoft.com/office/drawing/2014/main" val="10003"/>
                  </a:ext>
                </a:extLst>
              </a:tr>
            </a:tbl>
          </a:graphicData>
        </a:graphic>
      </p:graphicFrame>
      <p:graphicFrame>
        <p:nvGraphicFramePr>
          <p:cNvPr id="8" name="Content Placeholder 3">
            <a:extLst>
              <a:ext uri="{FF2B5EF4-FFF2-40B4-BE49-F238E27FC236}">
                <a16:creationId xmlns:a16="http://schemas.microsoft.com/office/drawing/2014/main" id="{EBB770F3-36F6-DFAD-FBAF-4A4CF729F9D5}"/>
              </a:ext>
            </a:extLst>
          </p:cNvPr>
          <p:cNvGraphicFramePr>
            <a:graphicFrameLocks/>
          </p:cNvGraphicFramePr>
          <p:nvPr>
            <p:extLst>
              <p:ext uri="{D42A27DB-BD31-4B8C-83A1-F6EECF244321}">
                <p14:modId xmlns:p14="http://schemas.microsoft.com/office/powerpoint/2010/main" val="3002128813"/>
              </p:ext>
            </p:extLst>
          </p:nvPr>
        </p:nvGraphicFramePr>
        <p:xfrm>
          <a:off x="534692" y="2599719"/>
          <a:ext cx="9676109" cy="396240"/>
        </p:xfrm>
        <a:graphic>
          <a:graphicData uri="http://schemas.openxmlformats.org/drawingml/2006/table">
            <a:tbl>
              <a:tblPr firstRow="1" bandRow="1">
                <a:tableStyleId>{C4B1156A-380E-4F78-BDF5-A606A8083BF9}</a:tableStyleId>
              </a:tblPr>
              <a:tblGrid>
                <a:gridCol w="2301814">
                  <a:extLst>
                    <a:ext uri="{9D8B030D-6E8A-4147-A177-3AD203B41FA5}">
                      <a16:colId xmlns:a16="http://schemas.microsoft.com/office/drawing/2014/main" val="20000"/>
                    </a:ext>
                  </a:extLst>
                </a:gridCol>
                <a:gridCol w="7374295">
                  <a:extLst>
                    <a:ext uri="{9D8B030D-6E8A-4147-A177-3AD203B41FA5}">
                      <a16:colId xmlns:a16="http://schemas.microsoft.com/office/drawing/2014/main" val="20001"/>
                    </a:ext>
                  </a:extLst>
                </a:gridCol>
              </a:tblGrid>
              <a:tr h="370840">
                <a:tc>
                  <a:txBody>
                    <a:bodyPr/>
                    <a:lstStyle/>
                    <a:p>
                      <a:pPr algn="l" fontAlgn="t"/>
                      <a:r>
                        <a:rPr lang="en-IN" b="0" dirty="0">
                          <a:effectLst/>
                        </a:rPr>
                        <a:t>$("p:first")</a:t>
                      </a:r>
                    </a:p>
                  </a:txBody>
                  <a:tcPr marL="121920" marR="60960" marT="60960" marB="60960">
                    <a:solidFill>
                      <a:schemeClr val="tx1">
                        <a:lumMod val="10000"/>
                        <a:lumOff val="90000"/>
                      </a:schemeClr>
                    </a:solidFill>
                  </a:tcPr>
                </a:tc>
                <a:tc>
                  <a:txBody>
                    <a:bodyPr/>
                    <a:lstStyle/>
                    <a:p>
                      <a:pPr algn="l" fontAlgn="t"/>
                      <a:r>
                        <a:rPr lang="en-US" b="0" dirty="0">
                          <a:effectLst/>
                        </a:rPr>
                        <a:t>Selects the first &lt;p&gt; element</a:t>
                      </a:r>
                    </a:p>
                  </a:txBody>
                  <a:tcPr marL="60960" marR="60960" marT="60960" marB="60960">
                    <a:solidFill>
                      <a:schemeClr val="tx1">
                        <a:lumMod val="10000"/>
                        <a:lumOff val="90000"/>
                      </a:schemeClr>
                    </a:solidFill>
                  </a:tcPr>
                </a:tc>
                <a:extLst>
                  <a:ext uri="{0D108BD9-81ED-4DB2-BD59-A6C34878D82A}">
                    <a16:rowId xmlns:a16="http://schemas.microsoft.com/office/drawing/2014/main" val="1801404210"/>
                  </a:ext>
                </a:extLst>
              </a:tr>
            </a:tbl>
          </a:graphicData>
        </a:graphic>
      </p:graphicFrame>
      <p:graphicFrame>
        <p:nvGraphicFramePr>
          <p:cNvPr id="9" name="Content Placeholder 3">
            <a:extLst>
              <a:ext uri="{FF2B5EF4-FFF2-40B4-BE49-F238E27FC236}">
                <a16:creationId xmlns:a16="http://schemas.microsoft.com/office/drawing/2014/main" id="{6C55F42F-1CCB-C749-B345-C6BBF0F907BD}"/>
              </a:ext>
            </a:extLst>
          </p:cNvPr>
          <p:cNvGraphicFramePr>
            <a:graphicFrameLocks/>
          </p:cNvGraphicFramePr>
          <p:nvPr>
            <p:extLst>
              <p:ext uri="{D42A27DB-BD31-4B8C-83A1-F6EECF244321}">
                <p14:modId xmlns:p14="http://schemas.microsoft.com/office/powerpoint/2010/main" val="3413418923"/>
              </p:ext>
            </p:extLst>
          </p:nvPr>
        </p:nvGraphicFramePr>
        <p:xfrm>
          <a:off x="537802" y="2992576"/>
          <a:ext cx="9672444" cy="396240"/>
        </p:xfrm>
        <a:graphic>
          <a:graphicData uri="http://schemas.openxmlformats.org/drawingml/2006/table">
            <a:tbl>
              <a:tblPr firstRow="1" bandRow="1">
                <a:tableStyleId>{C4B1156A-380E-4F78-BDF5-A606A8083BF9}</a:tableStyleId>
              </a:tblPr>
              <a:tblGrid>
                <a:gridCol w="2298704">
                  <a:extLst>
                    <a:ext uri="{9D8B030D-6E8A-4147-A177-3AD203B41FA5}">
                      <a16:colId xmlns:a16="http://schemas.microsoft.com/office/drawing/2014/main" val="20000"/>
                    </a:ext>
                  </a:extLst>
                </a:gridCol>
                <a:gridCol w="7373740">
                  <a:extLst>
                    <a:ext uri="{9D8B030D-6E8A-4147-A177-3AD203B41FA5}">
                      <a16:colId xmlns:a16="http://schemas.microsoft.com/office/drawing/2014/main" val="20001"/>
                    </a:ext>
                  </a:extLst>
                </a:gridCol>
              </a:tblGrid>
              <a:tr h="370840">
                <a:tc>
                  <a:txBody>
                    <a:bodyPr/>
                    <a:lstStyle/>
                    <a:p>
                      <a:pPr algn="l" fontAlgn="t"/>
                      <a:r>
                        <a:rPr lang="en-IN" b="0" dirty="0">
                          <a:effectLst/>
                        </a:rPr>
                        <a:t>$("</a:t>
                      </a:r>
                      <a:r>
                        <a:rPr lang="en-IN" b="0" dirty="0" err="1">
                          <a:effectLst/>
                        </a:rPr>
                        <a:t>ul</a:t>
                      </a:r>
                      <a:r>
                        <a:rPr lang="en-IN" b="0" dirty="0">
                          <a:effectLst/>
                        </a:rPr>
                        <a:t> </a:t>
                      </a:r>
                      <a:r>
                        <a:rPr lang="en-IN" b="0" dirty="0" err="1">
                          <a:effectLst/>
                        </a:rPr>
                        <a:t>li:first</a:t>
                      </a:r>
                      <a:r>
                        <a:rPr lang="en-IN" b="0" dirty="0">
                          <a:effectLst/>
                        </a:rPr>
                        <a:t>")</a:t>
                      </a:r>
                    </a:p>
                  </a:txBody>
                  <a:tcPr marL="121920" marR="60960" marT="60960" marB="60960">
                    <a:solidFill>
                      <a:srgbClr val="CCDED6"/>
                    </a:solidFill>
                  </a:tcPr>
                </a:tc>
                <a:tc>
                  <a:txBody>
                    <a:bodyPr/>
                    <a:lstStyle/>
                    <a:p>
                      <a:pPr algn="l" fontAlgn="t"/>
                      <a:r>
                        <a:rPr lang="en-US" b="0" dirty="0">
                          <a:effectLst/>
                        </a:rPr>
                        <a:t>Selects the first &lt;li&gt; element of the first &lt;</a:t>
                      </a:r>
                      <a:r>
                        <a:rPr lang="en-US" b="0" dirty="0" err="1">
                          <a:effectLst/>
                        </a:rPr>
                        <a:t>ul</a:t>
                      </a:r>
                      <a:r>
                        <a:rPr lang="en-US" b="0" dirty="0">
                          <a:effectLst/>
                        </a:rPr>
                        <a:t>&gt;</a:t>
                      </a:r>
                    </a:p>
                  </a:txBody>
                  <a:tcPr marL="60960" marR="60960" marT="60960" marB="60960">
                    <a:solidFill>
                      <a:srgbClr val="CCDED6"/>
                    </a:solidFill>
                  </a:tcPr>
                </a:tc>
                <a:extLst>
                  <a:ext uri="{0D108BD9-81ED-4DB2-BD59-A6C34878D82A}">
                    <a16:rowId xmlns:a16="http://schemas.microsoft.com/office/drawing/2014/main" val="10003"/>
                  </a:ext>
                </a:extLst>
              </a:tr>
            </a:tbl>
          </a:graphicData>
        </a:graphic>
      </p:graphicFrame>
      <p:graphicFrame>
        <p:nvGraphicFramePr>
          <p:cNvPr id="10" name="Content Placeholder 3">
            <a:extLst>
              <a:ext uri="{FF2B5EF4-FFF2-40B4-BE49-F238E27FC236}">
                <a16:creationId xmlns:a16="http://schemas.microsoft.com/office/drawing/2014/main" id="{4C90B7AE-6B0C-0064-EB5D-310299ADCD9E}"/>
              </a:ext>
            </a:extLst>
          </p:cNvPr>
          <p:cNvGraphicFramePr>
            <a:graphicFrameLocks/>
          </p:cNvGraphicFramePr>
          <p:nvPr>
            <p:extLst>
              <p:ext uri="{D42A27DB-BD31-4B8C-83A1-F6EECF244321}">
                <p14:modId xmlns:p14="http://schemas.microsoft.com/office/powerpoint/2010/main" val="4175543817"/>
              </p:ext>
            </p:extLst>
          </p:nvPr>
        </p:nvGraphicFramePr>
        <p:xfrm>
          <a:off x="537800" y="3386598"/>
          <a:ext cx="9679219" cy="396240"/>
        </p:xfrm>
        <a:graphic>
          <a:graphicData uri="http://schemas.openxmlformats.org/drawingml/2006/table">
            <a:tbl>
              <a:tblPr firstRow="1" bandRow="1">
                <a:tableStyleId>{C4B1156A-380E-4F78-BDF5-A606A8083BF9}</a:tableStyleId>
              </a:tblPr>
              <a:tblGrid>
                <a:gridCol w="2298705">
                  <a:extLst>
                    <a:ext uri="{9D8B030D-6E8A-4147-A177-3AD203B41FA5}">
                      <a16:colId xmlns:a16="http://schemas.microsoft.com/office/drawing/2014/main" val="20000"/>
                    </a:ext>
                  </a:extLst>
                </a:gridCol>
                <a:gridCol w="7380514">
                  <a:extLst>
                    <a:ext uri="{9D8B030D-6E8A-4147-A177-3AD203B41FA5}">
                      <a16:colId xmlns:a16="http://schemas.microsoft.com/office/drawing/2014/main" val="20001"/>
                    </a:ext>
                  </a:extLst>
                </a:gridCol>
              </a:tblGrid>
              <a:tr h="370840">
                <a:tc>
                  <a:txBody>
                    <a:bodyPr/>
                    <a:lstStyle/>
                    <a:p>
                      <a:pPr algn="l" fontAlgn="t"/>
                      <a:r>
                        <a:rPr lang="en-IN" b="0" dirty="0">
                          <a:effectLst/>
                        </a:rPr>
                        <a:t>$("</a:t>
                      </a:r>
                      <a:r>
                        <a:rPr lang="en-IN" b="0" dirty="0" err="1">
                          <a:effectLst/>
                        </a:rPr>
                        <a:t>ul</a:t>
                      </a:r>
                      <a:r>
                        <a:rPr lang="en-IN" b="0" dirty="0">
                          <a:effectLst/>
                        </a:rPr>
                        <a:t> </a:t>
                      </a:r>
                      <a:r>
                        <a:rPr lang="en-IN" b="0" dirty="0" err="1">
                          <a:effectLst/>
                        </a:rPr>
                        <a:t>li:first-child</a:t>
                      </a:r>
                      <a:r>
                        <a:rPr lang="en-IN" b="0" dirty="0">
                          <a:effectLst/>
                        </a:rPr>
                        <a:t>")</a:t>
                      </a:r>
                    </a:p>
                  </a:txBody>
                  <a:tcPr marL="121920" marR="60960" marT="60960" marB="60960">
                    <a:solidFill>
                      <a:schemeClr val="tx1">
                        <a:lumMod val="10000"/>
                        <a:lumOff val="90000"/>
                      </a:schemeClr>
                    </a:solidFill>
                  </a:tcPr>
                </a:tc>
                <a:tc>
                  <a:txBody>
                    <a:bodyPr/>
                    <a:lstStyle/>
                    <a:p>
                      <a:pPr algn="l" fontAlgn="t"/>
                      <a:r>
                        <a:rPr lang="en-US" b="0" dirty="0">
                          <a:effectLst/>
                        </a:rPr>
                        <a:t>Selects the first &lt;li&gt; element of every &lt;</a:t>
                      </a:r>
                      <a:r>
                        <a:rPr lang="en-US" b="0" dirty="0" err="1">
                          <a:effectLst/>
                        </a:rPr>
                        <a:t>ul</a:t>
                      </a:r>
                      <a:r>
                        <a:rPr lang="en-US" b="0" dirty="0">
                          <a:effectLst/>
                        </a:rPr>
                        <a:t>&gt;</a:t>
                      </a:r>
                    </a:p>
                  </a:txBody>
                  <a:tcPr marL="60960" marR="60960" marT="60960" marB="60960">
                    <a:solidFill>
                      <a:schemeClr val="tx1">
                        <a:lumMod val="10000"/>
                        <a:lumOff val="90000"/>
                      </a:schemeClr>
                    </a:solidFill>
                  </a:tcPr>
                </a:tc>
                <a:extLst>
                  <a:ext uri="{0D108BD9-81ED-4DB2-BD59-A6C34878D82A}">
                    <a16:rowId xmlns:a16="http://schemas.microsoft.com/office/drawing/2014/main" val="1801404210"/>
                  </a:ext>
                </a:extLst>
              </a:tr>
            </a:tbl>
          </a:graphicData>
        </a:graphic>
      </p:graphicFrame>
      <p:graphicFrame>
        <p:nvGraphicFramePr>
          <p:cNvPr id="11" name="Content Placeholder 3">
            <a:extLst>
              <a:ext uri="{FF2B5EF4-FFF2-40B4-BE49-F238E27FC236}">
                <a16:creationId xmlns:a16="http://schemas.microsoft.com/office/drawing/2014/main" id="{51DD2A55-8AB7-EB3D-5AB8-C3D5FD39992A}"/>
              </a:ext>
            </a:extLst>
          </p:cNvPr>
          <p:cNvGraphicFramePr>
            <a:graphicFrameLocks/>
          </p:cNvGraphicFramePr>
          <p:nvPr>
            <p:extLst>
              <p:ext uri="{D42A27DB-BD31-4B8C-83A1-F6EECF244321}">
                <p14:modId xmlns:p14="http://schemas.microsoft.com/office/powerpoint/2010/main" val="707060932"/>
              </p:ext>
            </p:extLst>
          </p:nvPr>
        </p:nvGraphicFramePr>
        <p:xfrm>
          <a:off x="540910" y="3788793"/>
          <a:ext cx="9676109" cy="396240"/>
        </p:xfrm>
        <a:graphic>
          <a:graphicData uri="http://schemas.openxmlformats.org/drawingml/2006/table">
            <a:tbl>
              <a:tblPr firstRow="1" bandRow="1">
                <a:tableStyleId>{C4B1156A-380E-4F78-BDF5-A606A8083BF9}</a:tableStyleId>
              </a:tblPr>
              <a:tblGrid>
                <a:gridCol w="2295596">
                  <a:extLst>
                    <a:ext uri="{9D8B030D-6E8A-4147-A177-3AD203B41FA5}">
                      <a16:colId xmlns:a16="http://schemas.microsoft.com/office/drawing/2014/main" val="20000"/>
                    </a:ext>
                  </a:extLst>
                </a:gridCol>
                <a:gridCol w="7380513">
                  <a:extLst>
                    <a:ext uri="{9D8B030D-6E8A-4147-A177-3AD203B41FA5}">
                      <a16:colId xmlns:a16="http://schemas.microsoft.com/office/drawing/2014/main" val="20001"/>
                    </a:ext>
                  </a:extLst>
                </a:gridCol>
              </a:tblGrid>
              <a:tr h="370840">
                <a:tc>
                  <a:txBody>
                    <a:bodyPr/>
                    <a:lstStyle/>
                    <a:p>
                      <a:pPr algn="l" fontAlgn="t"/>
                      <a:r>
                        <a:rPr lang="en-IN" b="0" dirty="0">
                          <a:effectLst/>
                        </a:rPr>
                        <a:t>$("[</a:t>
                      </a:r>
                      <a:r>
                        <a:rPr lang="en-IN" b="0" dirty="0" err="1">
                          <a:effectLst/>
                        </a:rPr>
                        <a:t>href</a:t>
                      </a:r>
                      <a:r>
                        <a:rPr lang="en-IN" b="0" dirty="0">
                          <a:effectLst/>
                        </a:rPr>
                        <a:t>]")</a:t>
                      </a:r>
                    </a:p>
                  </a:txBody>
                  <a:tcPr marL="121920" marR="60960" marT="60960" marB="60960">
                    <a:solidFill>
                      <a:srgbClr val="CCDED6"/>
                    </a:solidFill>
                  </a:tcPr>
                </a:tc>
                <a:tc>
                  <a:txBody>
                    <a:bodyPr/>
                    <a:lstStyle/>
                    <a:p>
                      <a:pPr algn="l" fontAlgn="t"/>
                      <a:r>
                        <a:rPr lang="en-US" b="0" dirty="0">
                          <a:effectLst/>
                        </a:rPr>
                        <a:t>Selects all elements with an </a:t>
                      </a:r>
                      <a:r>
                        <a:rPr lang="en-US" b="0" dirty="0" err="1">
                          <a:effectLst/>
                        </a:rPr>
                        <a:t>href</a:t>
                      </a:r>
                      <a:r>
                        <a:rPr lang="en-US" b="0" dirty="0">
                          <a:effectLst/>
                        </a:rPr>
                        <a:t> attribute</a:t>
                      </a:r>
                    </a:p>
                  </a:txBody>
                  <a:tcPr marL="60960" marR="60960" marT="60960" marB="60960">
                    <a:solidFill>
                      <a:srgbClr val="CCDED6"/>
                    </a:solidFill>
                  </a:tcPr>
                </a:tc>
                <a:extLst>
                  <a:ext uri="{0D108BD9-81ED-4DB2-BD59-A6C34878D82A}">
                    <a16:rowId xmlns:a16="http://schemas.microsoft.com/office/drawing/2014/main" val="10003"/>
                  </a:ext>
                </a:extLst>
              </a:tr>
            </a:tbl>
          </a:graphicData>
        </a:graphic>
      </p:graphicFrame>
      <p:graphicFrame>
        <p:nvGraphicFramePr>
          <p:cNvPr id="12" name="Content Placeholder 3">
            <a:extLst>
              <a:ext uri="{FF2B5EF4-FFF2-40B4-BE49-F238E27FC236}">
                <a16:creationId xmlns:a16="http://schemas.microsoft.com/office/drawing/2014/main" id="{DC196B84-4441-E900-E75A-B11E6112A0E6}"/>
              </a:ext>
            </a:extLst>
          </p:cNvPr>
          <p:cNvGraphicFramePr>
            <a:graphicFrameLocks/>
          </p:cNvGraphicFramePr>
          <p:nvPr>
            <p:extLst>
              <p:ext uri="{D42A27DB-BD31-4B8C-83A1-F6EECF244321}">
                <p14:modId xmlns:p14="http://schemas.microsoft.com/office/powerpoint/2010/main" val="1706406985"/>
              </p:ext>
            </p:extLst>
          </p:nvPr>
        </p:nvGraphicFramePr>
        <p:xfrm>
          <a:off x="540909" y="4192146"/>
          <a:ext cx="9676110" cy="396240"/>
        </p:xfrm>
        <a:graphic>
          <a:graphicData uri="http://schemas.openxmlformats.org/drawingml/2006/table">
            <a:tbl>
              <a:tblPr firstRow="1" bandRow="1">
                <a:tableStyleId>{C4B1156A-380E-4F78-BDF5-A606A8083BF9}</a:tableStyleId>
              </a:tblPr>
              <a:tblGrid>
                <a:gridCol w="2295597">
                  <a:extLst>
                    <a:ext uri="{9D8B030D-6E8A-4147-A177-3AD203B41FA5}">
                      <a16:colId xmlns:a16="http://schemas.microsoft.com/office/drawing/2014/main" val="20000"/>
                    </a:ext>
                  </a:extLst>
                </a:gridCol>
                <a:gridCol w="7380513">
                  <a:extLst>
                    <a:ext uri="{9D8B030D-6E8A-4147-A177-3AD203B41FA5}">
                      <a16:colId xmlns:a16="http://schemas.microsoft.com/office/drawing/2014/main" val="20001"/>
                    </a:ext>
                  </a:extLst>
                </a:gridCol>
              </a:tblGrid>
              <a:tr h="370840">
                <a:tc>
                  <a:txBody>
                    <a:bodyPr/>
                    <a:lstStyle/>
                    <a:p>
                      <a:pPr algn="l" fontAlgn="t"/>
                      <a:r>
                        <a:rPr lang="en-IN" b="0" dirty="0">
                          <a:effectLst/>
                        </a:rPr>
                        <a:t>$("a[target='_blank']")</a:t>
                      </a:r>
                    </a:p>
                  </a:txBody>
                  <a:tcPr marL="121920" marR="60960" marT="60960" marB="60960">
                    <a:solidFill>
                      <a:schemeClr val="tx1">
                        <a:lumMod val="10000"/>
                        <a:lumOff val="90000"/>
                      </a:schemeClr>
                    </a:solidFill>
                  </a:tcPr>
                </a:tc>
                <a:tc>
                  <a:txBody>
                    <a:bodyPr/>
                    <a:lstStyle/>
                    <a:p>
                      <a:pPr algn="l" fontAlgn="t"/>
                      <a:r>
                        <a:rPr lang="en-US" b="0" dirty="0">
                          <a:effectLst/>
                        </a:rPr>
                        <a:t>Selects all &lt;a&gt; elements with a target attribute value equal to "_blank"</a:t>
                      </a:r>
                    </a:p>
                  </a:txBody>
                  <a:tcPr marL="60960" marR="60960" marT="60960" marB="60960">
                    <a:solidFill>
                      <a:schemeClr val="tx1">
                        <a:lumMod val="10000"/>
                        <a:lumOff val="90000"/>
                      </a:schemeClr>
                    </a:solidFill>
                  </a:tcPr>
                </a:tc>
                <a:extLst>
                  <a:ext uri="{0D108BD9-81ED-4DB2-BD59-A6C34878D82A}">
                    <a16:rowId xmlns:a16="http://schemas.microsoft.com/office/drawing/2014/main" val="1801404210"/>
                  </a:ext>
                </a:extLst>
              </a:tr>
            </a:tbl>
          </a:graphicData>
        </a:graphic>
      </p:graphicFrame>
      <p:graphicFrame>
        <p:nvGraphicFramePr>
          <p:cNvPr id="13" name="Content Placeholder 3">
            <a:extLst>
              <a:ext uri="{FF2B5EF4-FFF2-40B4-BE49-F238E27FC236}">
                <a16:creationId xmlns:a16="http://schemas.microsoft.com/office/drawing/2014/main" id="{6CA759D7-115D-8B93-4B64-11660E5F59CE}"/>
              </a:ext>
            </a:extLst>
          </p:cNvPr>
          <p:cNvGraphicFramePr>
            <a:graphicFrameLocks/>
          </p:cNvGraphicFramePr>
          <p:nvPr>
            <p:extLst>
              <p:ext uri="{D42A27DB-BD31-4B8C-83A1-F6EECF244321}">
                <p14:modId xmlns:p14="http://schemas.microsoft.com/office/powerpoint/2010/main" val="3049111537"/>
              </p:ext>
            </p:extLst>
          </p:nvPr>
        </p:nvGraphicFramePr>
        <p:xfrm>
          <a:off x="544022" y="4594329"/>
          <a:ext cx="9676110" cy="396240"/>
        </p:xfrm>
        <a:graphic>
          <a:graphicData uri="http://schemas.openxmlformats.org/drawingml/2006/table">
            <a:tbl>
              <a:tblPr firstRow="1" bandRow="1">
                <a:tableStyleId>{C4B1156A-380E-4F78-BDF5-A606A8083BF9}</a:tableStyleId>
              </a:tblPr>
              <a:tblGrid>
                <a:gridCol w="2292484">
                  <a:extLst>
                    <a:ext uri="{9D8B030D-6E8A-4147-A177-3AD203B41FA5}">
                      <a16:colId xmlns:a16="http://schemas.microsoft.com/office/drawing/2014/main" val="20000"/>
                    </a:ext>
                  </a:extLst>
                </a:gridCol>
                <a:gridCol w="7383626">
                  <a:extLst>
                    <a:ext uri="{9D8B030D-6E8A-4147-A177-3AD203B41FA5}">
                      <a16:colId xmlns:a16="http://schemas.microsoft.com/office/drawing/2014/main" val="20001"/>
                    </a:ext>
                  </a:extLst>
                </a:gridCol>
              </a:tblGrid>
              <a:tr h="370840">
                <a:tc>
                  <a:txBody>
                    <a:bodyPr/>
                    <a:lstStyle/>
                    <a:p>
                      <a:pPr algn="l" fontAlgn="t"/>
                      <a:r>
                        <a:rPr lang="en-IN" b="0" dirty="0">
                          <a:effectLst/>
                        </a:rPr>
                        <a:t>$("a[target!='_blank']")</a:t>
                      </a:r>
                    </a:p>
                  </a:txBody>
                  <a:tcPr marL="121920" marR="60960" marT="60960" marB="60960">
                    <a:solidFill>
                      <a:srgbClr val="CCDED6"/>
                    </a:solidFill>
                  </a:tcPr>
                </a:tc>
                <a:tc>
                  <a:txBody>
                    <a:bodyPr/>
                    <a:lstStyle/>
                    <a:p>
                      <a:pPr algn="l" fontAlgn="t"/>
                      <a:r>
                        <a:rPr lang="en-US" b="0" dirty="0">
                          <a:effectLst/>
                        </a:rPr>
                        <a:t>Selects all &lt;a&gt; elements with a target attribute value NOT equal to "_blank"</a:t>
                      </a:r>
                    </a:p>
                  </a:txBody>
                  <a:tcPr marL="60960" marR="60960" marT="60960" marB="60960">
                    <a:solidFill>
                      <a:srgbClr val="CCDED6"/>
                    </a:solidFill>
                  </a:tcPr>
                </a:tc>
                <a:extLst>
                  <a:ext uri="{0D108BD9-81ED-4DB2-BD59-A6C34878D82A}">
                    <a16:rowId xmlns:a16="http://schemas.microsoft.com/office/drawing/2014/main" val="10003"/>
                  </a:ext>
                </a:extLst>
              </a:tr>
            </a:tbl>
          </a:graphicData>
        </a:graphic>
      </p:graphicFrame>
      <p:graphicFrame>
        <p:nvGraphicFramePr>
          <p:cNvPr id="14" name="Content Placeholder 3">
            <a:extLst>
              <a:ext uri="{FF2B5EF4-FFF2-40B4-BE49-F238E27FC236}">
                <a16:creationId xmlns:a16="http://schemas.microsoft.com/office/drawing/2014/main" id="{01B357E3-90CB-200B-7EA0-92A4CD873CA8}"/>
              </a:ext>
            </a:extLst>
          </p:cNvPr>
          <p:cNvGraphicFramePr>
            <a:graphicFrameLocks/>
          </p:cNvGraphicFramePr>
          <p:nvPr>
            <p:extLst>
              <p:ext uri="{D42A27DB-BD31-4B8C-83A1-F6EECF244321}">
                <p14:modId xmlns:p14="http://schemas.microsoft.com/office/powerpoint/2010/main" val="3414403286"/>
              </p:ext>
            </p:extLst>
          </p:nvPr>
        </p:nvGraphicFramePr>
        <p:xfrm>
          <a:off x="544021" y="4997688"/>
          <a:ext cx="9676110" cy="396240"/>
        </p:xfrm>
        <a:graphic>
          <a:graphicData uri="http://schemas.openxmlformats.org/drawingml/2006/table">
            <a:tbl>
              <a:tblPr firstRow="1" bandRow="1">
                <a:tableStyleId>{C4B1156A-380E-4F78-BDF5-A606A8083BF9}</a:tableStyleId>
              </a:tblPr>
              <a:tblGrid>
                <a:gridCol w="2292485">
                  <a:extLst>
                    <a:ext uri="{9D8B030D-6E8A-4147-A177-3AD203B41FA5}">
                      <a16:colId xmlns:a16="http://schemas.microsoft.com/office/drawing/2014/main" val="20000"/>
                    </a:ext>
                  </a:extLst>
                </a:gridCol>
                <a:gridCol w="7383625">
                  <a:extLst>
                    <a:ext uri="{9D8B030D-6E8A-4147-A177-3AD203B41FA5}">
                      <a16:colId xmlns:a16="http://schemas.microsoft.com/office/drawing/2014/main" val="20001"/>
                    </a:ext>
                  </a:extLst>
                </a:gridCol>
              </a:tblGrid>
              <a:tr h="370840">
                <a:tc>
                  <a:txBody>
                    <a:bodyPr/>
                    <a:lstStyle/>
                    <a:p>
                      <a:pPr algn="l" fontAlgn="t"/>
                      <a:r>
                        <a:rPr lang="en-IN" b="0" dirty="0">
                          <a:effectLst/>
                        </a:rPr>
                        <a:t>$(":button")</a:t>
                      </a:r>
                    </a:p>
                  </a:txBody>
                  <a:tcPr marL="121920" marR="60960" marT="60960" marB="60960">
                    <a:solidFill>
                      <a:schemeClr val="tx1">
                        <a:lumMod val="10000"/>
                        <a:lumOff val="90000"/>
                      </a:schemeClr>
                    </a:solidFill>
                  </a:tcPr>
                </a:tc>
                <a:tc>
                  <a:txBody>
                    <a:bodyPr/>
                    <a:lstStyle/>
                    <a:p>
                      <a:pPr algn="l" fontAlgn="t"/>
                      <a:r>
                        <a:rPr lang="en-US" b="0" dirty="0">
                          <a:effectLst/>
                        </a:rPr>
                        <a:t>Selects all &lt;button&gt; elements and &lt;input&gt; elements of type="button"</a:t>
                      </a:r>
                    </a:p>
                  </a:txBody>
                  <a:tcPr marL="60960" marR="60960" marT="60960" marB="60960">
                    <a:solidFill>
                      <a:schemeClr val="tx1">
                        <a:lumMod val="10000"/>
                        <a:lumOff val="90000"/>
                      </a:schemeClr>
                    </a:solidFill>
                  </a:tcPr>
                </a:tc>
                <a:extLst>
                  <a:ext uri="{0D108BD9-81ED-4DB2-BD59-A6C34878D82A}">
                    <a16:rowId xmlns:a16="http://schemas.microsoft.com/office/drawing/2014/main" val="1801404210"/>
                  </a:ext>
                </a:extLst>
              </a:tr>
            </a:tbl>
          </a:graphicData>
        </a:graphic>
      </p:graphicFrame>
      <p:graphicFrame>
        <p:nvGraphicFramePr>
          <p:cNvPr id="15" name="Content Placeholder 3">
            <a:extLst>
              <a:ext uri="{FF2B5EF4-FFF2-40B4-BE49-F238E27FC236}">
                <a16:creationId xmlns:a16="http://schemas.microsoft.com/office/drawing/2014/main" id="{5EA85613-0B02-E42E-464B-E7DA2273B07E}"/>
              </a:ext>
            </a:extLst>
          </p:cNvPr>
          <p:cNvGraphicFramePr>
            <a:graphicFrameLocks/>
          </p:cNvGraphicFramePr>
          <p:nvPr>
            <p:extLst>
              <p:ext uri="{D42A27DB-BD31-4B8C-83A1-F6EECF244321}">
                <p14:modId xmlns:p14="http://schemas.microsoft.com/office/powerpoint/2010/main" val="1743834988"/>
              </p:ext>
            </p:extLst>
          </p:nvPr>
        </p:nvGraphicFramePr>
        <p:xfrm>
          <a:off x="547131" y="5398012"/>
          <a:ext cx="9669888" cy="396240"/>
        </p:xfrm>
        <a:graphic>
          <a:graphicData uri="http://schemas.openxmlformats.org/drawingml/2006/table">
            <a:tbl>
              <a:tblPr firstRow="1" bandRow="1">
                <a:tableStyleId>{C4B1156A-380E-4F78-BDF5-A606A8083BF9}</a:tableStyleId>
              </a:tblPr>
              <a:tblGrid>
                <a:gridCol w="2291718">
                  <a:extLst>
                    <a:ext uri="{9D8B030D-6E8A-4147-A177-3AD203B41FA5}">
                      <a16:colId xmlns:a16="http://schemas.microsoft.com/office/drawing/2014/main" val="20000"/>
                    </a:ext>
                  </a:extLst>
                </a:gridCol>
                <a:gridCol w="7378170">
                  <a:extLst>
                    <a:ext uri="{9D8B030D-6E8A-4147-A177-3AD203B41FA5}">
                      <a16:colId xmlns:a16="http://schemas.microsoft.com/office/drawing/2014/main" val="20001"/>
                    </a:ext>
                  </a:extLst>
                </a:gridCol>
              </a:tblGrid>
              <a:tr h="370840">
                <a:tc>
                  <a:txBody>
                    <a:bodyPr/>
                    <a:lstStyle/>
                    <a:p>
                      <a:pPr algn="l" fontAlgn="t"/>
                      <a:r>
                        <a:rPr lang="en-IN" b="0" dirty="0">
                          <a:effectLst/>
                        </a:rPr>
                        <a:t>$("</a:t>
                      </a:r>
                      <a:r>
                        <a:rPr lang="en-IN" b="0" dirty="0" err="1">
                          <a:effectLst/>
                        </a:rPr>
                        <a:t>tr:even</a:t>
                      </a:r>
                      <a:r>
                        <a:rPr lang="en-IN" b="0" dirty="0">
                          <a:effectLst/>
                        </a:rPr>
                        <a:t>")</a:t>
                      </a:r>
                    </a:p>
                  </a:txBody>
                  <a:tcPr marL="121920" marR="60960" marT="60960" marB="60960">
                    <a:solidFill>
                      <a:srgbClr val="CCDED6"/>
                    </a:solidFill>
                  </a:tcPr>
                </a:tc>
                <a:tc>
                  <a:txBody>
                    <a:bodyPr/>
                    <a:lstStyle/>
                    <a:p>
                      <a:pPr algn="l" fontAlgn="t"/>
                      <a:r>
                        <a:rPr lang="en-US" b="0" dirty="0">
                          <a:effectLst/>
                        </a:rPr>
                        <a:t>Selects all even &lt;</a:t>
                      </a:r>
                      <a:r>
                        <a:rPr lang="en-US" b="0" dirty="0" err="1">
                          <a:effectLst/>
                        </a:rPr>
                        <a:t>tr</a:t>
                      </a:r>
                      <a:r>
                        <a:rPr lang="en-US" b="0" dirty="0">
                          <a:effectLst/>
                        </a:rPr>
                        <a:t>&gt; elements</a:t>
                      </a:r>
                    </a:p>
                  </a:txBody>
                  <a:tcPr marL="60960" marR="60960" marT="60960" marB="60960">
                    <a:solidFill>
                      <a:srgbClr val="CCDED6"/>
                    </a:solidFill>
                  </a:tcPr>
                </a:tc>
                <a:extLst>
                  <a:ext uri="{0D108BD9-81ED-4DB2-BD59-A6C34878D82A}">
                    <a16:rowId xmlns:a16="http://schemas.microsoft.com/office/drawing/2014/main" val="10003"/>
                  </a:ext>
                </a:extLst>
              </a:tr>
            </a:tbl>
          </a:graphicData>
        </a:graphic>
      </p:graphicFrame>
      <p:graphicFrame>
        <p:nvGraphicFramePr>
          <p:cNvPr id="16" name="Content Placeholder 3">
            <a:extLst>
              <a:ext uri="{FF2B5EF4-FFF2-40B4-BE49-F238E27FC236}">
                <a16:creationId xmlns:a16="http://schemas.microsoft.com/office/drawing/2014/main" id="{2650FDEC-6B6C-D422-C3DB-1036A5BCF542}"/>
              </a:ext>
            </a:extLst>
          </p:cNvPr>
          <p:cNvGraphicFramePr>
            <a:graphicFrameLocks/>
          </p:cNvGraphicFramePr>
          <p:nvPr>
            <p:extLst>
              <p:ext uri="{D42A27DB-BD31-4B8C-83A1-F6EECF244321}">
                <p14:modId xmlns:p14="http://schemas.microsoft.com/office/powerpoint/2010/main" val="234247188"/>
              </p:ext>
            </p:extLst>
          </p:nvPr>
        </p:nvGraphicFramePr>
        <p:xfrm>
          <a:off x="547130" y="5801373"/>
          <a:ext cx="9669888" cy="396240"/>
        </p:xfrm>
        <a:graphic>
          <a:graphicData uri="http://schemas.openxmlformats.org/drawingml/2006/table">
            <a:tbl>
              <a:tblPr firstRow="1" bandRow="1">
                <a:tableStyleId>{C4B1156A-380E-4F78-BDF5-A606A8083BF9}</a:tableStyleId>
              </a:tblPr>
              <a:tblGrid>
                <a:gridCol w="2291719">
                  <a:extLst>
                    <a:ext uri="{9D8B030D-6E8A-4147-A177-3AD203B41FA5}">
                      <a16:colId xmlns:a16="http://schemas.microsoft.com/office/drawing/2014/main" val="20000"/>
                    </a:ext>
                  </a:extLst>
                </a:gridCol>
                <a:gridCol w="7378169">
                  <a:extLst>
                    <a:ext uri="{9D8B030D-6E8A-4147-A177-3AD203B41FA5}">
                      <a16:colId xmlns:a16="http://schemas.microsoft.com/office/drawing/2014/main" val="20001"/>
                    </a:ext>
                  </a:extLst>
                </a:gridCol>
              </a:tblGrid>
              <a:tr h="370840">
                <a:tc>
                  <a:txBody>
                    <a:bodyPr/>
                    <a:lstStyle/>
                    <a:p>
                      <a:pPr algn="l" fontAlgn="t"/>
                      <a:r>
                        <a:rPr lang="en-IN" b="0" dirty="0">
                          <a:effectLst/>
                        </a:rPr>
                        <a:t>$("</a:t>
                      </a:r>
                      <a:r>
                        <a:rPr lang="en-IN" b="0" dirty="0" err="1">
                          <a:effectLst/>
                        </a:rPr>
                        <a:t>tr:odd</a:t>
                      </a:r>
                      <a:r>
                        <a:rPr lang="en-IN" b="0" dirty="0">
                          <a:effectLst/>
                        </a:rPr>
                        <a:t>")</a:t>
                      </a:r>
                    </a:p>
                  </a:txBody>
                  <a:tcPr marL="121920" marR="60960" marT="60960" marB="60960">
                    <a:solidFill>
                      <a:schemeClr val="tx1">
                        <a:lumMod val="10000"/>
                        <a:lumOff val="90000"/>
                      </a:schemeClr>
                    </a:solidFill>
                  </a:tcPr>
                </a:tc>
                <a:tc>
                  <a:txBody>
                    <a:bodyPr/>
                    <a:lstStyle/>
                    <a:p>
                      <a:pPr algn="l" fontAlgn="t"/>
                      <a:r>
                        <a:rPr lang="en-US" b="0" dirty="0">
                          <a:effectLst/>
                        </a:rPr>
                        <a:t>Selects all odd &lt;</a:t>
                      </a:r>
                      <a:r>
                        <a:rPr lang="en-US" b="0" dirty="0" err="1">
                          <a:effectLst/>
                        </a:rPr>
                        <a:t>tr</a:t>
                      </a:r>
                      <a:r>
                        <a:rPr lang="en-US" b="0" dirty="0">
                          <a:effectLst/>
                        </a:rPr>
                        <a:t>&gt; elements</a:t>
                      </a:r>
                    </a:p>
                  </a:txBody>
                  <a:tcPr marL="60960" marR="60960" marT="60960" marB="60960">
                    <a:solidFill>
                      <a:schemeClr val="tx1">
                        <a:lumMod val="10000"/>
                        <a:lumOff val="90000"/>
                      </a:schemeClr>
                    </a:solidFill>
                  </a:tcPr>
                </a:tc>
                <a:extLst>
                  <a:ext uri="{0D108BD9-81ED-4DB2-BD59-A6C34878D82A}">
                    <a16:rowId xmlns:a16="http://schemas.microsoft.com/office/drawing/2014/main" val="1801404210"/>
                  </a:ext>
                </a:extLst>
              </a:tr>
            </a:tbl>
          </a:graphicData>
        </a:graphic>
      </p:graphicFrame>
    </p:spTree>
    <p:extLst>
      <p:ext uri="{BB962C8B-B14F-4D97-AF65-F5344CB8AC3E}">
        <p14:creationId xmlns:p14="http://schemas.microsoft.com/office/powerpoint/2010/main" val="3087235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7374</TotalTime>
  <Words>1475</Words>
  <Application>Microsoft Office PowerPoint</Application>
  <PresentationFormat>Widescreen</PresentationFormat>
  <Paragraphs>254</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Wingdings 3</vt:lpstr>
      <vt:lpstr>Roboto Condensed</vt:lpstr>
      <vt:lpstr>Wingdings 2</vt:lpstr>
      <vt:lpstr>Roboto Condensed Light</vt:lpstr>
      <vt:lpstr>Segoe UI Black</vt:lpstr>
      <vt:lpstr>Wingdings</vt:lpstr>
      <vt:lpstr>Calibri</vt:lpstr>
      <vt:lpstr>Consolas</vt:lpstr>
      <vt:lpstr>Office Theme</vt:lpstr>
      <vt:lpstr>Unit-05  JQuery</vt:lpstr>
      <vt:lpstr>PowerPoint Presentation</vt:lpstr>
      <vt:lpstr>jQuery</vt:lpstr>
      <vt:lpstr>Introduction to jQuery</vt:lpstr>
      <vt:lpstr>Adding jQuery to Web Pages</vt:lpstr>
      <vt:lpstr>Syntax</vt:lpstr>
      <vt:lpstr>The Document Ready Event</vt:lpstr>
      <vt:lpstr>Selectors</vt:lpstr>
      <vt:lpstr>Custom Selectors</vt:lpstr>
      <vt:lpstr>Event Methods</vt:lpstr>
      <vt:lpstr>Event Methods (Cont…)</vt:lpstr>
      <vt:lpstr>Effects</vt:lpstr>
      <vt:lpstr>Chaining</vt:lpstr>
      <vt:lpstr>DOM Manipulation</vt:lpstr>
      <vt:lpstr>DOM Manipulation (Cont…)</vt:lpstr>
      <vt:lpstr>Add and Remove HTML Elements</vt:lpstr>
      <vt:lpstr>Manipulating CSS</vt:lpstr>
      <vt:lpstr>Dimension Methods</vt:lpstr>
      <vt:lpstr>Traversing</vt:lpstr>
      <vt:lpstr>Traversing (Cont…)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DELL</cp:lastModifiedBy>
  <cp:revision>869</cp:revision>
  <dcterms:created xsi:type="dcterms:W3CDTF">2020-05-01T05:09:15Z</dcterms:created>
  <dcterms:modified xsi:type="dcterms:W3CDTF">2025-02-14T10:49:09Z</dcterms:modified>
</cp:coreProperties>
</file>