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71" r:id="rId6"/>
    <p:sldId id="259" r:id="rId7"/>
    <p:sldId id="260" r:id="rId8"/>
    <p:sldId id="262" r:id="rId9"/>
    <p:sldId id="261" r:id="rId10"/>
    <p:sldId id="274" r:id="rId11"/>
    <p:sldId id="272" r:id="rId12"/>
    <p:sldId id="266" r:id="rId13"/>
    <p:sldId id="267" r:id="rId14"/>
    <p:sldId id="268" r:id="rId15"/>
    <p:sldId id="270"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29" d="100"/>
          <a:sy n="129" d="100"/>
        </p:scale>
        <p:origin x="110"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CBC7A9-B107-43BE-BA52-512D9165E14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5A462B9F-597D-4F4F-BEF3-52FB2334B2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6D2EA359-3800-4857-B719-4EC8091923DF}"/>
              </a:ext>
            </a:extLst>
          </p:cNvPr>
          <p:cNvSpPr>
            <a:spLocks noGrp="1"/>
          </p:cNvSpPr>
          <p:nvPr>
            <p:ph type="dt" sz="half" idx="10"/>
          </p:nvPr>
        </p:nvSpPr>
        <p:spPr/>
        <p:txBody>
          <a:bodyPr/>
          <a:lstStyle/>
          <a:p>
            <a:fld id="{EDA7127F-873D-4557-ABCC-C685EBDD079C}" type="datetimeFigureOut">
              <a:rPr lang="es-MX" smtClean="0"/>
              <a:t>13/05/2021</a:t>
            </a:fld>
            <a:endParaRPr lang="es-MX"/>
          </a:p>
        </p:txBody>
      </p:sp>
      <p:sp>
        <p:nvSpPr>
          <p:cNvPr id="5" name="Marcador de pie de página 4">
            <a:extLst>
              <a:ext uri="{FF2B5EF4-FFF2-40B4-BE49-F238E27FC236}">
                <a16:creationId xmlns:a16="http://schemas.microsoft.com/office/drawing/2014/main" id="{385F6A62-8AC4-4DDC-9734-8E5276D0732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BC1AAA9-73C4-44C6-94C7-D18B064E22F3}"/>
              </a:ext>
            </a:extLst>
          </p:cNvPr>
          <p:cNvSpPr>
            <a:spLocks noGrp="1"/>
          </p:cNvSpPr>
          <p:nvPr>
            <p:ph type="sldNum" sz="quarter" idx="12"/>
          </p:nvPr>
        </p:nvSpPr>
        <p:spPr/>
        <p:txBody>
          <a:bodyPr/>
          <a:lstStyle/>
          <a:p>
            <a:fld id="{E5FE78AE-BA04-4177-9F93-52DFF947188C}" type="slidenum">
              <a:rPr lang="es-MX" smtClean="0"/>
              <a:t>‹Nº›</a:t>
            </a:fld>
            <a:endParaRPr lang="es-MX"/>
          </a:p>
        </p:txBody>
      </p:sp>
    </p:spTree>
    <p:extLst>
      <p:ext uri="{BB962C8B-B14F-4D97-AF65-F5344CB8AC3E}">
        <p14:creationId xmlns:p14="http://schemas.microsoft.com/office/powerpoint/2010/main" val="2082722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A37B8E-DEA2-4F61-83AC-BDEE800450B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5A03B84-DC35-411F-830F-2759DED459F1}"/>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CB454E4-ADE9-4518-AEA5-91C4F7C8D267}"/>
              </a:ext>
            </a:extLst>
          </p:cNvPr>
          <p:cNvSpPr>
            <a:spLocks noGrp="1"/>
          </p:cNvSpPr>
          <p:nvPr>
            <p:ph type="dt" sz="half" idx="10"/>
          </p:nvPr>
        </p:nvSpPr>
        <p:spPr/>
        <p:txBody>
          <a:bodyPr/>
          <a:lstStyle/>
          <a:p>
            <a:fld id="{EDA7127F-873D-4557-ABCC-C685EBDD079C}" type="datetimeFigureOut">
              <a:rPr lang="es-MX" smtClean="0"/>
              <a:t>13/05/2021</a:t>
            </a:fld>
            <a:endParaRPr lang="es-MX"/>
          </a:p>
        </p:txBody>
      </p:sp>
      <p:sp>
        <p:nvSpPr>
          <p:cNvPr id="5" name="Marcador de pie de página 4">
            <a:extLst>
              <a:ext uri="{FF2B5EF4-FFF2-40B4-BE49-F238E27FC236}">
                <a16:creationId xmlns:a16="http://schemas.microsoft.com/office/drawing/2014/main" id="{9242D235-026F-4FC4-8518-84AE90D3758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41B388C-911C-44D5-B2F3-67B82168A035}"/>
              </a:ext>
            </a:extLst>
          </p:cNvPr>
          <p:cNvSpPr>
            <a:spLocks noGrp="1"/>
          </p:cNvSpPr>
          <p:nvPr>
            <p:ph type="sldNum" sz="quarter" idx="12"/>
          </p:nvPr>
        </p:nvSpPr>
        <p:spPr/>
        <p:txBody>
          <a:bodyPr/>
          <a:lstStyle/>
          <a:p>
            <a:fld id="{E5FE78AE-BA04-4177-9F93-52DFF947188C}" type="slidenum">
              <a:rPr lang="es-MX" smtClean="0"/>
              <a:t>‹Nº›</a:t>
            </a:fld>
            <a:endParaRPr lang="es-MX"/>
          </a:p>
        </p:txBody>
      </p:sp>
    </p:spTree>
    <p:extLst>
      <p:ext uri="{BB962C8B-B14F-4D97-AF65-F5344CB8AC3E}">
        <p14:creationId xmlns:p14="http://schemas.microsoft.com/office/powerpoint/2010/main" val="150905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CE497DB-8D9D-45AE-A007-9372193BCE3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F5D5802-478F-47A7-9EF3-91BF9B3ED36F}"/>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5736504-6C14-422C-AF67-6B9F963FE2DF}"/>
              </a:ext>
            </a:extLst>
          </p:cNvPr>
          <p:cNvSpPr>
            <a:spLocks noGrp="1"/>
          </p:cNvSpPr>
          <p:nvPr>
            <p:ph type="dt" sz="half" idx="10"/>
          </p:nvPr>
        </p:nvSpPr>
        <p:spPr/>
        <p:txBody>
          <a:bodyPr/>
          <a:lstStyle/>
          <a:p>
            <a:fld id="{EDA7127F-873D-4557-ABCC-C685EBDD079C}" type="datetimeFigureOut">
              <a:rPr lang="es-MX" smtClean="0"/>
              <a:t>13/05/2021</a:t>
            </a:fld>
            <a:endParaRPr lang="es-MX"/>
          </a:p>
        </p:txBody>
      </p:sp>
      <p:sp>
        <p:nvSpPr>
          <p:cNvPr id="5" name="Marcador de pie de página 4">
            <a:extLst>
              <a:ext uri="{FF2B5EF4-FFF2-40B4-BE49-F238E27FC236}">
                <a16:creationId xmlns:a16="http://schemas.microsoft.com/office/drawing/2014/main" id="{4BB33920-6EE3-43A1-B297-D00D4427800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10751D4-12C6-44EA-8B3D-5A3B3BFB3598}"/>
              </a:ext>
            </a:extLst>
          </p:cNvPr>
          <p:cNvSpPr>
            <a:spLocks noGrp="1"/>
          </p:cNvSpPr>
          <p:nvPr>
            <p:ph type="sldNum" sz="quarter" idx="12"/>
          </p:nvPr>
        </p:nvSpPr>
        <p:spPr/>
        <p:txBody>
          <a:bodyPr/>
          <a:lstStyle/>
          <a:p>
            <a:fld id="{E5FE78AE-BA04-4177-9F93-52DFF947188C}" type="slidenum">
              <a:rPr lang="es-MX" smtClean="0"/>
              <a:t>‹Nº›</a:t>
            </a:fld>
            <a:endParaRPr lang="es-MX"/>
          </a:p>
        </p:txBody>
      </p:sp>
    </p:spTree>
    <p:extLst>
      <p:ext uri="{BB962C8B-B14F-4D97-AF65-F5344CB8AC3E}">
        <p14:creationId xmlns:p14="http://schemas.microsoft.com/office/powerpoint/2010/main" val="1066639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A3F5F-687B-40E6-9B34-7E6EFF02373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BFAD19C-E644-466B-B30E-222F07524DD2}"/>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9C2E2BB-5EB9-4798-BF32-9D4868A633DD}"/>
              </a:ext>
            </a:extLst>
          </p:cNvPr>
          <p:cNvSpPr>
            <a:spLocks noGrp="1"/>
          </p:cNvSpPr>
          <p:nvPr>
            <p:ph type="dt" sz="half" idx="10"/>
          </p:nvPr>
        </p:nvSpPr>
        <p:spPr/>
        <p:txBody>
          <a:bodyPr/>
          <a:lstStyle/>
          <a:p>
            <a:fld id="{EDA7127F-873D-4557-ABCC-C685EBDD079C}" type="datetimeFigureOut">
              <a:rPr lang="es-MX" smtClean="0"/>
              <a:t>13/05/2021</a:t>
            </a:fld>
            <a:endParaRPr lang="es-MX"/>
          </a:p>
        </p:txBody>
      </p:sp>
      <p:sp>
        <p:nvSpPr>
          <p:cNvPr id="5" name="Marcador de pie de página 4">
            <a:extLst>
              <a:ext uri="{FF2B5EF4-FFF2-40B4-BE49-F238E27FC236}">
                <a16:creationId xmlns:a16="http://schemas.microsoft.com/office/drawing/2014/main" id="{7FBE66F5-A531-45B0-A356-6F99D1B0643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58555ED-5B26-4362-99AD-7AB8A26B66C3}"/>
              </a:ext>
            </a:extLst>
          </p:cNvPr>
          <p:cNvSpPr>
            <a:spLocks noGrp="1"/>
          </p:cNvSpPr>
          <p:nvPr>
            <p:ph type="sldNum" sz="quarter" idx="12"/>
          </p:nvPr>
        </p:nvSpPr>
        <p:spPr/>
        <p:txBody>
          <a:bodyPr/>
          <a:lstStyle/>
          <a:p>
            <a:fld id="{E5FE78AE-BA04-4177-9F93-52DFF947188C}" type="slidenum">
              <a:rPr lang="es-MX" smtClean="0"/>
              <a:t>‹Nº›</a:t>
            </a:fld>
            <a:endParaRPr lang="es-MX"/>
          </a:p>
        </p:txBody>
      </p:sp>
    </p:spTree>
    <p:extLst>
      <p:ext uri="{BB962C8B-B14F-4D97-AF65-F5344CB8AC3E}">
        <p14:creationId xmlns:p14="http://schemas.microsoft.com/office/powerpoint/2010/main" val="23888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EB06AE-1749-4353-878E-504841A0B14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FA09887-32B3-49E5-8E03-273CAEF76C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6B965AFE-62AC-4EB0-A5F8-F79F54ABF64A}"/>
              </a:ext>
            </a:extLst>
          </p:cNvPr>
          <p:cNvSpPr>
            <a:spLocks noGrp="1"/>
          </p:cNvSpPr>
          <p:nvPr>
            <p:ph type="dt" sz="half" idx="10"/>
          </p:nvPr>
        </p:nvSpPr>
        <p:spPr/>
        <p:txBody>
          <a:bodyPr/>
          <a:lstStyle/>
          <a:p>
            <a:fld id="{EDA7127F-873D-4557-ABCC-C685EBDD079C}" type="datetimeFigureOut">
              <a:rPr lang="es-MX" smtClean="0"/>
              <a:t>13/05/2021</a:t>
            </a:fld>
            <a:endParaRPr lang="es-MX"/>
          </a:p>
        </p:txBody>
      </p:sp>
      <p:sp>
        <p:nvSpPr>
          <p:cNvPr id="5" name="Marcador de pie de página 4">
            <a:extLst>
              <a:ext uri="{FF2B5EF4-FFF2-40B4-BE49-F238E27FC236}">
                <a16:creationId xmlns:a16="http://schemas.microsoft.com/office/drawing/2014/main" id="{78BAD14F-C97F-441C-9AD8-EC10644DD3D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EB09145-1AC5-4536-9B89-E4275A457721}"/>
              </a:ext>
            </a:extLst>
          </p:cNvPr>
          <p:cNvSpPr>
            <a:spLocks noGrp="1"/>
          </p:cNvSpPr>
          <p:nvPr>
            <p:ph type="sldNum" sz="quarter" idx="12"/>
          </p:nvPr>
        </p:nvSpPr>
        <p:spPr/>
        <p:txBody>
          <a:bodyPr/>
          <a:lstStyle/>
          <a:p>
            <a:fld id="{E5FE78AE-BA04-4177-9F93-52DFF947188C}" type="slidenum">
              <a:rPr lang="es-MX" smtClean="0"/>
              <a:t>‹Nº›</a:t>
            </a:fld>
            <a:endParaRPr lang="es-MX"/>
          </a:p>
        </p:txBody>
      </p:sp>
    </p:spTree>
    <p:extLst>
      <p:ext uri="{BB962C8B-B14F-4D97-AF65-F5344CB8AC3E}">
        <p14:creationId xmlns:p14="http://schemas.microsoft.com/office/powerpoint/2010/main" val="2616173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1E7302-8C61-4C68-A4AF-6E6DBC8CD1D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FF1DEFB-AA2E-49A6-9FFF-CC28FF4B44F2}"/>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F72B842F-3DFB-4C3E-AE84-E4172876BC0B}"/>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5A78C545-472C-4693-A97D-A7FAB07D9474}"/>
              </a:ext>
            </a:extLst>
          </p:cNvPr>
          <p:cNvSpPr>
            <a:spLocks noGrp="1"/>
          </p:cNvSpPr>
          <p:nvPr>
            <p:ph type="dt" sz="half" idx="10"/>
          </p:nvPr>
        </p:nvSpPr>
        <p:spPr/>
        <p:txBody>
          <a:bodyPr/>
          <a:lstStyle/>
          <a:p>
            <a:fld id="{EDA7127F-873D-4557-ABCC-C685EBDD079C}" type="datetimeFigureOut">
              <a:rPr lang="es-MX" smtClean="0"/>
              <a:t>13/05/2021</a:t>
            </a:fld>
            <a:endParaRPr lang="es-MX"/>
          </a:p>
        </p:txBody>
      </p:sp>
      <p:sp>
        <p:nvSpPr>
          <p:cNvPr id="6" name="Marcador de pie de página 5">
            <a:extLst>
              <a:ext uri="{FF2B5EF4-FFF2-40B4-BE49-F238E27FC236}">
                <a16:creationId xmlns:a16="http://schemas.microsoft.com/office/drawing/2014/main" id="{A82CE950-A14C-4022-BE5F-257D69BDD7F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ED811BD-699D-4877-8519-FE17A499203C}"/>
              </a:ext>
            </a:extLst>
          </p:cNvPr>
          <p:cNvSpPr>
            <a:spLocks noGrp="1"/>
          </p:cNvSpPr>
          <p:nvPr>
            <p:ph type="sldNum" sz="quarter" idx="12"/>
          </p:nvPr>
        </p:nvSpPr>
        <p:spPr/>
        <p:txBody>
          <a:bodyPr/>
          <a:lstStyle/>
          <a:p>
            <a:fld id="{E5FE78AE-BA04-4177-9F93-52DFF947188C}" type="slidenum">
              <a:rPr lang="es-MX" smtClean="0"/>
              <a:t>‹Nº›</a:t>
            </a:fld>
            <a:endParaRPr lang="es-MX"/>
          </a:p>
        </p:txBody>
      </p:sp>
    </p:spTree>
    <p:extLst>
      <p:ext uri="{BB962C8B-B14F-4D97-AF65-F5344CB8AC3E}">
        <p14:creationId xmlns:p14="http://schemas.microsoft.com/office/powerpoint/2010/main" val="4191896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6ACF23-561A-41D1-8263-83DE1E8A904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8E8D4ED-01AA-451D-8865-4CA64D5D2F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5AA5D738-83F8-4912-B23C-AEE1D6606EF9}"/>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4FB2EA98-B121-4218-94C8-8942595310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6F1A1C61-8F83-41EE-893B-EF8813609D65}"/>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80F5465F-5994-4269-ACDE-798592F920E1}"/>
              </a:ext>
            </a:extLst>
          </p:cNvPr>
          <p:cNvSpPr>
            <a:spLocks noGrp="1"/>
          </p:cNvSpPr>
          <p:nvPr>
            <p:ph type="dt" sz="half" idx="10"/>
          </p:nvPr>
        </p:nvSpPr>
        <p:spPr/>
        <p:txBody>
          <a:bodyPr/>
          <a:lstStyle/>
          <a:p>
            <a:fld id="{EDA7127F-873D-4557-ABCC-C685EBDD079C}" type="datetimeFigureOut">
              <a:rPr lang="es-MX" smtClean="0"/>
              <a:t>13/05/2021</a:t>
            </a:fld>
            <a:endParaRPr lang="es-MX"/>
          </a:p>
        </p:txBody>
      </p:sp>
      <p:sp>
        <p:nvSpPr>
          <p:cNvPr id="8" name="Marcador de pie de página 7">
            <a:extLst>
              <a:ext uri="{FF2B5EF4-FFF2-40B4-BE49-F238E27FC236}">
                <a16:creationId xmlns:a16="http://schemas.microsoft.com/office/drawing/2014/main" id="{20AF8753-C8B5-40D0-BB22-9EA7BECFAC80}"/>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329D3253-C7B1-4A5A-9680-40699AD859B0}"/>
              </a:ext>
            </a:extLst>
          </p:cNvPr>
          <p:cNvSpPr>
            <a:spLocks noGrp="1"/>
          </p:cNvSpPr>
          <p:nvPr>
            <p:ph type="sldNum" sz="quarter" idx="12"/>
          </p:nvPr>
        </p:nvSpPr>
        <p:spPr/>
        <p:txBody>
          <a:bodyPr/>
          <a:lstStyle/>
          <a:p>
            <a:fld id="{E5FE78AE-BA04-4177-9F93-52DFF947188C}" type="slidenum">
              <a:rPr lang="es-MX" smtClean="0"/>
              <a:t>‹Nº›</a:t>
            </a:fld>
            <a:endParaRPr lang="es-MX"/>
          </a:p>
        </p:txBody>
      </p:sp>
    </p:spTree>
    <p:extLst>
      <p:ext uri="{BB962C8B-B14F-4D97-AF65-F5344CB8AC3E}">
        <p14:creationId xmlns:p14="http://schemas.microsoft.com/office/powerpoint/2010/main" val="156154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698DE-D391-496C-A961-F6D436A732C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F4C4FDD7-A572-4953-8719-11790DD2CBC0}"/>
              </a:ext>
            </a:extLst>
          </p:cNvPr>
          <p:cNvSpPr>
            <a:spLocks noGrp="1"/>
          </p:cNvSpPr>
          <p:nvPr>
            <p:ph type="dt" sz="half" idx="10"/>
          </p:nvPr>
        </p:nvSpPr>
        <p:spPr/>
        <p:txBody>
          <a:bodyPr/>
          <a:lstStyle/>
          <a:p>
            <a:fld id="{EDA7127F-873D-4557-ABCC-C685EBDD079C}" type="datetimeFigureOut">
              <a:rPr lang="es-MX" smtClean="0"/>
              <a:t>13/05/2021</a:t>
            </a:fld>
            <a:endParaRPr lang="es-MX"/>
          </a:p>
        </p:txBody>
      </p:sp>
      <p:sp>
        <p:nvSpPr>
          <p:cNvPr id="4" name="Marcador de pie de página 3">
            <a:extLst>
              <a:ext uri="{FF2B5EF4-FFF2-40B4-BE49-F238E27FC236}">
                <a16:creationId xmlns:a16="http://schemas.microsoft.com/office/drawing/2014/main" id="{3891D293-1B7A-4F62-9A90-8464F216BE58}"/>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559C7FE8-4A80-4D8A-9F85-45A8887775D0}"/>
              </a:ext>
            </a:extLst>
          </p:cNvPr>
          <p:cNvSpPr>
            <a:spLocks noGrp="1"/>
          </p:cNvSpPr>
          <p:nvPr>
            <p:ph type="sldNum" sz="quarter" idx="12"/>
          </p:nvPr>
        </p:nvSpPr>
        <p:spPr/>
        <p:txBody>
          <a:bodyPr/>
          <a:lstStyle/>
          <a:p>
            <a:fld id="{E5FE78AE-BA04-4177-9F93-52DFF947188C}" type="slidenum">
              <a:rPr lang="es-MX" smtClean="0"/>
              <a:t>‹Nº›</a:t>
            </a:fld>
            <a:endParaRPr lang="es-MX"/>
          </a:p>
        </p:txBody>
      </p:sp>
    </p:spTree>
    <p:extLst>
      <p:ext uri="{BB962C8B-B14F-4D97-AF65-F5344CB8AC3E}">
        <p14:creationId xmlns:p14="http://schemas.microsoft.com/office/powerpoint/2010/main" val="195819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78DF0DF-B032-42EC-B248-374DD7715885}"/>
              </a:ext>
            </a:extLst>
          </p:cNvPr>
          <p:cNvSpPr>
            <a:spLocks noGrp="1"/>
          </p:cNvSpPr>
          <p:nvPr>
            <p:ph type="dt" sz="half" idx="10"/>
          </p:nvPr>
        </p:nvSpPr>
        <p:spPr/>
        <p:txBody>
          <a:bodyPr/>
          <a:lstStyle/>
          <a:p>
            <a:fld id="{EDA7127F-873D-4557-ABCC-C685EBDD079C}" type="datetimeFigureOut">
              <a:rPr lang="es-MX" smtClean="0"/>
              <a:t>13/05/2021</a:t>
            </a:fld>
            <a:endParaRPr lang="es-MX"/>
          </a:p>
        </p:txBody>
      </p:sp>
      <p:sp>
        <p:nvSpPr>
          <p:cNvPr id="3" name="Marcador de pie de página 2">
            <a:extLst>
              <a:ext uri="{FF2B5EF4-FFF2-40B4-BE49-F238E27FC236}">
                <a16:creationId xmlns:a16="http://schemas.microsoft.com/office/drawing/2014/main" id="{3F11FF1D-9B42-4742-9077-23A55DF2D44E}"/>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132D1772-8AB7-4409-9E42-ECC346EC77E1}"/>
              </a:ext>
            </a:extLst>
          </p:cNvPr>
          <p:cNvSpPr>
            <a:spLocks noGrp="1"/>
          </p:cNvSpPr>
          <p:nvPr>
            <p:ph type="sldNum" sz="quarter" idx="12"/>
          </p:nvPr>
        </p:nvSpPr>
        <p:spPr/>
        <p:txBody>
          <a:bodyPr/>
          <a:lstStyle/>
          <a:p>
            <a:fld id="{E5FE78AE-BA04-4177-9F93-52DFF947188C}" type="slidenum">
              <a:rPr lang="es-MX" smtClean="0"/>
              <a:t>‹Nº›</a:t>
            </a:fld>
            <a:endParaRPr lang="es-MX"/>
          </a:p>
        </p:txBody>
      </p:sp>
    </p:spTree>
    <p:extLst>
      <p:ext uri="{BB962C8B-B14F-4D97-AF65-F5344CB8AC3E}">
        <p14:creationId xmlns:p14="http://schemas.microsoft.com/office/powerpoint/2010/main" val="1745147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9C93B2-39E8-45A9-907A-35FCD3C6DFE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D305127-9968-46CA-B527-7B78739AEE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9655D5DB-288E-45B1-9314-269B4E6066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14AEB463-4F59-4E8B-A187-371998FEE1B6}"/>
              </a:ext>
            </a:extLst>
          </p:cNvPr>
          <p:cNvSpPr>
            <a:spLocks noGrp="1"/>
          </p:cNvSpPr>
          <p:nvPr>
            <p:ph type="dt" sz="half" idx="10"/>
          </p:nvPr>
        </p:nvSpPr>
        <p:spPr/>
        <p:txBody>
          <a:bodyPr/>
          <a:lstStyle/>
          <a:p>
            <a:fld id="{EDA7127F-873D-4557-ABCC-C685EBDD079C}" type="datetimeFigureOut">
              <a:rPr lang="es-MX" smtClean="0"/>
              <a:t>13/05/2021</a:t>
            </a:fld>
            <a:endParaRPr lang="es-MX"/>
          </a:p>
        </p:txBody>
      </p:sp>
      <p:sp>
        <p:nvSpPr>
          <p:cNvPr id="6" name="Marcador de pie de página 5">
            <a:extLst>
              <a:ext uri="{FF2B5EF4-FFF2-40B4-BE49-F238E27FC236}">
                <a16:creationId xmlns:a16="http://schemas.microsoft.com/office/drawing/2014/main" id="{CD99E09A-2F0E-4804-B2AB-09B30EBE70B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077DB45-A5F9-4CBF-BA46-27EB29515C33}"/>
              </a:ext>
            </a:extLst>
          </p:cNvPr>
          <p:cNvSpPr>
            <a:spLocks noGrp="1"/>
          </p:cNvSpPr>
          <p:nvPr>
            <p:ph type="sldNum" sz="quarter" idx="12"/>
          </p:nvPr>
        </p:nvSpPr>
        <p:spPr/>
        <p:txBody>
          <a:bodyPr/>
          <a:lstStyle/>
          <a:p>
            <a:fld id="{E5FE78AE-BA04-4177-9F93-52DFF947188C}" type="slidenum">
              <a:rPr lang="es-MX" smtClean="0"/>
              <a:t>‹Nº›</a:t>
            </a:fld>
            <a:endParaRPr lang="es-MX"/>
          </a:p>
        </p:txBody>
      </p:sp>
    </p:spTree>
    <p:extLst>
      <p:ext uri="{BB962C8B-B14F-4D97-AF65-F5344CB8AC3E}">
        <p14:creationId xmlns:p14="http://schemas.microsoft.com/office/powerpoint/2010/main" val="3055179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B4C6A-6EBF-4FCF-980B-1E272B9F9BE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E5584C9F-0ABA-41BA-AE18-EFF91E6D7F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448C5257-3F06-47E1-B1FB-6E05AA44CB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3E58F855-605E-454A-9CF3-8953D0D8E2C1}"/>
              </a:ext>
            </a:extLst>
          </p:cNvPr>
          <p:cNvSpPr>
            <a:spLocks noGrp="1"/>
          </p:cNvSpPr>
          <p:nvPr>
            <p:ph type="dt" sz="half" idx="10"/>
          </p:nvPr>
        </p:nvSpPr>
        <p:spPr/>
        <p:txBody>
          <a:bodyPr/>
          <a:lstStyle/>
          <a:p>
            <a:fld id="{EDA7127F-873D-4557-ABCC-C685EBDD079C}" type="datetimeFigureOut">
              <a:rPr lang="es-MX" smtClean="0"/>
              <a:t>13/05/2021</a:t>
            </a:fld>
            <a:endParaRPr lang="es-MX"/>
          </a:p>
        </p:txBody>
      </p:sp>
      <p:sp>
        <p:nvSpPr>
          <p:cNvPr id="6" name="Marcador de pie de página 5">
            <a:extLst>
              <a:ext uri="{FF2B5EF4-FFF2-40B4-BE49-F238E27FC236}">
                <a16:creationId xmlns:a16="http://schemas.microsoft.com/office/drawing/2014/main" id="{943CEB45-8FBE-4142-B7BF-A331783BF1D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FBEC65F-BC2D-47C7-B036-6D15CC61419A}"/>
              </a:ext>
            </a:extLst>
          </p:cNvPr>
          <p:cNvSpPr>
            <a:spLocks noGrp="1"/>
          </p:cNvSpPr>
          <p:nvPr>
            <p:ph type="sldNum" sz="quarter" idx="12"/>
          </p:nvPr>
        </p:nvSpPr>
        <p:spPr/>
        <p:txBody>
          <a:bodyPr/>
          <a:lstStyle/>
          <a:p>
            <a:fld id="{E5FE78AE-BA04-4177-9F93-52DFF947188C}" type="slidenum">
              <a:rPr lang="es-MX" smtClean="0"/>
              <a:t>‹Nº›</a:t>
            </a:fld>
            <a:endParaRPr lang="es-MX"/>
          </a:p>
        </p:txBody>
      </p:sp>
    </p:spTree>
    <p:extLst>
      <p:ext uri="{BB962C8B-B14F-4D97-AF65-F5344CB8AC3E}">
        <p14:creationId xmlns:p14="http://schemas.microsoft.com/office/powerpoint/2010/main" val="3946282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1CDF107-D8B5-4FD7-9A7F-83E24DCD02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DE3F717-28AA-458A-AB43-0136F292B0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C315A25-2F6D-4A25-AE83-3BD7CE8E7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7127F-873D-4557-ABCC-C685EBDD079C}" type="datetimeFigureOut">
              <a:rPr lang="es-MX" smtClean="0"/>
              <a:t>13/05/2021</a:t>
            </a:fld>
            <a:endParaRPr lang="es-MX"/>
          </a:p>
        </p:txBody>
      </p:sp>
      <p:sp>
        <p:nvSpPr>
          <p:cNvPr id="5" name="Marcador de pie de página 4">
            <a:extLst>
              <a:ext uri="{FF2B5EF4-FFF2-40B4-BE49-F238E27FC236}">
                <a16:creationId xmlns:a16="http://schemas.microsoft.com/office/drawing/2014/main" id="{F371D906-32AB-4771-8CB1-39FE84F3AB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8B9D9B36-6EC5-4AD7-96D1-D4DD13C88A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E78AE-BA04-4177-9F93-52DFF947188C}" type="slidenum">
              <a:rPr lang="es-MX" smtClean="0"/>
              <a:t>‹Nº›</a:t>
            </a:fld>
            <a:endParaRPr lang="es-MX"/>
          </a:p>
        </p:txBody>
      </p:sp>
    </p:spTree>
    <p:extLst>
      <p:ext uri="{BB962C8B-B14F-4D97-AF65-F5344CB8AC3E}">
        <p14:creationId xmlns:p14="http://schemas.microsoft.com/office/powerpoint/2010/main" val="395919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BDFB60-3C43-45FE-A0DB-2F45F4CC8B05}"/>
              </a:ext>
            </a:extLst>
          </p:cNvPr>
          <p:cNvSpPr>
            <a:spLocks noGrp="1"/>
          </p:cNvSpPr>
          <p:nvPr>
            <p:ph type="ctrTitle"/>
          </p:nvPr>
        </p:nvSpPr>
        <p:spPr>
          <a:xfrm>
            <a:off x="1662971" y="2930432"/>
            <a:ext cx="9144000" cy="2387600"/>
          </a:xfrm>
        </p:spPr>
        <p:txBody>
          <a:bodyPr>
            <a:normAutofit fontScale="90000"/>
          </a:bodyPr>
          <a:lstStyle/>
          <a:p>
            <a:r>
              <a:rPr lang="en-US" dirty="0"/>
              <a:t>COVID-19 Mortality Excess and Cost-Effective Analysis of Different Treatments</a:t>
            </a:r>
            <a:br>
              <a:rPr lang="es-MX" dirty="0"/>
            </a:br>
            <a:endParaRPr lang="es-MX" dirty="0"/>
          </a:p>
        </p:txBody>
      </p:sp>
    </p:spTree>
    <p:extLst>
      <p:ext uri="{BB962C8B-B14F-4D97-AF65-F5344CB8AC3E}">
        <p14:creationId xmlns:p14="http://schemas.microsoft.com/office/powerpoint/2010/main" val="1105640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C3065D-354E-4932-9902-5C87104D51B8}"/>
              </a:ext>
            </a:extLst>
          </p:cNvPr>
          <p:cNvSpPr>
            <a:spLocks noGrp="1"/>
          </p:cNvSpPr>
          <p:nvPr>
            <p:ph type="title"/>
          </p:nvPr>
        </p:nvSpPr>
        <p:spPr/>
        <p:txBody>
          <a:bodyPr/>
          <a:lstStyle/>
          <a:p>
            <a:r>
              <a:rPr lang="es-419" dirty="0" err="1"/>
              <a:t>Parameters</a:t>
            </a:r>
            <a:r>
              <a:rPr lang="es-419" dirty="0"/>
              <a:t> </a:t>
            </a:r>
            <a:r>
              <a:rPr lang="es-419" dirty="0" err="1"/>
              <a:t>Hospitalized</a:t>
            </a:r>
            <a:r>
              <a:rPr lang="es-419" dirty="0"/>
              <a:t>, </a:t>
            </a:r>
            <a:r>
              <a:rPr lang="es-419" dirty="0" err="1"/>
              <a:t>Intubated</a:t>
            </a:r>
            <a:r>
              <a:rPr lang="es-419" dirty="0"/>
              <a:t> </a:t>
            </a:r>
            <a:endParaRPr lang="es-MX" dirty="0"/>
          </a:p>
        </p:txBody>
      </p:sp>
      <p:graphicFrame>
        <p:nvGraphicFramePr>
          <p:cNvPr id="7" name="Tabla 6">
            <a:extLst>
              <a:ext uri="{FF2B5EF4-FFF2-40B4-BE49-F238E27FC236}">
                <a16:creationId xmlns:a16="http://schemas.microsoft.com/office/drawing/2014/main" id="{2B71CD98-F2D5-4F9D-AC18-F66BE40EEB63}"/>
              </a:ext>
            </a:extLst>
          </p:cNvPr>
          <p:cNvGraphicFramePr>
            <a:graphicFrameLocks noGrp="1"/>
          </p:cNvGraphicFramePr>
          <p:nvPr>
            <p:extLst>
              <p:ext uri="{D42A27DB-BD31-4B8C-83A1-F6EECF244321}">
                <p14:modId xmlns:p14="http://schemas.microsoft.com/office/powerpoint/2010/main" val="723505050"/>
              </p:ext>
            </p:extLst>
          </p:nvPr>
        </p:nvGraphicFramePr>
        <p:xfrm>
          <a:off x="1238993" y="1575032"/>
          <a:ext cx="3238005" cy="4419975"/>
        </p:xfrm>
        <a:graphic>
          <a:graphicData uri="http://schemas.openxmlformats.org/drawingml/2006/table">
            <a:tbl>
              <a:tblPr firstRow="1" firstCol="1" bandRow="1"/>
              <a:tblGrid>
                <a:gridCol w="2371650">
                  <a:extLst>
                    <a:ext uri="{9D8B030D-6E8A-4147-A177-3AD203B41FA5}">
                      <a16:colId xmlns:a16="http://schemas.microsoft.com/office/drawing/2014/main" val="1168552023"/>
                    </a:ext>
                  </a:extLst>
                </a:gridCol>
                <a:gridCol w="866355">
                  <a:extLst>
                    <a:ext uri="{9D8B030D-6E8A-4147-A177-3AD203B41FA5}">
                      <a16:colId xmlns:a16="http://schemas.microsoft.com/office/drawing/2014/main" val="917255780"/>
                    </a:ext>
                  </a:extLst>
                </a:gridCol>
              </a:tblGrid>
              <a:tr h="138629">
                <a:tc gridSpan="2">
                  <a:txBody>
                    <a:bodyPr/>
                    <a:lstStyle/>
                    <a:p>
                      <a:pPr algn="ctr">
                        <a:lnSpc>
                          <a:spcPct val="107000"/>
                        </a:lnSpc>
                        <a:spcAft>
                          <a:spcPts val="0"/>
                        </a:spcAft>
                      </a:pPr>
                      <a:r>
                        <a:rPr lang="en-US" sz="1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Table 2: Parameter microsimulation model: Hospitalized, Intubated Cohort</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3214873694"/>
                  </a:ext>
                </a:extLst>
              </a:tr>
              <a:tr h="177715">
                <a:tc>
                  <a:txBody>
                    <a:bodyPr/>
                    <a:lstStyle/>
                    <a:p>
                      <a:pPr algn="ctr">
                        <a:lnSpc>
                          <a:spcPct val="107000"/>
                        </a:lnSpc>
                        <a:spcAft>
                          <a:spcPts val="0"/>
                        </a:spcAft>
                      </a:pPr>
                      <a:r>
                        <a:rPr lang="es-MX" sz="1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Parameters</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Value</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193244"/>
                  </a:ext>
                </a:extLst>
              </a:tr>
              <a:tr h="177715">
                <a:tc>
                  <a:txBody>
                    <a:bodyPr/>
                    <a:lstStyle/>
                    <a:p>
                      <a:pPr algn="ctr">
                        <a:lnSpc>
                          <a:spcPct val="107000"/>
                        </a:lnSpc>
                        <a:spcAft>
                          <a:spcPts val="0"/>
                        </a:spcAft>
                      </a:pPr>
                      <a:r>
                        <a:rPr lang="es-MX" sz="10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Number</a:t>
                      </a:r>
                      <a:r>
                        <a:rPr lang="es-MX" sz="1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sz="10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s-MX" sz="1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sz="10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individuals</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38,884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73752233"/>
                  </a:ext>
                </a:extLst>
              </a:tr>
              <a:tr h="177715">
                <a:tc>
                  <a:txBody>
                    <a:bodyPr/>
                    <a:lstStyle/>
                    <a:p>
                      <a:pPr algn="ctr">
                        <a:lnSpc>
                          <a:spcPct val="107000"/>
                        </a:lnSpc>
                        <a:spcAft>
                          <a:spcPts val="0"/>
                        </a:spcAft>
                      </a:pPr>
                      <a:r>
                        <a:rPr lang="es-MX" sz="1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Time horizon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 days</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70214923"/>
                  </a:ext>
                </a:extLst>
              </a:tr>
              <a:tr h="177715">
                <a:tc>
                  <a:txBody>
                    <a:bodyPr/>
                    <a:lstStyle/>
                    <a:p>
                      <a:pPr algn="ctr">
                        <a:lnSpc>
                          <a:spcPct val="107000"/>
                        </a:lnSpc>
                        <a:spcAft>
                          <a:spcPts val="0"/>
                        </a:spcAft>
                      </a:pPr>
                      <a:r>
                        <a:rPr lang="es-MX" sz="1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Number of states</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19632756"/>
                  </a:ext>
                </a:extLst>
              </a:tr>
              <a:tr h="177715">
                <a:tc rowSpan="3">
                  <a:txBody>
                    <a:bodyPr/>
                    <a:lstStyle/>
                    <a:p>
                      <a:pPr algn="ctr">
                        <a:lnSpc>
                          <a:spcPct val="107000"/>
                        </a:lnSpc>
                        <a:spcAft>
                          <a:spcPts val="0"/>
                        </a:spcAft>
                      </a:pPr>
                      <a:r>
                        <a:rPr lang="es-MX" sz="1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Name of states</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Cov-19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18031516"/>
                  </a:ext>
                </a:extLst>
              </a:tr>
              <a:tr h="177715">
                <a:tc vMerge="1">
                  <a:txBody>
                    <a:bodyPr/>
                    <a:lstStyle/>
                    <a:p>
                      <a:endParaRPr lang="es-MX"/>
                    </a:p>
                  </a:txBody>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Cov-19 Dead</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38219587"/>
                  </a:ext>
                </a:extLst>
              </a:tr>
              <a:tr h="309090">
                <a:tc vMerge="1">
                  <a:txBody>
                    <a:bodyPr/>
                    <a:lstStyle/>
                    <a:p>
                      <a:endParaRPr lang="es-MX"/>
                    </a:p>
                  </a:txBody>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Other causes Dead</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28145204"/>
                  </a:ext>
                </a:extLst>
              </a:tr>
              <a:tr h="177715">
                <a:tc>
                  <a:txBody>
                    <a:bodyPr/>
                    <a:lstStyle/>
                    <a:p>
                      <a:pPr algn="ctr">
                        <a:lnSpc>
                          <a:spcPct val="107000"/>
                        </a:lnSpc>
                        <a:spcAft>
                          <a:spcPts val="0"/>
                        </a:spcAft>
                      </a:pPr>
                      <a:r>
                        <a:rPr lang="en-US" sz="1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Annual discount rate for costs</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0.0165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87287690"/>
                  </a:ext>
                </a:extLst>
              </a:tr>
              <a:tr h="177715">
                <a:tc>
                  <a:txBody>
                    <a:bodyPr/>
                    <a:lstStyle/>
                    <a:p>
                      <a:pPr algn="ctr">
                        <a:lnSpc>
                          <a:spcPct val="107000"/>
                        </a:lnSpc>
                        <a:spcAft>
                          <a:spcPts val="0"/>
                        </a:spcAft>
                      </a:pPr>
                      <a:r>
                        <a:rPr lang="en-US" sz="1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Annual discount rate for efectiveness</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0.0165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4397742"/>
                  </a:ext>
                </a:extLst>
              </a:tr>
              <a:tr h="177715">
                <a:tc gridSpan="2">
                  <a:txBody>
                    <a:bodyPr/>
                    <a:lstStyle/>
                    <a:p>
                      <a:pPr algn="ctr">
                        <a:lnSpc>
                          <a:spcPct val="107000"/>
                        </a:lnSpc>
                        <a:spcAft>
                          <a:spcPts val="0"/>
                        </a:spcAft>
                      </a:pPr>
                      <a:r>
                        <a:rPr lang="es-MX" sz="1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Daily healthcare costs</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3747750575"/>
                  </a:ext>
                </a:extLst>
              </a:tr>
              <a:tr h="503528">
                <a:tc>
                  <a:txBody>
                    <a:bodyPr/>
                    <a:lstStyle/>
                    <a:p>
                      <a:pPr algn="ctr">
                        <a:lnSpc>
                          <a:spcPct val="107000"/>
                        </a:lnSpc>
                        <a:spcAft>
                          <a:spcPts val="0"/>
                        </a:spcAft>
                      </a:pPr>
                      <a:r>
                        <a:rPr lang="es-MX" sz="10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Intubated</a:t>
                      </a:r>
                      <a:r>
                        <a:rPr lang="es-MX" sz="1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COVID-19 </a:t>
                      </a:r>
                      <a:r>
                        <a:rPr lang="es-MX" sz="10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patient</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Gamma distribution: </a:t>
                      </a:r>
                      <a:r>
                        <a:rPr lang="es-MX"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ꓗ</a:t>
                      </a: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8, </a:t>
                      </a:r>
                      <a:r>
                        <a:rPr lang="es-MX"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θ</a:t>
                      </a: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5518.87</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67138820"/>
                  </a:ext>
                </a:extLst>
              </a:tr>
              <a:tr h="177715">
                <a:tc>
                  <a:txBody>
                    <a:bodyPr/>
                    <a:lstStyle/>
                    <a:p>
                      <a:pPr algn="ctr">
                        <a:lnSpc>
                          <a:spcPct val="107000"/>
                        </a:lnSpc>
                        <a:spcAft>
                          <a:spcPts val="0"/>
                        </a:spcAft>
                      </a:pPr>
                      <a:r>
                        <a:rPr lang="es-MX" sz="1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Dead patient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1513934"/>
                  </a:ext>
                </a:extLst>
              </a:tr>
              <a:tr h="177715">
                <a:tc gridSpan="2">
                  <a:txBody>
                    <a:bodyPr/>
                    <a:lstStyle/>
                    <a:p>
                      <a:pPr algn="ctr">
                        <a:lnSpc>
                          <a:spcPct val="107000"/>
                        </a:lnSpc>
                        <a:spcAft>
                          <a:spcPts val="0"/>
                        </a:spcAft>
                      </a:pPr>
                      <a:r>
                        <a:rPr lang="es-MX" sz="1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Intervention daily costs</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75011141"/>
                  </a:ext>
                </a:extLst>
              </a:tr>
              <a:tr h="177715">
                <a:tc>
                  <a:txBody>
                    <a:bodyPr/>
                    <a:lstStyle/>
                    <a:p>
                      <a:pPr algn="ctr">
                        <a:lnSpc>
                          <a:spcPct val="107000"/>
                        </a:lnSpc>
                        <a:spcAft>
                          <a:spcPts val="0"/>
                        </a:spcAft>
                      </a:pPr>
                      <a:r>
                        <a:rPr lang="es-MX" sz="1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Dexamethasone</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4293755"/>
                  </a:ext>
                </a:extLst>
              </a:tr>
              <a:tr h="177715">
                <a:tc gridSpan="2">
                  <a:txBody>
                    <a:bodyPr/>
                    <a:lstStyle/>
                    <a:p>
                      <a:pPr algn="ctr">
                        <a:lnSpc>
                          <a:spcPct val="107000"/>
                        </a:lnSpc>
                        <a:spcAft>
                          <a:spcPts val="0"/>
                        </a:spcAft>
                      </a:pPr>
                      <a:r>
                        <a:rPr lang="es-MX" sz="1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Intervention Effect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1371925532"/>
                  </a:ext>
                </a:extLst>
              </a:tr>
              <a:tr h="547830">
                <a:tc>
                  <a:txBody>
                    <a:bodyPr/>
                    <a:lstStyle/>
                    <a:p>
                      <a:pPr algn="ctr">
                        <a:lnSpc>
                          <a:spcPct val="107000"/>
                        </a:lnSpc>
                        <a:spcAft>
                          <a:spcPts val="0"/>
                        </a:spcAft>
                      </a:pPr>
                      <a:r>
                        <a:rPr lang="es-MX" sz="1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Dexamethasone</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Lognormal distribution:           </a:t>
                      </a:r>
                      <a:r>
                        <a:rPr lang="es-MX"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μ</a:t>
                      </a: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0.64, </a:t>
                      </a:r>
                      <a:r>
                        <a:rPr lang="es-MX"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σ</a:t>
                      </a: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0.11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2909386"/>
                  </a:ext>
                </a:extLst>
              </a:tr>
              <a:tr h="185120">
                <a:tc gridSpan="2">
                  <a:txBody>
                    <a:bodyPr/>
                    <a:lstStyle/>
                    <a:p>
                      <a:pPr algn="ctr">
                        <a:lnSpc>
                          <a:spcPct val="107000"/>
                        </a:lnSpc>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 monetary amounts are expressed in Mexican pesos</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2024297119"/>
                  </a:ext>
                </a:extLst>
              </a:tr>
            </a:tbl>
          </a:graphicData>
        </a:graphic>
      </p:graphicFrame>
      <p:pic>
        <p:nvPicPr>
          <p:cNvPr id="6" name="Imagen 5">
            <a:extLst>
              <a:ext uri="{FF2B5EF4-FFF2-40B4-BE49-F238E27FC236}">
                <a16:creationId xmlns:a16="http://schemas.microsoft.com/office/drawing/2014/main" id="{B0DD4822-CA96-4113-A85D-4280FC6B4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2139" y="1994549"/>
            <a:ext cx="3428804" cy="2999023"/>
          </a:xfrm>
          <a:prstGeom prst="rect">
            <a:avLst/>
          </a:prstGeom>
        </p:spPr>
      </p:pic>
      <p:pic>
        <p:nvPicPr>
          <p:cNvPr id="9" name="Imagen 8">
            <a:extLst>
              <a:ext uri="{FF2B5EF4-FFF2-40B4-BE49-F238E27FC236}">
                <a16:creationId xmlns:a16="http://schemas.microsoft.com/office/drawing/2014/main" id="{8EBF0084-31EE-43D1-A3A3-08EF13044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112" y="1994550"/>
            <a:ext cx="3428805" cy="2999024"/>
          </a:xfrm>
          <a:prstGeom prst="rect">
            <a:avLst/>
          </a:prstGeom>
        </p:spPr>
      </p:pic>
    </p:spTree>
    <p:extLst>
      <p:ext uri="{BB962C8B-B14F-4D97-AF65-F5344CB8AC3E}">
        <p14:creationId xmlns:p14="http://schemas.microsoft.com/office/powerpoint/2010/main" val="1295603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B0B59-9292-4FEB-852D-833446E408E1}"/>
              </a:ext>
            </a:extLst>
          </p:cNvPr>
          <p:cNvSpPr>
            <a:spLocks noGrp="1"/>
          </p:cNvSpPr>
          <p:nvPr>
            <p:ph type="title"/>
          </p:nvPr>
        </p:nvSpPr>
        <p:spPr/>
        <p:txBody>
          <a:bodyPr/>
          <a:lstStyle/>
          <a:p>
            <a:r>
              <a:rPr lang="es-419" dirty="0" err="1"/>
              <a:t>Limitations</a:t>
            </a:r>
            <a:endParaRPr lang="es-MX" dirty="0"/>
          </a:p>
        </p:txBody>
      </p:sp>
      <p:sp>
        <p:nvSpPr>
          <p:cNvPr id="3" name="Marcador de contenido 2">
            <a:extLst>
              <a:ext uri="{FF2B5EF4-FFF2-40B4-BE49-F238E27FC236}">
                <a16:creationId xmlns:a16="http://schemas.microsoft.com/office/drawing/2014/main" id="{226F6A28-8042-4833-8690-67BFE6C94BDC}"/>
              </a:ext>
            </a:extLst>
          </p:cNvPr>
          <p:cNvSpPr>
            <a:spLocks noGrp="1"/>
          </p:cNvSpPr>
          <p:nvPr>
            <p:ph idx="1"/>
          </p:nvPr>
        </p:nvSpPr>
        <p:spPr/>
        <p:txBody>
          <a:bodyPr/>
          <a:lstStyle/>
          <a:p>
            <a:pPr algn="just"/>
            <a:r>
              <a:rPr lang="en-US" dirty="0">
                <a:latin typeface="+mj-lt"/>
              </a:rPr>
              <a:t>One of the limitations of this work is that the model considers that individuals classified as sick during all cycles are hospitalized, when it is possible that they have already been discharged. </a:t>
            </a:r>
            <a:endParaRPr lang="es-MX" dirty="0">
              <a:latin typeface="+mj-lt"/>
            </a:endParaRPr>
          </a:p>
          <a:p>
            <a:endParaRPr lang="es-MX" dirty="0"/>
          </a:p>
        </p:txBody>
      </p:sp>
    </p:spTree>
    <p:extLst>
      <p:ext uri="{BB962C8B-B14F-4D97-AF65-F5344CB8AC3E}">
        <p14:creationId xmlns:p14="http://schemas.microsoft.com/office/powerpoint/2010/main" val="858949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92BEC-C078-4E4B-9B15-BAB111CDBD77}"/>
              </a:ext>
            </a:extLst>
          </p:cNvPr>
          <p:cNvSpPr>
            <a:spLocks noGrp="1"/>
          </p:cNvSpPr>
          <p:nvPr>
            <p:ph type="title"/>
          </p:nvPr>
        </p:nvSpPr>
        <p:spPr/>
        <p:txBody>
          <a:bodyPr/>
          <a:lstStyle/>
          <a:p>
            <a:r>
              <a:rPr lang="es-419" dirty="0"/>
              <a:t>Cost-</a:t>
            </a:r>
            <a:r>
              <a:rPr lang="es-419" dirty="0" err="1"/>
              <a:t>Effectiveness</a:t>
            </a:r>
            <a:r>
              <a:rPr lang="es-419" dirty="0"/>
              <a:t> </a:t>
            </a:r>
            <a:r>
              <a:rPr lang="es-419" dirty="0" err="1"/>
              <a:t>Analysis</a:t>
            </a:r>
            <a:r>
              <a:rPr lang="es-419" dirty="0"/>
              <a:t>: </a:t>
            </a:r>
            <a:r>
              <a:rPr lang="es-419" dirty="0" err="1"/>
              <a:t>Hospitalized</a:t>
            </a:r>
            <a:r>
              <a:rPr lang="es-419" dirty="0"/>
              <a:t>, </a:t>
            </a:r>
            <a:r>
              <a:rPr lang="es-419" dirty="0" err="1"/>
              <a:t>not</a:t>
            </a:r>
            <a:r>
              <a:rPr lang="es-419" dirty="0"/>
              <a:t> </a:t>
            </a:r>
            <a:r>
              <a:rPr lang="es-419" dirty="0" err="1"/>
              <a:t>Intubated</a:t>
            </a:r>
            <a:endParaRPr lang="es-MX" dirty="0"/>
          </a:p>
        </p:txBody>
      </p:sp>
      <p:sp>
        <p:nvSpPr>
          <p:cNvPr id="3" name="Marcador de contenido 2">
            <a:extLst>
              <a:ext uri="{FF2B5EF4-FFF2-40B4-BE49-F238E27FC236}">
                <a16:creationId xmlns:a16="http://schemas.microsoft.com/office/drawing/2014/main" id="{8C308F16-124D-427B-9746-3FB4E2ECD659}"/>
              </a:ext>
            </a:extLst>
          </p:cNvPr>
          <p:cNvSpPr>
            <a:spLocks noGrp="1"/>
          </p:cNvSpPr>
          <p:nvPr>
            <p:ph idx="1"/>
          </p:nvPr>
        </p:nvSpPr>
        <p:spPr/>
        <p:txBody>
          <a:bodyPr/>
          <a:lstStyle/>
          <a:p>
            <a:pPr algn="just"/>
            <a:r>
              <a:rPr lang="en-US" dirty="0">
                <a:latin typeface="+mj-lt"/>
              </a:rPr>
              <a:t>Willingness to Pay Threshold for Mexico: Two GDP Per Capita per QALY.</a:t>
            </a:r>
          </a:p>
          <a:p>
            <a:pPr algn="just"/>
            <a:r>
              <a:rPr lang="en-US" dirty="0">
                <a:latin typeface="+mj-lt"/>
              </a:rPr>
              <a:t>$439,613.2 Mexican Pesos </a:t>
            </a:r>
            <a:endParaRPr lang="es-MX" dirty="0">
              <a:latin typeface="+mj-lt"/>
            </a:endParaRPr>
          </a:p>
        </p:txBody>
      </p:sp>
      <p:graphicFrame>
        <p:nvGraphicFramePr>
          <p:cNvPr id="5" name="Tabla 4">
            <a:extLst>
              <a:ext uri="{FF2B5EF4-FFF2-40B4-BE49-F238E27FC236}">
                <a16:creationId xmlns:a16="http://schemas.microsoft.com/office/drawing/2014/main" id="{4E8BFF3B-A054-46AC-81DA-3DDF7FCCABFB}"/>
              </a:ext>
            </a:extLst>
          </p:cNvPr>
          <p:cNvGraphicFramePr>
            <a:graphicFrameLocks noGrp="1"/>
          </p:cNvGraphicFramePr>
          <p:nvPr>
            <p:extLst>
              <p:ext uri="{D42A27DB-BD31-4B8C-83A1-F6EECF244321}">
                <p14:modId xmlns:p14="http://schemas.microsoft.com/office/powerpoint/2010/main" val="2339706650"/>
              </p:ext>
            </p:extLst>
          </p:nvPr>
        </p:nvGraphicFramePr>
        <p:xfrm>
          <a:off x="963706" y="2962401"/>
          <a:ext cx="5575300" cy="1127760"/>
        </p:xfrm>
        <a:graphic>
          <a:graphicData uri="http://schemas.openxmlformats.org/drawingml/2006/table">
            <a:tbl>
              <a:tblPr firstRow="1" firstCol="1" bandRow="1"/>
              <a:tblGrid>
                <a:gridCol w="1574800">
                  <a:extLst>
                    <a:ext uri="{9D8B030D-6E8A-4147-A177-3AD203B41FA5}">
                      <a16:colId xmlns:a16="http://schemas.microsoft.com/office/drawing/2014/main" val="2340803100"/>
                    </a:ext>
                  </a:extLst>
                </a:gridCol>
                <a:gridCol w="850900">
                  <a:extLst>
                    <a:ext uri="{9D8B030D-6E8A-4147-A177-3AD203B41FA5}">
                      <a16:colId xmlns:a16="http://schemas.microsoft.com/office/drawing/2014/main" val="823716644"/>
                    </a:ext>
                  </a:extLst>
                </a:gridCol>
                <a:gridCol w="787400">
                  <a:extLst>
                    <a:ext uri="{9D8B030D-6E8A-4147-A177-3AD203B41FA5}">
                      <a16:colId xmlns:a16="http://schemas.microsoft.com/office/drawing/2014/main" val="3521777411"/>
                    </a:ext>
                  </a:extLst>
                </a:gridCol>
                <a:gridCol w="787400">
                  <a:extLst>
                    <a:ext uri="{9D8B030D-6E8A-4147-A177-3AD203B41FA5}">
                      <a16:colId xmlns:a16="http://schemas.microsoft.com/office/drawing/2014/main" val="272656237"/>
                    </a:ext>
                  </a:extLst>
                </a:gridCol>
                <a:gridCol w="787400">
                  <a:extLst>
                    <a:ext uri="{9D8B030D-6E8A-4147-A177-3AD203B41FA5}">
                      <a16:colId xmlns:a16="http://schemas.microsoft.com/office/drawing/2014/main" val="3081671237"/>
                    </a:ext>
                  </a:extLst>
                </a:gridCol>
                <a:gridCol w="787400">
                  <a:extLst>
                    <a:ext uri="{9D8B030D-6E8A-4147-A177-3AD203B41FA5}">
                      <a16:colId xmlns:a16="http://schemas.microsoft.com/office/drawing/2014/main" val="2307201542"/>
                    </a:ext>
                  </a:extLst>
                </a:gridCol>
              </a:tblGrid>
              <a:tr h="190500">
                <a:tc gridSpan="6">
                  <a:txBody>
                    <a:bodyPr/>
                    <a:lstStyle/>
                    <a:p>
                      <a:pPr algn="ctr">
                        <a:lnSpc>
                          <a:spcPct val="107000"/>
                        </a:lnSpc>
                        <a:spcAft>
                          <a:spcPts val="0"/>
                        </a:spcAft>
                      </a:pPr>
                      <a:r>
                        <a:rPr lang="es-MX"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Cost-</a:t>
                      </a:r>
                      <a:r>
                        <a:rPr lang="es-MX" sz="11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Effectiveness</a:t>
                      </a:r>
                      <a:r>
                        <a:rPr lang="es-MX"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sz="11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es-MX"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sz="11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Hospitalized</a:t>
                      </a:r>
                      <a:r>
                        <a:rPr lang="es-MX"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sz="11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not</a:t>
                      </a:r>
                      <a:r>
                        <a:rPr lang="es-MX"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sz="11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Intubated</a:t>
                      </a:r>
                      <a:r>
                        <a:rPr lang="es-MX"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sz="11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Disease-specific</a:t>
                      </a:r>
                      <a:r>
                        <a:rPr lang="es-MX"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383635291"/>
                  </a:ext>
                </a:extLst>
              </a:tr>
              <a:tr h="373380">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Strategy</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Cost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Effect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Incremental Cost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Incremental Effect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ICER</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3261220"/>
                  </a:ext>
                </a:extLst>
              </a:tr>
              <a:tr h="182880">
                <a:tc>
                  <a:txBody>
                    <a:bodyPr/>
                    <a:lstStyle/>
                    <a:p>
                      <a:pPr algn="ctr">
                        <a:lnSpc>
                          <a:spcPct val="107000"/>
                        </a:lnSpc>
                        <a:spcAft>
                          <a:spcPts val="0"/>
                        </a:spcAft>
                      </a:pPr>
                      <a:r>
                        <a:rPr lang="es-MX" sz="1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 Treatment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s-MX"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$317,933</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s-MX"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7.54</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18708618"/>
                  </a:ext>
                </a:extLst>
              </a:tr>
              <a:tr h="190500">
                <a:tc>
                  <a:txBody>
                    <a:bodyPr/>
                    <a:lstStyle/>
                    <a:p>
                      <a:pPr algn="ctr">
                        <a:lnSpc>
                          <a:spcPct val="107000"/>
                        </a:lnSpc>
                        <a:spcAft>
                          <a:spcPts val="0"/>
                        </a:spcAft>
                      </a:pPr>
                      <a:r>
                        <a:rPr lang="es-MX" sz="1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Remdesivir and Baricitinib</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es-MX"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$488,107</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a:noFill/>
                    </a:lnB>
                  </a:tcPr>
                </a:tc>
                <a:tc>
                  <a:txBody>
                    <a:bodyPr/>
                    <a:lstStyle/>
                    <a:p>
                      <a:pPr algn="ctr">
                        <a:lnSpc>
                          <a:spcPct val="107000"/>
                        </a:lnSpc>
                        <a:spcAft>
                          <a:spcPts val="0"/>
                        </a:spcAft>
                      </a:pPr>
                      <a:r>
                        <a:rPr lang="es-MX"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9.62</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a:txBody>
                    <a:bodyPr/>
                    <a:lstStyle/>
                    <a:p>
                      <a:pPr algn="ctr">
                        <a:lnSpc>
                          <a:spcPct val="107000"/>
                        </a:lnSpc>
                        <a:spcAft>
                          <a:spcPts val="0"/>
                        </a:spcAft>
                      </a:pPr>
                      <a:r>
                        <a:rPr lang="es-MX"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$170,174</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a:txBody>
                    <a:bodyPr/>
                    <a:lstStyle/>
                    <a:p>
                      <a:pPr algn="ctr">
                        <a:lnSpc>
                          <a:spcPct val="107000"/>
                        </a:lnSpc>
                        <a:spcAft>
                          <a:spcPts val="0"/>
                        </a:spcAft>
                      </a:pPr>
                      <a:r>
                        <a:rPr lang="es-MX"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2.087208</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a:txBody>
                    <a:bodyPr/>
                    <a:lstStyle/>
                    <a:p>
                      <a:pPr algn="ctr">
                        <a:lnSpc>
                          <a:spcPct val="107000"/>
                        </a:lnSpc>
                        <a:spcAft>
                          <a:spcPts val="0"/>
                        </a:spcAft>
                      </a:pPr>
                      <a:r>
                        <a:rPr lang="es-MX"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81532</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extLst>
                  <a:ext uri="{0D108BD9-81ED-4DB2-BD59-A6C34878D82A}">
                    <a16:rowId xmlns:a16="http://schemas.microsoft.com/office/drawing/2014/main" val="3063162526"/>
                  </a:ext>
                </a:extLst>
              </a:tr>
              <a:tr h="190500">
                <a:tc>
                  <a:txBody>
                    <a:bodyPr/>
                    <a:lstStyle/>
                    <a:p>
                      <a:pPr algn="ctr">
                        <a:lnSpc>
                          <a:spcPct val="107000"/>
                        </a:lnSpc>
                        <a:spcAft>
                          <a:spcPts val="0"/>
                        </a:spcAft>
                      </a:pPr>
                      <a:r>
                        <a:rPr lang="es-MX" sz="1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Remdesivir</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$406,372</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8.54</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2752236"/>
                  </a:ext>
                </a:extLst>
              </a:tr>
            </a:tbl>
          </a:graphicData>
        </a:graphic>
      </p:graphicFrame>
      <p:sp>
        <p:nvSpPr>
          <p:cNvPr id="7" name="Rectangle 2">
            <a:extLst>
              <a:ext uri="{FF2B5EF4-FFF2-40B4-BE49-F238E27FC236}">
                <a16:creationId xmlns:a16="http://schemas.microsoft.com/office/drawing/2014/main" id="{B9148C09-19FD-4ED1-A979-89DA2E2EE46A}"/>
              </a:ext>
            </a:extLst>
          </p:cNvPr>
          <p:cNvSpPr>
            <a:spLocks noChangeArrowheads="1"/>
          </p:cNvSpPr>
          <p:nvPr/>
        </p:nvSpPr>
        <p:spPr bwMode="auto">
          <a:xfrm>
            <a:off x="7210223" y="239862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10" name="Imagen 9">
            <a:extLst>
              <a:ext uri="{FF2B5EF4-FFF2-40B4-BE49-F238E27FC236}">
                <a16:creationId xmlns:a16="http://schemas.microsoft.com/office/drawing/2014/main" id="{0E5590FC-70CB-4226-A8DF-D152FBEE9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6570" y="2855822"/>
            <a:ext cx="3881724" cy="2772660"/>
          </a:xfrm>
          <a:prstGeom prst="rect">
            <a:avLst/>
          </a:prstGeom>
        </p:spPr>
      </p:pic>
      <p:graphicFrame>
        <p:nvGraphicFramePr>
          <p:cNvPr id="12" name="Tabla 11">
            <a:extLst>
              <a:ext uri="{FF2B5EF4-FFF2-40B4-BE49-F238E27FC236}">
                <a16:creationId xmlns:a16="http://schemas.microsoft.com/office/drawing/2014/main" id="{2A6F8B8F-E3F6-4B1F-A1B7-3602CE0F53D5}"/>
              </a:ext>
            </a:extLst>
          </p:cNvPr>
          <p:cNvGraphicFramePr>
            <a:graphicFrameLocks noGrp="1"/>
          </p:cNvGraphicFramePr>
          <p:nvPr>
            <p:extLst>
              <p:ext uri="{D42A27DB-BD31-4B8C-83A1-F6EECF244321}">
                <p14:modId xmlns:p14="http://schemas.microsoft.com/office/powerpoint/2010/main" val="2601480038"/>
              </p:ext>
            </p:extLst>
          </p:nvPr>
        </p:nvGraphicFramePr>
        <p:xfrm>
          <a:off x="963706" y="4225098"/>
          <a:ext cx="5600700" cy="1127760"/>
        </p:xfrm>
        <a:graphic>
          <a:graphicData uri="http://schemas.openxmlformats.org/drawingml/2006/table">
            <a:tbl>
              <a:tblPr/>
              <a:tblGrid>
                <a:gridCol w="1574800">
                  <a:extLst>
                    <a:ext uri="{9D8B030D-6E8A-4147-A177-3AD203B41FA5}">
                      <a16:colId xmlns:a16="http://schemas.microsoft.com/office/drawing/2014/main" val="4007269305"/>
                    </a:ext>
                  </a:extLst>
                </a:gridCol>
                <a:gridCol w="850900">
                  <a:extLst>
                    <a:ext uri="{9D8B030D-6E8A-4147-A177-3AD203B41FA5}">
                      <a16:colId xmlns:a16="http://schemas.microsoft.com/office/drawing/2014/main" val="1821184403"/>
                    </a:ext>
                  </a:extLst>
                </a:gridCol>
                <a:gridCol w="787400">
                  <a:extLst>
                    <a:ext uri="{9D8B030D-6E8A-4147-A177-3AD203B41FA5}">
                      <a16:colId xmlns:a16="http://schemas.microsoft.com/office/drawing/2014/main" val="3045801575"/>
                    </a:ext>
                  </a:extLst>
                </a:gridCol>
                <a:gridCol w="812800">
                  <a:extLst>
                    <a:ext uri="{9D8B030D-6E8A-4147-A177-3AD203B41FA5}">
                      <a16:colId xmlns:a16="http://schemas.microsoft.com/office/drawing/2014/main" val="2305746815"/>
                    </a:ext>
                  </a:extLst>
                </a:gridCol>
                <a:gridCol w="787400">
                  <a:extLst>
                    <a:ext uri="{9D8B030D-6E8A-4147-A177-3AD203B41FA5}">
                      <a16:colId xmlns:a16="http://schemas.microsoft.com/office/drawing/2014/main" val="2559011446"/>
                    </a:ext>
                  </a:extLst>
                </a:gridCol>
                <a:gridCol w="787400">
                  <a:extLst>
                    <a:ext uri="{9D8B030D-6E8A-4147-A177-3AD203B41FA5}">
                      <a16:colId xmlns:a16="http://schemas.microsoft.com/office/drawing/2014/main" val="2924431083"/>
                    </a:ext>
                  </a:extLst>
                </a:gridCol>
              </a:tblGrid>
              <a:tr h="190500">
                <a:tc gridSpan="6">
                  <a:txBody>
                    <a:bodyPr/>
                    <a:lstStyle/>
                    <a:p>
                      <a:pPr algn="ctr" fontAlgn="b"/>
                      <a:r>
                        <a:rPr lang="es-MX" sz="1100" b="1" i="0" u="none" strike="noStrike" dirty="0">
                          <a:solidFill>
                            <a:srgbClr val="000000"/>
                          </a:solidFill>
                          <a:effectLst/>
                          <a:latin typeface="Times New Roman" panose="02020603050405020304" pitchFamily="18" charset="0"/>
                        </a:rPr>
                        <a:t>Cost </a:t>
                      </a:r>
                      <a:r>
                        <a:rPr lang="es-MX" sz="1100" b="1" i="0" u="none" strike="noStrike" dirty="0" err="1">
                          <a:solidFill>
                            <a:srgbClr val="000000"/>
                          </a:solidFill>
                          <a:effectLst/>
                          <a:latin typeface="Times New Roman" panose="02020603050405020304" pitchFamily="18" charset="0"/>
                        </a:rPr>
                        <a:t>Effectiveness</a:t>
                      </a:r>
                      <a:r>
                        <a:rPr lang="es-MX" sz="1100" b="1" i="0" u="none" strike="noStrike" dirty="0">
                          <a:solidFill>
                            <a:srgbClr val="000000"/>
                          </a:solidFill>
                          <a:effectLst/>
                          <a:latin typeface="Times New Roman" panose="02020603050405020304" pitchFamily="18" charset="0"/>
                        </a:rPr>
                        <a:t> </a:t>
                      </a:r>
                      <a:r>
                        <a:rPr lang="es-MX" sz="1100" b="1" i="0" u="none" strike="noStrike" dirty="0" err="1">
                          <a:solidFill>
                            <a:srgbClr val="000000"/>
                          </a:solidFill>
                          <a:effectLst/>
                          <a:latin typeface="Times New Roman" panose="02020603050405020304" pitchFamily="18" charset="0"/>
                        </a:rPr>
                        <a:t>Analysis</a:t>
                      </a:r>
                      <a:r>
                        <a:rPr lang="es-MX" sz="1100" b="1" i="0" u="none" strike="noStrike" dirty="0">
                          <a:solidFill>
                            <a:srgbClr val="000000"/>
                          </a:solidFill>
                          <a:effectLst/>
                          <a:latin typeface="Times New Roman" panose="02020603050405020304" pitchFamily="18" charset="0"/>
                        </a:rPr>
                        <a:t>: </a:t>
                      </a:r>
                      <a:r>
                        <a:rPr lang="es-MX" sz="1100" b="1" i="0" u="none" strike="noStrike" dirty="0" err="1">
                          <a:solidFill>
                            <a:srgbClr val="000000"/>
                          </a:solidFill>
                          <a:effectLst/>
                          <a:latin typeface="Times New Roman" panose="02020603050405020304" pitchFamily="18" charset="0"/>
                        </a:rPr>
                        <a:t>Hospitalized</a:t>
                      </a:r>
                      <a:r>
                        <a:rPr lang="es-MX" sz="1100" b="1" i="0" u="none" strike="noStrike" dirty="0">
                          <a:solidFill>
                            <a:srgbClr val="000000"/>
                          </a:solidFill>
                          <a:effectLst/>
                          <a:latin typeface="Times New Roman" panose="02020603050405020304" pitchFamily="18" charset="0"/>
                        </a:rPr>
                        <a:t>, </a:t>
                      </a:r>
                      <a:r>
                        <a:rPr lang="es-MX" sz="11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not</a:t>
                      </a:r>
                      <a:r>
                        <a:rPr lang="es-MX"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sz="11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Intubated</a:t>
                      </a:r>
                      <a:r>
                        <a:rPr lang="es-MX"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sz="11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Overall</a:t>
                      </a:r>
                      <a:r>
                        <a:rPr lang="es-MX"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MX" sz="1100" b="1" i="0" u="none" strike="noStrike" dirty="0">
                        <a:solidFill>
                          <a:srgbClr val="000000"/>
                        </a:solidFill>
                        <a:effectLst/>
                        <a:latin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524712754"/>
                  </a:ext>
                </a:extLst>
              </a:tr>
              <a:tr h="373380">
                <a:tc>
                  <a:txBody>
                    <a:bodyPr/>
                    <a:lstStyle/>
                    <a:p>
                      <a:pPr algn="ctr" fontAlgn="ctr"/>
                      <a:r>
                        <a:rPr lang="es-MX" sz="1000" b="0" i="0" u="none" strike="noStrike">
                          <a:solidFill>
                            <a:srgbClr val="000000"/>
                          </a:solidFill>
                          <a:effectLst/>
                          <a:latin typeface="Times New Roman" panose="02020603050405020304" pitchFamily="18" charset="0"/>
                        </a:rPr>
                        <a:t>Strategy</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Times New Roman" panose="02020603050405020304" pitchFamily="18" charset="0"/>
                        </a:rPr>
                        <a:t>Cost</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Times New Roman" panose="02020603050405020304" pitchFamily="18" charset="0"/>
                        </a:rPr>
                        <a:t>Effect</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Times New Roman" panose="02020603050405020304" pitchFamily="18" charset="0"/>
                        </a:rPr>
                        <a:t>Incremental Cost</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Times New Roman" panose="02020603050405020304" pitchFamily="18" charset="0"/>
                        </a:rPr>
                        <a:t>Incremental Effect</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MX" sz="1000" b="0" i="0" u="none" strike="noStrike" dirty="0">
                          <a:solidFill>
                            <a:srgbClr val="000000"/>
                          </a:solidFill>
                          <a:effectLst/>
                          <a:latin typeface="Times New Roman" panose="02020603050405020304" pitchFamily="18" charset="0"/>
                        </a:rPr>
                        <a:t>ICER</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0567579"/>
                  </a:ext>
                </a:extLst>
              </a:tr>
              <a:tr h="182880">
                <a:tc>
                  <a:txBody>
                    <a:bodyPr/>
                    <a:lstStyle/>
                    <a:p>
                      <a:pPr algn="ctr" fontAlgn="b"/>
                      <a:r>
                        <a:rPr lang="es-MX" sz="1000" b="0" i="1" u="none" strike="noStrike">
                          <a:solidFill>
                            <a:srgbClr val="000000"/>
                          </a:solidFill>
                          <a:effectLst/>
                          <a:latin typeface="Times New Roman" panose="02020603050405020304" pitchFamily="18" charset="0"/>
                        </a:rPr>
                        <a:t>No Treatment</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s-MX" sz="1000" b="0" i="0" u="none" strike="noStrike">
                          <a:solidFill>
                            <a:srgbClr val="000000"/>
                          </a:solidFill>
                          <a:effectLst/>
                          <a:latin typeface="Times New Roman" panose="02020603050405020304" pitchFamily="18" charset="0"/>
                        </a:rPr>
                        <a:t>$317,981</a:t>
                      </a: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MX" sz="1000" b="0" i="0" u="none" strike="noStrike" dirty="0">
                          <a:solidFill>
                            <a:srgbClr val="000000"/>
                          </a:solidFill>
                          <a:effectLst/>
                          <a:latin typeface="Times New Roman" panose="02020603050405020304" pitchFamily="18" charset="0"/>
                        </a:rPr>
                        <a:t>7.54</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MX" sz="1000" b="0" i="0" u="none" strike="noStrike">
                          <a:solidFill>
                            <a:srgbClr val="000000"/>
                          </a:solidFill>
                          <a:effectLst/>
                          <a:latin typeface="Times New Roman" panose="02020603050405020304" pitchFamily="18" charset="0"/>
                        </a:rPr>
                        <a:t>-</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MX" sz="1000" b="0" i="0" u="none" strike="noStrike">
                          <a:solidFill>
                            <a:srgbClr val="000000"/>
                          </a:solidFill>
                          <a:effectLst/>
                          <a:latin typeface="Times New Roman" panose="02020603050405020304" pitchFamily="18" charset="0"/>
                        </a:rPr>
                        <a:t>-</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MX" sz="1000" b="0" i="0" u="none" strike="noStrike">
                          <a:solidFill>
                            <a:srgbClr val="000000"/>
                          </a:solidFill>
                          <a:effectLst/>
                          <a:latin typeface="Times New Roman" panose="02020603050405020304" pitchFamily="18" charset="0"/>
                        </a:rPr>
                        <a:t>-</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70323236"/>
                  </a:ext>
                </a:extLst>
              </a:tr>
              <a:tr h="190500">
                <a:tc>
                  <a:txBody>
                    <a:bodyPr/>
                    <a:lstStyle/>
                    <a:p>
                      <a:pPr algn="ctr" fontAlgn="b"/>
                      <a:r>
                        <a:rPr lang="es-MX" sz="1000" b="0" i="1" u="none" strike="noStrike">
                          <a:solidFill>
                            <a:srgbClr val="000000"/>
                          </a:solidFill>
                          <a:effectLst/>
                          <a:latin typeface="Times New Roman" panose="02020603050405020304" pitchFamily="18" charset="0"/>
                        </a:rPr>
                        <a:t>Remdesivir and Baricitinib</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s-MX" sz="1000" b="0" i="0" u="none" strike="noStrike">
                          <a:solidFill>
                            <a:srgbClr val="000000"/>
                          </a:solidFill>
                          <a:effectLst/>
                          <a:latin typeface="Times New Roman" panose="02020603050405020304" pitchFamily="18" charset="0"/>
                        </a:rPr>
                        <a:t>$488,465</a:t>
                      </a:r>
                    </a:p>
                  </a:txBody>
                  <a:tcPr marL="7620" marR="7620" marT="7620" marB="0" anchor="ctr">
                    <a:lnL>
                      <a:noFill/>
                    </a:lnL>
                    <a:lnR>
                      <a:noFill/>
                    </a:lnR>
                    <a:lnT>
                      <a:noFill/>
                    </a:lnT>
                    <a:lnB>
                      <a:noFill/>
                    </a:lnB>
                  </a:tcPr>
                </a:tc>
                <a:tc>
                  <a:txBody>
                    <a:bodyPr/>
                    <a:lstStyle/>
                    <a:p>
                      <a:pPr algn="ctr" fontAlgn="b"/>
                      <a:r>
                        <a:rPr lang="es-MX" sz="1000" b="0" i="0" u="none" strike="noStrike" dirty="0">
                          <a:solidFill>
                            <a:srgbClr val="000000"/>
                          </a:solidFill>
                          <a:effectLst/>
                          <a:latin typeface="Times New Roman" panose="02020603050405020304" pitchFamily="18" charset="0"/>
                        </a:rPr>
                        <a:t>9.64</a:t>
                      </a:r>
                    </a:p>
                  </a:txBody>
                  <a:tcPr marL="7620" marR="7620" marT="7620" marB="0" anchor="b">
                    <a:lnL>
                      <a:noFill/>
                    </a:lnL>
                    <a:lnR>
                      <a:noFill/>
                    </a:lnR>
                    <a:lnT>
                      <a:noFill/>
                    </a:lnT>
                    <a:lnB>
                      <a:noFill/>
                    </a:lnB>
                  </a:tcPr>
                </a:tc>
                <a:tc>
                  <a:txBody>
                    <a:bodyPr/>
                    <a:lstStyle/>
                    <a:p>
                      <a:pPr algn="ctr" fontAlgn="b"/>
                      <a:r>
                        <a:rPr lang="es-MX" sz="1000" b="0" i="0" u="none" strike="noStrike">
                          <a:solidFill>
                            <a:srgbClr val="000000"/>
                          </a:solidFill>
                          <a:effectLst/>
                          <a:latin typeface="Times New Roman" panose="02020603050405020304" pitchFamily="18" charset="0"/>
                        </a:rPr>
                        <a:t>$170,484</a:t>
                      </a:r>
                    </a:p>
                  </a:txBody>
                  <a:tcPr marL="7620" marR="7620" marT="7620" marB="0" anchor="b">
                    <a:lnL>
                      <a:noFill/>
                    </a:lnL>
                    <a:lnR>
                      <a:noFill/>
                    </a:lnR>
                    <a:lnT>
                      <a:noFill/>
                    </a:lnT>
                    <a:lnB>
                      <a:noFill/>
                    </a:lnB>
                  </a:tcPr>
                </a:tc>
                <a:tc>
                  <a:txBody>
                    <a:bodyPr/>
                    <a:lstStyle/>
                    <a:p>
                      <a:pPr algn="ctr" fontAlgn="b"/>
                      <a:r>
                        <a:rPr lang="es-MX" sz="1000" b="0" i="0" u="none" strike="noStrike" dirty="0">
                          <a:solidFill>
                            <a:srgbClr val="000000"/>
                          </a:solidFill>
                          <a:effectLst/>
                          <a:latin typeface="Times New Roman" panose="02020603050405020304" pitchFamily="18" charset="0"/>
                        </a:rPr>
                        <a:t>2.09</a:t>
                      </a:r>
                    </a:p>
                  </a:txBody>
                  <a:tcPr marL="7620" marR="7620" marT="7620" marB="0" anchor="b">
                    <a:lnL>
                      <a:noFill/>
                    </a:lnL>
                    <a:lnR>
                      <a:noFill/>
                    </a:lnR>
                    <a:lnT>
                      <a:noFill/>
                    </a:lnT>
                    <a:lnB>
                      <a:noFill/>
                    </a:lnB>
                  </a:tcPr>
                </a:tc>
                <a:tc>
                  <a:txBody>
                    <a:bodyPr/>
                    <a:lstStyle/>
                    <a:p>
                      <a:pPr algn="ctr" fontAlgn="b"/>
                      <a:r>
                        <a:rPr lang="es-MX" sz="1000" b="0" i="0" u="none" strike="noStrike" dirty="0">
                          <a:solidFill>
                            <a:srgbClr val="000000"/>
                          </a:solidFill>
                          <a:effectLst/>
                          <a:latin typeface="Times New Roman" panose="02020603050405020304" pitchFamily="18" charset="0"/>
                        </a:rPr>
                        <a:t>81206</a:t>
                      </a:r>
                    </a:p>
                  </a:txBody>
                  <a:tcPr marL="7620" marR="7620" marT="7620" marB="0" anchor="b">
                    <a:lnL>
                      <a:noFill/>
                    </a:lnL>
                    <a:lnR>
                      <a:noFill/>
                    </a:lnR>
                    <a:lnT>
                      <a:noFill/>
                    </a:lnT>
                    <a:lnB>
                      <a:noFill/>
                    </a:lnB>
                  </a:tcPr>
                </a:tc>
                <a:extLst>
                  <a:ext uri="{0D108BD9-81ED-4DB2-BD59-A6C34878D82A}">
                    <a16:rowId xmlns:a16="http://schemas.microsoft.com/office/drawing/2014/main" val="3667381632"/>
                  </a:ext>
                </a:extLst>
              </a:tr>
              <a:tr h="190500">
                <a:tc>
                  <a:txBody>
                    <a:bodyPr/>
                    <a:lstStyle/>
                    <a:p>
                      <a:pPr algn="ctr" fontAlgn="b"/>
                      <a:r>
                        <a:rPr lang="es-MX" sz="1000" b="0" i="1" u="none" strike="noStrike">
                          <a:solidFill>
                            <a:srgbClr val="000000"/>
                          </a:solidFill>
                          <a:effectLst/>
                          <a:latin typeface="Times New Roman" panose="02020603050405020304" pitchFamily="18" charset="0"/>
                        </a:rPr>
                        <a:t>Remdesivir</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Times New Roman" panose="02020603050405020304" pitchFamily="18" charset="0"/>
                        </a:rPr>
                        <a:t>$406,506</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MX" sz="1000" b="0" i="0" u="none" strike="noStrike" dirty="0">
                          <a:solidFill>
                            <a:srgbClr val="000000"/>
                          </a:solidFill>
                          <a:effectLst/>
                          <a:latin typeface="Times New Roman" panose="02020603050405020304" pitchFamily="18" charset="0"/>
                        </a:rPr>
                        <a:t>8.55</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MX" sz="1000" b="0" i="0" u="none" strike="noStrike">
                          <a:solidFill>
                            <a:srgbClr val="000000"/>
                          </a:solidFill>
                          <a:effectLst/>
                          <a:latin typeface="Times New Roman" panose="02020603050405020304" pitchFamily="18" charset="0"/>
                        </a:rPr>
                        <a:t>-</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MX" sz="1000" b="0" i="0" u="none" strike="noStrike">
                          <a:solidFill>
                            <a:srgbClr val="000000"/>
                          </a:solidFill>
                          <a:effectLst/>
                          <a:latin typeface="Times New Roman" panose="02020603050405020304" pitchFamily="18" charset="0"/>
                        </a:rPr>
                        <a:t>-</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MX" sz="1000" b="0" i="0" u="none" strike="noStrike" dirty="0">
                          <a:solidFill>
                            <a:srgbClr val="000000"/>
                          </a:solidFill>
                          <a:effectLst/>
                          <a:latin typeface="Times New Roman" panose="02020603050405020304" pitchFamily="18" charset="0"/>
                        </a:rPr>
                        <a:t>-</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5433507"/>
                  </a:ext>
                </a:extLst>
              </a:tr>
            </a:tbl>
          </a:graphicData>
        </a:graphic>
      </p:graphicFrame>
    </p:spTree>
    <p:extLst>
      <p:ext uri="{BB962C8B-B14F-4D97-AF65-F5344CB8AC3E}">
        <p14:creationId xmlns:p14="http://schemas.microsoft.com/office/powerpoint/2010/main" val="3669128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55276-D8D5-4DD1-841D-A15A6A2AFFB5}"/>
              </a:ext>
            </a:extLst>
          </p:cNvPr>
          <p:cNvSpPr>
            <a:spLocks noGrp="1"/>
          </p:cNvSpPr>
          <p:nvPr>
            <p:ph type="title"/>
          </p:nvPr>
        </p:nvSpPr>
        <p:spPr/>
        <p:txBody>
          <a:bodyPr/>
          <a:lstStyle/>
          <a:p>
            <a:r>
              <a:rPr lang="es-419" dirty="0"/>
              <a:t>Cost-</a:t>
            </a:r>
            <a:r>
              <a:rPr lang="es-419" dirty="0" err="1"/>
              <a:t>Effectiveness</a:t>
            </a:r>
            <a:r>
              <a:rPr lang="es-419" dirty="0"/>
              <a:t> </a:t>
            </a:r>
            <a:r>
              <a:rPr lang="es-419" dirty="0" err="1"/>
              <a:t>Analysis</a:t>
            </a:r>
            <a:r>
              <a:rPr lang="es-419" dirty="0"/>
              <a:t>: </a:t>
            </a:r>
            <a:r>
              <a:rPr lang="es-419" dirty="0" err="1"/>
              <a:t>Hospitalized</a:t>
            </a:r>
            <a:r>
              <a:rPr lang="es-419" dirty="0"/>
              <a:t>, </a:t>
            </a:r>
            <a:r>
              <a:rPr lang="es-419" dirty="0" err="1"/>
              <a:t>not</a:t>
            </a:r>
            <a:r>
              <a:rPr lang="es-419" dirty="0"/>
              <a:t> </a:t>
            </a:r>
            <a:r>
              <a:rPr lang="es-419" dirty="0" err="1"/>
              <a:t>Intubated</a:t>
            </a:r>
            <a:r>
              <a:rPr lang="es-419" dirty="0"/>
              <a:t> </a:t>
            </a:r>
            <a:endParaRPr lang="es-MX" dirty="0"/>
          </a:p>
        </p:txBody>
      </p:sp>
      <p:sp>
        <p:nvSpPr>
          <p:cNvPr id="3" name="Marcador de contenido 2">
            <a:extLst>
              <a:ext uri="{FF2B5EF4-FFF2-40B4-BE49-F238E27FC236}">
                <a16:creationId xmlns:a16="http://schemas.microsoft.com/office/drawing/2014/main" id="{E7B63728-1FD6-4B9C-A920-3D577400C7DB}"/>
              </a:ext>
            </a:extLst>
          </p:cNvPr>
          <p:cNvSpPr>
            <a:spLocks noGrp="1"/>
          </p:cNvSpPr>
          <p:nvPr>
            <p:ph idx="1"/>
          </p:nvPr>
        </p:nvSpPr>
        <p:spPr>
          <a:xfrm>
            <a:off x="897575" y="1558430"/>
            <a:ext cx="9665525" cy="4667250"/>
          </a:xfrm>
        </p:spPr>
        <p:txBody>
          <a:bodyPr>
            <a:normAutofit/>
          </a:bodyPr>
          <a:lstStyle/>
          <a:p>
            <a:r>
              <a:rPr lang="es-419" sz="2000" dirty="0">
                <a:latin typeface="+mj-lt"/>
              </a:rPr>
              <a:t>CEAC</a:t>
            </a:r>
          </a:p>
          <a:p>
            <a:r>
              <a:rPr lang="es-419" sz="2000" dirty="0" err="1">
                <a:latin typeface="+mj-lt"/>
              </a:rPr>
              <a:t>Range</a:t>
            </a:r>
            <a:r>
              <a:rPr lang="es-419" sz="2000" dirty="0">
                <a:latin typeface="+mj-lt"/>
              </a:rPr>
              <a:t> No Treatment: 0 – 87,922</a:t>
            </a:r>
          </a:p>
          <a:p>
            <a:r>
              <a:rPr lang="es-419" sz="2000" dirty="0" err="1">
                <a:latin typeface="+mj-lt"/>
              </a:rPr>
              <a:t>Range</a:t>
            </a:r>
            <a:r>
              <a:rPr lang="es-419" sz="2000" dirty="0">
                <a:latin typeface="+mj-lt"/>
              </a:rPr>
              <a:t> </a:t>
            </a:r>
            <a:r>
              <a:rPr lang="es-419" sz="2000" dirty="0" err="1">
                <a:latin typeface="+mj-lt"/>
              </a:rPr>
              <a:t>Dexamethasone</a:t>
            </a:r>
            <a:r>
              <a:rPr lang="es-419" sz="2000" dirty="0">
                <a:latin typeface="+mj-lt"/>
              </a:rPr>
              <a:t>: 87,922 – 439,613</a:t>
            </a:r>
          </a:p>
          <a:p>
            <a:endParaRPr lang="es-419" sz="2000" dirty="0">
              <a:latin typeface="+mj-lt"/>
            </a:endParaRPr>
          </a:p>
          <a:p>
            <a:endParaRPr lang="es-419" dirty="0"/>
          </a:p>
          <a:p>
            <a:endParaRPr lang="es-419" dirty="0"/>
          </a:p>
          <a:p>
            <a:endParaRPr lang="es-419" dirty="0"/>
          </a:p>
          <a:p>
            <a:endParaRPr lang="es-419" dirty="0"/>
          </a:p>
          <a:p>
            <a:endParaRPr lang="es-419" dirty="0"/>
          </a:p>
          <a:p>
            <a:endParaRPr lang="es-419" dirty="0"/>
          </a:p>
          <a:p>
            <a:endParaRPr lang="es-419" dirty="0"/>
          </a:p>
          <a:p>
            <a:endParaRPr lang="en-US" dirty="0"/>
          </a:p>
          <a:p>
            <a:endParaRPr lang="en-US" dirty="0"/>
          </a:p>
        </p:txBody>
      </p:sp>
      <p:pic>
        <p:nvPicPr>
          <p:cNvPr id="6" name="Imagen 5">
            <a:extLst>
              <a:ext uri="{FF2B5EF4-FFF2-40B4-BE49-F238E27FC236}">
                <a16:creationId xmlns:a16="http://schemas.microsoft.com/office/drawing/2014/main" id="{CD8C9253-65C0-430A-8219-ED0C7DB85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0310" y="2734011"/>
            <a:ext cx="5520053" cy="3942895"/>
          </a:xfrm>
          <a:prstGeom prst="rect">
            <a:avLst/>
          </a:prstGeom>
        </p:spPr>
      </p:pic>
    </p:spTree>
    <p:extLst>
      <p:ext uri="{BB962C8B-B14F-4D97-AF65-F5344CB8AC3E}">
        <p14:creationId xmlns:p14="http://schemas.microsoft.com/office/powerpoint/2010/main" val="3741679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EF0B7-A741-4664-B634-DBAA8B163E6E}"/>
              </a:ext>
            </a:extLst>
          </p:cNvPr>
          <p:cNvSpPr>
            <a:spLocks noGrp="1"/>
          </p:cNvSpPr>
          <p:nvPr>
            <p:ph type="title"/>
          </p:nvPr>
        </p:nvSpPr>
        <p:spPr/>
        <p:txBody>
          <a:bodyPr/>
          <a:lstStyle/>
          <a:p>
            <a:r>
              <a:rPr lang="es-419" dirty="0"/>
              <a:t>Cost-</a:t>
            </a:r>
            <a:r>
              <a:rPr lang="es-419" dirty="0" err="1"/>
              <a:t>Effectiveness</a:t>
            </a:r>
            <a:r>
              <a:rPr lang="es-419" dirty="0"/>
              <a:t> </a:t>
            </a:r>
            <a:r>
              <a:rPr lang="es-419" dirty="0" err="1"/>
              <a:t>Analysis</a:t>
            </a:r>
            <a:r>
              <a:rPr lang="es-419" dirty="0"/>
              <a:t>: </a:t>
            </a:r>
            <a:r>
              <a:rPr lang="es-419" dirty="0" err="1"/>
              <a:t>Hospitalized</a:t>
            </a:r>
            <a:r>
              <a:rPr lang="es-419" dirty="0"/>
              <a:t>, </a:t>
            </a:r>
            <a:r>
              <a:rPr lang="es-419" dirty="0" err="1"/>
              <a:t>Intubated</a:t>
            </a:r>
            <a:endParaRPr lang="es-MX" dirty="0"/>
          </a:p>
        </p:txBody>
      </p:sp>
      <p:graphicFrame>
        <p:nvGraphicFramePr>
          <p:cNvPr id="5" name="Marcador de contenido 4">
            <a:extLst>
              <a:ext uri="{FF2B5EF4-FFF2-40B4-BE49-F238E27FC236}">
                <a16:creationId xmlns:a16="http://schemas.microsoft.com/office/drawing/2014/main" id="{7D19A16C-1DC2-430E-9033-8D5D6FA9DC27}"/>
              </a:ext>
            </a:extLst>
          </p:cNvPr>
          <p:cNvGraphicFramePr>
            <a:graphicFrameLocks noGrp="1"/>
          </p:cNvGraphicFramePr>
          <p:nvPr>
            <p:ph idx="1"/>
            <p:extLst>
              <p:ext uri="{D42A27DB-BD31-4B8C-83A1-F6EECF244321}">
                <p14:modId xmlns:p14="http://schemas.microsoft.com/office/powerpoint/2010/main" val="2537957175"/>
              </p:ext>
            </p:extLst>
          </p:nvPr>
        </p:nvGraphicFramePr>
        <p:xfrm>
          <a:off x="838200" y="3215072"/>
          <a:ext cx="5003076" cy="1172243"/>
        </p:xfrm>
        <a:graphic>
          <a:graphicData uri="http://schemas.openxmlformats.org/drawingml/2006/table">
            <a:tbl>
              <a:tblPr firstRow="1" firstCol="1" bandRow="1"/>
              <a:tblGrid>
                <a:gridCol w="1016456">
                  <a:extLst>
                    <a:ext uri="{9D8B030D-6E8A-4147-A177-3AD203B41FA5}">
                      <a16:colId xmlns:a16="http://schemas.microsoft.com/office/drawing/2014/main" val="41145866"/>
                    </a:ext>
                  </a:extLst>
                </a:gridCol>
                <a:gridCol w="884449">
                  <a:extLst>
                    <a:ext uri="{9D8B030D-6E8A-4147-A177-3AD203B41FA5}">
                      <a16:colId xmlns:a16="http://schemas.microsoft.com/office/drawing/2014/main" val="2811800243"/>
                    </a:ext>
                  </a:extLst>
                </a:gridCol>
                <a:gridCol w="646836">
                  <a:extLst>
                    <a:ext uri="{9D8B030D-6E8A-4147-A177-3AD203B41FA5}">
                      <a16:colId xmlns:a16="http://schemas.microsoft.com/office/drawing/2014/main" val="1804369406"/>
                    </a:ext>
                  </a:extLst>
                </a:gridCol>
                <a:gridCol w="818445">
                  <a:extLst>
                    <a:ext uri="{9D8B030D-6E8A-4147-A177-3AD203B41FA5}">
                      <a16:colId xmlns:a16="http://schemas.microsoft.com/office/drawing/2014/main" val="1440690660"/>
                    </a:ext>
                  </a:extLst>
                </a:gridCol>
                <a:gridCol w="818445">
                  <a:extLst>
                    <a:ext uri="{9D8B030D-6E8A-4147-A177-3AD203B41FA5}">
                      <a16:colId xmlns:a16="http://schemas.microsoft.com/office/drawing/2014/main" val="3250502257"/>
                    </a:ext>
                  </a:extLst>
                </a:gridCol>
                <a:gridCol w="818445">
                  <a:extLst>
                    <a:ext uri="{9D8B030D-6E8A-4147-A177-3AD203B41FA5}">
                      <a16:colId xmlns:a16="http://schemas.microsoft.com/office/drawing/2014/main" val="2282187683"/>
                    </a:ext>
                  </a:extLst>
                </a:gridCol>
              </a:tblGrid>
              <a:tr h="238261">
                <a:tc gridSpan="6">
                  <a:txBody>
                    <a:bodyPr/>
                    <a:lstStyle/>
                    <a:p>
                      <a:pPr algn="ctr">
                        <a:lnSpc>
                          <a:spcPct val="107000"/>
                        </a:lnSpc>
                        <a:spcAft>
                          <a:spcPts val="0"/>
                        </a:spcAft>
                      </a:pPr>
                      <a:r>
                        <a:rPr lang="es-MX"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Cost </a:t>
                      </a:r>
                      <a:r>
                        <a:rPr lang="es-MX" sz="11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Effectiveness</a:t>
                      </a:r>
                      <a:r>
                        <a:rPr lang="es-MX"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sz="11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es-MX"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sz="11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Hospitalized</a:t>
                      </a:r>
                      <a:r>
                        <a:rPr lang="es-MX"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sz="11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Intubated</a:t>
                      </a:r>
                      <a:r>
                        <a:rPr lang="es-MX"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sz="11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Disease-specific</a:t>
                      </a:r>
                      <a:r>
                        <a:rPr lang="es-MX"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417825271"/>
                  </a:ext>
                </a:extLst>
              </a:tr>
              <a:tr h="466991">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Strategy</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Cost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Effect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Incremental Cost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Incremental Effect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ICER</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369332"/>
                  </a:ext>
                </a:extLst>
              </a:tr>
              <a:tr h="228730">
                <a:tc>
                  <a:txBody>
                    <a:bodyPr/>
                    <a:lstStyle/>
                    <a:p>
                      <a:pPr algn="ctr">
                        <a:lnSpc>
                          <a:spcPct val="107000"/>
                        </a:lnSpc>
                        <a:spcAft>
                          <a:spcPts val="0"/>
                        </a:spcAft>
                      </a:pPr>
                      <a:r>
                        <a:rPr lang="es-MX" sz="1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 Treatment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s-MX"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$923,677</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2.07726</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s-MX"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07798282"/>
                  </a:ext>
                </a:extLst>
              </a:tr>
              <a:tr h="238261">
                <a:tc>
                  <a:txBody>
                    <a:bodyPr/>
                    <a:lstStyle/>
                    <a:p>
                      <a:pPr algn="ctr">
                        <a:lnSpc>
                          <a:spcPct val="107000"/>
                        </a:lnSpc>
                        <a:spcAft>
                          <a:spcPts val="0"/>
                        </a:spcAft>
                      </a:pPr>
                      <a:r>
                        <a:rPr lang="es-MX" sz="1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Dexamethasone</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$1,200,217</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3.898768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$276,539</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1.821508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$151818</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1243880"/>
                  </a:ext>
                </a:extLst>
              </a:tr>
            </a:tbl>
          </a:graphicData>
        </a:graphic>
      </p:graphicFrame>
      <p:sp>
        <p:nvSpPr>
          <p:cNvPr id="7" name="Rectángulo 6">
            <a:extLst>
              <a:ext uri="{FF2B5EF4-FFF2-40B4-BE49-F238E27FC236}">
                <a16:creationId xmlns:a16="http://schemas.microsoft.com/office/drawing/2014/main" id="{FC7A8C2B-4D43-4348-B15A-DECE2FC3614F}"/>
              </a:ext>
            </a:extLst>
          </p:cNvPr>
          <p:cNvSpPr/>
          <p:nvPr/>
        </p:nvSpPr>
        <p:spPr>
          <a:xfrm>
            <a:off x="795647" y="1507737"/>
            <a:ext cx="9607137" cy="1323439"/>
          </a:xfrm>
          <a:prstGeom prst="rect">
            <a:avLst/>
          </a:prstGeom>
        </p:spPr>
        <p:txBody>
          <a:bodyPr wrap="square">
            <a:spAutoFit/>
          </a:bodyPr>
          <a:lstStyle/>
          <a:p>
            <a:pPr algn="just">
              <a:spcAft>
                <a:spcPts val="800"/>
              </a:spcAft>
            </a:pPr>
            <a:r>
              <a:rPr lang="en-US" sz="2000" dirty="0">
                <a:latin typeface="+mj-lt"/>
                <a:ea typeface="Calibri" panose="020F0502020204030204" pitchFamily="34" charset="0"/>
                <a:cs typeface="Times New Roman" panose="02020603050405020304" pitchFamily="18" charset="0"/>
              </a:rPr>
              <a:t>The expected Life Years gained by dexamethasone are 1.8. The vast majority of dexamethasone costs come from the increase in individuals who survived the treatment and who saw their hospital costs increase. The price of the drug is meager (approximately 4 Mexican pesos).</a:t>
            </a:r>
            <a:endParaRPr lang="es-MX" dirty="0">
              <a:effectLst/>
              <a:latin typeface="+mj-lt"/>
              <a:ea typeface="Calibri" panose="020F0502020204030204" pitchFamily="34" charset="0"/>
              <a:cs typeface="Times New Roman" panose="02020603050405020304" pitchFamily="18" charset="0"/>
            </a:endParaRPr>
          </a:p>
        </p:txBody>
      </p:sp>
      <p:pic>
        <p:nvPicPr>
          <p:cNvPr id="9" name="Imagen 8">
            <a:extLst>
              <a:ext uri="{FF2B5EF4-FFF2-40B4-BE49-F238E27FC236}">
                <a16:creationId xmlns:a16="http://schemas.microsoft.com/office/drawing/2014/main" id="{60C04ECB-9655-4460-836C-08446608D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0133" y="2831176"/>
            <a:ext cx="4596938" cy="3283527"/>
          </a:xfrm>
          <a:prstGeom prst="rect">
            <a:avLst/>
          </a:prstGeom>
        </p:spPr>
      </p:pic>
      <p:graphicFrame>
        <p:nvGraphicFramePr>
          <p:cNvPr id="11" name="Tabla 10">
            <a:extLst>
              <a:ext uri="{FF2B5EF4-FFF2-40B4-BE49-F238E27FC236}">
                <a16:creationId xmlns:a16="http://schemas.microsoft.com/office/drawing/2014/main" id="{C2BAEE09-222D-43FA-844A-14F0A49C4FBF}"/>
              </a:ext>
            </a:extLst>
          </p:cNvPr>
          <p:cNvGraphicFramePr>
            <a:graphicFrameLocks noGrp="1"/>
          </p:cNvGraphicFramePr>
          <p:nvPr>
            <p:extLst>
              <p:ext uri="{D42A27DB-BD31-4B8C-83A1-F6EECF244321}">
                <p14:modId xmlns:p14="http://schemas.microsoft.com/office/powerpoint/2010/main" val="2238636916"/>
              </p:ext>
            </p:extLst>
          </p:nvPr>
        </p:nvGraphicFramePr>
        <p:xfrm>
          <a:off x="838200" y="4571755"/>
          <a:ext cx="5003075" cy="937260"/>
        </p:xfrm>
        <a:graphic>
          <a:graphicData uri="http://schemas.openxmlformats.org/drawingml/2006/table">
            <a:tbl>
              <a:tblPr/>
              <a:tblGrid>
                <a:gridCol w="1003221">
                  <a:extLst>
                    <a:ext uri="{9D8B030D-6E8A-4147-A177-3AD203B41FA5}">
                      <a16:colId xmlns:a16="http://schemas.microsoft.com/office/drawing/2014/main" val="621336510"/>
                    </a:ext>
                  </a:extLst>
                </a:gridCol>
                <a:gridCol w="938077">
                  <a:extLst>
                    <a:ext uri="{9D8B030D-6E8A-4147-A177-3AD203B41FA5}">
                      <a16:colId xmlns:a16="http://schemas.microsoft.com/office/drawing/2014/main" val="3876558630"/>
                    </a:ext>
                  </a:extLst>
                </a:gridCol>
                <a:gridCol w="638413">
                  <a:extLst>
                    <a:ext uri="{9D8B030D-6E8A-4147-A177-3AD203B41FA5}">
                      <a16:colId xmlns:a16="http://schemas.microsoft.com/office/drawing/2014/main" val="2547620124"/>
                    </a:ext>
                  </a:extLst>
                </a:gridCol>
                <a:gridCol w="807788">
                  <a:extLst>
                    <a:ext uri="{9D8B030D-6E8A-4147-A177-3AD203B41FA5}">
                      <a16:colId xmlns:a16="http://schemas.microsoft.com/office/drawing/2014/main" val="2730470533"/>
                    </a:ext>
                  </a:extLst>
                </a:gridCol>
                <a:gridCol w="807788">
                  <a:extLst>
                    <a:ext uri="{9D8B030D-6E8A-4147-A177-3AD203B41FA5}">
                      <a16:colId xmlns:a16="http://schemas.microsoft.com/office/drawing/2014/main" val="2154696798"/>
                    </a:ext>
                  </a:extLst>
                </a:gridCol>
                <a:gridCol w="807788">
                  <a:extLst>
                    <a:ext uri="{9D8B030D-6E8A-4147-A177-3AD203B41FA5}">
                      <a16:colId xmlns:a16="http://schemas.microsoft.com/office/drawing/2014/main" val="587723465"/>
                    </a:ext>
                  </a:extLst>
                </a:gridCol>
              </a:tblGrid>
              <a:tr h="190500">
                <a:tc gridSpan="6">
                  <a:txBody>
                    <a:bodyPr/>
                    <a:lstStyle/>
                    <a:p>
                      <a:pPr algn="ctr" fontAlgn="b"/>
                      <a:r>
                        <a:rPr lang="es-MX" sz="1100" b="1" i="0" u="none" strike="noStrike" dirty="0">
                          <a:solidFill>
                            <a:srgbClr val="000000"/>
                          </a:solidFill>
                          <a:effectLst/>
                          <a:latin typeface="Times New Roman" panose="02020603050405020304" pitchFamily="18" charset="0"/>
                        </a:rPr>
                        <a:t>Cost </a:t>
                      </a:r>
                      <a:r>
                        <a:rPr lang="es-MX" sz="1100" b="1" i="0" u="none" strike="noStrike" dirty="0" err="1">
                          <a:solidFill>
                            <a:srgbClr val="000000"/>
                          </a:solidFill>
                          <a:effectLst/>
                          <a:latin typeface="Times New Roman" panose="02020603050405020304" pitchFamily="18" charset="0"/>
                        </a:rPr>
                        <a:t>Effectiveness</a:t>
                      </a:r>
                      <a:r>
                        <a:rPr lang="es-MX" sz="1100" b="1" i="0" u="none" strike="noStrike" dirty="0">
                          <a:solidFill>
                            <a:srgbClr val="000000"/>
                          </a:solidFill>
                          <a:effectLst/>
                          <a:latin typeface="Times New Roman" panose="02020603050405020304" pitchFamily="18" charset="0"/>
                        </a:rPr>
                        <a:t> </a:t>
                      </a:r>
                      <a:r>
                        <a:rPr lang="es-MX" sz="1100" b="1" i="0" u="none" strike="noStrike" dirty="0" err="1">
                          <a:solidFill>
                            <a:srgbClr val="000000"/>
                          </a:solidFill>
                          <a:effectLst/>
                          <a:latin typeface="Times New Roman" panose="02020603050405020304" pitchFamily="18" charset="0"/>
                        </a:rPr>
                        <a:t>Analysis</a:t>
                      </a:r>
                      <a:r>
                        <a:rPr lang="es-MX" sz="1100" b="1" i="0" u="none" strike="noStrike" dirty="0">
                          <a:solidFill>
                            <a:srgbClr val="000000"/>
                          </a:solidFill>
                          <a:effectLst/>
                          <a:latin typeface="Times New Roman" panose="02020603050405020304" pitchFamily="18" charset="0"/>
                        </a:rPr>
                        <a:t>: </a:t>
                      </a:r>
                      <a:r>
                        <a:rPr lang="es-MX" sz="1100" b="1" i="0" u="none" strike="noStrike" dirty="0" err="1">
                          <a:solidFill>
                            <a:srgbClr val="000000"/>
                          </a:solidFill>
                          <a:effectLst/>
                          <a:latin typeface="Times New Roman" panose="02020603050405020304" pitchFamily="18" charset="0"/>
                        </a:rPr>
                        <a:t>Intubated</a:t>
                      </a:r>
                      <a:r>
                        <a:rPr lang="es-MX"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sz="11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Intubated</a:t>
                      </a:r>
                      <a:r>
                        <a:rPr lang="es-MX"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sz="11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Overall</a:t>
                      </a:r>
                      <a:r>
                        <a:rPr lang="es-MX"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MX" sz="1100" b="1" i="0" u="none" strike="noStrike" dirty="0">
                        <a:solidFill>
                          <a:srgbClr val="000000"/>
                        </a:solidFill>
                        <a:effectLst/>
                        <a:latin typeface="Times New Roman" panose="02020603050405020304" pitchFamily="18"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613001250"/>
                  </a:ext>
                </a:extLst>
              </a:tr>
              <a:tr h="373380">
                <a:tc>
                  <a:txBody>
                    <a:bodyPr/>
                    <a:lstStyle/>
                    <a:p>
                      <a:pPr algn="ctr" fontAlgn="ctr"/>
                      <a:r>
                        <a:rPr lang="es-MX" sz="1000" b="0" i="0" u="none" strike="noStrike">
                          <a:solidFill>
                            <a:srgbClr val="000000"/>
                          </a:solidFill>
                          <a:effectLst/>
                          <a:latin typeface="Times New Roman" panose="02020603050405020304" pitchFamily="18" charset="0"/>
                        </a:rPr>
                        <a:t>Strategy</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Times New Roman" panose="02020603050405020304" pitchFamily="18" charset="0"/>
                        </a:rPr>
                        <a:t>Cost</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Times New Roman" panose="02020603050405020304" pitchFamily="18" charset="0"/>
                        </a:rPr>
                        <a:t>Effect</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Times New Roman" panose="02020603050405020304" pitchFamily="18" charset="0"/>
                        </a:rPr>
                        <a:t>Incremental Cost</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Times New Roman" panose="02020603050405020304" pitchFamily="18" charset="0"/>
                        </a:rPr>
                        <a:t>Incremental Effect</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Times New Roman" panose="02020603050405020304" pitchFamily="18" charset="0"/>
                        </a:rPr>
                        <a:t>ICER</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0877754"/>
                  </a:ext>
                </a:extLst>
              </a:tr>
              <a:tr h="182880">
                <a:tc>
                  <a:txBody>
                    <a:bodyPr/>
                    <a:lstStyle/>
                    <a:p>
                      <a:pPr algn="ctr" fontAlgn="b"/>
                      <a:r>
                        <a:rPr lang="es-MX" sz="1000" b="0" i="1" u="none" strike="noStrike">
                          <a:solidFill>
                            <a:srgbClr val="000000"/>
                          </a:solidFill>
                          <a:effectLst/>
                          <a:latin typeface="Times New Roman" panose="02020603050405020304" pitchFamily="18" charset="0"/>
                        </a:rPr>
                        <a:t>No Treatment</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s-MX" sz="1000" b="0" i="0" u="none" strike="noStrike">
                          <a:solidFill>
                            <a:srgbClr val="000000"/>
                          </a:solidFill>
                          <a:effectLst/>
                          <a:latin typeface="Times New Roman" panose="02020603050405020304" pitchFamily="18" charset="0"/>
                        </a:rPr>
                        <a:t>$932,219</a:t>
                      </a: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MX" sz="1000" b="0" i="0" u="none" strike="noStrike">
                          <a:solidFill>
                            <a:srgbClr val="000000"/>
                          </a:solidFill>
                          <a:effectLst/>
                          <a:latin typeface="Times New Roman" panose="02020603050405020304" pitchFamily="18" charset="0"/>
                        </a:rPr>
                        <a:t>2.0773</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MX" sz="1000" b="0" i="0" u="none" strike="noStrike">
                          <a:solidFill>
                            <a:srgbClr val="000000"/>
                          </a:solidFill>
                          <a:effectLst/>
                          <a:latin typeface="Times New Roman" panose="02020603050405020304" pitchFamily="18" charset="0"/>
                        </a:rPr>
                        <a:t>-</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MX" sz="1000" b="0" i="0" u="none" strike="noStrike">
                          <a:solidFill>
                            <a:srgbClr val="000000"/>
                          </a:solidFill>
                          <a:effectLst/>
                          <a:latin typeface="Times New Roman" panose="02020603050405020304" pitchFamily="18" charset="0"/>
                        </a:rPr>
                        <a:t>-</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MX" sz="1000" b="0" i="0" u="none" strike="noStrike">
                          <a:solidFill>
                            <a:srgbClr val="000000"/>
                          </a:solidFill>
                          <a:effectLst/>
                          <a:latin typeface="Times New Roman" panose="02020603050405020304" pitchFamily="18" charset="0"/>
                        </a:rPr>
                        <a:t>-</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5022709"/>
                  </a:ext>
                </a:extLst>
              </a:tr>
              <a:tr h="190500">
                <a:tc>
                  <a:txBody>
                    <a:bodyPr/>
                    <a:lstStyle/>
                    <a:p>
                      <a:pPr algn="ctr" fontAlgn="b"/>
                      <a:r>
                        <a:rPr lang="es-MX" sz="1000" b="0" i="1" u="none" strike="noStrike">
                          <a:solidFill>
                            <a:srgbClr val="000000"/>
                          </a:solidFill>
                          <a:effectLst/>
                          <a:latin typeface="Times New Roman" panose="02020603050405020304" pitchFamily="18" charset="0"/>
                        </a:rPr>
                        <a:t>Dexamethasone</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s-MX" sz="1000" b="0" i="0" u="none" strike="noStrike">
                          <a:solidFill>
                            <a:srgbClr val="000000"/>
                          </a:solidFill>
                          <a:effectLst/>
                          <a:latin typeface="Times New Roman" panose="02020603050405020304" pitchFamily="18" charset="0"/>
                        </a:rPr>
                        <a:t>$1,216,627</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MX" sz="1000" b="0" i="0" u="none" strike="noStrike">
                          <a:solidFill>
                            <a:srgbClr val="000000"/>
                          </a:solidFill>
                          <a:effectLst/>
                          <a:latin typeface="Times New Roman" panose="02020603050405020304" pitchFamily="18" charset="0"/>
                        </a:rPr>
                        <a:t>3.9342</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MX" sz="1000" b="0" i="0" u="none" strike="noStrike">
                          <a:solidFill>
                            <a:srgbClr val="000000"/>
                          </a:solidFill>
                          <a:effectLst/>
                          <a:latin typeface="Times New Roman" panose="02020603050405020304" pitchFamily="18" charset="0"/>
                        </a:rPr>
                        <a:t>$284,408.00</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MX" sz="1000" b="0" i="0" u="none" strike="noStrike">
                          <a:solidFill>
                            <a:srgbClr val="000000"/>
                          </a:solidFill>
                          <a:effectLst/>
                          <a:latin typeface="Times New Roman" panose="02020603050405020304" pitchFamily="18" charset="0"/>
                        </a:rPr>
                        <a:t>1.85694</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s-MX" sz="1000" b="0" i="0" u="none" strike="noStrike" dirty="0">
                          <a:solidFill>
                            <a:srgbClr val="000000"/>
                          </a:solidFill>
                          <a:effectLst/>
                          <a:latin typeface="Times New Roman" panose="02020603050405020304" pitchFamily="18" charset="0"/>
                        </a:rPr>
                        <a:t>$153,159</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4447516"/>
                  </a:ext>
                </a:extLst>
              </a:tr>
            </a:tbl>
          </a:graphicData>
        </a:graphic>
      </p:graphicFrame>
    </p:spTree>
    <p:extLst>
      <p:ext uri="{BB962C8B-B14F-4D97-AF65-F5344CB8AC3E}">
        <p14:creationId xmlns:p14="http://schemas.microsoft.com/office/powerpoint/2010/main" val="3028704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55276-D8D5-4DD1-841D-A15A6A2AFFB5}"/>
              </a:ext>
            </a:extLst>
          </p:cNvPr>
          <p:cNvSpPr>
            <a:spLocks noGrp="1"/>
          </p:cNvSpPr>
          <p:nvPr>
            <p:ph type="title"/>
          </p:nvPr>
        </p:nvSpPr>
        <p:spPr/>
        <p:txBody>
          <a:bodyPr/>
          <a:lstStyle/>
          <a:p>
            <a:r>
              <a:rPr lang="es-419" dirty="0"/>
              <a:t>Cost-</a:t>
            </a:r>
            <a:r>
              <a:rPr lang="es-419" dirty="0" err="1"/>
              <a:t>Effectiveness</a:t>
            </a:r>
            <a:r>
              <a:rPr lang="es-419" dirty="0"/>
              <a:t> </a:t>
            </a:r>
            <a:r>
              <a:rPr lang="es-419" dirty="0" err="1"/>
              <a:t>Analysis</a:t>
            </a:r>
            <a:r>
              <a:rPr lang="es-419" dirty="0"/>
              <a:t>: </a:t>
            </a:r>
            <a:r>
              <a:rPr lang="es-419" dirty="0" err="1"/>
              <a:t>Hospitalized</a:t>
            </a:r>
            <a:r>
              <a:rPr lang="es-419" dirty="0"/>
              <a:t>, </a:t>
            </a:r>
            <a:r>
              <a:rPr lang="es-419" dirty="0" err="1"/>
              <a:t>Intubated</a:t>
            </a:r>
            <a:endParaRPr lang="es-MX" dirty="0"/>
          </a:p>
        </p:txBody>
      </p:sp>
      <p:sp>
        <p:nvSpPr>
          <p:cNvPr id="3" name="Marcador de contenido 2">
            <a:extLst>
              <a:ext uri="{FF2B5EF4-FFF2-40B4-BE49-F238E27FC236}">
                <a16:creationId xmlns:a16="http://schemas.microsoft.com/office/drawing/2014/main" id="{E7B63728-1FD6-4B9C-A920-3D577400C7DB}"/>
              </a:ext>
            </a:extLst>
          </p:cNvPr>
          <p:cNvSpPr>
            <a:spLocks noGrp="1"/>
          </p:cNvSpPr>
          <p:nvPr>
            <p:ph idx="1"/>
          </p:nvPr>
        </p:nvSpPr>
        <p:spPr>
          <a:xfrm>
            <a:off x="838200" y="1635619"/>
            <a:ext cx="9261764" cy="4667250"/>
          </a:xfrm>
        </p:spPr>
        <p:txBody>
          <a:bodyPr>
            <a:normAutofit/>
          </a:bodyPr>
          <a:lstStyle/>
          <a:p>
            <a:r>
              <a:rPr lang="es-419" sz="2000" dirty="0">
                <a:latin typeface="+mj-lt"/>
              </a:rPr>
              <a:t>CEAC</a:t>
            </a:r>
          </a:p>
          <a:p>
            <a:r>
              <a:rPr lang="es-419" sz="2000" dirty="0" err="1">
                <a:latin typeface="+mj-lt"/>
              </a:rPr>
              <a:t>Range</a:t>
            </a:r>
            <a:r>
              <a:rPr lang="es-419" sz="2000" dirty="0">
                <a:latin typeface="+mj-lt"/>
              </a:rPr>
              <a:t> No Treatment: 0 – 161,192</a:t>
            </a:r>
          </a:p>
          <a:p>
            <a:r>
              <a:rPr lang="es-419" sz="2000" dirty="0" err="1">
                <a:latin typeface="+mj-lt"/>
              </a:rPr>
              <a:t>Range</a:t>
            </a:r>
            <a:r>
              <a:rPr lang="es-419" sz="2000" dirty="0">
                <a:latin typeface="+mj-lt"/>
              </a:rPr>
              <a:t> </a:t>
            </a:r>
            <a:r>
              <a:rPr lang="es-419" sz="2000" dirty="0" err="1">
                <a:latin typeface="+mj-lt"/>
              </a:rPr>
              <a:t>Dexamethasone</a:t>
            </a:r>
            <a:r>
              <a:rPr lang="es-419" sz="2000" dirty="0">
                <a:latin typeface="+mj-lt"/>
              </a:rPr>
              <a:t>: 161,192 – 439,613</a:t>
            </a:r>
            <a:endParaRPr lang="es-419" dirty="0"/>
          </a:p>
          <a:p>
            <a:endParaRPr lang="es-419" dirty="0"/>
          </a:p>
          <a:p>
            <a:endParaRPr lang="es-419" dirty="0"/>
          </a:p>
          <a:p>
            <a:endParaRPr lang="es-419" dirty="0"/>
          </a:p>
          <a:p>
            <a:endParaRPr lang="es-419" dirty="0"/>
          </a:p>
          <a:p>
            <a:endParaRPr lang="en-US" dirty="0"/>
          </a:p>
          <a:p>
            <a:endParaRPr lang="en-US" dirty="0"/>
          </a:p>
          <a:p>
            <a:endParaRPr lang="en-US" dirty="0"/>
          </a:p>
        </p:txBody>
      </p:sp>
      <p:pic>
        <p:nvPicPr>
          <p:cNvPr id="7" name="Imagen 6">
            <a:extLst>
              <a:ext uri="{FF2B5EF4-FFF2-40B4-BE49-F238E27FC236}">
                <a16:creationId xmlns:a16="http://schemas.microsoft.com/office/drawing/2014/main" id="{74DF133C-D454-4DF9-B6B7-F3D40C510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4327" y="2692342"/>
            <a:ext cx="5509658" cy="3935470"/>
          </a:xfrm>
          <a:prstGeom prst="rect">
            <a:avLst/>
          </a:prstGeom>
        </p:spPr>
      </p:pic>
    </p:spTree>
    <p:extLst>
      <p:ext uri="{BB962C8B-B14F-4D97-AF65-F5344CB8AC3E}">
        <p14:creationId xmlns:p14="http://schemas.microsoft.com/office/powerpoint/2010/main" val="390267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1DF234-2C12-4F8D-939A-38F46E7CF9FA}"/>
              </a:ext>
            </a:extLst>
          </p:cNvPr>
          <p:cNvSpPr>
            <a:spLocks noGrp="1"/>
          </p:cNvSpPr>
          <p:nvPr>
            <p:ph type="title"/>
          </p:nvPr>
        </p:nvSpPr>
        <p:spPr/>
        <p:txBody>
          <a:bodyPr/>
          <a:lstStyle/>
          <a:p>
            <a:r>
              <a:rPr lang="es-419" dirty="0" err="1"/>
              <a:t>Objective</a:t>
            </a:r>
            <a:endParaRPr lang="es-MX" dirty="0"/>
          </a:p>
        </p:txBody>
      </p:sp>
      <p:sp>
        <p:nvSpPr>
          <p:cNvPr id="3" name="Marcador de contenido 2">
            <a:extLst>
              <a:ext uri="{FF2B5EF4-FFF2-40B4-BE49-F238E27FC236}">
                <a16:creationId xmlns:a16="http://schemas.microsoft.com/office/drawing/2014/main" id="{CB8691A2-AC58-420C-AC4A-8EEC2A431068}"/>
              </a:ext>
            </a:extLst>
          </p:cNvPr>
          <p:cNvSpPr>
            <a:spLocks noGrp="1"/>
          </p:cNvSpPr>
          <p:nvPr>
            <p:ph idx="1"/>
          </p:nvPr>
        </p:nvSpPr>
        <p:spPr/>
        <p:txBody>
          <a:bodyPr/>
          <a:lstStyle/>
          <a:p>
            <a:r>
              <a:rPr lang="en-US" dirty="0">
                <a:latin typeface="+mj-lt"/>
              </a:rPr>
              <a:t>The aims of this analysis are twofold:</a:t>
            </a:r>
          </a:p>
          <a:p>
            <a:pPr marL="0" indent="0">
              <a:buNone/>
            </a:pPr>
            <a:endParaRPr lang="en-US" dirty="0">
              <a:latin typeface="+mj-lt"/>
            </a:endParaRPr>
          </a:p>
          <a:p>
            <a:pPr lvl="1" algn="just"/>
            <a:r>
              <a:rPr lang="en-US" dirty="0">
                <a:latin typeface="+mj-lt"/>
              </a:rPr>
              <a:t>To estimate the COVID-19 specific mortality for the population over 45 years of age in Mexico using relative survival methods.</a:t>
            </a:r>
          </a:p>
          <a:p>
            <a:pPr marL="457200" lvl="1" indent="0" algn="just">
              <a:buNone/>
            </a:pPr>
            <a:endParaRPr lang="en-US" dirty="0">
              <a:latin typeface="+mj-lt"/>
            </a:endParaRPr>
          </a:p>
          <a:p>
            <a:pPr lvl="1" algn="just"/>
            <a:r>
              <a:rPr lang="en-US" dirty="0">
                <a:latin typeface="+mj-lt"/>
              </a:rPr>
              <a:t>Quantify the costs, effectiveness and cost-effectiveness using a microsimulation model of different treatments that aim to reduce the COVID-19-specific mortality.</a:t>
            </a:r>
            <a:endParaRPr lang="es-MX" dirty="0">
              <a:latin typeface="+mj-lt"/>
            </a:endParaRPr>
          </a:p>
        </p:txBody>
      </p:sp>
    </p:spTree>
    <p:extLst>
      <p:ext uri="{BB962C8B-B14F-4D97-AF65-F5344CB8AC3E}">
        <p14:creationId xmlns:p14="http://schemas.microsoft.com/office/powerpoint/2010/main" val="70663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B9DD14-F6DB-4D0D-839D-BC3606E81767}"/>
              </a:ext>
            </a:extLst>
          </p:cNvPr>
          <p:cNvSpPr>
            <a:spLocks noGrp="1"/>
          </p:cNvSpPr>
          <p:nvPr>
            <p:ph type="title"/>
          </p:nvPr>
        </p:nvSpPr>
        <p:spPr/>
        <p:txBody>
          <a:bodyPr/>
          <a:lstStyle/>
          <a:p>
            <a:r>
              <a:rPr lang="es-419" dirty="0"/>
              <a:t>Data</a:t>
            </a:r>
            <a:endParaRPr lang="es-MX" dirty="0"/>
          </a:p>
        </p:txBody>
      </p:sp>
      <p:sp>
        <p:nvSpPr>
          <p:cNvPr id="3" name="Marcador de contenido 2">
            <a:extLst>
              <a:ext uri="{FF2B5EF4-FFF2-40B4-BE49-F238E27FC236}">
                <a16:creationId xmlns:a16="http://schemas.microsoft.com/office/drawing/2014/main" id="{BAE3C84B-EC71-41C3-A3A7-E81E375E96C9}"/>
              </a:ext>
            </a:extLst>
          </p:cNvPr>
          <p:cNvSpPr>
            <a:spLocks noGrp="1"/>
          </p:cNvSpPr>
          <p:nvPr>
            <p:ph idx="1"/>
          </p:nvPr>
        </p:nvSpPr>
        <p:spPr/>
        <p:txBody>
          <a:bodyPr/>
          <a:lstStyle/>
          <a:p>
            <a:pPr algn="just"/>
            <a:r>
              <a:rPr lang="en-US" dirty="0">
                <a:latin typeface="Calibri Light "/>
              </a:rPr>
              <a:t>We used data from the National Epidemiological Surveillance System base</a:t>
            </a:r>
            <a:r>
              <a:rPr lang="es-MX" dirty="0">
                <a:latin typeface="Calibri Light "/>
              </a:rPr>
              <a:t> </a:t>
            </a:r>
            <a:r>
              <a:rPr lang="en-US" dirty="0">
                <a:latin typeface="Calibri Light "/>
              </a:rPr>
              <a:t>for monitoring possible cases of COVID-19</a:t>
            </a:r>
            <a:r>
              <a:rPr lang="es-MX" dirty="0">
                <a:latin typeface="Calibri Light "/>
              </a:rPr>
              <a:t> (</a:t>
            </a:r>
            <a:r>
              <a:rPr lang="es-MX" dirty="0" err="1">
                <a:latin typeface="Calibri Light "/>
              </a:rPr>
              <a:t>Public</a:t>
            </a:r>
            <a:r>
              <a:rPr lang="es-MX" dirty="0">
                <a:latin typeface="Calibri Light "/>
              </a:rPr>
              <a:t> data bases </a:t>
            </a:r>
            <a:r>
              <a:rPr lang="es-MX" dirty="0" err="1">
                <a:latin typeface="Calibri Light "/>
              </a:rPr>
              <a:t>by</a:t>
            </a:r>
            <a:r>
              <a:rPr lang="es-MX" dirty="0">
                <a:latin typeface="Calibri Light "/>
              </a:rPr>
              <a:t> </a:t>
            </a:r>
            <a:r>
              <a:rPr lang="es-MX" dirty="0" err="1">
                <a:latin typeface="Calibri Light "/>
              </a:rPr>
              <a:t>Mexico’s</a:t>
            </a:r>
            <a:r>
              <a:rPr lang="es-MX" dirty="0">
                <a:latin typeface="Calibri Light "/>
              </a:rPr>
              <a:t> </a:t>
            </a:r>
            <a:r>
              <a:rPr lang="es-MX" dirty="0" err="1">
                <a:latin typeface="Calibri Light "/>
              </a:rPr>
              <a:t>Ministry</a:t>
            </a:r>
            <a:r>
              <a:rPr lang="es-MX" dirty="0">
                <a:latin typeface="Calibri Light "/>
              </a:rPr>
              <a:t> </a:t>
            </a:r>
            <a:r>
              <a:rPr lang="es-MX" dirty="0" err="1">
                <a:latin typeface="Calibri Light "/>
              </a:rPr>
              <a:t>of</a:t>
            </a:r>
            <a:r>
              <a:rPr lang="es-MX" dirty="0">
                <a:latin typeface="Calibri Light "/>
              </a:rPr>
              <a:t> </a:t>
            </a:r>
            <a:r>
              <a:rPr lang="es-MX" dirty="0" err="1">
                <a:latin typeface="Calibri Light "/>
              </a:rPr>
              <a:t>health</a:t>
            </a:r>
            <a:r>
              <a:rPr lang="es-MX" dirty="0">
                <a:latin typeface="Calibri Light "/>
              </a:rPr>
              <a:t>)</a:t>
            </a:r>
            <a:r>
              <a:rPr lang="en-US" dirty="0">
                <a:latin typeface="Calibri Light "/>
              </a:rPr>
              <a:t>. </a:t>
            </a:r>
            <a:r>
              <a:rPr lang="es-MX" dirty="0">
                <a:latin typeface="Calibri Light "/>
              </a:rPr>
              <a:t> </a:t>
            </a:r>
          </a:p>
          <a:p>
            <a:pPr algn="just"/>
            <a:r>
              <a:rPr lang="en-US" dirty="0">
                <a:latin typeface="Calibri Light "/>
              </a:rPr>
              <a:t>We classify these patients by sex, age group, and whether they were intubated. </a:t>
            </a:r>
            <a:r>
              <a:rPr lang="es-MX" dirty="0">
                <a:latin typeface="Calibri Light "/>
              </a:rPr>
              <a:t> </a:t>
            </a:r>
          </a:p>
          <a:p>
            <a:pPr algn="just"/>
            <a:r>
              <a:rPr lang="en-US" dirty="0">
                <a:latin typeface="Calibri Light "/>
              </a:rPr>
              <a:t>Age groups: 45 – 54, 55 – 64, 65 – 69, 70 +.</a:t>
            </a:r>
          </a:p>
          <a:p>
            <a:pPr algn="just"/>
            <a:endParaRPr lang="es-MX" dirty="0">
              <a:latin typeface="+mj-lt"/>
            </a:endParaRPr>
          </a:p>
        </p:txBody>
      </p:sp>
    </p:spTree>
    <p:extLst>
      <p:ext uri="{BB962C8B-B14F-4D97-AF65-F5344CB8AC3E}">
        <p14:creationId xmlns:p14="http://schemas.microsoft.com/office/powerpoint/2010/main" val="305565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A99C00-FCFB-410F-A603-64E3946CF116}"/>
              </a:ext>
            </a:extLst>
          </p:cNvPr>
          <p:cNvSpPr>
            <a:spLocks noGrp="1"/>
          </p:cNvSpPr>
          <p:nvPr>
            <p:ph type="title"/>
          </p:nvPr>
        </p:nvSpPr>
        <p:spPr/>
        <p:txBody>
          <a:bodyPr/>
          <a:lstStyle/>
          <a:p>
            <a:r>
              <a:rPr lang="es-419" dirty="0" err="1"/>
              <a:t>Relative</a:t>
            </a:r>
            <a:r>
              <a:rPr lang="es-419" dirty="0"/>
              <a:t> </a:t>
            </a:r>
            <a:r>
              <a:rPr lang="es-419" dirty="0" err="1"/>
              <a:t>Risk</a:t>
            </a:r>
            <a:endParaRPr lang="es-MX"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D0C7A5B-579A-43B2-9548-616337FF3256}"/>
                  </a:ext>
                </a:extLst>
              </p:cNvPr>
              <p:cNvSpPr>
                <a:spLocks noGrp="1"/>
              </p:cNvSpPr>
              <p:nvPr>
                <p:ph idx="1"/>
              </p:nvPr>
            </p:nvSpPr>
            <p:spPr>
              <a:xfrm>
                <a:off x="689758" y="1445613"/>
                <a:ext cx="10515600" cy="4812681"/>
              </a:xfrm>
            </p:spPr>
            <p:txBody>
              <a:bodyPr>
                <a:normAutofit/>
              </a:bodyPr>
              <a:lstStyle/>
              <a:p>
                <a:pPr marL="0" indent="0" algn="just">
                  <a:buNone/>
                </a:pPr>
                <a:endParaRPr lang="en-US" dirty="0">
                  <a:latin typeface="+mj-lt"/>
                </a:endParaRPr>
              </a:p>
              <a:p>
                <a:pPr algn="just"/>
                <a:r>
                  <a:rPr lang="en-US" dirty="0">
                    <a:latin typeface="+mj-lt"/>
                  </a:rPr>
                  <a:t>Relative survival consists in the ratio between the survival of the cohort analyzed </a:t>
                </a:r>
                <a14:m>
                  <m:oMath xmlns:m="http://schemas.openxmlformats.org/officeDocument/2006/math">
                    <m:sSub>
                      <m:sSubPr>
                        <m:ctrlPr>
                          <a:rPr lang="es-MX"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𝑂</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latin typeface="+mj-lt"/>
                  </a:rPr>
                  <a:t> and the expected survival of the population </a:t>
                </a:r>
                <a14:m>
                  <m:oMath xmlns:m="http://schemas.openxmlformats.org/officeDocument/2006/math">
                    <m:sSub>
                      <m:sSubPr>
                        <m:ctrlPr>
                          <a:rPr lang="es-MX"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𝑝</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latin typeface="+mj-lt"/>
                  </a:rPr>
                  <a:t> normally obtained from population mortality information. Relative survival is defined as </a:t>
                </a:r>
                <a14:m>
                  <m:oMath xmlns:m="http://schemas.openxmlformats.org/officeDocument/2006/math">
                    <m:sSub>
                      <m:sSubPr>
                        <m:ctrlPr>
                          <a:rPr lang="es-MX"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𝑅</m:t>
                        </m:r>
                      </m:sub>
                    </m:sSub>
                    <m:d>
                      <m:dPr>
                        <m:ctrlPr>
                          <a:rPr lang="es-MX"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s-MX"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𝑂</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b>
                      <m:sSubPr>
                        <m:ctrlPr>
                          <a:rPr lang="es-MX"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𝑃</m:t>
                        </m:r>
                      </m:sub>
                    </m:sSub>
                    <m:d>
                      <m:dPr>
                        <m:ctrlPr>
                          <a:rPr lang="es-MX" i="1">
                            <a:latin typeface="Cambria Math" panose="02040503050406030204" pitchFamily="18" charset="0"/>
                          </a:rPr>
                        </m:ctrlPr>
                      </m:dPr>
                      <m:e>
                        <m:r>
                          <a:rPr lang="en-US" i="1">
                            <a:latin typeface="Cambria Math" panose="02040503050406030204" pitchFamily="18" charset="0"/>
                          </a:rPr>
                          <m:t>𝑡</m:t>
                        </m:r>
                      </m:e>
                    </m:d>
                  </m:oMath>
                </a14:m>
                <a:r>
                  <a:rPr lang="es-MX" dirty="0">
                    <a:latin typeface="+mj-lt"/>
                  </a:rPr>
                  <a:t>.</a:t>
                </a:r>
              </a:p>
              <a:p>
                <a:pPr algn="just"/>
                <a:r>
                  <a:rPr lang="en-US" dirty="0">
                    <a:latin typeface="+mj-lt"/>
                  </a:rPr>
                  <a:t>This methodology allows to report overall hazard </a:t>
                </a:r>
                <a14:m>
                  <m:oMath xmlns:m="http://schemas.openxmlformats.org/officeDocument/2006/math">
                    <m:sSub>
                      <m:sSubPr>
                        <m:ctrlPr>
                          <a:rPr lang="es-MX" i="1">
                            <a:latin typeface="Cambria Math" panose="02040503050406030204" pitchFamily="18" charset="0"/>
                          </a:rPr>
                        </m:ctrlPr>
                      </m:sSubPr>
                      <m:e>
                        <m:r>
                          <a:rPr lang="en-US" i="1">
                            <a:latin typeface="Cambria Math" panose="02040503050406030204" pitchFamily="18" charset="0"/>
                          </a:rPr>
                          <m:t>𝜆</m:t>
                        </m:r>
                      </m:e>
                      <m:sub>
                        <m:sSub>
                          <m:sSubPr>
                            <m:ctrlPr>
                              <a:rPr lang="es-MX"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𝑖</m:t>
                            </m:r>
                          </m:sub>
                        </m:sSub>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latin typeface="+mj-lt"/>
                  </a:rPr>
                  <a:t> over time, which could be written as the sum of the disease-specific hazard </a:t>
                </a:r>
                <a14:m>
                  <m:oMath xmlns:m="http://schemas.openxmlformats.org/officeDocument/2006/math">
                    <m:sSub>
                      <m:sSubPr>
                        <m:ctrlPr>
                          <a:rPr lang="es-MX" i="1">
                            <a:latin typeface="Cambria Math" panose="02040503050406030204" pitchFamily="18" charset="0"/>
                          </a:rPr>
                        </m:ctrlPr>
                      </m:sSubPr>
                      <m:e>
                        <m:r>
                          <a:rPr lang="en-US" i="1">
                            <a:latin typeface="Cambria Math" panose="02040503050406030204" pitchFamily="18" charset="0"/>
                          </a:rPr>
                          <m:t>𝜆</m:t>
                        </m:r>
                      </m:e>
                      <m:sub>
                        <m:sSub>
                          <m:sSubPr>
                            <m:ctrlPr>
                              <a:rPr lang="es-MX"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𝑖</m:t>
                            </m:r>
                          </m:sub>
                        </m:sSub>
                      </m:sub>
                    </m:sSub>
                    <m:d>
                      <m:dPr>
                        <m:ctrlPr>
                          <a:rPr lang="es-MX" i="1">
                            <a:latin typeface="Cambria Math" panose="02040503050406030204" pitchFamily="18" charset="0"/>
                          </a:rPr>
                        </m:ctrlPr>
                      </m:dPr>
                      <m:e>
                        <m:r>
                          <a:rPr lang="en-US" i="1">
                            <a:latin typeface="Cambria Math" panose="02040503050406030204" pitchFamily="18" charset="0"/>
                          </a:rPr>
                          <m:t>𝑡</m:t>
                        </m:r>
                      </m:e>
                    </m:d>
                  </m:oMath>
                </a14:m>
                <a:r>
                  <a:rPr lang="en-US" dirty="0">
                    <a:latin typeface="+mj-lt"/>
                  </a:rPr>
                  <a:t> and the background population hazard </a:t>
                </a:r>
                <a14:m>
                  <m:oMath xmlns:m="http://schemas.openxmlformats.org/officeDocument/2006/math">
                    <m:sSub>
                      <m:sSubPr>
                        <m:ctrlPr>
                          <a:rPr lang="es-MX" i="1">
                            <a:latin typeface="Cambria Math" panose="02040503050406030204" pitchFamily="18" charset="0"/>
                          </a:rPr>
                        </m:ctrlPr>
                      </m:sSubPr>
                      <m:e>
                        <m:r>
                          <a:rPr lang="en-US" i="1">
                            <a:latin typeface="Cambria Math" panose="02040503050406030204" pitchFamily="18" charset="0"/>
                          </a:rPr>
                          <m:t>𝜆</m:t>
                        </m:r>
                      </m:e>
                      <m:sub>
                        <m:sSub>
                          <m:sSubPr>
                            <m:ctrlPr>
                              <a:rPr lang="es-MX"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sub>
                        </m:sSub>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endParaRPr lang="es-MX" dirty="0">
                  <a:latin typeface="+mj-lt"/>
                </a:endParaRPr>
              </a:p>
            </p:txBody>
          </p:sp>
        </mc:Choice>
        <mc:Fallback xmlns="">
          <p:sp>
            <p:nvSpPr>
              <p:cNvPr id="3" name="Marcador de contenido 2">
                <a:extLst>
                  <a:ext uri="{FF2B5EF4-FFF2-40B4-BE49-F238E27FC236}">
                    <a16:creationId xmlns:a16="http://schemas.microsoft.com/office/drawing/2014/main" id="{CD0C7A5B-579A-43B2-9548-616337FF3256}"/>
                  </a:ext>
                </a:extLst>
              </p:cNvPr>
              <p:cNvSpPr>
                <a:spLocks noGrp="1" noRot="1" noChangeAspect="1" noMove="1" noResize="1" noEditPoints="1" noAdjustHandles="1" noChangeArrowheads="1" noChangeShapeType="1" noTextEdit="1"/>
              </p:cNvSpPr>
              <p:nvPr>
                <p:ph idx="1"/>
              </p:nvPr>
            </p:nvSpPr>
            <p:spPr>
              <a:xfrm>
                <a:off x="689758" y="1445613"/>
                <a:ext cx="10515600" cy="4812681"/>
              </a:xfrm>
              <a:blipFill>
                <a:blip r:embed="rId2"/>
                <a:stretch>
                  <a:fillRect l="-1043" r="-1217"/>
                </a:stretch>
              </a:blipFill>
            </p:spPr>
            <p:txBody>
              <a:bodyPr/>
              <a:lstStyle/>
              <a:p>
                <a:r>
                  <a:rPr lang="es-MX">
                    <a:noFill/>
                  </a:rPr>
                  <a:t> </a:t>
                </a:r>
              </a:p>
            </p:txBody>
          </p:sp>
        </mc:Fallback>
      </mc:AlternateContent>
    </p:spTree>
    <p:extLst>
      <p:ext uri="{BB962C8B-B14F-4D97-AF65-F5344CB8AC3E}">
        <p14:creationId xmlns:p14="http://schemas.microsoft.com/office/powerpoint/2010/main" val="113679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46835E-9225-4229-AC9F-6253F5FAE71B}"/>
              </a:ext>
            </a:extLst>
          </p:cNvPr>
          <p:cNvSpPr>
            <a:spLocks noGrp="1"/>
          </p:cNvSpPr>
          <p:nvPr>
            <p:ph type="title"/>
          </p:nvPr>
        </p:nvSpPr>
        <p:spPr/>
        <p:txBody>
          <a:bodyPr/>
          <a:lstStyle/>
          <a:p>
            <a:r>
              <a:rPr lang="es-419" dirty="0" err="1"/>
              <a:t>Disease-specific</a:t>
            </a:r>
            <a:r>
              <a:rPr lang="es-419" dirty="0"/>
              <a:t> Hazard</a:t>
            </a:r>
            <a:endParaRPr lang="es-MX"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EAA72040-D654-48C0-898D-192E21801F48}"/>
                  </a:ext>
                </a:extLst>
              </p:cNvPr>
              <p:cNvSpPr>
                <a:spLocks noGrp="1"/>
              </p:cNvSpPr>
              <p:nvPr>
                <p:ph idx="1"/>
              </p:nvPr>
            </p:nvSpPr>
            <p:spPr/>
            <p:txBody>
              <a:bodyPr>
                <a:normAutofit/>
              </a:bodyPr>
              <a:lstStyle/>
              <a:p>
                <a:pPr algn="just">
                  <a:lnSpc>
                    <a:spcPct val="120000"/>
                  </a:lnSpc>
                </a:pPr>
                <a:r>
                  <a:rPr lang="es-419" dirty="0">
                    <a:latin typeface="+mj-lt"/>
                  </a:rPr>
                  <a:t>I </a:t>
                </a:r>
                <a:r>
                  <a:rPr lang="es-419" dirty="0" err="1">
                    <a:latin typeface="+mj-lt"/>
                  </a:rPr>
                  <a:t>extracted</a:t>
                </a:r>
                <a:r>
                  <a:rPr lang="es-419" dirty="0">
                    <a:latin typeface="+mj-lt"/>
                  </a:rPr>
                  <a:t> </a:t>
                </a:r>
                <a:r>
                  <a:rPr lang="es-419" dirty="0" err="1">
                    <a:latin typeface="+mj-lt"/>
                  </a:rPr>
                  <a:t>the</a:t>
                </a:r>
                <a:r>
                  <a:rPr lang="es-419" dirty="0">
                    <a:latin typeface="+mj-lt"/>
                  </a:rPr>
                  <a:t> d</a:t>
                </a:r>
                <a:r>
                  <a:rPr lang="en-US" dirty="0" err="1">
                    <a:latin typeface="+mj-lt"/>
                  </a:rPr>
                  <a:t>isease</a:t>
                </a:r>
                <a:r>
                  <a:rPr lang="en-US" dirty="0">
                    <a:latin typeface="+mj-lt"/>
                  </a:rPr>
                  <a:t>-specific hazard </a:t>
                </a:r>
                <a:r>
                  <a:rPr lang="es-419" dirty="0" err="1">
                    <a:latin typeface="+mj-lt"/>
                  </a:rPr>
                  <a:t>from</a:t>
                </a:r>
                <a:r>
                  <a:rPr lang="es-419" dirty="0">
                    <a:latin typeface="+mj-lt"/>
                  </a:rPr>
                  <a:t> a </a:t>
                </a:r>
                <a:r>
                  <a:rPr lang="es-419" dirty="0" err="1">
                    <a:latin typeface="+mj-lt"/>
                  </a:rPr>
                  <a:t>modified</a:t>
                </a:r>
                <a:r>
                  <a:rPr lang="es-419" dirty="0">
                    <a:latin typeface="+mj-lt"/>
                  </a:rPr>
                  <a:t> </a:t>
                </a:r>
                <a:r>
                  <a:rPr lang="es-419" dirty="0" err="1">
                    <a:latin typeface="+mj-lt"/>
                  </a:rPr>
                  <a:t>versions</a:t>
                </a:r>
                <a:r>
                  <a:rPr lang="es-419" dirty="0">
                    <a:latin typeface="+mj-lt"/>
                  </a:rPr>
                  <a:t> </a:t>
                </a:r>
                <a:r>
                  <a:rPr lang="es-419" dirty="0" err="1">
                    <a:latin typeface="+mj-lt"/>
                  </a:rPr>
                  <a:t>of</a:t>
                </a:r>
                <a:r>
                  <a:rPr lang="es-419" dirty="0">
                    <a:latin typeface="+mj-lt"/>
                  </a:rPr>
                  <a:t> </a:t>
                </a:r>
                <a:r>
                  <a:rPr lang="es-419" dirty="0" err="1">
                    <a:latin typeface="+mj-lt"/>
                  </a:rPr>
                  <a:t>function</a:t>
                </a:r>
                <a:r>
                  <a:rPr lang="es-419" dirty="0">
                    <a:latin typeface="+mj-lt"/>
                  </a:rPr>
                  <a:t> </a:t>
                </a:r>
                <a:r>
                  <a:rPr lang="es-419" i="1" dirty="0" err="1">
                    <a:latin typeface="+mj-lt"/>
                  </a:rPr>
                  <a:t>relsurv</a:t>
                </a:r>
                <a:r>
                  <a:rPr lang="es-419" dirty="0">
                    <a:latin typeface="+mj-lt"/>
                  </a:rPr>
                  <a:t> </a:t>
                </a:r>
                <a:r>
                  <a:rPr lang="es-419" dirty="0" err="1">
                    <a:latin typeface="+mj-lt"/>
                  </a:rPr>
                  <a:t>package</a:t>
                </a:r>
                <a:r>
                  <a:rPr lang="es-419" dirty="0">
                    <a:latin typeface="+mj-lt"/>
                  </a:rPr>
                  <a:t> </a:t>
                </a:r>
                <a:r>
                  <a:rPr lang="es-419" dirty="0" err="1">
                    <a:latin typeface="+mj-lt"/>
                  </a:rPr>
                  <a:t>of</a:t>
                </a:r>
                <a:r>
                  <a:rPr lang="es-419" dirty="0">
                    <a:latin typeface="+mj-lt"/>
                  </a:rPr>
                  <a:t> </a:t>
                </a:r>
                <a:r>
                  <a:rPr lang="es-419" dirty="0" err="1">
                    <a:latin typeface="+mj-lt"/>
                  </a:rPr>
                  <a:t>Pohar-Perme</a:t>
                </a:r>
                <a:r>
                  <a:rPr lang="es-419" dirty="0">
                    <a:latin typeface="+mj-lt"/>
                  </a:rPr>
                  <a:t>, </a:t>
                </a:r>
                <a:r>
                  <a:rPr lang="es-419" dirty="0" err="1">
                    <a:latin typeface="+mj-lt"/>
                  </a:rPr>
                  <a:t>who</a:t>
                </a:r>
                <a:r>
                  <a:rPr lang="es-419" dirty="0">
                    <a:latin typeface="+mj-lt"/>
                  </a:rPr>
                  <a:t> </a:t>
                </a:r>
                <a:r>
                  <a:rPr lang="es-419" dirty="0" err="1">
                    <a:latin typeface="+mj-lt"/>
                  </a:rPr>
                  <a:t>proposed</a:t>
                </a:r>
                <a:r>
                  <a:rPr lang="es-419" dirty="0">
                    <a:latin typeface="+mj-lt"/>
                  </a:rPr>
                  <a:t> an </a:t>
                </a:r>
                <a:r>
                  <a:rPr lang="es-419" dirty="0" err="1">
                    <a:latin typeface="+mj-lt"/>
                  </a:rPr>
                  <a:t>estimator</a:t>
                </a:r>
                <a:r>
                  <a:rPr lang="es-419" dirty="0">
                    <a:latin typeface="+mj-lt"/>
                  </a:rPr>
                  <a:t> </a:t>
                </a:r>
                <a:r>
                  <a:rPr lang="es-419" dirty="0" err="1">
                    <a:latin typeface="+mj-lt"/>
                  </a:rPr>
                  <a:t>for</a:t>
                </a:r>
                <a:r>
                  <a:rPr lang="es-419" dirty="0">
                    <a:latin typeface="+mj-lt"/>
                  </a:rPr>
                  <a:t> </a:t>
                </a:r>
                <a:r>
                  <a:rPr lang="es-419" dirty="0" err="1">
                    <a:latin typeface="+mj-lt"/>
                  </a:rPr>
                  <a:t>the</a:t>
                </a:r>
                <a:r>
                  <a:rPr lang="es-419" dirty="0">
                    <a:latin typeface="+mj-lt"/>
                  </a:rPr>
                  <a:t> </a:t>
                </a:r>
                <a:r>
                  <a:rPr lang="es-419" i="1" dirty="0" err="1">
                    <a:latin typeface="+mj-lt"/>
                  </a:rPr>
                  <a:t>excess</a:t>
                </a:r>
                <a:r>
                  <a:rPr lang="es-419" dirty="0">
                    <a:latin typeface="+mj-lt"/>
                  </a:rPr>
                  <a:t> </a:t>
                </a:r>
                <a:r>
                  <a:rPr lang="es-419" dirty="0" err="1">
                    <a:latin typeface="+mj-lt"/>
                  </a:rPr>
                  <a:t>or</a:t>
                </a:r>
                <a:r>
                  <a:rPr lang="es-419" dirty="0">
                    <a:latin typeface="+mj-lt"/>
                  </a:rPr>
                  <a:t> </a:t>
                </a:r>
                <a:r>
                  <a:rPr lang="es-419" i="1" dirty="0" err="1">
                    <a:latin typeface="+mj-lt"/>
                  </a:rPr>
                  <a:t>disease-specific</a:t>
                </a:r>
                <a:r>
                  <a:rPr lang="es-419" dirty="0">
                    <a:latin typeface="+mj-lt"/>
                  </a:rPr>
                  <a:t> </a:t>
                </a:r>
                <a:r>
                  <a:rPr lang="es-419" i="1" dirty="0">
                    <a:latin typeface="+mj-lt"/>
                  </a:rPr>
                  <a:t>Hazard </a:t>
                </a:r>
                <a14:m>
                  <m:oMath xmlns:m="http://schemas.openxmlformats.org/officeDocument/2006/math">
                    <m:sSub>
                      <m:sSubPr>
                        <m:ctrlPr>
                          <a:rPr lang="es-419" b="0" i="1" smtClean="0">
                            <a:latin typeface="Cambria Math" panose="02040503050406030204" pitchFamily="18" charset="0"/>
                          </a:rPr>
                        </m:ctrlPr>
                      </m:sSubPr>
                      <m:e>
                        <m:r>
                          <a:rPr lang="es-419" b="0" i="1" smtClean="0">
                            <a:latin typeface="Cambria Math" panose="02040503050406030204" pitchFamily="18" charset="0"/>
                          </a:rPr>
                          <m:t>𝜆</m:t>
                        </m:r>
                      </m:e>
                      <m:sub>
                        <m:r>
                          <a:rPr lang="es-419" b="0" i="1" smtClean="0">
                            <a:latin typeface="Cambria Math" panose="02040503050406030204" pitchFamily="18" charset="0"/>
                          </a:rPr>
                          <m:t>𝐸</m:t>
                        </m:r>
                        <m:r>
                          <a:rPr lang="es-419" b="0" i="1" smtClean="0">
                            <a:latin typeface="Cambria Math" panose="02040503050406030204" pitchFamily="18" charset="0"/>
                          </a:rPr>
                          <m:t>.</m:t>
                        </m:r>
                      </m:sub>
                    </m:sSub>
                  </m:oMath>
                </a14:m>
                <a:endParaRPr lang="en-US" dirty="0">
                  <a:latin typeface="+mj-lt"/>
                </a:endParaRPr>
              </a:p>
              <a:p>
                <a:pPr algn="just"/>
                <a14:m>
                  <m:oMath xmlns:m="http://schemas.openxmlformats.org/officeDocument/2006/math">
                    <m:sSub>
                      <m:sSubPr>
                        <m:ctrlPr>
                          <a:rPr lang="es-419" b="0" i="1" smtClean="0">
                            <a:latin typeface="Cambria Math" panose="02040503050406030204" pitchFamily="18" charset="0"/>
                          </a:rPr>
                        </m:ctrlPr>
                      </m:sSubPr>
                      <m:e>
                        <m:r>
                          <a:rPr lang="es-419" i="1" smtClean="0">
                            <a:latin typeface="Cambria Math" panose="02040503050406030204" pitchFamily="18" charset="0"/>
                          </a:rPr>
                          <m:t>𝑆</m:t>
                        </m:r>
                      </m:e>
                      <m:sub>
                        <m:r>
                          <a:rPr lang="es-419" b="0" i="1" smtClean="0">
                            <a:latin typeface="Cambria Math" panose="02040503050406030204" pitchFamily="18" charset="0"/>
                          </a:rPr>
                          <m:t>𝐸</m:t>
                        </m:r>
                      </m:sub>
                    </m:sSub>
                    <m:d>
                      <m:dPr>
                        <m:ctrlPr>
                          <a:rPr lang="es-419" b="0" i="1" smtClean="0">
                            <a:latin typeface="Cambria Math" panose="02040503050406030204" pitchFamily="18" charset="0"/>
                          </a:rPr>
                        </m:ctrlPr>
                      </m:dPr>
                      <m:e>
                        <m:r>
                          <a:rPr lang="es-419" b="0" i="1" smtClean="0">
                            <a:latin typeface="Cambria Math" panose="02040503050406030204" pitchFamily="18" charset="0"/>
                          </a:rPr>
                          <m:t>𝑡</m:t>
                        </m:r>
                      </m:e>
                    </m:d>
                    <m:r>
                      <a:rPr lang="es-419" b="0" i="1" smtClean="0">
                        <a:latin typeface="Cambria Math" panose="02040503050406030204" pitchFamily="18" charset="0"/>
                      </a:rPr>
                      <m:t>=</m:t>
                    </m:r>
                    <m:sSub>
                      <m:sSubPr>
                        <m:ctrlPr>
                          <a:rPr lang="es-419" b="0" i="1" smtClean="0">
                            <a:latin typeface="Cambria Math" panose="02040503050406030204" pitchFamily="18" charset="0"/>
                          </a:rPr>
                        </m:ctrlPr>
                      </m:sSubPr>
                      <m:e>
                        <m:r>
                          <a:rPr lang="es-419" b="0" i="1" smtClean="0">
                            <a:latin typeface="Cambria Math" panose="02040503050406030204" pitchFamily="18" charset="0"/>
                          </a:rPr>
                          <m:t>𝑆</m:t>
                        </m:r>
                      </m:e>
                      <m:sub>
                        <m:r>
                          <a:rPr lang="es-419" b="0" i="1" smtClean="0">
                            <a:latin typeface="Cambria Math" panose="02040503050406030204" pitchFamily="18" charset="0"/>
                          </a:rPr>
                          <m:t>𝑂</m:t>
                        </m:r>
                      </m:sub>
                    </m:sSub>
                    <m:d>
                      <m:dPr>
                        <m:ctrlPr>
                          <a:rPr lang="es-419" b="0" i="1" smtClean="0">
                            <a:latin typeface="Cambria Math" panose="02040503050406030204" pitchFamily="18" charset="0"/>
                          </a:rPr>
                        </m:ctrlPr>
                      </m:dPr>
                      <m:e>
                        <m:r>
                          <a:rPr lang="es-419" b="0" i="1" smtClean="0">
                            <a:latin typeface="Cambria Math" panose="02040503050406030204" pitchFamily="18" charset="0"/>
                          </a:rPr>
                          <m:t>𝑡</m:t>
                        </m:r>
                      </m:e>
                    </m:d>
                    <m:r>
                      <a:rPr lang="es-419" b="0" i="1" smtClean="0">
                        <a:latin typeface="Cambria Math" panose="02040503050406030204" pitchFamily="18" charset="0"/>
                      </a:rPr>
                      <m:t>−</m:t>
                    </m:r>
                    <m:sSub>
                      <m:sSubPr>
                        <m:ctrlPr>
                          <a:rPr lang="es-419" b="0" i="1" smtClean="0">
                            <a:latin typeface="Cambria Math" panose="02040503050406030204" pitchFamily="18" charset="0"/>
                          </a:rPr>
                        </m:ctrlPr>
                      </m:sSubPr>
                      <m:e>
                        <m:r>
                          <a:rPr lang="es-419" b="0" i="1" smtClean="0">
                            <a:latin typeface="Cambria Math" panose="02040503050406030204" pitchFamily="18" charset="0"/>
                          </a:rPr>
                          <m:t>𝑆</m:t>
                        </m:r>
                      </m:e>
                      <m:sub>
                        <m:r>
                          <a:rPr lang="es-419" b="0" i="1" smtClean="0">
                            <a:latin typeface="Cambria Math" panose="02040503050406030204" pitchFamily="18" charset="0"/>
                          </a:rPr>
                          <m:t>𝑃</m:t>
                        </m:r>
                      </m:sub>
                    </m:sSub>
                    <m:d>
                      <m:dPr>
                        <m:ctrlPr>
                          <a:rPr lang="es-419" b="0" i="1" smtClean="0">
                            <a:latin typeface="Cambria Math" panose="02040503050406030204" pitchFamily="18" charset="0"/>
                          </a:rPr>
                        </m:ctrlPr>
                      </m:dPr>
                      <m:e>
                        <m:r>
                          <a:rPr lang="es-419" b="0" i="1" smtClean="0">
                            <a:latin typeface="Cambria Math" panose="02040503050406030204" pitchFamily="18" charset="0"/>
                          </a:rPr>
                          <m:t>𝑡</m:t>
                        </m:r>
                      </m:e>
                    </m:d>
                    <m:r>
                      <a:rPr lang="es-419" b="0" i="1" smtClean="0">
                        <a:latin typeface="Cambria Math" panose="02040503050406030204" pitchFamily="18" charset="0"/>
                      </a:rPr>
                      <m:t>  </m:t>
                    </m:r>
                  </m:oMath>
                </a14:m>
                <a:r>
                  <a:rPr lang="en-US" dirty="0">
                    <a:latin typeface="+mj-lt"/>
                  </a:rPr>
                  <a:t>      </a:t>
                </a:r>
              </a:p>
              <a:p>
                <a:pPr algn="just"/>
                <a14:m>
                  <m:oMath xmlns:m="http://schemas.openxmlformats.org/officeDocument/2006/math">
                    <m:sSub>
                      <m:sSubPr>
                        <m:ctrlPr>
                          <a:rPr lang="es-419" i="1">
                            <a:latin typeface="Cambria Math" panose="02040503050406030204" pitchFamily="18" charset="0"/>
                          </a:rPr>
                        </m:ctrlPr>
                      </m:sSubPr>
                      <m:e>
                        <m:r>
                          <a:rPr lang="es-419" i="1">
                            <a:latin typeface="Cambria Math" panose="02040503050406030204" pitchFamily="18" charset="0"/>
                          </a:rPr>
                          <m:t>𝑆</m:t>
                        </m:r>
                      </m:e>
                      <m:sub>
                        <m:r>
                          <a:rPr lang="es-419" i="1">
                            <a:latin typeface="Cambria Math" panose="02040503050406030204" pitchFamily="18" charset="0"/>
                          </a:rPr>
                          <m:t>𝐸</m:t>
                        </m:r>
                      </m:sub>
                    </m:sSub>
                    <m:d>
                      <m:dPr>
                        <m:ctrlPr>
                          <a:rPr lang="es-419" i="1">
                            <a:latin typeface="Cambria Math" panose="02040503050406030204" pitchFamily="18" charset="0"/>
                          </a:rPr>
                        </m:ctrlPr>
                      </m:dPr>
                      <m:e>
                        <m:r>
                          <a:rPr lang="es-419" i="1">
                            <a:latin typeface="Cambria Math" panose="02040503050406030204" pitchFamily="18" charset="0"/>
                          </a:rPr>
                          <m:t>𝑡</m:t>
                        </m:r>
                      </m:e>
                    </m:d>
                    <m:r>
                      <a:rPr lang="es-419" i="1">
                        <a:latin typeface="Cambria Math" panose="02040503050406030204" pitchFamily="18" charset="0"/>
                      </a:rPr>
                      <m:t>=</m:t>
                    </m:r>
                    <m:r>
                      <m:rPr>
                        <m:sty m:val="p"/>
                      </m:rPr>
                      <a:rPr lang="es-419" b="0" i="0" smtClean="0">
                        <a:latin typeface="Cambria Math" panose="02040503050406030204" pitchFamily="18" charset="0"/>
                      </a:rPr>
                      <m:t>exp</m:t>
                    </m:r>
                    <m:d>
                      <m:dPr>
                        <m:begChr m:val="{"/>
                        <m:endChr m:val="}"/>
                        <m:ctrlPr>
                          <a:rPr lang="es-419" b="0" i="1" smtClean="0">
                            <a:latin typeface="Cambria Math" panose="02040503050406030204" pitchFamily="18" charset="0"/>
                          </a:rPr>
                        </m:ctrlPr>
                      </m:dPr>
                      <m:e>
                        <m:r>
                          <a:rPr lang="es-419" b="0" i="0" smtClean="0">
                            <a:latin typeface="Cambria Math" panose="02040503050406030204" pitchFamily="18" charset="0"/>
                          </a:rPr>
                          <m:t>− </m:t>
                        </m:r>
                        <m:r>
                          <a:rPr lang="es-419" b="0" i="1" smtClean="0">
                            <a:latin typeface="Cambria Math" panose="02040503050406030204" pitchFamily="18" charset="0"/>
                          </a:rPr>
                          <m:t>∫</m:t>
                        </m:r>
                        <m:sSub>
                          <m:sSubPr>
                            <m:ctrlPr>
                              <a:rPr lang="es-419" b="0" i="1" smtClean="0">
                                <a:latin typeface="Cambria Math" panose="02040503050406030204" pitchFamily="18" charset="0"/>
                              </a:rPr>
                            </m:ctrlPr>
                          </m:sSubPr>
                          <m:e>
                            <m:r>
                              <a:rPr lang="es-419" b="0" i="1" smtClean="0">
                                <a:latin typeface="Cambria Math" panose="02040503050406030204" pitchFamily="18" charset="0"/>
                              </a:rPr>
                              <m:t>𝜆</m:t>
                            </m:r>
                          </m:e>
                          <m:sub>
                            <m:r>
                              <a:rPr lang="es-419" b="0" i="1" smtClean="0">
                                <a:latin typeface="Cambria Math" panose="02040503050406030204" pitchFamily="18" charset="0"/>
                              </a:rPr>
                              <m:t>𝐸</m:t>
                            </m:r>
                          </m:sub>
                        </m:sSub>
                        <m:d>
                          <m:dPr>
                            <m:ctrlPr>
                              <a:rPr lang="es-419" b="0" i="1" smtClean="0">
                                <a:latin typeface="Cambria Math" panose="02040503050406030204" pitchFamily="18" charset="0"/>
                              </a:rPr>
                            </m:ctrlPr>
                          </m:dPr>
                          <m:e>
                            <m:r>
                              <a:rPr lang="es-419" b="0" i="1" smtClean="0">
                                <a:latin typeface="Cambria Math" panose="02040503050406030204" pitchFamily="18" charset="0"/>
                              </a:rPr>
                              <m:t>𝑢</m:t>
                            </m:r>
                          </m:e>
                        </m:d>
                        <m:r>
                          <a:rPr lang="es-419" b="0" i="1" smtClean="0">
                            <a:latin typeface="Cambria Math" panose="02040503050406030204" pitchFamily="18" charset="0"/>
                          </a:rPr>
                          <m:t>𝑑𝑢</m:t>
                        </m:r>
                      </m:e>
                    </m:d>
                  </m:oMath>
                </a14:m>
                <a:endParaRPr lang="es-419" b="0" dirty="0">
                  <a:latin typeface="+mj-lt"/>
                </a:endParaRPr>
              </a:p>
              <a:p>
                <a:pPr algn="just"/>
                <a14:m>
                  <m:oMath xmlns:m="http://schemas.openxmlformats.org/officeDocument/2006/math">
                    <m:sSub>
                      <m:sSubPr>
                        <m:ctrlPr>
                          <a:rPr lang="es-419" b="0" i="1" smtClean="0">
                            <a:latin typeface="Cambria Math" panose="02040503050406030204" pitchFamily="18" charset="0"/>
                          </a:rPr>
                        </m:ctrlPr>
                      </m:sSubPr>
                      <m:e>
                        <m:r>
                          <a:rPr lang="es-419" b="0" i="1" smtClean="0">
                            <a:latin typeface="Cambria Math" panose="02040503050406030204" pitchFamily="18" charset="0"/>
                          </a:rPr>
                          <m:t>𝜆</m:t>
                        </m:r>
                      </m:e>
                      <m:sub>
                        <m:r>
                          <a:rPr lang="es-419" b="0" i="1" smtClean="0">
                            <a:latin typeface="Cambria Math" panose="02040503050406030204" pitchFamily="18" charset="0"/>
                          </a:rPr>
                          <m:t>𝐸</m:t>
                        </m:r>
                      </m:sub>
                    </m:sSub>
                    <m:r>
                      <a:rPr lang="es-419" b="0" i="1" smtClean="0">
                        <a:latin typeface="Cambria Math" panose="02040503050406030204" pitchFamily="18" charset="0"/>
                      </a:rPr>
                      <m:t>=</m:t>
                    </m:r>
                    <m:f>
                      <m:fPr>
                        <m:ctrlPr>
                          <a:rPr lang="es-419" b="0" i="1" smtClean="0">
                            <a:latin typeface="Cambria Math" panose="02040503050406030204" pitchFamily="18" charset="0"/>
                          </a:rPr>
                        </m:ctrlPr>
                      </m:fPr>
                      <m:num>
                        <m:nary>
                          <m:naryPr>
                            <m:chr m:val="∑"/>
                            <m:ctrlPr>
                              <a:rPr lang="es-419" b="0" i="1" smtClean="0">
                                <a:latin typeface="Cambria Math" panose="02040503050406030204" pitchFamily="18" charset="0"/>
                              </a:rPr>
                            </m:ctrlPr>
                          </m:naryPr>
                          <m:sub>
                            <m:r>
                              <m:rPr>
                                <m:brk m:alnAt="23"/>
                              </m:rPr>
                              <a:rPr lang="es-419" b="0" i="1" smtClean="0">
                                <a:latin typeface="Cambria Math" panose="02040503050406030204" pitchFamily="18" charset="0"/>
                              </a:rPr>
                              <m:t>𝑖</m:t>
                            </m:r>
                            <m:r>
                              <a:rPr lang="es-419" b="0" i="1" smtClean="0">
                                <a:latin typeface="Cambria Math" panose="02040503050406030204" pitchFamily="18" charset="0"/>
                              </a:rPr>
                              <m:t>=1</m:t>
                            </m:r>
                          </m:sub>
                          <m:sup>
                            <m:r>
                              <a:rPr lang="es-419" b="0" i="1" smtClean="0">
                                <a:latin typeface="Cambria Math" panose="02040503050406030204" pitchFamily="18" charset="0"/>
                              </a:rPr>
                              <m:t>𝑁</m:t>
                            </m:r>
                          </m:sup>
                          <m:e>
                            <m:sSub>
                              <m:sSubPr>
                                <m:ctrlPr>
                                  <a:rPr lang="es-419" b="0" i="1" smtClean="0">
                                    <a:latin typeface="Cambria Math" panose="02040503050406030204" pitchFamily="18" charset="0"/>
                                  </a:rPr>
                                </m:ctrlPr>
                              </m:sSubPr>
                              <m:e>
                                <m:sSub>
                                  <m:sSubPr>
                                    <m:ctrlPr>
                                      <a:rPr lang="es-419" b="0" i="1" smtClean="0">
                                        <a:latin typeface="Cambria Math" panose="02040503050406030204" pitchFamily="18" charset="0"/>
                                      </a:rPr>
                                    </m:ctrlPr>
                                  </m:sSubPr>
                                  <m:e>
                                    <m:r>
                                      <a:rPr lang="es-419" b="0" i="1" smtClean="0">
                                        <a:latin typeface="Cambria Math" panose="02040503050406030204" pitchFamily="18" charset="0"/>
                                      </a:rPr>
                                      <m:t>𝑆</m:t>
                                    </m:r>
                                  </m:e>
                                  <m:sub>
                                    <m:r>
                                      <a:rPr lang="es-419" b="0" i="1" smtClean="0">
                                        <a:latin typeface="Cambria Math" panose="02040503050406030204" pitchFamily="18" charset="0"/>
                                      </a:rPr>
                                      <m:t>𝐸</m:t>
                                    </m:r>
                                  </m:sub>
                                </m:sSub>
                              </m:e>
                              <m:sub>
                                <m:r>
                                  <a:rPr lang="es-419" b="0" i="1" smtClean="0">
                                    <a:latin typeface="Cambria Math" panose="02040503050406030204" pitchFamily="18" charset="0"/>
                                  </a:rPr>
                                  <m:t>𝑖</m:t>
                                </m:r>
                              </m:sub>
                            </m:sSub>
                            <m:d>
                              <m:dPr>
                                <m:ctrlPr>
                                  <a:rPr lang="es-419" b="0" i="1" smtClean="0">
                                    <a:latin typeface="Cambria Math" panose="02040503050406030204" pitchFamily="18" charset="0"/>
                                  </a:rPr>
                                </m:ctrlPr>
                              </m:dPr>
                              <m:e>
                                <m:r>
                                  <a:rPr lang="es-419" b="0" i="1" smtClean="0">
                                    <a:latin typeface="Cambria Math" panose="02040503050406030204" pitchFamily="18" charset="0"/>
                                  </a:rPr>
                                  <m:t>𝑡</m:t>
                                </m:r>
                              </m:e>
                            </m:d>
                            <m:sSub>
                              <m:sSubPr>
                                <m:ctrlPr>
                                  <a:rPr lang="es-419" b="0" i="1" smtClean="0">
                                    <a:latin typeface="Cambria Math" panose="02040503050406030204" pitchFamily="18" charset="0"/>
                                  </a:rPr>
                                </m:ctrlPr>
                              </m:sSubPr>
                              <m:e>
                                <m:r>
                                  <a:rPr lang="es-419" b="0" i="1" smtClean="0">
                                    <a:latin typeface="Cambria Math" panose="02040503050406030204" pitchFamily="18" charset="0"/>
                                  </a:rPr>
                                  <m:t>𝜆</m:t>
                                </m:r>
                              </m:e>
                              <m:sub>
                                <m:sSub>
                                  <m:sSubPr>
                                    <m:ctrlPr>
                                      <a:rPr lang="es-419" b="0" i="1" smtClean="0">
                                        <a:latin typeface="Cambria Math" panose="02040503050406030204" pitchFamily="18" charset="0"/>
                                      </a:rPr>
                                    </m:ctrlPr>
                                  </m:sSubPr>
                                  <m:e>
                                    <m:r>
                                      <a:rPr lang="es-419" b="0" i="1" smtClean="0">
                                        <a:latin typeface="Cambria Math" panose="02040503050406030204" pitchFamily="18" charset="0"/>
                                      </a:rPr>
                                      <m:t>𝐸</m:t>
                                    </m:r>
                                  </m:e>
                                  <m:sub>
                                    <m:r>
                                      <a:rPr lang="es-419" b="0" i="1" smtClean="0">
                                        <a:latin typeface="Cambria Math" panose="02040503050406030204" pitchFamily="18" charset="0"/>
                                      </a:rPr>
                                      <m:t>𝑖</m:t>
                                    </m:r>
                                  </m:sub>
                                </m:sSub>
                              </m:sub>
                            </m:sSub>
                            <m:r>
                              <a:rPr lang="es-419" b="0" i="1" smtClean="0">
                                <a:latin typeface="Cambria Math" panose="02040503050406030204" pitchFamily="18" charset="0"/>
                              </a:rPr>
                              <m:t> (</m:t>
                            </m:r>
                            <m:r>
                              <a:rPr lang="es-419" b="0" i="1" smtClean="0">
                                <a:latin typeface="Cambria Math" panose="02040503050406030204" pitchFamily="18" charset="0"/>
                              </a:rPr>
                              <m:t>𝑡</m:t>
                            </m:r>
                            <m:r>
                              <a:rPr lang="es-419" b="0" i="1" smtClean="0">
                                <a:latin typeface="Cambria Math" panose="02040503050406030204" pitchFamily="18" charset="0"/>
                              </a:rPr>
                              <m:t>)</m:t>
                            </m:r>
                          </m:e>
                        </m:nary>
                      </m:num>
                      <m:den>
                        <m:nary>
                          <m:naryPr>
                            <m:chr m:val="∑"/>
                            <m:ctrlPr>
                              <a:rPr lang="es-419" b="0" i="1" smtClean="0">
                                <a:latin typeface="Cambria Math" panose="02040503050406030204" pitchFamily="18" charset="0"/>
                              </a:rPr>
                            </m:ctrlPr>
                          </m:naryPr>
                          <m:sub>
                            <m:r>
                              <m:rPr>
                                <m:brk m:alnAt="23"/>
                              </m:rPr>
                              <a:rPr lang="es-419" b="0" i="1" smtClean="0">
                                <a:latin typeface="Cambria Math" panose="02040503050406030204" pitchFamily="18" charset="0"/>
                              </a:rPr>
                              <m:t>𝑖</m:t>
                            </m:r>
                            <m:r>
                              <a:rPr lang="es-419" b="0" i="1" smtClean="0">
                                <a:latin typeface="Cambria Math" panose="02040503050406030204" pitchFamily="18" charset="0"/>
                              </a:rPr>
                              <m:t>=1</m:t>
                            </m:r>
                          </m:sub>
                          <m:sup>
                            <m:r>
                              <a:rPr lang="es-419" b="0" i="1" smtClean="0">
                                <a:latin typeface="Cambria Math" panose="02040503050406030204" pitchFamily="18" charset="0"/>
                              </a:rPr>
                              <m:t>𝑁</m:t>
                            </m:r>
                          </m:sup>
                          <m:e>
                            <m:sSub>
                              <m:sSubPr>
                                <m:ctrlPr>
                                  <a:rPr lang="es-419" b="0" i="1" smtClean="0">
                                    <a:latin typeface="Cambria Math" panose="02040503050406030204" pitchFamily="18" charset="0"/>
                                  </a:rPr>
                                </m:ctrlPr>
                              </m:sSubPr>
                              <m:e>
                                <m:sSub>
                                  <m:sSubPr>
                                    <m:ctrlPr>
                                      <a:rPr lang="es-419" b="0" i="1" smtClean="0">
                                        <a:latin typeface="Cambria Math" panose="02040503050406030204" pitchFamily="18" charset="0"/>
                                      </a:rPr>
                                    </m:ctrlPr>
                                  </m:sSubPr>
                                  <m:e>
                                    <m:r>
                                      <a:rPr lang="es-419" b="0" i="1" smtClean="0">
                                        <a:latin typeface="Cambria Math" panose="02040503050406030204" pitchFamily="18" charset="0"/>
                                      </a:rPr>
                                      <m:t>𝑆</m:t>
                                    </m:r>
                                  </m:e>
                                  <m:sub>
                                    <m:r>
                                      <a:rPr lang="es-419" b="0" i="1" smtClean="0">
                                        <a:latin typeface="Cambria Math" panose="02040503050406030204" pitchFamily="18" charset="0"/>
                                      </a:rPr>
                                      <m:t>𝐸</m:t>
                                    </m:r>
                                  </m:sub>
                                </m:sSub>
                              </m:e>
                              <m:sub>
                                <m:r>
                                  <a:rPr lang="es-419" b="0" i="1" smtClean="0">
                                    <a:latin typeface="Cambria Math" panose="02040503050406030204" pitchFamily="18" charset="0"/>
                                  </a:rPr>
                                  <m:t>𝑖</m:t>
                                </m:r>
                              </m:sub>
                            </m:sSub>
                            <m:r>
                              <a:rPr lang="es-419" b="0" i="1" smtClean="0">
                                <a:latin typeface="Cambria Math" panose="02040503050406030204" pitchFamily="18" charset="0"/>
                              </a:rPr>
                              <m:t>(</m:t>
                            </m:r>
                            <m:r>
                              <a:rPr lang="es-419" b="0" i="1" smtClean="0">
                                <a:latin typeface="Cambria Math" panose="02040503050406030204" pitchFamily="18" charset="0"/>
                              </a:rPr>
                              <m:t>𝑡</m:t>
                            </m:r>
                            <m:r>
                              <a:rPr lang="es-419" b="0" i="1" smtClean="0">
                                <a:latin typeface="Cambria Math" panose="02040503050406030204" pitchFamily="18" charset="0"/>
                              </a:rPr>
                              <m:t>)</m:t>
                            </m:r>
                          </m:e>
                        </m:nary>
                      </m:den>
                    </m:f>
                  </m:oMath>
                </a14:m>
                <a:endParaRPr lang="en-US" dirty="0">
                  <a:latin typeface="+mj-lt"/>
                </a:endParaRPr>
              </a:p>
              <a:p>
                <a:endParaRPr lang="es-MX" dirty="0">
                  <a:latin typeface="+mj-lt"/>
                </a:endParaRPr>
              </a:p>
            </p:txBody>
          </p:sp>
        </mc:Choice>
        <mc:Fallback xmlns="">
          <p:sp>
            <p:nvSpPr>
              <p:cNvPr id="3" name="Marcador de contenido 2">
                <a:extLst>
                  <a:ext uri="{FF2B5EF4-FFF2-40B4-BE49-F238E27FC236}">
                    <a16:creationId xmlns:a16="http://schemas.microsoft.com/office/drawing/2014/main" id="{EAA72040-D654-48C0-898D-192E21801F48}"/>
                  </a:ext>
                </a:extLst>
              </p:cNvPr>
              <p:cNvSpPr>
                <a:spLocks noGrp="1" noRot="1" noChangeAspect="1" noMove="1" noResize="1" noEditPoints="1" noAdjustHandles="1" noChangeArrowheads="1" noChangeShapeType="1" noTextEdit="1"/>
              </p:cNvSpPr>
              <p:nvPr>
                <p:ph idx="1"/>
              </p:nvPr>
            </p:nvSpPr>
            <p:spPr>
              <a:blipFill>
                <a:blip r:embed="rId2"/>
                <a:stretch>
                  <a:fillRect l="-1043" t="-140" r="-1159"/>
                </a:stretch>
              </a:blipFill>
            </p:spPr>
            <p:txBody>
              <a:bodyPr/>
              <a:lstStyle/>
              <a:p>
                <a:r>
                  <a:rPr lang="es-MX">
                    <a:noFill/>
                  </a:rPr>
                  <a:t> </a:t>
                </a:r>
              </a:p>
            </p:txBody>
          </p:sp>
        </mc:Fallback>
      </mc:AlternateContent>
    </p:spTree>
    <p:extLst>
      <p:ext uri="{BB962C8B-B14F-4D97-AF65-F5344CB8AC3E}">
        <p14:creationId xmlns:p14="http://schemas.microsoft.com/office/powerpoint/2010/main" val="1040850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3ED57B-3873-430E-88A9-8A9BBF21FD74}"/>
              </a:ext>
            </a:extLst>
          </p:cNvPr>
          <p:cNvSpPr>
            <a:spLocks noGrp="1"/>
          </p:cNvSpPr>
          <p:nvPr>
            <p:ph type="title"/>
          </p:nvPr>
        </p:nvSpPr>
        <p:spPr/>
        <p:txBody>
          <a:bodyPr/>
          <a:lstStyle/>
          <a:p>
            <a:r>
              <a:rPr lang="es-419" dirty="0"/>
              <a:t>COVID-19 </a:t>
            </a:r>
            <a:r>
              <a:rPr lang="es-419" dirty="0" err="1"/>
              <a:t>Specific</a:t>
            </a:r>
            <a:r>
              <a:rPr lang="es-419" dirty="0"/>
              <a:t> Hazard</a:t>
            </a:r>
            <a:endParaRPr lang="es-MX" dirty="0"/>
          </a:p>
        </p:txBody>
      </p:sp>
      <p:pic>
        <p:nvPicPr>
          <p:cNvPr id="5" name="Marcador de contenido 4">
            <a:extLst>
              <a:ext uri="{FF2B5EF4-FFF2-40B4-BE49-F238E27FC236}">
                <a16:creationId xmlns:a16="http://schemas.microsoft.com/office/drawing/2014/main" id="{2C583F48-9499-4314-9752-9C7E8028E6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9112" y="1629682"/>
            <a:ext cx="6197426" cy="4426733"/>
          </a:xfrm>
        </p:spPr>
      </p:pic>
    </p:spTree>
    <p:extLst>
      <p:ext uri="{BB962C8B-B14F-4D97-AF65-F5344CB8AC3E}">
        <p14:creationId xmlns:p14="http://schemas.microsoft.com/office/powerpoint/2010/main" val="4172089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973D75-3C91-4045-A34B-A32C9ABF1AEA}"/>
              </a:ext>
            </a:extLst>
          </p:cNvPr>
          <p:cNvSpPr>
            <a:spLocks noGrp="1"/>
          </p:cNvSpPr>
          <p:nvPr>
            <p:ph type="title"/>
          </p:nvPr>
        </p:nvSpPr>
        <p:spPr/>
        <p:txBody>
          <a:bodyPr/>
          <a:lstStyle/>
          <a:p>
            <a:r>
              <a:rPr lang="es-419" dirty="0" err="1"/>
              <a:t>Model</a:t>
            </a:r>
            <a:endParaRPr lang="es-MX" dirty="0"/>
          </a:p>
        </p:txBody>
      </p:sp>
      <p:pic>
        <p:nvPicPr>
          <p:cNvPr id="4" name="Marcador de contenido 3">
            <a:extLst>
              <a:ext uri="{FF2B5EF4-FFF2-40B4-BE49-F238E27FC236}">
                <a16:creationId xmlns:a16="http://schemas.microsoft.com/office/drawing/2014/main" id="{AD4DAE6B-246B-41BB-9219-37E0AFCEEA4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70903" y="2070958"/>
            <a:ext cx="3900956" cy="3249188"/>
          </a:xfrm>
          <a:prstGeom prst="rect">
            <a:avLst/>
          </a:prstGeom>
          <a:noFill/>
        </p:spPr>
      </p:pic>
      <mc:AlternateContent xmlns:mc="http://schemas.openxmlformats.org/markup-compatibility/2006" xmlns:a14="http://schemas.microsoft.com/office/drawing/2010/main">
        <mc:Choice Requires="a14">
          <p:sp>
            <p:nvSpPr>
              <p:cNvPr id="3" name="Rectángulo 2">
                <a:extLst>
                  <a:ext uri="{FF2B5EF4-FFF2-40B4-BE49-F238E27FC236}">
                    <a16:creationId xmlns:a16="http://schemas.microsoft.com/office/drawing/2014/main" id="{E97EF916-6991-432E-ABAA-8327FFA589BB}"/>
                  </a:ext>
                </a:extLst>
              </p:cNvPr>
              <p:cNvSpPr/>
              <p:nvPr/>
            </p:nvSpPr>
            <p:spPr>
              <a:xfrm>
                <a:off x="516578" y="1448741"/>
                <a:ext cx="6454325" cy="4397935"/>
              </a:xfrm>
              <a:prstGeom prst="rect">
                <a:avLst/>
              </a:prstGeom>
            </p:spPr>
            <p:txBody>
              <a:bodyPr wrap="square">
                <a:sp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libri" panose="020F0502020204030204" pitchFamily="34" charset="0"/>
                          <a:cs typeface="Calibri Light" panose="020F0302020204030204" pitchFamily="34" charset="0"/>
                        </a:rPr>
                        <m:t>𝑃</m:t>
                      </m:r>
                      <m:r>
                        <a:rPr lang="en-US" i="1" smtClean="0">
                          <a:latin typeface="Cambria Math" panose="02040503050406030204" pitchFamily="18" charset="0"/>
                          <a:ea typeface="Calibri" panose="020F0502020204030204" pitchFamily="34" charset="0"/>
                          <a:cs typeface="Calibri Light" panose="020F0302020204030204" pitchFamily="34" charset="0"/>
                        </a:rPr>
                        <m:t>(</m:t>
                      </m:r>
                      <m:r>
                        <a:rPr lang="en-US" i="1" smtClean="0">
                          <a:latin typeface="Cambria Math" panose="02040503050406030204" pitchFamily="18" charset="0"/>
                          <a:ea typeface="Calibri" panose="020F0502020204030204" pitchFamily="34" charset="0"/>
                          <a:cs typeface="Calibri Light" panose="020F0302020204030204" pitchFamily="34" charset="0"/>
                        </a:rPr>
                        <m:t>𝐷𝑖𝑒</m:t>
                      </m:r>
                      <m:r>
                        <a:rPr lang="en-US" i="1" smtClean="0">
                          <a:latin typeface="Cambria Math" panose="02040503050406030204" pitchFamily="18" charset="0"/>
                          <a:ea typeface="Calibri" panose="020F0502020204030204" pitchFamily="34" charset="0"/>
                          <a:cs typeface="Calibri Light" panose="020F0302020204030204" pitchFamily="34" charset="0"/>
                        </a:rPr>
                        <m:t>)=1−</m:t>
                      </m:r>
                      <m:func>
                        <m:funcPr>
                          <m:ctrlPr>
                            <a:rPr lang="es-MX" i="1">
                              <a:latin typeface="Cambria Math" panose="02040503050406030204" pitchFamily="18" charset="0"/>
                              <a:ea typeface="Calibri" panose="020F0502020204030204" pitchFamily="34" charset="0"/>
                              <a:cs typeface="Calibri Light" panose="020F0302020204030204" pitchFamily="34" charset="0"/>
                            </a:rPr>
                          </m:ctrlPr>
                        </m:funcPr>
                        <m:fName>
                          <m:r>
                            <m:rPr>
                              <m:sty m:val="p"/>
                            </m:rPr>
                            <a:rPr lang="en-US">
                              <a:latin typeface="Cambria Math" panose="02040503050406030204" pitchFamily="18" charset="0"/>
                              <a:ea typeface="Calibri" panose="020F0502020204030204" pitchFamily="34" charset="0"/>
                              <a:cs typeface="Calibri Light" panose="020F0302020204030204" pitchFamily="34" charset="0"/>
                            </a:rPr>
                            <m:t>exp</m:t>
                          </m:r>
                        </m:fName>
                        <m:e>
                          <m:d>
                            <m:dPr>
                              <m:ctrlPr>
                                <a:rPr lang="es-MX" i="1">
                                  <a:latin typeface="Cambria Math" panose="02040503050406030204" pitchFamily="18" charset="0"/>
                                  <a:ea typeface="Calibri" panose="020F0502020204030204" pitchFamily="34" charset="0"/>
                                  <a:cs typeface="Calibri Light" panose="020F0302020204030204" pitchFamily="34" charset="0"/>
                                </a:rPr>
                              </m:ctrlPr>
                            </m:dPr>
                            <m:e>
                              <m:r>
                                <a:rPr lang="en-US" i="1">
                                  <a:latin typeface="Cambria Math" panose="02040503050406030204" pitchFamily="18" charset="0"/>
                                  <a:ea typeface="Calibri" panose="020F0502020204030204" pitchFamily="34" charset="0"/>
                                  <a:cs typeface="Calibri Light" panose="020F0302020204030204" pitchFamily="34" charset="0"/>
                                </a:rPr>
                                <m:t>− </m:t>
                              </m:r>
                              <m:sSub>
                                <m:sSubPr>
                                  <m:ctrlPr>
                                    <a:rPr lang="es-MX" i="1">
                                      <a:latin typeface="Cambria Math" panose="02040503050406030204" pitchFamily="18" charset="0"/>
                                      <a:ea typeface="Calibri" panose="020F0502020204030204" pitchFamily="34" charset="0"/>
                                      <a:cs typeface="Calibri Light" panose="020F0302020204030204" pitchFamily="34" charset="0"/>
                                    </a:rPr>
                                  </m:ctrlPr>
                                </m:sSubPr>
                                <m:e>
                                  <m:acc>
                                    <m:accPr>
                                      <m:chr m:val="̅"/>
                                      <m:ctrlPr>
                                        <a:rPr lang="es-MX" i="1">
                                          <a:latin typeface="Cambria Math" panose="02040503050406030204" pitchFamily="18" charset="0"/>
                                          <a:ea typeface="Calibri" panose="020F0502020204030204" pitchFamily="34" charset="0"/>
                                          <a:cs typeface="Calibri Light" panose="020F0302020204030204" pitchFamily="34" charset="0"/>
                                        </a:rPr>
                                      </m:ctrlPr>
                                    </m:accPr>
                                    <m:e>
                                      <m:r>
                                        <a:rPr lang="en-US" i="1">
                                          <a:latin typeface="Cambria Math" panose="02040503050406030204" pitchFamily="18" charset="0"/>
                                          <a:ea typeface="Calibri" panose="020F0502020204030204" pitchFamily="34" charset="0"/>
                                          <a:cs typeface="Calibri Light" panose="020F0302020204030204" pitchFamily="34" charset="0"/>
                                        </a:rPr>
                                        <m:t>𝜆</m:t>
                                      </m:r>
                                    </m:e>
                                  </m:acc>
                                </m:e>
                                <m:sub>
                                  <m:r>
                                    <a:rPr lang="en-US" i="1">
                                      <a:latin typeface="Cambria Math" panose="02040503050406030204" pitchFamily="18" charset="0"/>
                                      <a:ea typeface="Calibri" panose="020F0502020204030204" pitchFamily="34" charset="0"/>
                                      <a:cs typeface="Calibri Light" panose="020F0302020204030204" pitchFamily="34" charset="0"/>
                                    </a:rPr>
                                    <m:t>𝑂𝑣𝑎𝑙𝑙</m:t>
                                  </m:r>
                                </m:sub>
                              </m:sSub>
                            </m:e>
                          </m:d>
                        </m:e>
                      </m:func>
                    </m:oMath>
                  </m:oMathPara>
                </a14:m>
                <a:endParaRPr lang="es-MX"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Calibri Light" panose="020F0302020204030204" pitchFamily="34" charset="0"/>
                        </a:rPr>
                        <m:t>𝑃</m:t>
                      </m:r>
                      <m:d>
                        <m:dPr>
                          <m:ctrlPr>
                            <a:rPr lang="es-MX" i="1">
                              <a:latin typeface="Cambria Math" panose="02040503050406030204" pitchFamily="18" charset="0"/>
                              <a:ea typeface="Calibri" panose="020F0502020204030204" pitchFamily="34" charset="0"/>
                              <a:cs typeface="Calibri Light" panose="020F0302020204030204" pitchFamily="34" charset="0"/>
                            </a:rPr>
                          </m:ctrlPr>
                        </m:dPr>
                        <m:e>
                          <m:r>
                            <a:rPr lang="en-US" i="1">
                              <a:latin typeface="Cambria Math" panose="02040503050406030204" pitchFamily="18" charset="0"/>
                              <a:ea typeface="Calibri" panose="020F0502020204030204" pitchFamily="34" charset="0"/>
                              <a:cs typeface="Calibri Light" panose="020F0302020204030204" pitchFamily="34" charset="0"/>
                            </a:rPr>
                            <m:t>𝐷𝑖𝑒</m:t>
                          </m:r>
                          <m:r>
                            <a:rPr lang="en-US" i="1">
                              <a:latin typeface="Cambria Math" panose="02040503050406030204" pitchFamily="18" charset="0"/>
                              <a:ea typeface="Calibri" panose="020F0502020204030204" pitchFamily="34" charset="0"/>
                              <a:cs typeface="Calibri Light" panose="020F0302020204030204" pitchFamily="34" charset="0"/>
                            </a:rPr>
                            <m:t> </m:t>
                          </m:r>
                          <m:r>
                            <a:rPr lang="en-US" i="1">
                              <a:latin typeface="Cambria Math" panose="02040503050406030204" pitchFamily="18" charset="0"/>
                              <a:ea typeface="Calibri" panose="020F0502020204030204" pitchFamily="34" charset="0"/>
                              <a:cs typeface="Calibri Light" panose="020F0302020204030204" pitchFamily="34" charset="0"/>
                            </a:rPr>
                            <m:t>𝑓𝑟𝑜𝑚</m:t>
                          </m:r>
                          <m:r>
                            <a:rPr lang="en-US" i="1">
                              <a:latin typeface="Cambria Math" panose="02040503050406030204" pitchFamily="18" charset="0"/>
                              <a:ea typeface="Calibri" panose="020F0502020204030204" pitchFamily="34" charset="0"/>
                              <a:cs typeface="Calibri Light" panose="020F0302020204030204" pitchFamily="34" charset="0"/>
                            </a:rPr>
                            <m:t> </m:t>
                          </m:r>
                          <m:r>
                            <a:rPr lang="en-US" i="1">
                              <a:latin typeface="Cambria Math" panose="02040503050406030204" pitchFamily="18" charset="0"/>
                              <a:ea typeface="Calibri" panose="020F0502020204030204" pitchFamily="34" charset="0"/>
                              <a:cs typeface="Calibri Light" panose="020F0302020204030204" pitchFamily="34" charset="0"/>
                            </a:rPr>
                            <m:t>𝐶𝑜𝑣𝑖𝑑</m:t>
                          </m:r>
                        </m:e>
                        <m:e>
                          <m:r>
                            <a:rPr lang="en-US" i="1">
                              <a:latin typeface="Cambria Math" panose="02040503050406030204" pitchFamily="18" charset="0"/>
                              <a:ea typeface="Calibri" panose="020F0502020204030204" pitchFamily="34" charset="0"/>
                              <a:cs typeface="Calibri Light" panose="020F0302020204030204" pitchFamily="34" charset="0"/>
                            </a:rPr>
                            <m:t>𝐷𝑖𝑒</m:t>
                          </m:r>
                        </m:e>
                      </m:d>
                      <m:r>
                        <a:rPr lang="en-US" i="1">
                          <a:latin typeface="Cambria Math" panose="02040503050406030204" pitchFamily="18" charset="0"/>
                          <a:ea typeface="Calibri" panose="020F0502020204030204" pitchFamily="34" charset="0"/>
                          <a:cs typeface="Calibri Light" panose="020F0302020204030204" pitchFamily="34" charset="0"/>
                        </a:rPr>
                        <m:t>= </m:t>
                      </m:r>
                      <m:r>
                        <a:rPr lang="en-US" i="1">
                          <a:latin typeface="Cambria Math" panose="02040503050406030204" pitchFamily="18" charset="0"/>
                          <a:ea typeface="Calibri" panose="020F0502020204030204" pitchFamily="34" charset="0"/>
                          <a:cs typeface="Calibri Light" panose="020F0302020204030204" pitchFamily="34" charset="0"/>
                        </a:rPr>
                        <m:t>𝑃</m:t>
                      </m:r>
                      <m:d>
                        <m:dPr>
                          <m:ctrlPr>
                            <a:rPr lang="es-MX" i="1">
                              <a:latin typeface="Cambria Math" panose="02040503050406030204" pitchFamily="18" charset="0"/>
                              <a:ea typeface="Calibri" panose="020F0502020204030204" pitchFamily="34" charset="0"/>
                              <a:cs typeface="Calibri Light" panose="020F0302020204030204" pitchFamily="34" charset="0"/>
                            </a:rPr>
                          </m:ctrlPr>
                        </m:dPr>
                        <m:e>
                          <m:r>
                            <a:rPr lang="en-US" i="1">
                              <a:latin typeface="Cambria Math" panose="02040503050406030204" pitchFamily="18" charset="0"/>
                              <a:ea typeface="Calibri" panose="020F0502020204030204" pitchFamily="34" charset="0"/>
                              <a:cs typeface="Calibri Light" panose="020F0302020204030204" pitchFamily="34" charset="0"/>
                            </a:rPr>
                            <m:t>𝐷𝑖𝑒</m:t>
                          </m:r>
                        </m:e>
                      </m:d>
                      <m:r>
                        <a:rPr lang="en-US" i="1">
                          <a:latin typeface="Cambria Math" panose="02040503050406030204" pitchFamily="18" charset="0"/>
                          <a:ea typeface="Calibri" panose="020F0502020204030204" pitchFamily="34" charset="0"/>
                          <a:cs typeface="Calibri Light" panose="020F0302020204030204" pitchFamily="34" charset="0"/>
                        </a:rPr>
                        <m:t>∗</m:t>
                      </m:r>
                      <m:r>
                        <a:rPr lang="es-419" b="0" i="1" smtClean="0">
                          <a:latin typeface="Cambria Math" panose="02040503050406030204" pitchFamily="18" charset="0"/>
                          <a:ea typeface="Calibri" panose="020F0502020204030204" pitchFamily="34" charset="0"/>
                          <a:cs typeface="Calibri Light" panose="020F0302020204030204" pitchFamily="34" charset="0"/>
                        </a:rPr>
                        <m:t>(</m:t>
                      </m:r>
                      <m:f>
                        <m:fPr>
                          <m:ctrlPr>
                            <a:rPr lang="es-MX" sz="20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MX" sz="20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s-MX"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𝜆</m:t>
                                  </m:r>
                                </m:e>
                              </m:acc>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𝐷𝑖𝑠</m:t>
                              </m:r>
                            </m:sub>
                          </m:sSub>
                        </m:num>
                        <m:den>
                          <m:sSub>
                            <m:sSubPr>
                              <m:ctrlPr>
                                <a:rPr lang="es-MX" sz="20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s-MX"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𝜆</m:t>
                                  </m:r>
                                </m:e>
                              </m:acc>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𝐷𝑖𝑠</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MX" sz="20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s-MX"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𝜆</m:t>
                                  </m:r>
                                </m:e>
                              </m:acc>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𝑆𝐴</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 </m:t>
                          </m:r>
                        </m:den>
                      </m:f>
                      <m:r>
                        <a:rPr lang="en-US" sz="2000">
                          <a:effectLst/>
                          <a:latin typeface="Cambria Math" panose="02040503050406030204" pitchFamily="18" charset="0"/>
                          <a:ea typeface="Calibri" panose="020F0502020204030204" pitchFamily="34" charset="0"/>
                          <a:cs typeface="Times New Roman" panose="02020603050405020304" pitchFamily="18" charset="0"/>
                        </a:rPr>
                        <m:t>) </m:t>
                      </m:r>
                      <m:r>
                        <a:rPr lang="en-US" i="1">
                          <a:latin typeface="Cambria Math" panose="02040503050406030204" pitchFamily="18" charset="0"/>
                          <a:ea typeface="Calibri" panose="020F0502020204030204" pitchFamily="34" charset="0"/>
                          <a:cs typeface="Calibri Light" panose="020F0302020204030204" pitchFamily="34" charset="0"/>
                        </a:rPr>
                        <m:t> </m:t>
                      </m:r>
                    </m:oMath>
                  </m:oMathPara>
                </a14:m>
                <a:endParaRPr lang="es-MX" dirty="0">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Calibri Light" panose="020F0302020204030204" pitchFamily="34" charset="0"/>
                        </a:rPr>
                        <m:t>𝑃</m:t>
                      </m:r>
                      <m:d>
                        <m:dPr>
                          <m:ctrlPr>
                            <a:rPr lang="es-MX" i="1">
                              <a:effectLst/>
                              <a:latin typeface="Cambria Math" panose="02040503050406030204" pitchFamily="18" charset="0"/>
                              <a:cs typeface="Calibri Light" panose="020F0302020204030204" pitchFamily="34" charset="0"/>
                            </a:rPr>
                          </m:ctrlPr>
                        </m:dPr>
                        <m:e>
                          <m:r>
                            <a:rPr lang="en-US" i="1">
                              <a:latin typeface="Cambria Math" panose="02040503050406030204" pitchFamily="18" charset="0"/>
                              <a:ea typeface="Calibri" panose="020F0502020204030204" pitchFamily="34" charset="0"/>
                              <a:cs typeface="Calibri Light" panose="020F0302020204030204" pitchFamily="34" charset="0"/>
                            </a:rPr>
                            <m:t>𝐷𝑖𝑒</m:t>
                          </m:r>
                          <m:r>
                            <a:rPr lang="en-US" i="1">
                              <a:latin typeface="Cambria Math" panose="02040503050406030204" pitchFamily="18" charset="0"/>
                              <a:ea typeface="Calibri" panose="020F0502020204030204" pitchFamily="34" charset="0"/>
                              <a:cs typeface="Calibri Light" panose="020F0302020204030204" pitchFamily="34" charset="0"/>
                            </a:rPr>
                            <m:t> </m:t>
                          </m:r>
                          <m:r>
                            <a:rPr lang="en-US" i="1">
                              <a:latin typeface="Cambria Math" panose="02040503050406030204" pitchFamily="18" charset="0"/>
                              <a:ea typeface="Calibri" panose="020F0502020204030204" pitchFamily="34" charset="0"/>
                              <a:cs typeface="Calibri Light" panose="020F0302020204030204" pitchFamily="34" charset="0"/>
                            </a:rPr>
                            <m:t>𝑜𝑓</m:t>
                          </m:r>
                          <m:r>
                            <a:rPr lang="en-US" i="1">
                              <a:latin typeface="Cambria Math" panose="02040503050406030204" pitchFamily="18" charset="0"/>
                              <a:ea typeface="Calibri" panose="020F0502020204030204" pitchFamily="34" charset="0"/>
                              <a:cs typeface="Calibri Light" panose="020F0302020204030204" pitchFamily="34" charset="0"/>
                            </a:rPr>
                            <m:t> </m:t>
                          </m:r>
                          <m:r>
                            <a:rPr lang="en-US" i="1">
                              <a:latin typeface="Cambria Math" panose="02040503050406030204" pitchFamily="18" charset="0"/>
                              <a:ea typeface="Calibri" panose="020F0502020204030204" pitchFamily="34" charset="0"/>
                              <a:cs typeface="Calibri Light" panose="020F0302020204030204" pitchFamily="34" charset="0"/>
                            </a:rPr>
                            <m:t>𝑜𝑡h𝑒𝑟</m:t>
                          </m:r>
                          <m:r>
                            <a:rPr lang="en-US" i="1">
                              <a:latin typeface="Cambria Math" panose="02040503050406030204" pitchFamily="18" charset="0"/>
                              <a:ea typeface="Calibri" panose="020F0502020204030204" pitchFamily="34" charset="0"/>
                              <a:cs typeface="Calibri Light" panose="020F0302020204030204" pitchFamily="34" charset="0"/>
                            </a:rPr>
                            <m:t> </m:t>
                          </m:r>
                          <m:r>
                            <a:rPr lang="en-US" i="1">
                              <a:latin typeface="Cambria Math" panose="02040503050406030204" pitchFamily="18" charset="0"/>
                              <a:ea typeface="Calibri" panose="020F0502020204030204" pitchFamily="34" charset="0"/>
                              <a:cs typeface="Calibri Light" panose="020F0302020204030204" pitchFamily="34" charset="0"/>
                            </a:rPr>
                            <m:t>𝑐𝑎𝑢𝑠𝑒𝑠</m:t>
                          </m:r>
                        </m:e>
                        <m:e>
                          <m:r>
                            <a:rPr lang="en-US" i="1">
                              <a:latin typeface="Cambria Math" panose="02040503050406030204" pitchFamily="18" charset="0"/>
                              <a:ea typeface="Calibri" panose="020F0502020204030204" pitchFamily="34" charset="0"/>
                              <a:cs typeface="Calibri Light" panose="020F0302020204030204" pitchFamily="34" charset="0"/>
                            </a:rPr>
                            <m:t>𝐷𝑖𝑒</m:t>
                          </m:r>
                        </m:e>
                      </m:d>
                      <m:r>
                        <a:rPr lang="en-US" i="1">
                          <a:latin typeface="Cambria Math" panose="02040503050406030204" pitchFamily="18" charset="0"/>
                          <a:ea typeface="Calibri" panose="020F0502020204030204" pitchFamily="34" charset="0"/>
                          <a:cs typeface="Calibri Light" panose="020F0302020204030204" pitchFamily="34" charset="0"/>
                        </a:rPr>
                        <m:t>= </m:t>
                      </m:r>
                      <m:r>
                        <a:rPr lang="en-US" i="1">
                          <a:latin typeface="Cambria Math" panose="02040503050406030204" pitchFamily="18" charset="0"/>
                          <a:ea typeface="Calibri" panose="020F0502020204030204" pitchFamily="34" charset="0"/>
                          <a:cs typeface="Calibri Light" panose="020F0302020204030204" pitchFamily="34" charset="0"/>
                        </a:rPr>
                        <m:t>𝑃</m:t>
                      </m:r>
                      <m:d>
                        <m:dPr>
                          <m:ctrlPr>
                            <a:rPr lang="es-MX" i="1">
                              <a:effectLst/>
                              <a:latin typeface="Cambria Math" panose="02040503050406030204" pitchFamily="18" charset="0"/>
                              <a:cs typeface="Calibri Light" panose="020F0302020204030204" pitchFamily="34" charset="0"/>
                            </a:rPr>
                          </m:ctrlPr>
                        </m:dPr>
                        <m:e>
                          <m:r>
                            <a:rPr lang="en-US" i="1">
                              <a:latin typeface="Cambria Math" panose="02040503050406030204" pitchFamily="18" charset="0"/>
                              <a:ea typeface="Calibri" panose="020F0502020204030204" pitchFamily="34" charset="0"/>
                              <a:cs typeface="Calibri Light" panose="020F0302020204030204" pitchFamily="34" charset="0"/>
                            </a:rPr>
                            <m:t>𝐷𝑖𝑒</m:t>
                          </m:r>
                        </m:e>
                      </m:d>
                      <m:r>
                        <a:rPr lang="en-US" i="1">
                          <a:latin typeface="Cambria Math" panose="02040503050406030204" pitchFamily="18" charset="0"/>
                          <a:ea typeface="Calibri" panose="020F0502020204030204" pitchFamily="34" charset="0"/>
                          <a:cs typeface="Calibri Light" panose="020F0302020204030204" pitchFamily="34" charset="0"/>
                        </a:rPr>
                        <m:t>∗</m:t>
                      </m:r>
                      <m:d>
                        <m:dPr>
                          <m:ctrlPr>
                            <a:rPr lang="es-419" sz="2000" b="0" i="1" smtClean="0">
                              <a:effectLst/>
                              <a:latin typeface="Cambria Math" panose="02040503050406030204" pitchFamily="18" charset="0"/>
                              <a:cs typeface="Calibri Light" panose="020F0302020204030204" pitchFamily="34" charset="0"/>
                            </a:rPr>
                          </m:ctrlPr>
                        </m:dPr>
                        <m:e>
                          <m:f>
                            <m:fPr>
                              <m:ctrlPr>
                                <a:rPr lang="es-MX" sz="2000" i="1">
                                  <a:effectLst/>
                                  <a:latin typeface="Cambria Math" panose="02040503050406030204" pitchFamily="18" charset="0"/>
                                  <a:cs typeface="Times New Roman" panose="02020603050405020304" pitchFamily="18" charset="0"/>
                                </a:rPr>
                              </m:ctrlPr>
                            </m:fPr>
                            <m:num>
                              <m:sSub>
                                <m:sSubPr>
                                  <m:ctrlPr>
                                    <a:rPr lang="es-MX" sz="2000" i="1">
                                      <a:effectLst/>
                                      <a:latin typeface="Cambria Math" panose="02040503050406030204" pitchFamily="18" charset="0"/>
                                      <a:cs typeface="Times New Roman" panose="02020603050405020304" pitchFamily="18" charset="0"/>
                                    </a:rPr>
                                  </m:ctrlPr>
                                </m:sSubPr>
                                <m:e>
                                  <m:acc>
                                    <m:accPr>
                                      <m:chr m:val="̅"/>
                                      <m:ctrlPr>
                                        <a:rPr lang="es-MX" sz="2000" i="1">
                                          <a:effectLst/>
                                          <a:latin typeface="Cambria Math" panose="02040503050406030204" pitchFamily="18"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𝜆</m:t>
                                      </m:r>
                                    </m:e>
                                  </m:acc>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𝑆𝐴</m:t>
                                  </m:r>
                                </m:sub>
                              </m:sSub>
                            </m:num>
                            <m:den>
                              <m:sSub>
                                <m:sSubPr>
                                  <m:ctrlPr>
                                    <a:rPr lang="es-MX" sz="2000" i="1">
                                      <a:effectLst/>
                                      <a:latin typeface="Cambria Math" panose="02040503050406030204" pitchFamily="18" charset="0"/>
                                      <a:cs typeface="Times New Roman" panose="02020603050405020304" pitchFamily="18" charset="0"/>
                                    </a:rPr>
                                  </m:ctrlPr>
                                </m:sSubPr>
                                <m:e>
                                  <m:acc>
                                    <m:accPr>
                                      <m:chr m:val="̅"/>
                                      <m:ctrlPr>
                                        <a:rPr lang="es-MX" sz="2000" i="1">
                                          <a:effectLst/>
                                          <a:latin typeface="Cambria Math" panose="02040503050406030204" pitchFamily="18"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𝜆</m:t>
                                      </m:r>
                                    </m:e>
                                  </m:acc>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𝐷𝑖𝑠</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MX" sz="2000" i="1">
                                      <a:effectLst/>
                                      <a:latin typeface="Cambria Math" panose="02040503050406030204" pitchFamily="18" charset="0"/>
                                      <a:cs typeface="Times New Roman" panose="02020603050405020304" pitchFamily="18" charset="0"/>
                                    </a:rPr>
                                  </m:ctrlPr>
                                </m:sSubPr>
                                <m:e>
                                  <m:acc>
                                    <m:accPr>
                                      <m:chr m:val="̅"/>
                                      <m:ctrlPr>
                                        <a:rPr lang="es-MX" sz="2000" i="1">
                                          <a:effectLst/>
                                          <a:latin typeface="Cambria Math" panose="02040503050406030204" pitchFamily="18"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𝜆</m:t>
                                      </m:r>
                                    </m:e>
                                  </m:acc>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𝑆𝐴</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 </m:t>
                              </m:r>
                            </m:den>
                          </m:f>
                        </m:e>
                      </m:d>
                    </m:oMath>
                  </m:oMathPara>
                </a14:m>
                <a:endParaRPr lang="es-419" sz="2000" dirty="0">
                  <a:effectLst/>
                  <a:ea typeface="Calibri" panose="020F0502020204030204" pitchFamily="34" charset="0"/>
                  <a:cs typeface="Times New Roman" panose="02020603050405020304" pitchFamily="18" charset="0"/>
                </a:endParaRPr>
              </a:p>
              <a:p>
                <a:endParaRPr lang="es-419" sz="2000" dirty="0">
                  <a:effectLst/>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Calibri Light" panose="020F0302020204030204" pitchFamily="34" charset="0"/>
                        </a:rPr>
                        <m:t>𝑃</m:t>
                      </m:r>
                      <m:r>
                        <a:rPr lang="en-US" i="1">
                          <a:latin typeface="Cambria Math" panose="02040503050406030204" pitchFamily="18" charset="0"/>
                          <a:ea typeface="Calibri" panose="020F0502020204030204" pitchFamily="34" charset="0"/>
                          <a:cs typeface="Calibri Light" panose="020F0302020204030204" pitchFamily="34" charset="0"/>
                        </a:rPr>
                        <m:t>(</m:t>
                      </m:r>
                      <m:r>
                        <a:rPr lang="en-US" i="1">
                          <a:latin typeface="Cambria Math" panose="02040503050406030204" pitchFamily="18" charset="0"/>
                          <a:ea typeface="Calibri" panose="020F0502020204030204" pitchFamily="34" charset="0"/>
                          <a:cs typeface="Calibri Light" panose="020F0302020204030204" pitchFamily="34" charset="0"/>
                        </a:rPr>
                        <m:t>𝐷𝑖</m:t>
                      </m:r>
                      <m:sSub>
                        <m:sSubPr>
                          <m:ctrlPr>
                            <a:rPr lang="es-419" b="0" i="1" smtClean="0">
                              <a:latin typeface="Cambria Math" panose="02040503050406030204" pitchFamily="18" charset="0"/>
                              <a:ea typeface="Calibri" panose="020F0502020204030204" pitchFamily="34" charset="0"/>
                              <a:cs typeface="Calibri Light" panose="020F0302020204030204" pitchFamily="34" charset="0"/>
                            </a:rPr>
                          </m:ctrlPr>
                        </m:sSubPr>
                        <m:e>
                          <m:r>
                            <a:rPr lang="en-US" i="1">
                              <a:latin typeface="Cambria Math" panose="02040503050406030204" pitchFamily="18" charset="0"/>
                              <a:ea typeface="Calibri" panose="020F0502020204030204" pitchFamily="34" charset="0"/>
                              <a:cs typeface="Calibri Light" panose="020F0302020204030204" pitchFamily="34" charset="0"/>
                            </a:rPr>
                            <m:t>𝑒</m:t>
                          </m:r>
                        </m:e>
                        <m:sub>
                          <m:r>
                            <a:rPr lang="es-419" b="0" i="1" smtClean="0">
                              <a:latin typeface="Cambria Math" panose="02040503050406030204" pitchFamily="18" charset="0"/>
                              <a:ea typeface="Calibri" panose="020F0502020204030204" pitchFamily="34" charset="0"/>
                              <a:cs typeface="Calibri Light" panose="020F0302020204030204" pitchFamily="34" charset="0"/>
                            </a:rPr>
                            <m:t>𝑅𝑒𝑚𝑑</m:t>
                          </m:r>
                        </m:sub>
                      </m:sSub>
                      <m:r>
                        <a:rPr lang="en-US" i="1">
                          <a:latin typeface="Cambria Math" panose="02040503050406030204" pitchFamily="18" charset="0"/>
                          <a:ea typeface="Calibri" panose="020F0502020204030204" pitchFamily="34" charset="0"/>
                          <a:cs typeface="Calibri Light" panose="020F0302020204030204" pitchFamily="34" charset="0"/>
                        </a:rPr>
                        <m:t>)=1−</m:t>
                      </m:r>
                      <m:func>
                        <m:funcPr>
                          <m:ctrlPr>
                            <a:rPr lang="es-MX" i="1">
                              <a:latin typeface="Cambria Math" panose="02040503050406030204" pitchFamily="18" charset="0"/>
                              <a:ea typeface="Calibri" panose="020F0502020204030204" pitchFamily="34" charset="0"/>
                              <a:cs typeface="Calibri Light" panose="020F0302020204030204" pitchFamily="34" charset="0"/>
                            </a:rPr>
                          </m:ctrlPr>
                        </m:funcPr>
                        <m:fName>
                          <m:r>
                            <m:rPr>
                              <m:sty m:val="p"/>
                            </m:rPr>
                            <a:rPr lang="en-US">
                              <a:latin typeface="Cambria Math" panose="02040503050406030204" pitchFamily="18" charset="0"/>
                              <a:ea typeface="Calibri" panose="020F0502020204030204" pitchFamily="34" charset="0"/>
                              <a:cs typeface="Calibri Light" panose="020F0302020204030204" pitchFamily="34" charset="0"/>
                            </a:rPr>
                            <m:t>exp</m:t>
                          </m:r>
                        </m:fName>
                        <m:e>
                          <m:d>
                            <m:dPr>
                              <m:ctrlPr>
                                <a:rPr lang="es-MX" i="1">
                                  <a:latin typeface="Cambria Math" panose="02040503050406030204" pitchFamily="18" charset="0"/>
                                  <a:ea typeface="Calibri" panose="020F0502020204030204" pitchFamily="34" charset="0"/>
                                  <a:cs typeface="Calibri Light" panose="020F0302020204030204" pitchFamily="34" charset="0"/>
                                </a:rPr>
                              </m:ctrlPr>
                            </m:dPr>
                            <m:e>
                              <m:r>
                                <a:rPr lang="en-US" i="1">
                                  <a:latin typeface="Cambria Math" panose="02040503050406030204" pitchFamily="18" charset="0"/>
                                  <a:ea typeface="Calibri" panose="020F0502020204030204" pitchFamily="34" charset="0"/>
                                  <a:cs typeface="Calibri Light" panose="020F0302020204030204" pitchFamily="34" charset="0"/>
                                </a:rPr>
                                <m:t>− </m:t>
                              </m:r>
                              <m:sSub>
                                <m:sSubPr>
                                  <m:ctrlPr>
                                    <a:rPr lang="es-MX" i="1">
                                      <a:latin typeface="Cambria Math" panose="02040503050406030204" pitchFamily="18" charset="0"/>
                                      <a:ea typeface="Calibri" panose="020F0502020204030204" pitchFamily="34" charset="0"/>
                                      <a:cs typeface="Calibri Light" panose="020F0302020204030204" pitchFamily="34" charset="0"/>
                                    </a:rPr>
                                  </m:ctrlPr>
                                </m:sSubPr>
                                <m:e>
                                  <m:acc>
                                    <m:accPr>
                                      <m:chr m:val="̅"/>
                                      <m:ctrlPr>
                                        <a:rPr lang="es-MX" i="1">
                                          <a:latin typeface="Cambria Math" panose="02040503050406030204" pitchFamily="18" charset="0"/>
                                          <a:ea typeface="Calibri" panose="020F0502020204030204" pitchFamily="34" charset="0"/>
                                          <a:cs typeface="Calibri Light" panose="020F0302020204030204" pitchFamily="34" charset="0"/>
                                        </a:rPr>
                                      </m:ctrlPr>
                                    </m:accPr>
                                    <m:e>
                                      <m:r>
                                        <a:rPr lang="en-US" i="1">
                                          <a:latin typeface="Cambria Math" panose="02040503050406030204" pitchFamily="18" charset="0"/>
                                          <a:ea typeface="Calibri" panose="020F0502020204030204" pitchFamily="34" charset="0"/>
                                          <a:cs typeface="Calibri Light" panose="020F0302020204030204" pitchFamily="34" charset="0"/>
                                        </a:rPr>
                                        <m:t>𝜆</m:t>
                                      </m:r>
                                    </m:e>
                                  </m:acc>
                                </m:e>
                                <m:sub>
                                  <m:r>
                                    <a:rPr lang="en-US" i="1">
                                      <a:latin typeface="Cambria Math" panose="02040503050406030204" pitchFamily="18" charset="0"/>
                                      <a:ea typeface="Calibri" panose="020F0502020204030204" pitchFamily="34" charset="0"/>
                                      <a:cs typeface="Calibri Light" panose="020F0302020204030204" pitchFamily="34" charset="0"/>
                                    </a:rPr>
                                    <m:t>𝑂𝑣𝑎𝑙𝑙</m:t>
                                  </m:r>
                                </m:sub>
                              </m:sSub>
                              <m:r>
                                <a:rPr lang="es-419" b="0" i="1" smtClean="0">
                                  <a:latin typeface="Cambria Math" panose="02040503050406030204" pitchFamily="18" charset="0"/>
                                  <a:ea typeface="Calibri" panose="020F0502020204030204" pitchFamily="34" charset="0"/>
                                  <a:cs typeface="Calibri Light" panose="020F0302020204030204" pitchFamily="34" charset="0"/>
                                </a:rPr>
                                <m:t>∗</m:t>
                              </m:r>
                              <m:r>
                                <a:rPr lang="es-419" b="0" i="1" smtClean="0">
                                  <a:latin typeface="Cambria Math" panose="02040503050406030204" pitchFamily="18" charset="0"/>
                                  <a:ea typeface="Calibri" panose="020F0502020204030204" pitchFamily="34" charset="0"/>
                                  <a:cs typeface="Calibri Light" panose="020F0302020204030204" pitchFamily="34" charset="0"/>
                                </a:rPr>
                                <m:t>𝑜𝐻</m:t>
                              </m:r>
                              <m:sSub>
                                <m:sSubPr>
                                  <m:ctrlPr>
                                    <a:rPr lang="es-419" b="0" i="1" smtClean="0">
                                      <a:latin typeface="Cambria Math" panose="02040503050406030204" pitchFamily="18" charset="0"/>
                                      <a:ea typeface="Calibri" panose="020F0502020204030204" pitchFamily="34" charset="0"/>
                                      <a:cs typeface="Calibri Light" panose="020F0302020204030204" pitchFamily="34" charset="0"/>
                                    </a:rPr>
                                  </m:ctrlPr>
                                </m:sSubPr>
                                <m:e>
                                  <m:r>
                                    <a:rPr lang="es-419" b="0" i="1" smtClean="0">
                                      <a:latin typeface="Cambria Math" panose="02040503050406030204" pitchFamily="18" charset="0"/>
                                      <a:ea typeface="Calibri" panose="020F0502020204030204" pitchFamily="34" charset="0"/>
                                      <a:cs typeface="Calibri Light" panose="020F0302020204030204" pitchFamily="34" charset="0"/>
                                    </a:rPr>
                                    <m:t>𝑅</m:t>
                                  </m:r>
                                </m:e>
                                <m:sub>
                                  <m:r>
                                    <a:rPr lang="es-419" b="0" i="1" smtClean="0">
                                      <a:latin typeface="Cambria Math" panose="02040503050406030204" pitchFamily="18" charset="0"/>
                                      <a:ea typeface="Calibri" panose="020F0502020204030204" pitchFamily="34" charset="0"/>
                                      <a:cs typeface="Calibri Light" panose="020F0302020204030204" pitchFamily="34" charset="0"/>
                                    </a:rPr>
                                    <m:t>𝑅𝑒𝑚𝑑</m:t>
                                  </m:r>
                                </m:sub>
                              </m:sSub>
                            </m:e>
                          </m:d>
                        </m:e>
                      </m:func>
                    </m:oMath>
                  </m:oMathPara>
                </a14:m>
                <a:endParaRPr lang="es-MX"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Calibri Light" panose="020F0302020204030204" pitchFamily="34" charset="0"/>
                        </a:rPr>
                        <m:t>𝑃</m:t>
                      </m:r>
                      <m:r>
                        <a:rPr lang="en-US" i="1">
                          <a:latin typeface="Cambria Math" panose="02040503050406030204" pitchFamily="18" charset="0"/>
                          <a:ea typeface="Calibri" panose="020F0502020204030204" pitchFamily="34" charset="0"/>
                          <a:cs typeface="Calibri Light" panose="020F0302020204030204" pitchFamily="34" charset="0"/>
                        </a:rPr>
                        <m:t>(</m:t>
                      </m:r>
                      <m:r>
                        <a:rPr lang="en-US" i="1">
                          <a:latin typeface="Cambria Math" panose="02040503050406030204" pitchFamily="18" charset="0"/>
                          <a:ea typeface="Calibri" panose="020F0502020204030204" pitchFamily="34" charset="0"/>
                          <a:cs typeface="Calibri Light" panose="020F0302020204030204" pitchFamily="34" charset="0"/>
                        </a:rPr>
                        <m:t>𝐷𝑖</m:t>
                      </m:r>
                      <m:sSub>
                        <m:sSubPr>
                          <m:ctrlPr>
                            <a:rPr lang="es-419" i="1">
                              <a:latin typeface="Cambria Math" panose="02040503050406030204" pitchFamily="18" charset="0"/>
                              <a:ea typeface="Calibri" panose="020F0502020204030204" pitchFamily="34" charset="0"/>
                              <a:cs typeface="Calibri Light" panose="020F0302020204030204" pitchFamily="34" charset="0"/>
                            </a:rPr>
                          </m:ctrlPr>
                        </m:sSubPr>
                        <m:e>
                          <m:r>
                            <a:rPr lang="en-US" i="1">
                              <a:latin typeface="Cambria Math" panose="02040503050406030204" pitchFamily="18" charset="0"/>
                              <a:ea typeface="Calibri" panose="020F0502020204030204" pitchFamily="34" charset="0"/>
                              <a:cs typeface="Calibri Light" panose="020F0302020204030204" pitchFamily="34" charset="0"/>
                            </a:rPr>
                            <m:t>𝑒</m:t>
                          </m:r>
                        </m:e>
                        <m:sub>
                          <m:r>
                            <a:rPr lang="es-419" i="1">
                              <a:latin typeface="Cambria Math" panose="02040503050406030204" pitchFamily="18" charset="0"/>
                              <a:ea typeface="Calibri" panose="020F0502020204030204" pitchFamily="34" charset="0"/>
                              <a:cs typeface="Calibri Light" panose="020F0302020204030204" pitchFamily="34" charset="0"/>
                            </a:rPr>
                            <m:t>𝑅𝑒𝑚𝑑</m:t>
                          </m:r>
                          <m:r>
                            <a:rPr lang="es-419" b="0" i="1" smtClean="0">
                              <a:latin typeface="Cambria Math" panose="02040503050406030204" pitchFamily="18" charset="0"/>
                              <a:ea typeface="Calibri" panose="020F0502020204030204" pitchFamily="34" charset="0"/>
                              <a:cs typeface="Calibri Light" panose="020F0302020204030204" pitchFamily="34" charset="0"/>
                            </a:rPr>
                            <m:t> &amp; </m:t>
                          </m:r>
                          <m:r>
                            <a:rPr lang="es-419" b="0" i="1" smtClean="0">
                              <a:latin typeface="Cambria Math" panose="02040503050406030204" pitchFamily="18" charset="0"/>
                              <a:ea typeface="Calibri" panose="020F0502020204030204" pitchFamily="34" charset="0"/>
                              <a:cs typeface="Calibri Light" panose="020F0302020204030204" pitchFamily="34" charset="0"/>
                            </a:rPr>
                            <m:t>𝐵𝑎𝑟𝑖</m:t>
                          </m:r>
                        </m:sub>
                      </m:sSub>
                      <m:r>
                        <a:rPr lang="es-419" b="0" i="1" smtClean="0">
                          <a:latin typeface="Cambria Math" panose="02040503050406030204" pitchFamily="18" charset="0"/>
                          <a:ea typeface="Calibri" panose="020F0502020204030204" pitchFamily="34" charset="0"/>
                          <a:cs typeface="Calibri Light" panose="020F0302020204030204" pitchFamily="34" charset="0"/>
                        </a:rPr>
                        <m:t>)</m:t>
                      </m:r>
                      <m:r>
                        <a:rPr lang="en-US" i="1">
                          <a:latin typeface="Cambria Math" panose="02040503050406030204" pitchFamily="18" charset="0"/>
                          <a:ea typeface="Calibri" panose="020F0502020204030204" pitchFamily="34" charset="0"/>
                          <a:cs typeface="Calibri Light" panose="020F0302020204030204" pitchFamily="34" charset="0"/>
                        </a:rPr>
                        <m:t>=1−</m:t>
                      </m:r>
                      <m:func>
                        <m:funcPr>
                          <m:ctrlPr>
                            <a:rPr lang="es-MX" i="1">
                              <a:latin typeface="Cambria Math" panose="02040503050406030204" pitchFamily="18" charset="0"/>
                              <a:ea typeface="Calibri" panose="020F0502020204030204" pitchFamily="34" charset="0"/>
                              <a:cs typeface="Calibri Light" panose="020F0302020204030204" pitchFamily="34" charset="0"/>
                            </a:rPr>
                          </m:ctrlPr>
                        </m:funcPr>
                        <m:fName>
                          <m:r>
                            <m:rPr>
                              <m:sty m:val="p"/>
                            </m:rPr>
                            <a:rPr lang="en-US">
                              <a:latin typeface="Cambria Math" panose="02040503050406030204" pitchFamily="18" charset="0"/>
                              <a:ea typeface="Calibri" panose="020F0502020204030204" pitchFamily="34" charset="0"/>
                              <a:cs typeface="Calibri Light" panose="020F0302020204030204" pitchFamily="34" charset="0"/>
                            </a:rPr>
                            <m:t>exp</m:t>
                          </m:r>
                        </m:fName>
                        <m:e>
                          <m:d>
                            <m:dPr>
                              <m:ctrlPr>
                                <a:rPr lang="es-MX" i="1">
                                  <a:latin typeface="Cambria Math" panose="02040503050406030204" pitchFamily="18" charset="0"/>
                                  <a:ea typeface="Calibri" panose="020F0502020204030204" pitchFamily="34" charset="0"/>
                                  <a:cs typeface="Calibri Light" panose="020F0302020204030204" pitchFamily="34" charset="0"/>
                                </a:rPr>
                              </m:ctrlPr>
                            </m:dPr>
                            <m:e>
                              <m:r>
                                <a:rPr lang="en-US" i="1">
                                  <a:latin typeface="Cambria Math" panose="02040503050406030204" pitchFamily="18" charset="0"/>
                                  <a:ea typeface="Calibri" panose="020F0502020204030204" pitchFamily="34" charset="0"/>
                                  <a:cs typeface="Calibri Light" panose="020F0302020204030204" pitchFamily="34" charset="0"/>
                                </a:rPr>
                                <m:t>− </m:t>
                              </m:r>
                              <m:sSub>
                                <m:sSubPr>
                                  <m:ctrlPr>
                                    <a:rPr lang="es-MX" i="1">
                                      <a:latin typeface="Cambria Math" panose="02040503050406030204" pitchFamily="18" charset="0"/>
                                      <a:ea typeface="Calibri" panose="020F0502020204030204" pitchFamily="34" charset="0"/>
                                      <a:cs typeface="Calibri Light" panose="020F0302020204030204" pitchFamily="34" charset="0"/>
                                    </a:rPr>
                                  </m:ctrlPr>
                                </m:sSubPr>
                                <m:e>
                                  <m:acc>
                                    <m:accPr>
                                      <m:chr m:val="̅"/>
                                      <m:ctrlPr>
                                        <a:rPr lang="es-MX" i="1">
                                          <a:latin typeface="Cambria Math" panose="02040503050406030204" pitchFamily="18" charset="0"/>
                                          <a:ea typeface="Calibri" panose="020F0502020204030204" pitchFamily="34" charset="0"/>
                                          <a:cs typeface="Calibri Light" panose="020F0302020204030204" pitchFamily="34" charset="0"/>
                                        </a:rPr>
                                      </m:ctrlPr>
                                    </m:accPr>
                                    <m:e>
                                      <m:r>
                                        <a:rPr lang="en-US" i="1">
                                          <a:latin typeface="Cambria Math" panose="02040503050406030204" pitchFamily="18" charset="0"/>
                                          <a:ea typeface="Calibri" panose="020F0502020204030204" pitchFamily="34" charset="0"/>
                                          <a:cs typeface="Calibri Light" panose="020F0302020204030204" pitchFamily="34" charset="0"/>
                                        </a:rPr>
                                        <m:t>𝜆</m:t>
                                      </m:r>
                                    </m:e>
                                  </m:acc>
                                </m:e>
                                <m:sub>
                                  <m:r>
                                    <a:rPr lang="en-US" i="1">
                                      <a:latin typeface="Cambria Math" panose="02040503050406030204" pitchFamily="18" charset="0"/>
                                      <a:ea typeface="Calibri" panose="020F0502020204030204" pitchFamily="34" charset="0"/>
                                      <a:cs typeface="Calibri Light" panose="020F0302020204030204" pitchFamily="34" charset="0"/>
                                    </a:rPr>
                                    <m:t>𝑂𝑣𝑎𝑙𝑙</m:t>
                                  </m:r>
                                </m:sub>
                              </m:sSub>
                              <m:r>
                                <a:rPr lang="es-419" i="1">
                                  <a:latin typeface="Cambria Math" panose="02040503050406030204" pitchFamily="18" charset="0"/>
                                  <a:ea typeface="Calibri" panose="020F0502020204030204" pitchFamily="34" charset="0"/>
                                  <a:cs typeface="Calibri Light" panose="020F0302020204030204" pitchFamily="34" charset="0"/>
                                </a:rPr>
                                <m:t>∗</m:t>
                              </m:r>
                              <m:r>
                                <a:rPr lang="es-419" i="1">
                                  <a:latin typeface="Cambria Math" panose="02040503050406030204" pitchFamily="18" charset="0"/>
                                  <a:ea typeface="Calibri" panose="020F0502020204030204" pitchFamily="34" charset="0"/>
                                  <a:cs typeface="Calibri Light" panose="020F0302020204030204" pitchFamily="34" charset="0"/>
                                </a:rPr>
                                <m:t>𝑜𝐻</m:t>
                              </m:r>
                              <m:sSub>
                                <m:sSubPr>
                                  <m:ctrlPr>
                                    <a:rPr lang="es-419" i="1">
                                      <a:latin typeface="Cambria Math" panose="02040503050406030204" pitchFamily="18" charset="0"/>
                                      <a:ea typeface="Calibri" panose="020F0502020204030204" pitchFamily="34" charset="0"/>
                                      <a:cs typeface="Calibri Light" panose="020F0302020204030204" pitchFamily="34" charset="0"/>
                                    </a:rPr>
                                  </m:ctrlPr>
                                </m:sSubPr>
                                <m:e>
                                  <m:r>
                                    <a:rPr lang="es-419" i="1">
                                      <a:latin typeface="Cambria Math" panose="02040503050406030204" pitchFamily="18" charset="0"/>
                                      <a:ea typeface="Calibri" panose="020F0502020204030204" pitchFamily="34" charset="0"/>
                                      <a:cs typeface="Calibri Light" panose="020F0302020204030204" pitchFamily="34" charset="0"/>
                                    </a:rPr>
                                    <m:t>𝑅</m:t>
                                  </m:r>
                                </m:e>
                                <m:sub>
                                  <m:r>
                                    <a:rPr lang="es-419" i="1">
                                      <a:latin typeface="Cambria Math" panose="02040503050406030204" pitchFamily="18" charset="0"/>
                                      <a:ea typeface="Calibri" panose="020F0502020204030204" pitchFamily="34" charset="0"/>
                                      <a:cs typeface="Calibri Light" panose="020F0302020204030204" pitchFamily="34" charset="0"/>
                                    </a:rPr>
                                    <m:t>𝑅𝑒𝑚𝑑</m:t>
                                  </m:r>
                                </m:sub>
                              </m:sSub>
                              <m:r>
                                <a:rPr lang="es-419" b="0" i="1" smtClean="0">
                                  <a:latin typeface="Cambria Math" panose="02040503050406030204" pitchFamily="18" charset="0"/>
                                  <a:ea typeface="Calibri" panose="020F0502020204030204" pitchFamily="34" charset="0"/>
                                  <a:cs typeface="Calibri Light" panose="020F0302020204030204" pitchFamily="34" charset="0"/>
                                </a:rPr>
                                <m:t> ∗</m:t>
                              </m:r>
                              <m:r>
                                <a:rPr lang="es-419" b="0" i="1" smtClean="0">
                                  <a:latin typeface="Cambria Math" panose="02040503050406030204" pitchFamily="18" charset="0"/>
                                  <a:ea typeface="Calibri" panose="020F0502020204030204" pitchFamily="34" charset="0"/>
                                  <a:cs typeface="Calibri Light" panose="020F0302020204030204" pitchFamily="34" charset="0"/>
                                </a:rPr>
                                <m:t>𝑜𝐻</m:t>
                              </m:r>
                              <m:sSub>
                                <m:sSubPr>
                                  <m:ctrlPr>
                                    <a:rPr lang="es-419" b="0" i="1" smtClean="0">
                                      <a:latin typeface="Cambria Math" panose="02040503050406030204" pitchFamily="18" charset="0"/>
                                      <a:ea typeface="Calibri" panose="020F0502020204030204" pitchFamily="34" charset="0"/>
                                      <a:cs typeface="Calibri Light" panose="020F0302020204030204" pitchFamily="34" charset="0"/>
                                    </a:rPr>
                                  </m:ctrlPr>
                                </m:sSubPr>
                                <m:e>
                                  <m:r>
                                    <a:rPr lang="es-419" b="0" i="1" smtClean="0">
                                      <a:latin typeface="Cambria Math" panose="02040503050406030204" pitchFamily="18" charset="0"/>
                                      <a:ea typeface="Calibri" panose="020F0502020204030204" pitchFamily="34" charset="0"/>
                                      <a:cs typeface="Calibri Light" panose="020F0302020204030204" pitchFamily="34" charset="0"/>
                                    </a:rPr>
                                    <m:t>𝑅</m:t>
                                  </m:r>
                                </m:e>
                                <m:sub>
                                  <m:r>
                                    <a:rPr lang="es-419" b="0" i="1" smtClean="0">
                                      <a:latin typeface="Cambria Math" panose="02040503050406030204" pitchFamily="18" charset="0"/>
                                      <a:ea typeface="Calibri" panose="020F0502020204030204" pitchFamily="34" charset="0"/>
                                      <a:cs typeface="Calibri Light" panose="020F0302020204030204" pitchFamily="34" charset="0"/>
                                    </a:rPr>
                                    <m:t>𝐵𝑎𝑟𝑖</m:t>
                                  </m:r>
                                </m:sub>
                              </m:sSub>
                            </m:e>
                          </m:d>
                        </m:e>
                      </m:func>
                    </m:oMath>
                  </m:oMathPara>
                </a14:m>
                <a:endParaRPr lang="es-MX"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Calibri Light" panose="020F0302020204030204" pitchFamily="34" charset="0"/>
                        </a:rPr>
                        <m:t>𝑃</m:t>
                      </m:r>
                      <m:r>
                        <a:rPr lang="en-US" i="1">
                          <a:latin typeface="Cambria Math" panose="02040503050406030204" pitchFamily="18" charset="0"/>
                          <a:ea typeface="Calibri" panose="020F0502020204030204" pitchFamily="34" charset="0"/>
                          <a:cs typeface="Calibri Light" panose="020F0302020204030204" pitchFamily="34" charset="0"/>
                        </a:rPr>
                        <m:t>(</m:t>
                      </m:r>
                      <m:r>
                        <a:rPr lang="en-US" i="1">
                          <a:latin typeface="Cambria Math" panose="02040503050406030204" pitchFamily="18" charset="0"/>
                          <a:ea typeface="Calibri" panose="020F0502020204030204" pitchFamily="34" charset="0"/>
                          <a:cs typeface="Calibri Light" panose="020F0302020204030204" pitchFamily="34" charset="0"/>
                        </a:rPr>
                        <m:t>𝐷𝑖</m:t>
                      </m:r>
                      <m:sSub>
                        <m:sSubPr>
                          <m:ctrlPr>
                            <a:rPr lang="es-419" i="1">
                              <a:latin typeface="Cambria Math" panose="02040503050406030204" pitchFamily="18" charset="0"/>
                              <a:ea typeface="Calibri" panose="020F0502020204030204" pitchFamily="34" charset="0"/>
                              <a:cs typeface="Calibri Light" panose="020F0302020204030204" pitchFamily="34" charset="0"/>
                            </a:rPr>
                          </m:ctrlPr>
                        </m:sSubPr>
                        <m:e>
                          <m:r>
                            <a:rPr lang="en-US" i="1">
                              <a:latin typeface="Cambria Math" panose="02040503050406030204" pitchFamily="18" charset="0"/>
                              <a:ea typeface="Calibri" panose="020F0502020204030204" pitchFamily="34" charset="0"/>
                              <a:cs typeface="Calibri Light" panose="020F0302020204030204" pitchFamily="34" charset="0"/>
                            </a:rPr>
                            <m:t>𝑒</m:t>
                          </m:r>
                        </m:e>
                        <m:sub>
                          <m:r>
                            <a:rPr lang="es-419" b="0" i="1" smtClean="0">
                              <a:latin typeface="Cambria Math" panose="02040503050406030204" pitchFamily="18" charset="0"/>
                              <a:ea typeface="Calibri" panose="020F0502020204030204" pitchFamily="34" charset="0"/>
                              <a:cs typeface="Calibri Light" panose="020F0302020204030204" pitchFamily="34" charset="0"/>
                            </a:rPr>
                            <m:t>𝐷𝑒𝑥𝑎</m:t>
                          </m:r>
                        </m:sub>
                      </m:sSub>
                      <m:r>
                        <a:rPr lang="en-US" i="1">
                          <a:latin typeface="Cambria Math" panose="02040503050406030204" pitchFamily="18" charset="0"/>
                          <a:ea typeface="Calibri" panose="020F0502020204030204" pitchFamily="34" charset="0"/>
                          <a:cs typeface="Calibri Light" panose="020F0302020204030204" pitchFamily="34" charset="0"/>
                        </a:rPr>
                        <m:t>)=1−</m:t>
                      </m:r>
                      <m:func>
                        <m:funcPr>
                          <m:ctrlPr>
                            <a:rPr lang="es-MX" i="1">
                              <a:latin typeface="Cambria Math" panose="02040503050406030204" pitchFamily="18" charset="0"/>
                              <a:ea typeface="Calibri" panose="020F0502020204030204" pitchFamily="34" charset="0"/>
                              <a:cs typeface="Calibri Light" panose="020F0302020204030204" pitchFamily="34" charset="0"/>
                            </a:rPr>
                          </m:ctrlPr>
                        </m:funcPr>
                        <m:fName>
                          <m:r>
                            <m:rPr>
                              <m:sty m:val="p"/>
                            </m:rPr>
                            <a:rPr lang="en-US">
                              <a:latin typeface="Cambria Math" panose="02040503050406030204" pitchFamily="18" charset="0"/>
                              <a:ea typeface="Calibri" panose="020F0502020204030204" pitchFamily="34" charset="0"/>
                              <a:cs typeface="Calibri Light" panose="020F0302020204030204" pitchFamily="34" charset="0"/>
                            </a:rPr>
                            <m:t>exp</m:t>
                          </m:r>
                        </m:fName>
                        <m:e>
                          <m:d>
                            <m:dPr>
                              <m:ctrlPr>
                                <a:rPr lang="es-MX" i="1">
                                  <a:latin typeface="Cambria Math" panose="02040503050406030204" pitchFamily="18" charset="0"/>
                                  <a:ea typeface="Calibri" panose="020F0502020204030204" pitchFamily="34" charset="0"/>
                                  <a:cs typeface="Calibri Light" panose="020F0302020204030204" pitchFamily="34" charset="0"/>
                                </a:rPr>
                              </m:ctrlPr>
                            </m:dPr>
                            <m:e>
                              <m:r>
                                <a:rPr lang="en-US" i="1">
                                  <a:latin typeface="Cambria Math" panose="02040503050406030204" pitchFamily="18" charset="0"/>
                                  <a:ea typeface="Calibri" panose="020F0502020204030204" pitchFamily="34" charset="0"/>
                                  <a:cs typeface="Calibri Light" panose="020F0302020204030204" pitchFamily="34" charset="0"/>
                                </a:rPr>
                                <m:t>− </m:t>
                              </m:r>
                              <m:sSub>
                                <m:sSubPr>
                                  <m:ctrlPr>
                                    <a:rPr lang="es-MX" i="1">
                                      <a:latin typeface="Cambria Math" panose="02040503050406030204" pitchFamily="18" charset="0"/>
                                      <a:ea typeface="Calibri" panose="020F0502020204030204" pitchFamily="34" charset="0"/>
                                      <a:cs typeface="Calibri Light" panose="020F0302020204030204" pitchFamily="34" charset="0"/>
                                    </a:rPr>
                                  </m:ctrlPr>
                                </m:sSubPr>
                                <m:e>
                                  <m:acc>
                                    <m:accPr>
                                      <m:chr m:val="̅"/>
                                      <m:ctrlPr>
                                        <a:rPr lang="es-MX" i="1">
                                          <a:latin typeface="Cambria Math" panose="02040503050406030204" pitchFamily="18" charset="0"/>
                                          <a:ea typeface="Calibri" panose="020F0502020204030204" pitchFamily="34" charset="0"/>
                                          <a:cs typeface="Calibri Light" panose="020F0302020204030204" pitchFamily="34" charset="0"/>
                                        </a:rPr>
                                      </m:ctrlPr>
                                    </m:accPr>
                                    <m:e>
                                      <m:r>
                                        <a:rPr lang="en-US" i="1">
                                          <a:latin typeface="Cambria Math" panose="02040503050406030204" pitchFamily="18" charset="0"/>
                                          <a:ea typeface="Calibri" panose="020F0502020204030204" pitchFamily="34" charset="0"/>
                                          <a:cs typeface="Calibri Light" panose="020F0302020204030204" pitchFamily="34" charset="0"/>
                                        </a:rPr>
                                        <m:t>𝜆</m:t>
                                      </m:r>
                                    </m:e>
                                  </m:acc>
                                </m:e>
                                <m:sub>
                                  <m:r>
                                    <a:rPr lang="en-US" i="1">
                                      <a:latin typeface="Cambria Math" panose="02040503050406030204" pitchFamily="18" charset="0"/>
                                      <a:ea typeface="Calibri" panose="020F0502020204030204" pitchFamily="34" charset="0"/>
                                      <a:cs typeface="Calibri Light" panose="020F0302020204030204" pitchFamily="34" charset="0"/>
                                    </a:rPr>
                                    <m:t>𝑂𝑣𝑎𝑙𝑙</m:t>
                                  </m:r>
                                </m:sub>
                              </m:sSub>
                              <m:r>
                                <a:rPr lang="es-419" i="1">
                                  <a:latin typeface="Cambria Math" panose="02040503050406030204" pitchFamily="18" charset="0"/>
                                  <a:ea typeface="Calibri" panose="020F0502020204030204" pitchFamily="34" charset="0"/>
                                  <a:cs typeface="Calibri Light" panose="020F0302020204030204" pitchFamily="34" charset="0"/>
                                </a:rPr>
                                <m:t>∗</m:t>
                              </m:r>
                              <m:r>
                                <a:rPr lang="es-419" i="1">
                                  <a:latin typeface="Cambria Math" panose="02040503050406030204" pitchFamily="18" charset="0"/>
                                  <a:ea typeface="Calibri" panose="020F0502020204030204" pitchFamily="34" charset="0"/>
                                  <a:cs typeface="Calibri Light" panose="020F0302020204030204" pitchFamily="34" charset="0"/>
                                </a:rPr>
                                <m:t>𝑜𝐻</m:t>
                              </m:r>
                              <m:sSub>
                                <m:sSubPr>
                                  <m:ctrlPr>
                                    <a:rPr lang="es-419" i="1">
                                      <a:latin typeface="Cambria Math" panose="02040503050406030204" pitchFamily="18" charset="0"/>
                                      <a:ea typeface="Calibri" panose="020F0502020204030204" pitchFamily="34" charset="0"/>
                                      <a:cs typeface="Calibri Light" panose="020F0302020204030204" pitchFamily="34" charset="0"/>
                                    </a:rPr>
                                  </m:ctrlPr>
                                </m:sSubPr>
                                <m:e>
                                  <m:r>
                                    <a:rPr lang="es-419" i="1">
                                      <a:latin typeface="Cambria Math" panose="02040503050406030204" pitchFamily="18" charset="0"/>
                                      <a:ea typeface="Calibri" panose="020F0502020204030204" pitchFamily="34" charset="0"/>
                                      <a:cs typeface="Calibri Light" panose="020F0302020204030204" pitchFamily="34" charset="0"/>
                                    </a:rPr>
                                    <m:t>𝑅</m:t>
                                  </m:r>
                                </m:e>
                                <m:sub>
                                  <m:r>
                                    <a:rPr lang="es-419" b="0" i="1" smtClean="0">
                                      <a:latin typeface="Cambria Math" panose="02040503050406030204" pitchFamily="18" charset="0"/>
                                      <a:ea typeface="Calibri" panose="020F0502020204030204" pitchFamily="34" charset="0"/>
                                      <a:cs typeface="Calibri Light" panose="020F0302020204030204" pitchFamily="34" charset="0"/>
                                    </a:rPr>
                                    <m:t>𝐷𝑒𝑥𝑎</m:t>
                                  </m:r>
                                </m:sub>
                              </m:sSub>
                            </m:e>
                          </m:d>
                        </m:e>
                      </m:func>
                    </m:oMath>
                  </m:oMathPara>
                </a14:m>
                <a:endParaRPr lang="es-MX" dirty="0"/>
              </a:p>
              <a:p>
                <a:endParaRPr lang="es-MX" dirty="0"/>
              </a:p>
              <a:p>
                <a:endParaRPr lang="es-MX" dirty="0"/>
              </a:p>
            </p:txBody>
          </p:sp>
        </mc:Choice>
        <mc:Fallback xmlns="">
          <p:sp>
            <p:nvSpPr>
              <p:cNvPr id="3" name="Rectángulo 2">
                <a:extLst>
                  <a:ext uri="{FF2B5EF4-FFF2-40B4-BE49-F238E27FC236}">
                    <a16:creationId xmlns:a16="http://schemas.microsoft.com/office/drawing/2014/main" id="{E97EF916-6991-432E-ABAA-8327FFA589BB}"/>
                  </a:ext>
                </a:extLst>
              </p:cNvPr>
              <p:cNvSpPr>
                <a:spLocks noRot="1" noChangeAspect="1" noMove="1" noResize="1" noEditPoints="1" noAdjustHandles="1" noChangeArrowheads="1" noChangeShapeType="1" noTextEdit="1"/>
              </p:cNvSpPr>
              <p:nvPr/>
            </p:nvSpPr>
            <p:spPr>
              <a:xfrm>
                <a:off x="516578" y="1448741"/>
                <a:ext cx="6454325" cy="4397935"/>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672465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72891E-D222-49B4-BC0C-51188DF88189}"/>
              </a:ext>
            </a:extLst>
          </p:cNvPr>
          <p:cNvSpPr>
            <a:spLocks noGrp="1"/>
          </p:cNvSpPr>
          <p:nvPr>
            <p:ph type="title"/>
          </p:nvPr>
        </p:nvSpPr>
        <p:spPr/>
        <p:txBody>
          <a:bodyPr/>
          <a:lstStyle/>
          <a:p>
            <a:r>
              <a:rPr lang="es-419" dirty="0"/>
              <a:t>Cost-</a:t>
            </a:r>
            <a:r>
              <a:rPr lang="es-419" dirty="0" err="1"/>
              <a:t>Effectiveness</a:t>
            </a:r>
            <a:r>
              <a:rPr lang="es-419" dirty="0"/>
              <a:t> </a:t>
            </a:r>
            <a:r>
              <a:rPr lang="es-419" dirty="0" err="1"/>
              <a:t>Analysis</a:t>
            </a:r>
            <a:endParaRPr lang="es-MX" dirty="0"/>
          </a:p>
        </p:txBody>
      </p:sp>
      <p:sp>
        <p:nvSpPr>
          <p:cNvPr id="3" name="Marcador de contenido 2">
            <a:extLst>
              <a:ext uri="{FF2B5EF4-FFF2-40B4-BE49-F238E27FC236}">
                <a16:creationId xmlns:a16="http://schemas.microsoft.com/office/drawing/2014/main" id="{ECCDEC1D-155D-4288-A9F8-0360D77B6822}"/>
              </a:ext>
            </a:extLst>
          </p:cNvPr>
          <p:cNvSpPr>
            <a:spLocks noGrp="1"/>
          </p:cNvSpPr>
          <p:nvPr>
            <p:ph idx="1"/>
          </p:nvPr>
        </p:nvSpPr>
        <p:spPr>
          <a:xfrm>
            <a:off x="838200" y="1585356"/>
            <a:ext cx="10515600" cy="4785756"/>
          </a:xfrm>
        </p:spPr>
        <p:txBody>
          <a:bodyPr>
            <a:normAutofit lnSpcReduction="10000"/>
          </a:bodyPr>
          <a:lstStyle/>
          <a:p>
            <a:pPr algn="just"/>
            <a:r>
              <a:rPr lang="en-US" dirty="0">
                <a:latin typeface="+mj-lt"/>
              </a:rPr>
              <a:t>Because Dexamethasone is not recommended for non-intubated patients and Remdesivir is a drug that has shown more efficacy in less critical states, the simulated population was divided into two cohorts Patients who were hospitalized without intubation and patients who were hospitalized and intubated. </a:t>
            </a:r>
          </a:p>
          <a:p>
            <a:r>
              <a:rPr lang="en-US" dirty="0">
                <a:latin typeface="+mj-lt"/>
              </a:rPr>
              <a:t>Patients hospitalized without intubation</a:t>
            </a:r>
          </a:p>
          <a:p>
            <a:pPr lvl="1"/>
            <a:r>
              <a:rPr lang="en-US" dirty="0">
                <a:latin typeface="+mj-lt"/>
              </a:rPr>
              <a:t>Treat with Remdesivir</a:t>
            </a:r>
            <a:endParaRPr lang="es-MX" dirty="0">
              <a:latin typeface="+mj-lt"/>
            </a:endParaRPr>
          </a:p>
          <a:p>
            <a:pPr lvl="1"/>
            <a:r>
              <a:rPr lang="en-US" dirty="0">
                <a:latin typeface="+mj-lt"/>
              </a:rPr>
              <a:t>Treat with Remdesivir and Baricitinib</a:t>
            </a:r>
            <a:endParaRPr lang="es-MX" dirty="0">
              <a:latin typeface="+mj-lt"/>
            </a:endParaRPr>
          </a:p>
          <a:p>
            <a:pPr lvl="1"/>
            <a:r>
              <a:rPr lang="en-US" dirty="0">
                <a:latin typeface="+mj-lt"/>
              </a:rPr>
              <a:t>No treatment</a:t>
            </a:r>
            <a:endParaRPr lang="es-MX" dirty="0">
              <a:latin typeface="+mj-lt"/>
            </a:endParaRPr>
          </a:p>
          <a:p>
            <a:r>
              <a:rPr lang="en-US" dirty="0">
                <a:latin typeface="+mj-lt"/>
              </a:rPr>
              <a:t>Patients hospitalized and intubated</a:t>
            </a:r>
          </a:p>
          <a:p>
            <a:pPr lvl="1"/>
            <a:r>
              <a:rPr lang="en-US" dirty="0">
                <a:latin typeface="+mj-lt"/>
              </a:rPr>
              <a:t>Treat with Dexamethasone</a:t>
            </a:r>
            <a:endParaRPr lang="es-MX" dirty="0">
              <a:latin typeface="+mj-lt"/>
            </a:endParaRPr>
          </a:p>
          <a:p>
            <a:pPr lvl="1"/>
            <a:r>
              <a:rPr lang="en-US" dirty="0">
                <a:latin typeface="+mj-lt"/>
              </a:rPr>
              <a:t>No treatment</a:t>
            </a:r>
            <a:endParaRPr lang="es-MX" dirty="0">
              <a:latin typeface="+mj-lt"/>
            </a:endParaRPr>
          </a:p>
          <a:p>
            <a:pPr algn="just"/>
            <a:endParaRPr lang="es-MX" dirty="0"/>
          </a:p>
        </p:txBody>
      </p:sp>
    </p:spTree>
    <p:extLst>
      <p:ext uri="{BB962C8B-B14F-4D97-AF65-F5344CB8AC3E}">
        <p14:creationId xmlns:p14="http://schemas.microsoft.com/office/powerpoint/2010/main" val="2371975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C3065D-354E-4932-9902-5C87104D51B8}"/>
              </a:ext>
            </a:extLst>
          </p:cNvPr>
          <p:cNvSpPr>
            <a:spLocks noGrp="1"/>
          </p:cNvSpPr>
          <p:nvPr>
            <p:ph type="title"/>
          </p:nvPr>
        </p:nvSpPr>
        <p:spPr/>
        <p:txBody>
          <a:bodyPr/>
          <a:lstStyle/>
          <a:p>
            <a:r>
              <a:rPr lang="es-419" dirty="0" err="1"/>
              <a:t>Parameters</a:t>
            </a:r>
            <a:r>
              <a:rPr lang="es-419" dirty="0"/>
              <a:t> </a:t>
            </a:r>
            <a:r>
              <a:rPr lang="es-419" dirty="0" err="1"/>
              <a:t>Hospitalized</a:t>
            </a:r>
            <a:r>
              <a:rPr lang="es-419" dirty="0"/>
              <a:t>, </a:t>
            </a:r>
            <a:r>
              <a:rPr lang="es-419" dirty="0" err="1"/>
              <a:t>not</a:t>
            </a:r>
            <a:r>
              <a:rPr lang="es-419" dirty="0"/>
              <a:t> </a:t>
            </a:r>
            <a:r>
              <a:rPr lang="es-419" dirty="0" err="1"/>
              <a:t>Intubated</a:t>
            </a:r>
            <a:r>
              <a:rPr lang="es-419" dirty="0"/>
              <a:t> </a:t>
            </a:r>
            <a:endParaRPr lang="es-MX" dirty="0"/>
          </a:p>
        </p:txBody>
      </p:sp>
      <p:graphicFrame>
        <p:nvGraphicFramePr>
          <p:cNvPr id="5" name="Marcador de contenido 4">
            <a:extLst>
              <a:ext uri="{FF2B5EF4-FFF2-40B4-BE49-F238E27FC236}">
                <a16:creationId xmlns:a16="http://schemas.microsoft.com/office/drawing/2014/main" id="{39B12FA5-49EC-4BE3-A7B0-54F97BDE4882}"/>
              </a:ext>
            </a:extLst>
          </p:cNvPr>
          <p:cNvGraphicFramePr>
            <a:graphicFrameLocks noGrp="1"/>
          </p:cNvGraphicFramePr>
          <p:nvPr>
            <p:ph idx="1"/>
            <p:extLst>
              <p:ext uri="{D42A27DB-BD31-4B8C-83A1-F6EECF244321}">
                <p14:modId xmlns:p14="http://schemas.microsoft.com/office/powerpoint/2010/main" val="870029771"/>
              </p:ext>
            </p:extLst>
          </p:nvPr>
        </p:nvGraphicFramePr>
        <p:xfrm>
          <a:off x="1084426" y="1690688"/>
          <a:ext cx="2917559" cy="4451954"/>
        </p:xfrm>
        <a:graphic>
          <a:graphicData uri="http://schemas.openxmlformats.org/drawingml/2006/table">
            <a:tbl>
              <a:tblPr firstRow="1" firstCol="1" bandRow="1"/>
              <a:tblGrid>
                <a:gridCol w="2134322">
                  <a:extLst>
                    <a:ext uri="{9D8B030D-6E8A-4147-A177-3AD203B41FA5}">
                      <a16:colId xmlns:a16="http://schemas.microsoft.com/office/drawing/2014/main" val="4150016491"/>
                    </a:ext>
                  </a:extLst>
                </a:gridCol>
                <a:gridCol w="783237">
                  <a:extLst>
                    <a:ext uri="{9D8B030D-6E8A-4147-A177-3AD203B41FA5}">
                      <a16:colId xmlns:a16="http://schemas.microsoft.com/office/drawing/2014/main" val="2693298853"/>
                    </a:ext>
                  </a:extLst>
                </a:gridCol>
              </a:tblGrid>
              <a:tr h="146577">
                <a:tc gridSpan="2">
                  <a:txBody>
                    <a:bodyPr/>
                    <a:lstStyle/>
                    <a:p>
                      <a:pPr algn="ctr">
                        <a:lnSpc>
                          <a:spcPct val="107000"/>
                        </a:lnSpc>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Table 1: Parameter microsimulation model: Hospitalized, not Intubated Cohort</a:t>
                      </a:r>
                      <a:endParaRPr lang="es-MX"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2818349408"/>
                  </a:ext>
                </a:extLst>
              </a:tr>
              <a:tr h="287291">
                <a:tc>
                  <a:txBody>
                    <a:bodyPr/>
                    <a:lstStyle/>
                    <a:p>
                      <a:pPr algn="ctr">
                        <a:lnSpc>
                          <a:spcPct val="107000"/>
                        </a:lnSpc>
                        <a:spcAft>
                          <a:spcPts val="0"/>
                        </a:spcAft>
                      </a:pPr>
                      <a:r>
                        <a:rPr lang="es-MX" sz="9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Parameters</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9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Value</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3579941"/>
                  </a:ext>
                </a:extLst>
              </a:tr>
              <a:tr h="140714">
                <a:tc>
                  <a:txBody>
                    <a:bodyPr/>
                    <a:lstStyle/>
                    <a:p>
                      <a:pPr algn="ctr">
                        <a:lnSpc>
                          <a:spcPct val="107000"/>
                        </a:lnSpc>
                        <a:spcAft>
                          <a:spcPts val="0"/>
                        </a:spcAft>
                      </a:pPr>
                      <a:r>
                        <a:rPr lang="es-MX" sz="9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Number of individuals</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s-MX"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200,693</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10528630"/>
                  </a:ext>
                </a:extLst>
              </a:tr>
              <a:tr h="146577">
                <a:tc>
                  <a:txBody>
                    <a:bodyPr/>
                    <a:lstStyle/>
                    <a:p>
                      <a:pPr algn="ctr">
                        <a:lnSpc>
                          <a:spcPct val="107000"/>
                        </a:lnSpc>
                        <a:spcAft>
                          <a:spcPts val="0"/>
                        </a:spcAft>
                      </a:pPr>
                      <a:r>
                        <a:rPr lang="es-MX" sz="9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Time horizon</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es-MX"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 days</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23647302"/>
                  </a:ext>
                </a:extLst>
              </a:tr>
              <a:tr h="146577">
                <a:tc>
                  <a:txBody>
                    <a:bodyPr/>
                    <a:lstStyle/>
                    <a:p>
                      <a:pPr algn="ctr">
                        <a:lnSpc>
                          <a:spcPct val="107000"/>
                        </a:lnSpc>
                        <a:spcAft>
                          <a:spcPts val="0"/>
                        </a:spcAft>
                      </a:pPr>
                      <a:r>
                        <a:rPr lang="es-MX" sz="9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Number of states</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es-MX"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28459968"/>
                  </a:ext>
                </a:extLst>
              </a:tr>
              <a:tr h="146577">
                <a:tc rowSpan="3">
                  <a:txBody>
                    <a:bodyPr/>
                    <a:lstStyle/>
                    <a:p>
                      <a:pPr algn="ctr">
                        <a:lnSpc>
                          <a:spcPct val="107000"/>
                        </a:lnSpc>
                        <a:spcAft>
                          <a:spcPts val="0"/>
                        </a:spcAft>
                      </a:pPr>
                      <a:r>
                        <a:rPr lang="es-MX" sz="9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Name of states</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es-MX"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Cov-19 +</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20589929"/>
                  </a:ext>
                </a:extLst>
              </a:tr>
              <a:tr h="146577">
                <a:tc vMerge="1">
                  <a:txBody>
                    <a:bodyPr/>
                    <a:lstStyle/>
                    <a:p>
                      <a:endParaRPr lang="es-MX"/>
                    </a:p>
                  </a:txBody>
                  <a:tcPr/>
                </a:tc>
                <a:tc>
                  <a:txBody>
                    <a:bodyPr/>
                    <a:lstStyle/>
                    <a:p>
                      <a:pPr algn="ctr">
                        <a:lnSpc>
                          <a:spcPct val="107000"/>
                        </a:lnSpc>
                        <a:spcAft>
                          <a:spcPts val="0"/>
                        </a:spcAft>
                      </a:pPr>
                      <a:r>
                        <a:rPr lang="es-MX"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Cov-19 Dead</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99947891"/>
                  </a:ext>
                </a:extLst>
              </a:tr>
              <a:tr h="254140">
                <a:tc vMerge="1">
                  <a:txBody>
                    <a:bodyPr/>
                    <a:lstStyle/>
                    <a:p>
                      <a:endParaRPr lang="es-MX"/>
                    </a:p>
                  </a:txBody>
                  <a:tcPr/>
                </a:tc>
                <a:tc>
                  <a:txBody>
                    <a:bodyPr/>
                    <a:lstStyle/>
                    <a:p>
                      <a:pPr algn="ctr">
                        <a:lnSpc>
                          <a:spcPct val="107000"/>
                        </a:lnSpc>
                        <a:spcAft>
                          <a:spcPts val="0"/>
                        </a:spcAft>
                      </a:pPr>
                      <a:r>
                        <a:rPr lang="es-MX"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Other causes Dead</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94216711"/>
                  </a:ext>
                </a:extLst>
              </a:tr>
              <a:tr h="140714">
                <a:tc>
                  <a:txBody>
                    <a:bodyPr/>
                    <a:lstStyle/>
                    <a:p>
                      <a:pPr algn="ctr">
                        <a:lnSpc>
                          <a:spcPct val="107000"/>
                        </a:lnSpc>
                        <a:spcAft>
                          <a:spcPts val="0"/>
                        </a:spcAft>
                      </a:pPr>
                      <a:r>
                        <a:rPr lang="en-US" sz="9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Annual discount rate for costs</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0"/>
                        </a:spcAft>
                      </a:pPr>
                      <a:r>
                        <a:rPr lang="es-MX"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0.0165</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7171600"/>
                  </a:ext>
                </a:extLst>
              </a:tr>
              <a:tr h="140714">
                <a:tc>
                  <a:txBody>
                    <a:bodyPr/>
                    <a:lstStyle/>
                    <a:p>
                      <a:pPr algn="ctr">
                        <a:lnSpc>
                          <a:spcPct val="107000"/>
                        </a:lnSpc>
                        <a:spcAft>
                          <a:spcPts val="0"/>
                        </a:spcAft>
                      </a:pPr>
                      <a:r>
                        <a:rPr lang="en-US" sz="9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Annual discount rate for efectiveness</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0.0165</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9441528"/>
                  </a:ext>
                </a:extLst>
              </a:tr>
              <a:tr h="140714">
                <a:tc gridSpan="2">
                  <a:txBody>
                    <a:bodyPr/>
                    <a:lstStyle/>
                    <a:p>
                      <a:pPr algn="ctr">
                        <a:lnSpc>
                          <a:spcPct val="107000"/>
                        </a:lnSpc>
                        <a:spcAft>
                          <a:spcPts val="0"/>
                        </a:spcAft>
                      </a:pPr>
                      <a:r>
                        <a:rPr lang="es-MX" sz="9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Daily healthcare costs</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3719866455"/>
                  </a:ext>
                </a:extLst>
              </a:tr>
              <a:tr h="398689">
                <a:tc>
                  <a:txBody>
                    <a:bodyPr/>
                    <a:lstStyle/>
                    <a:p>
                      <a:pPr algn="ctr">
                        <a:lnSpc>
                          <a:spcPct val="107000"/>
                        </a:lnSpc>
                        <a:spcAft>
                          <a:spcPts val="0"/>
                        </a:spcAft>
                      </a:pPr>
                      <a:r>
                        <a:rPr lang="es-MX" sz="9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Hospitalized COVID-19 patient</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s-MX"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Gamma distribution: </a:t>
                      </a:r>
                      <a:r>
                        <a:rPr lang="es-MX"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ꓗ</a:t>
                      </a:r>
                      <a:r>
                        <a:rPr lang="es-MX"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8, </a:t>
                      </a:r>
                      <a:r>
                        <a:rPr lang="es-MX"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θ</a:t>
                      </a:r>
                      <a:r>
                        <a:rPr lang="es-MX"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1159</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98770068"/>
                  </a:ext>
                </a:extLst>
              </a:tr>
              <a:tr h="140714">
                <a:tc>
                  <a:txBody>
                    <a:bodyPr/>
                    <a:lstStyle/>
                    <a:p>
                      <a:pPr algn="ctr">
                        <a:lnSpc>
                          <a:spcPct val="107000"/>
                        </a:lnSpc>
                        <a:spcAft>
                          <a:spcPts val="0"/>
                        </a:spcAft>
                      </a:pPr>
                      <a:r>
                        <a:rPr lang="es-MX" sz="9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Dead patient</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7051808"/>
                  </a:ext>
                </a:extLst>
              </a:tr>
              <a:tr h="140714">
                <a:tc gridSpan="2">
                  <a:txBody>
                    <a:bodyPr/>
                    <a:lstStyle/>
                    <a:p>
                      <a:pPr algn="ctr">
                        <a:lnSpc>
                          <a:spcPct val="107000"/>
                        </a:lnSpc>
                        <a:spcAft>
                          <a:spcPts val="0"/>
                        </a:spcAft>
                      </a:pPr>
                      <a:r>
                        <a:rPr lang="es-MX" sz="9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Intervention daily costs</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95785942"/>
                  </a:ext>
                </a:extLst>
              </a:tr>
              <a:tr h="140714">
                <a:tc>
                  <a:txBody>
                    <a:bodyPr/>
                    <a:lstStyle/>
                    <a:p>
                      <a:pPr algn="ctr">
                        <a:lnSpc>
                          <a:spcPct val="107000"/>
                        </a:lnSpc>
                        <a:spcAft>
                          <a:spcPts val="0"/>
                        </a:spcAft>
                      </a:pPr>
                      <a:r>
                        <a:rPr lang="es-MX" sz="9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Remdesivir</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s-MX"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$6,188.00</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24400774"/>
                  </a:ext>
                </a:extLst>
              </a:tr>
              <a:tr h="140714">
                <a:tc>
                  <a:txBody>
                    <a:bodyPr/>
                    <a:lstStyle/>
                    <a:p>
                      <a:pPr algn="ctr">
                        <a:lnSpc>
                          <a:spcPct val="107000"/>
                        </a:lnSpc>
                        <a:spcAft>
                          <a:spcPts val="0"/>
                        </a:spcAft>
                      </a:pPr>
                      <a:r>
                        <a:rPr lang="es-MX" sz="9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Baricitinib</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$3,672.00</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2057472"/>
                  </a:ext>
                </a:extLst>
              </a:tr>
              <a:tr h="140714">
                <a:tc gridSpan="2">
                  <a:txBody>
                    <a:bodyPr/>
                    <a:lstStyle/>
                    <a:p>
                      <a:pPr algn="ctr">
                        <a:lnSpc>
                          <a:spcPct val="107000"/>
                        </a:lnSpc>
                        <a:spcAft>
                          <a:spcPts val="0"/>
                        </a:spcAft>
                      </a:pPr>
                      <a:r>
                        <a:rPr lang="es-MX" sz="9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Intervention Effect</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2063469035"/>
                  </a:ext>
                </a:extLst>
              </a:tr>
              <a:tr h="514648">
                <a:tc>
                  <a:txBody>
                    <a:bodyPr/>
                    <a:lstStyle/>
                    <a:p>
                      <a:pPr algn="ctr">
                        <a:lnSpc>
                          <a:spcPct val="107000"/>
                        </a:lnSpc>
                        <a:spcAft>
                          <a:spcPts val="0"/>
                        </a:spcAft>
                      </a:pPr>
                      <a:r>
                        <a:rPr lang="es-MX" sz="9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Remdesivir</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Lognormal distribution:           </a:t>
                      </a:r>
                      <a:r>
                        <a:rPr lang="es-MX"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μ</a:t>
                      </a:r>
                      <a:r>
                        <a:rPr lang="es-MX"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0.73, </a:t>
                      </a:r>
                      <a:r>
                        <a:rPr lang="es-MX"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σ</a:t>
                      </a:r>
                      <a:r>
                        <a:rPr lang="es-MX"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0.17</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7330165"/>
                  </a:ext>
                </a:extLst>
              </a:tr>
              <a:tr h="514648">
                <a:tc>
                  <a:txBody>
                    <a:bodyPr/>
                    <a:lstStyle/>
                    <a:p>
                      <a:pPr algn="ctr">
                        <a:lnSpc>
                          <a:spcPct val="107000"/>
                        </a:lnSpc>
                        <a:spcAft>
                          <a:spcPts val="0"/>
                        </a:spcAft>
                      </a:pPr>
                      <a:r>
                        <a:rPr lang="es-MX" sz="9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Baricitinib</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Lognormal distribution:           </a:t>
                      </a:r>
                      <a:r>
                        <a:rPr lang="es-MX"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μ</a:t>
                      </a:r>
                      <a:r>
                        <a:rPr lang="es-MX"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0.65, </a:t>
                      </a:r>
                      <a:r>
                        <a:rPr lang="es-MX"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σ</a:t>
                      </a:r>
                      <a:r>
                        <a:rPr lang="es-MX"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0.26</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2833010"/>
                  </a:ext>
                </a:extLst>
              </a:tr>
              <a:tr h="146577">
                <a:tc gridSpan="2">
                  <a:txBody>
                    <a:bodyPr/>
                    <a:lstStyle/>
                    <a:p>
                      <a:pPr algn="ctr">
                        <a:lnSpc>
                          <a:spcPct val="107000"/>
                        </a:lnSpc>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 monetary amounts are expressed in Mexican pesos</a:t>
                      </a:r>
                      <a:endParaRPr lang="es-MX"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8532" marR="3853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1262747334"/>
                  </a:ext>
                </a:extLst>
              </a:tr>
            </a:tbl>
          </a:graphicData>
        </a:graphic>
      </p:graphicFrame>
      <p:pic>
        <p:nvPicPr>
          <p:cNvPr id="11" name="Imagen 10">
            <a:extLst>
              <a:ext uri="{FF2B5EF4-FFF2-40B4-BE49-F238E27FC236}">
                <a16:creationId xmlns:a16="http://schemas.microsoft.com/office/drawing/2014/main" id="{CDDA5E24-7FDF-443E-93AF-F0C69F2B8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7666" y="3916664"/>
            <a:ext cx="3189908" cy="2790071"/>
          </a:xfrm>
          <a:prstGeom prst="rect">
            <a:avLst/>
          </a:prstGeom>
        </p:spPr>
      </p:pic>
      <p:pic>
        <p:nvPicPr>
          <p:cNvPr id="13" name="Imagen 12">
            <a:extLst>
              <a:ext uri="{FF2B5EF4-FFF2-40B4-BE49-F238E27FC236}">
                <a16:creationId xmlns:a16="http://schemas.microsoft.com/office/drawing/2014/main" id="{48D6BACF-9896-4EF3-8EFE-46C2670422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8345" y="3916665"/>
            <a:ext cx="3189908" cy="2790071"/>
          </a:xfrm>
          <a:prstGeom prst="rect">
            <a:avLst/>
          </a:prstGeom>
        </p:spPr>
      </p:pic>
      <p:pic>
        <p:nvPicPr>
          <p:cNvPr id="15" name="Imagen 14">
            <a:extLst>
              <a:ext uri="{FF2B5EF4-FFF2-40B4-BE49-F238E27FC236}">
                <a16:creationId xmlns:a16="http://schemas.microsoft.com/office/drawing/2014/main" id="{10C75A7A-124C-4BED-B05F-D744E7C93A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114" y="1209778"/>
            <a:ext cx="3099460" cy="2710960"/>
          </a:xfrm>
          <a:prstGeom prst="rect">
            <a:avLst/>
          </a:prstGeom>
        </p:spPr>
      </p:pic>
    </p:spTree>
    <p:extLst>
      <p:ext uri="{BB962C8B-B14F-4D97-AF65-F5344CB8AC3E}">
        <p14:creationId xmlns:p14="http://schemas.microsoft.com/office/powerpoint/2010/main" val="321633459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3954</TotalTime>
  <Words>906</Words>
  <Application>Microsoft Office PowerPoint</Application>
  <PresentationFormat>Panorámica</PresentationFormat>
  <Paragraphs>218</Paragraphs>
  <Slides>15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Arial</vt:lpstr>
      <vt:lpstr>Calibri</vt:lpstr>
      <vt:lpstr>Calibri Light</vt:lpstr>
      <vt:lpstr>Calibri Light </vt:lpstr>
      <vt:lpstr>Cambria Math</vt:lpstr>
      <vt:lpstr>Times New Roman</vt:lpstr>
      <vt:lpstr>Tema de Office</vt:lpstr>
      <vt:lpstr>COVID-19 Mortality Excess and Cost-Effective Analysis of Different Treatments </vt:lpstr>
      <vt:lpstr>Objective</vt:lpstr>
      <vt:lpstr>Data</vt:lpstr>
      <vt:lpstr>Relative Risk</vt:lpstr>
      <vt:lpstr>Disease-specific Hazard</vt:lpstr>
      <vt:lpstr>COVID-19 Specific Hazard</vt:lpstr>
      <vt:lpstr>Model</vt:lpstr>
      <vt:lpstr>Cost-Effectiveness Analysis</vt:lpstr>
      <vt:lpstr>Parameters Hospitalized, not Intubated </vt:lpstr>
      <vt:lpstr>Parameters Hospitalized, Intubated </vt:lpstr>
      <vt:lpstr>Limitations</vt:lpstr>
      <vt:lpstr>Cost-Effectiveness Analysis: Hospitalized, not Intubated</vt:lpstr>
      <vt:lpstr>Cost-Effectiveness Analysis: Hospitalized, not Intubated </vt:lpstr>
      <vt:lpstr>Cost-Effectiveness Analysis: Hospitalized, Intubated</vt:lpstr>
      <vt:lpstr>Cost-Effectiveness Analysis: Hospitalized, Intubated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Mortality Excess and Cost-Effective Analysis of Different Treatments </dc:title>
  <dc:creator>Diaz Zepeda, Hirvin Azael</dc:creator>
  <cp:lastModifiedBy>Diaz Zepeda, Hirvin Azael</cp:lastModifiedBy>
  <cp:revision>36</cp:revision>
  <dcterms:created xsi:type="dcterms:W3CDTF">2021-04-12T15:54:11Z</dcterms:created>
  <dcterms:modified xsi:type="dcterms:W3CDTF">2021-05-13T23:52:20Z</dcterms:modified>
</cp:coreProperties>
</file>