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8141642918184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1435" y="-26670"/>
            <a:ext cx="12240895" cy="69202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82215" y="5800725"/>
            <a:ext cx="6826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方正综艺简体" panose="02000000000000000000" charset="-122"/>
                <a:ea typeface="方正综艺简体" panose="02000000000000000000" charset="-122"/>
                <a:cs typeface="方正综艺简体" panose="02000000000000000000" charset="-122"/>
              </a:rPr>
              <a:t>观光旅游团 </a:t>
            </a:r>
            <a:r>
              <a:rPr lang="en-US" altLang="zh-CN" sz="2000">
                <a:solidFill>
                  <a:schemeClr val="bg1"/>
                </a:solidFill>
                <a:latin typeface="方正综艺简体" panose="02000000000000000000" charset="-122"/>
                <a:ea typeface="方正综艺简体" panose="02000000000000000000" charset="-122"/>
                <a:cs typeface="方正综艺简体" panose="02000000000000000000" charset="-122"/>
              </a:rPr>
              <a:t>2022.1.23</a:t>
            </a:r>
            <a:endParaRPr lang="en-US" altLang="zh-CN" sz="2000">
              <a:solidFill>
                <a:schemeClr val="bg1"/>
              </a:solidFill>
              <a:latin typeface="方正综艺简体" panose="02000000000000000000" charset="-122"/>
              <a:ea typeface="方正综艺简体" panose="02000000000000000000" charset="-122"/>
              <a:cs typeface="方正综艺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3651642873394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035" y="-12700"/>
            <a:ext cx="12237085" cy="6883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305" y="473075"/>
            <a:ext cx="5001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i="1">
                <a:solidFill>
                  <a:schemeClr val="bg1"/>
                </a:solidFill>
                <a:latin typeface="方正综艺简体" panose="02000000000000000000" charset="-122"/>
                <a:ea typeface="方正综艺简体" panose="02000000000000000000" charset="-122"/>
              </a:rPr>
              <a:t>开发人员简介</a:t>
            </a:r>
            <a:endParaRPr lang="zh-CN" altLang="en-US" sz="6000" i="1">
              <a:solidFill>
                <a:schemeClr val="bg1"/>
              </a:solidFill>
              <a:latin typeface="方正综艺简体" panose="02000000000000000000" charset="-122"/>
              <a:ea typeface="方正综艺简体" panose="02000000000000000000" charset="-122"/>
            </a:endParaRPr>
          </a:p>
        </p:txBody>
      </p:sp>
      <p:pic>
        <p:nvPicPr>
          <p:cNvPr id="11" name="图片 10" descr="截屏2022-01-23 下午1.04.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90" y="1698625"/>
            <a:ext cx="1384935" cy="13754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17090" y="3184525"/>
            <a:ext cx="17627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严淦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程序</a:t>
            </a:r>
            <a:r>
              <a:rPr lang="en-US" altLang="zh-CN" b="1">
                <a:solidFill>
                  <a:schemeClr val="bg1"/>
                </a:solidFill>
              </a:rPr>
              <a:t>/</a:t>
            </a:r>
            <a:r>
              <a:rPr lang="zh-CN" altLang="en-US" b="1">
                <a:solidFill>
                  <a:schemeClr val="bg1"/>
                </a:solidFill>
              </a:rPr>
              <a:t>策划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13" name="图片 12" descr="截屏2022-01-23 下午1.06.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20" y="1673225"/>
            <a:ext cx="1400810" cy="14008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14620" y="3184525"/>
            <a:ext cx="17627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张亚轩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程序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15" name="图片 14" descr="截屏2022-01-23 下午1.08.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" y="4114800"/>
            <a:ext cx="1400810" cy="14008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54330" y="5619115"/>
            <a:ext cx="17627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杨可欣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文案策划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18" name="图片 17" descr="截屏2022-01-23 下午1.10.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10" y="4149090"/>
            <a:ext cx="1362710" cy="13665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632835" y="5619115"/>
            <a:ext cx="17627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李绍康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游戏音乐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21" name="图片 20" descr="截屏2022-01-23 下午1.12.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9460" y="1689100"/>
            <a:ext cx="1384935" cy="138493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190865" y="3184525"/>
            <a:ext cx="17627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陈凯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策划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23" name="图片 22" descr="截屏2022-01-23 下午1.16.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380" y="4149090"/>
            <a:ext cx="1391920" cy="138874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791960" y="5619115"/>
            <a:ext cx="17627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叶凌霄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游戏美术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26" name="图片 25" descr="截屏2022-01-23 下午1.17.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3625" y="4125595"/>
            <a:ext cx="1436370" cy="143637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790430" y="5619115"/>
            <a:ext cx="17627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沈思倞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游戏美术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3651642873394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035" y="-12700"/>
            <a:ext cx="12237085" cy="68834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-21590" y="-25400"/>
            <a:ext cx="12265025" cy="6889750"/>
          </a:xfrm>
          <a:prstGeom prst="rect">
            <a:avLst/>
          </a:prstGeom>
          <a:solidFill>
            <a:schemeClr val="accent3">
              <a:lumMod val="5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5305" y="473075"/>
            <a:ext cx="4149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i="1">
                <a:solidFill>
                  <a:schemeClr val="bg1"/>
                </a:solidFill>
                <a:latin typeface="方正综艺简体" panose="02000000000000000000" charset="-122"/>
                <a:ea typeface="方正综艺简体" panose="02000000000000000000" charset="-122"/>
              </a:rPr>
              <a:t>游戏概述</a:t>
            </a:r>
            <a:endParaRPr lang="zh-CN" altLang="en-US" sz="6000" i="1">
              <a:solidFill>
                <a:schemeClr val="bg1"/>
              </a:solidFill>
              <a:latin typeface="方正综艺简体" panose="02000000000000000000" charset="-122"/>
              <a:ea typeface="方正综艺简体" panose="02000000000000000000" charset="-122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1409065" y="1814195"/>
            <a:ext cx="9881235" cy="3230245"/>
          </a:xfrm>
          <a:prstGeom prst="snip2Diag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方正粗宋简体" panose="02000000000000000000" charset="-122"/>
                <a:ea typeface="方正粗宋简体" panose="02000000000000000000" charset="-122"/>
                <a:cs typeface="方正粗宋简体" panose="02000000000000000000" charset="-122"/>
                <a:sym typeface="+mn-ea"/>
              </a:rPr>
              <a:t>Empathy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方正粗宋简体" panose="02000000000000000000" charset="-122"/>
                <a:ea typeface="方正粗宋简体" panose="02000000000000000000" charset="-122"/>
                <a:cs typeface="方正粗宋简体" panose="02000000000000000000" charset="-122"/>
                <a:sym typeface="+mn-ea"/>
              </a:rPr>
              <a:t>（共情）</a:t>
            </a:r>
            <a:r>
              <a:rPr lang="zh-CN" altLang="en-US" sz="2800">
                <a:solidFill>
                  <a:schemeClr val="bg1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+mn-ea"/>
              </a:rPr>
              <a:t>是一款强节奏的2.5D像素风双人对抗游戏。在游戏中，玩家分别扮演执行官与仿生人，通过移动给芯片单元上色，同时需要躲避随着音乐节奏出现的障碍，最终带有</a:t>
            </a:r>
            <a:r>
              <a:rPr lang="zh-CN" altLang="en-US" sz="2800" b="1">
                <a:solidFill>
                  <a:schemeClr val="accent2"/>
                </a:solidFill>
                <a:latin typeface="Songti SC Bold" panose="02010800040101010101" charset="-122"/>
                <a:ea typeface="Songti SC Bold" panose="02010800040101010101" charset="-122"/>
                <a:cs typeface="Songti SC Regular" panose="02010800040101010101" charset="-122"/>
                <a:sym typeface="+mn-ea"/>
              </a:rPr>
              <a:t>己方颜色芯片单元数量多</a:t>
            </a:r>
            <a:r>
              <a:rPr lang="zh-CN" altLang="en-US" sz="2800">
                <a:solidFill>
                  <a:schemeClr val="bg1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+mn-ea"/>
              </a:rPr>
              <a:t>的一方可以获得对芯片的“控制权”，取得最终的胜利</a:t>
            </a:r>
            <a:r>
              <a:rPr lang="zh-CN" altLang="en-US">
                <a:solidFill>
                  <a:schemeClr val="bg1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3651642873394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035" y="-12700"/>
            <a:ext cx="12237085" cy="6883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1590" y="-25400"/>
            <a:ext cx="12265025" cy="6889750"/>
          </a:xfrm>
          <a:prstGeom prst="rect">
            <a:avLst/>
          </a:prstGeom>
          <a:solidFill>
            <a:schemeClr val="accent3">
              <a:lumMod val="5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5305" y="473075"/>
            <a:ext cx="4149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i="1">
                <a:solidFill>
                  <a:schemeClr val="bg1"/>
                </a:solidFill>
                <a:latin typeface="方正综艺简体" panose="02000000000000000000" charset="-122"/>
                <a:ea typeface="方正综艺简体" panose="02000000000000000000" charset="-122"/>
              </a:rPr>
              <a:t>设计原则</a:t>
            </a:r>
            <a:endParaRPr lang="zh-CN" altLang="en-US" sz="6000" i="1">
              <a:solidFill>
                <a:schemeClr val="bg1"/>
              </a:solidFill>
              <a:latin typeface="方正综艺简体" panose="02000000000000000000" charset="-122"/>
              <a:ea typeface="方正综艺简体" panose="02000000000000000000" charset="-122"/>
            </a:endParaRPr>
          </a:p>
        </p:txBody>
      </p:sp>
      <p:sp>
        <p:nvSpPr>
          <p:cNvPr id="2" name="剪去对角的矩形 1"/>
          <p:cNvSpPr/>
          <p:nvPr/>
        </p:nvSpPr>
        <p:spPr>
          <a:xfrm>
            <a:off x="1140460" y="1915795"/>
            <a:ext cx="4251325" cy="139128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 i="1"/>
              <a:t>目标：</a:t>
            </a:r>
            <a:r>
              <a:rPr lang="zh-CN" altLang="en-US" sz="2200"/>
              <a:t>己方颜色的芯片单位数量</a:t>
            </a:r>
            <a:r>
              <a:rPr lang="zh-CN" altLang="en-US" sz="2200" b="1">
                <a:solidFill>
                  <a:schemeClr val="accent4"/>
                </a:solidFill>
              </a:rPr>
              <a:t>大于</a:t>
            </a:r>
            <a:r>
              <a:rPr lang="zh-CN" altLang="en-US" sz="2200"/>
              <a:t>对方，得到对芯片的“控制权”。</a:t>
            </a:r>
            <a:endParaRPr lang="zh-CN" altLang="en-US" sz="2200"/>
          </a:p>
        </p:txBody>
      </p:sp>
      <p:sp>
        <p:nvSpPr>
          <p:cNvPr id="3" name="剪去对角的矩形 2"/>
          <p:cNvSpPr/>
          <p:nvPr/>
        </p:nvSpPr>
        <p:spPr>
          <a:xfrm>
            <a:off x="6808470" y="1915795"/>
            <a:ext cx="4251325" cy="139128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 i="1"/>
              <a:t>规则：</a:t>
            </a:r>
            <a:r>
              <a:rPr lang="zh-CN" altLang="en-US" sz="2200"/>
              <a:t>通过移动给芯片单元上色；若进入</a:t>
            </a:r>
            <a:r>
              <a:rPr lang="zh-CN" altLang="en-US" sz="2200" b="1">
                <a:solidFill>
                  <a:schemeClr val="accent4"/>
                </a:solidFill>
              </a:rPr>
              <a:t>受击状态</a:t>
            </a:r>
            <a:r>
              <a:rPr lang="zh-CN" altLang="en-US" sz="2200"/>
              <a:t>则会失去上色能力。</a:t>
            </a:r>
            <a:endParaRPr lang="zh-CN" altLang="en-US" sz="2200"/>
          </a:p>
        </p:txBody>
      </p:sp>
      <p:sp>
        <p:nvSpPr>
          <p:cNvPr id="4" name="剪去对角的矩形 3"/>
          <p:cNvSpPr/>
          <p:nvPr/>
        </p:nvSpPr>
        <p:spPr>
          <a:xfrm>
            <a:off x="1140460" y="4072255"/>
            <a:ext cx="4251325" cy="139128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 i="1"/>
              <a:t>障碍：</a:t>
            </a:r>
            <a:r>
              <a:rPr lang="zh-CN" altLang="en-US" sz="2200"/>
              <a:t>根据</a:t>
            </a:r>
            <a:r>
              <a:rPr lang="zh-CN" altLang="en-US" sz="2200" b="1">
                <a:solidFill>
                  <a:schemeClr val="accent4"/>
                </a:solidFill>
              </a:rPr>
              <a:t>音乐节奏</a:t>
            </a:r>
            <a:r>
              <a:rPr lang="zh-CN" altLang="en-US" sz="2200"/>
              <a:t>随机出现飞行物、激光、全图变色等障碍，若未躲避会进入受击状态。</a:t>
            </a:r>
            <a:endParaRPr lang="zh-CN" altLang="en-US" sz="2200"/>
          </a:p>
        </p:txBody>
      </p:sp>
      <p:sp>
        <p:nvSpPr>
          <p:cNvPr id="5" name="剪去对角的矩形 4"/>
          <p:cNvSpPr/>
          <p:nvPr/>
        </p:nvSpPr>
        <p:spPr>
          <a:xfrm>
            <a:off x="6808470" y="4072255"/>
            <a:ext cx="4251325" cy="139128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 i="1"/>
              <a:t>能力：</a:t>
            </a:r>
            <a:r>
              <a:rPr lang="zh-CN" altLang="en-US" sz="2200"/>
              <a:t>玩家可以通过</a:t>
            </a:r>
            <a:r>
              <a:rPr lang="zh-CN" altLang="en-US" sz="2200" b="1">
                <a:solidFill>
                  <a:schemeClr val="accent4"/>
                </a:solidFill>
              </a:rPr>
              <a:t>移动</a:t>
            </a:r>
            <a:r>
              <a:rPr lang="zh-CN" altLang="en-US" sz="2200"/>
              <a:t>躲避飞行物，</a:t>
            </a:r>
            <a:r>
              <a:rPr lang="zh-CN" altLang="en-US" sz="2200" b="1">
                <a:solidFill>
                  <a:schemeClr val="accent4"/>
                </a:solidFill>
              </a:rPr>
              <a:t>跳跃</a:t>
            </a:r>
            <a:r>
              <a:rPr lang="zh-CN" altLang="en-US" sz="2200"/>
              <a:t>躲避飞行物、激光和全图变色。</a:t>
            </a:r>
            <a:endParaRPr lang="zh-CN" alt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3651642873394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035" y="-12700"/>
            <a:ext cx="12237085" cy="68834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1590" y="-25400"/>
            <a:ext cx="12265025" cy="6889750"/>
          </a:xfrm>
          <a:prstGeom prst="rect">
            <a:avLst/>
          </a:prstGeom>
          <a:solidFill>
            <a:schemeClr val="accent3">
              <a:lumMod val="5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5305" y="473075"/>
            <a:ext cx="62299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i="1">
                <a:solidFill>
                  <a:schemeClr val="bg1"/>
                </a:solidFill>
                <a:latin typeface="方正综艺简体" panose="02000000000000000000" charset="-122"/>
                <a:ea typeface="方正综艺简体" panose="02000000000000000000" charset="-122"/>
              </a:rPr>
              <a:t>背景设定</a:t>
            </a:r>
            <a:endParaRPr lang="zh-CN" altLang="en-US" sz="6000" i="1">
              <a:solidFill>
                <a:schemeClr val="bg1"/>
              </a:solidFill>
              <a:latin typeface="方正综艺简体" panose="02000000000000000000" charset="-122"/>
              <a:ea typeface="方正综艺简体" panose="02000000000000000000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418590" y="2051050"/>
            <a:ext cx="8928735" cy="2603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504440" y="1915795"/>
            <a:ext cx="297815" cy="28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剪去对角的矩形 13"/>
          <p:cNvSpPr/>
          <p:nvPr/>
        </p:nvSpPr>
        <p:spPr>
          <a:xfrm>
            <a:off x="1393825" y="2384425"/>
            <a:ext cx="2519045" cy="3387090"/>
          </a:xfrm>
          <a:prstGeom prst="snip2Diag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sym typeface="+mn-ea"/>
              </a:rPr>
              <a:t>2132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年，全球人口增长率降至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-14%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，同年仿生人正式流入市场。为了缓解日益严重的群众焦虑，仿生人芯片内值</a:t>
            </a:r>
            <a:r>
              <a:rPr lang="zh-CN" altLang="en-US" b="1">
                <a:solidFill>
                  <a:schemeClr val="accent2"/>
                </a:solidFill>
                <a:sym typeface="+mn-ea"/>
              </a:rPr>
              <a:t>“关怀”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系统，使其能够模仿人类的共情，提供帮助与陪伴。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285105" y="1915795"/>
            <a:ext cx="285750" cy="283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4246245" y="2384425"/>
            <a:ext cx="2519045" cy="3387090"/>
          </a:xfrm>
          <a:prstGeom prst="snip2Diag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sym typeface="+mn-ea"/>
              </a:rPr>
              <a:t>2156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年，出现第一起有记载以来仿生人杀人事件，部分仿生人“关怀”系统发生故障，部分仿生人在无休止的压迫中产生了</a:t>
            </a:r>
            <a:r>
              <a:rPr lang="zh-CN" altLang="en-US" b="1">
                <a:solidFill>
                  <a:schemeClr val="accent2"/>
                </a:solidFill>
                <a:sym typeface="+mn-ea"/>
              </a:rPr>
              <a:t>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，部分仿生人在自我怀疑中产生了</a:t>
            </a:r>
            <a:r>
              <a:rPr lang="zh-CN" altLang="en-US" b="1">
                <a:solidFill>
                  <a:schemeClr val="accent2"/>
                </a:solidFill>
                <a:sym typeface="+mn-ea"/>
              </a:rPr>
              <a:t>爱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340090" y="1915795"/>
            <a:ext cx="311785" cy="283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剪去对角的矩形 17"/>
          <p:cNvSpPr/>
          <p:nvPr/>
        </p:nvSpPr>
        <p:spPr>
          <a:xfrm>
            <a:off x="7049135" y="2384425"/>
            <a:ext cx="2893695" cy="3387090"/>
          </a:xfrm>
          <a:prstGeom prst="snip2Diag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sym typeface="+mn-ea"/>
              </a:rPr>
              <a:t>2158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年，各地频传仿生人伤人事件，研究所所长承认设计存在故障并入狱。同年成立</a:t>
            </a:r>
            <a:r>
              <a:rPr lang="zh-CN" altLang="en-US" b="1">
                <a:solidFill>
                  <a:schemeClr val="accent2"/>
                </a:solidFill>
                <a:sym typeface="+mn-ea"/>
              </a:rPr>
              <a:t>仿生人回收特别行动队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，经过特训，执行官可以识别人群中的仿生人，确认行动目标后，他们具有对目标</a:t>
            </a:r>
            <a:r>
              <a:rPr lang="zh-CN" altLang="en-US" b="1">
                <a:solidFill>
                  <a:schemeClr val="accent2"/>
                </a:solidFill>
                <a:sym typeface="+mn-ea"/>
              </a:rPr>
              <a:t>立即绞杀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的权力。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3651642873394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035" y="-12700"/>
            <a:ext cx="12237085" cy="6883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21590" y="-25400"/>
            <a:ext cx="12265025" cy="6889750"/>
          </a:xfrm>
          <a:prstGeom prst="rect">
            <a:avLst/>
          </a:prstGeom>
          <a:solidFill>
            <a:schemeClr val="accent3">
              <a:lumMod val="5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5305" y="473075"/>
            <a:ext cx="62299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i="1">
                <a:solidFill>
                  <a:schemeClr val="bg1"/>
                </a:solidFill>
                <a:latin typeface="方正综艺简体" panose="02000000000000000000" charset="-122"/>
                <a:ea typeface="方正综艺简体" panose="02000000000000000000" charset="-122"/>
              </a:rPr>
              <a:t>人物介绍</a:t>
            </a:r>
            <a:endParaRPr lang="zh-CN" altLang="en-US" sz="6000" i="1">
              <a:solidFill>
                <a:schemeClr val="bg1"/>
              </a:solidFill>
              <a:latin typeface="方正综艺简体" panose="02000000000000000000" charset="-122"/>
              <a:ea typeface="方正综艺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355" y="5115560"/>
            <a:ext cx="193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理性</a:t>
            </a:r>
            <a:r>
              <a:rPr lang="zh-CN" altLang="en-US">
                <a:solidFill>
                  <a:schemeClr val="bg1"/>
                </a:solidFill>
              </a:rPr>
              <a:t>的人类？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4645" y="2214245"/>
            <a:ext cx="290893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执行官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理智、果断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坚信仿生人的诞生就是错误。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“只有人类才能拥有情感。</a:t>
            </a:r>
            <a:r>
              <a:rPr lang="zh-CN" altLang="en-US" sz="2400">
                <a:solidFill>
                  <a:schemeClr val="bg1"/>
                </a:solidFill>
              </a:rPr>
              <a:t>“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5" name="图片 4" descr="芯片人站立动画展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65" y="2025650"/>
            <a:ext cx="2059940" cy="30899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27190" y="5166995"/>
            <a:ext cx="154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感性</a:t>
            </a:r>
            <a:r>
              <a:rPr lang="zh-CN" altLang="en-US">
                <a:solidFill>
                  <a:schemeClr val="bg1"/>
                </a:solidFill>
              </a:rPr>
              <a:t>的机器？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6600" y="2400300"/>
            <a:ext cx="250825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仿生人</a:t>
            </a:r>
            <a:r>
              <a:rPr lang="zh-CN" altLang="en-US" sz="1200" b="1">
                <a:solidFill>
                  <a:schemeClr val="bg1"/>
                </a:solidFill>
              </a:rPr>
              <a:t>（灵魂体状态）</a:t>
            </a:r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谦逊、敏捷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认为自己产生了真正的情感。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“是的，爱丽教会了我爱。”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6895" y="5710555"/>
            <a:ext cx="8106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双方将在仿生人的心脏——芯片上进行战斗，同时会受到“关怀”的干扰，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谁才能真正获得对芯片的控制权？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12" name="图片 11" descr="character1_Stand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" y="2125345"/>
            <a:ext cx="1985010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3651642873394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035" y="-12700"/>
            <a:ext cx="12237085" cy="68834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1590" y="-25400"/>
            <a:ext cx="12265025" cy="6889750"/>
          </a:xfrm>
          <a:prstGeom prst="rect">
            <a:avLst/>
          </a:prstGeom>
          <a:solidFill>
            <a:schemeClr val="accent3">
              <a:lumMod val="5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5305" y="473075"/>
            <a:ext cx="62299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i="1">
                <a:solidFill>
                  <a:schemeClr val="bg1"/>
                </a:solidFill>
                <a:latin typeface="方正综艺简体" panose="02000000000000000000" charset="-122"/>
                <a:ea typeface="方正综艺简体" panose="02000000000000000000" charset="-122"/>
              </a:rPr>
              <a:t>Duality</a:t>
            </a:r>
            <a:endParaRPr lang="en-US" altLang="zh-CN" sz="6000" i="1">
              <a:solidFill>
                <a:schemeClr val="bg1"/>
              </a:solidFill>
              <a:latin typeface="方正综艺简体" panose="02000000000000000000" charset="-122"/>
              <a:ea typeface="方正综艺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1045" y="1766570"/>
            <a:ext cx="7150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核心矛盾点：</a:t>
            </a:r>
            <a:r>
              <a:rPr lang="zh-CN" altLang="en-US" sz="3200" b="1">
                <a:solidFill>
                  <a:schemeClr val="bg1"/>
                </a:solidFill>
              </a:rPr>
              <a:t>理智</a:t>
            </a:r>
            <a:r>
              <a:rPr lang="zh-CN" altLang="en-US" sz="2400">
                <a:solidFill>
                  <a:schemeClr val="bg1"/>
                </a:solidFill>
              </a:rPr>
              <a:t>与</a:t>
            </a:r>
            <a:r>
              <a:rPr lang="zh-CN" altLang="en-US" sz="3200" b="1">
                <a:solidFill>
                  <a:schemeClr val="bg1"/>
                </a:solidFill>
              </a:rPr>
              <a:t>情感</a:t>
            </a:r>
            <a:r>
              <a:rPr lang="zh-CN" altLang="en-US" sz="2400"/>
              <a:t> </a:t>
            </a:r>
            <a:endParaRPr lang="zh-CN" altLang="en-US" sz="2400"/>
          </a:p>
        </p:txBody>
      </p:sp>
      <p:pic>
        <p:nvPicPr>
          <p:cNvPr id="12" name="图片 11" descr="u=530946904,3946482213&amp;fm=253&amp;fmt=auto&amp;app=138&amp;f=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905" y="1913255"/>
            <a:ext cx="6351270" cy="32645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42975" y="2461895"/>
            <a:ext cx="4097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仿生人有情感，可以被称为人吗？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绞杀有情感的机器，人的情感还存在吗？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2805" y="3486150"/>
            <a:ext cx="416306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表现形式：</a:t>
            </a:r>
            <a:r>
              <a:rPr lang="zh-CN" altLang="en-US" sz="3200" b="1">
                <a:solidFill>
                  <a:schemeClr val="bg1"/>
                </a:solidFill>
              </a:rPr>
              <a:t>二元对抗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色彩的碰撞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生命权的争夺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有限的时间和空间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2975" y="5451475"/>
            <a:ext cx="53130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What's more</a:t>
            </a:r>
            <a:r>
              <a:rPr lang="zh-CN" altLang="en-US" sz="2400">
                <a:solidFill>
                  <a:schemeClr val="bg1"/>
                </a:solidFill>
              </a:rPr>
              <a:t>——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这种局面到底是如何诞生的？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WPS 文字</Application>
  <PresentationFormat>宽屏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方正书宋_GBK</vt:lpstr>
      <vt:lpstr>Wingdings</vt:lpstr>
      <vt:lpstr>方正综艺简体</vt:lpstr>
      <vt:lpstr>方正粗宋简体</vt:lpstr>
      <vt:lpstr>Songti SC Regular</vt:lpstr>
      <vt:lpstr>Songti SC Bold</vt:lpstr>
      <vt:lpstr>微软雅黑</vt:lpstr>
      <vt:lpstr>汉仪旗黑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5</cp:revision>
  <dcterms:created xsi:type="dcterms:W3CDTF">2022-01-23T07:29:00Z</dcterms:created>
  <dcterms:modified xsi:type="dcterms:W3CDTF">2022-01-23T07:29:00Z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