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5.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9.jpeg" ContentType="image/jpeg"/>
  <Override PartName="/ppt/media/image18.jpeg" ContentType="image/jpeg"/>
  <Override PartName="/ppt/media/image17.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200240"/>
            <a:ext cx="8228880" cy="17766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200240"/>
            <a:ext cx="2649600" cy="17766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0240"/>
            <a:ext cx="2649600" cy="17766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0240"/>
            <a:ext cx="2649600" cy="17766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146040"/>
            <a:ext cx="2649600" cy="17766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146040"/>
            <a:ext cx="2649600" cy="17766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146040"/>
            <a:ext cx="264960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200240"/>
            <a:ext cx="8228880" cy="3724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200240"/>
            <a:ext cx="822888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4840"/>
            <a:ext cx="822888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200240"/>
            <a:ext cx="8228880" cy="3724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200240"/>
            <a:ext cx="8228880" cy="17766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200240"/>
            <a:ext cx="2649600" cy="17766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0240"/>
            <a:ext cx="2649600" cy="17766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0240"/>
            <a:ext cx="2649600" cy="17766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146040"/>
            <a:ext cx="2649600" cy="17766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146040"/>
            <a:ext cx="2649600" cy="17766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146040"/>
            <a:ext cx="264960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200240"/>
            <a:ext cx="822888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4840"/>
            <a:ext cx="822888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3880" y="1200240"/>
            <a:ext cx="4015440" cy="3724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200240"/>
            <a:ext cx="4015440" cy="3724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3880" y="3146040"/>
            <a:ext cx="4015440" cy="1776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4840"/>
            <a:ext cx="8228880" cy="8589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200240"/>
            <a:ext cx="4015440" cy="1776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3880" y="1200240"/>
            <a:ext cx="4015440" cy="17766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146040"/>
            <a:ext cx="8228880" cy="1776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4840"/>
            <a:ext cx="822888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4840"/>
            <a:ext cx="822888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457200" y="1200240"/>
            <a:ext cx="8228880" cy="372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66040"/>
            <a:ext cx="7771680" cy="24768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600" spc="-1" strike="noStrike">
                <a:solidFill>
                  <a:srgbClr val="000000"/>
                </a:solidFill>
                <a:latin typeface="Arial"/>
                <a:ea typeface="Arial"/>
              </a:rPr>
              <a:t>Computer Vision </a:t>
            </a:r>
            <a:br/>
            <a:r>
              <a:rPr b="1" lang="en-US" sz="3600" spc="-1" strike="noStrike">
                <a:solidFill>
                  <a:srgbClr val="000000"/>
                </a:solidFill>
                <a:latin typeface="Arial"/>
                <a:ea typeface="Arial"/>
              </a:rPr>
              <a:t>(SPRING 2019)</a:t>
            </a:r>
            <a:br/>
            <a:r>
              <a:rPr b="1" lang="en-US" sz="3600" spc="-1" strike="noStrike">
                <a:solidFill>
                  <a:srgbClr val="000000"/>
                </a:solidFill>
                <a:latin typeface="Arial"/>
                <a:ea typeface="Arial"/>
              </a:rPr>
              <a:t>Problem Set #2</a:t>
            </a:r>
            <a:endParaRPr b="0" lang="en-US" sz="3600" spc="-1" strike="noStrike">
              <a:latin typeface="Arial"/>
            </a:endParaRPr>
          </a:p>
        </p:txBody>
      </p:sp>
      <p:sp>
        <p:nvSpPr>
          <p:cNvPr id="77" name="CustomShape 2"/>
          <p:cNvSpPr/>
          <p:nvPr/>
        </p:nvSpPr>
        <p:spPr>
          <a:xfrm>
            <a:off x="685800" y="3042360"/>
            <a:ext cx="7771680" cy="11228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1800" spc="-1" strike="noStrike">
                <a:solidFill>
                  <a:srgbClr val="666666"/>
                </a:solidFill>
                <a:latin typeface="Arial"/>
                <a:ea typeface="Arial"/>
              </a:rPr>
              <a:t>Jijun  HU</a:t>
            </a:r>
            <a:endParaRPr b="0" lang="en-US" sz="1800" spc="-1" strike="noStrike">
              <a:latin typeface="Arial"/>
            </a:endParaRPr>
          </a:p>
          <a:p>
            <a:pPr algn="ctr">
              <a:lnSpc>
                <a:spcPct val="100000"/>
              </a:lnSpc>
            </a:pPr>
            <a:r>
              <a:rPr b="0" lang="en-US" sz="1800" spc="-1" strike="noStrike">
                <a:solidFill>
                  <a:srgbClr val="666666"/>
                </a:solidFill>
                <a:latin typeface="Arial"/>
                <a:ea typeface="Arial"/>
              </a:rPr>
              <a:t>jijun.hu.0930@gatech.edu</a:t>
            </a:r>
            <a:endParaRPr b="0" lang="en-US" sz="1800" spc="-1" strike="noStrike">
              <a:latin typeface="Arial"/>
            </a:endParaRPr>
          </a:p>
          <a:p>
            <a:pPr algn="ctr">
              <a:lnSpc>
                <a:spcPct val="100000"/>
              </a:lnSpc>
            </a:pPr>
            <a:endParaRPr b="0" lang="en-US" sz="1800" spc="-1" strike="noStrike">
              <a:latin typeface="Arial"/>
            </a:endParaRPr>
          </a:p>
        </p:txBody>
      </p:sp>
      <p:sp>
        <p:nvSpPr>
          <p:cNvPr id="78" name="CustomShape 3"/>
          <p:cNvSpPr/>
          <p:nvPr/>
        </p:nvSpPr>
        <p:spPr>
          <a:xfrm>
            <a:off x="0" y="4944240"/>
            <a:ext cx="2566800" cy="1987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Sign Detection - Yield</a:t>
            </a:r>
            <a:endParaRPr b="0" lang="en-US" sz="3600" spc="-1" strike="noStrike">
              <a:latin typeface="Arial"/>
            </a:endParaRPr>
          </a:p>
        </p:txBody>
      </p:sp>
      <p:sp>
        <p:nvSpPr>
          <p:cNvPr id="112"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(306, 182)</a:t>
            </a:r>
            <a:endParaRPr b="0" lang="en-US" sz="1400" spc="-1" strike="noStrike">
              <a:latin typeface="Arial"/>
            </a:endParaRPr>
          </a:p>
        </p:txBody>
      </p:sp>
      <p:sp>
        <p:nvSpPr>
          <p:cNvPr id="113"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ps2-2-a-5.png</a:t>
            </a:r>
            <a:endParaRPr b="0" lang="en-US" sz="1400" spc="-1" strike="noStrike">
              <a:latin typeface="Arial"/>
            </a:endParaRPr>
          </a:p>
        </p:txBody>
      </p:sp>
      <p:pic>
        <p:nvPicPr>
          <p:cNvPr id="114" name="" descr=""/>
          <p:cNvPicPr/>
          <p:nvPr/>
        </p:nvPicPr>
        <p:blipFill>
          <a:blip r:embed="rId1"/>
          <a:stretch/>
        </p:blipFill>
        <p:spPr>
          <a:xfrm>
            <a:off x="603360" y="1206720"/>
            <a:ext cx="3877200" cy="29077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Multiple sign detection</a:t>
            </a:r>
            <a:endParaRPr b="0" lang="en-US" sz="3600" spc="-1" strike="noStrike">
              <a:latin typeface="Arial"/>
            </a:endParaRPr>
          </a:p>
        </p:txBody>
      </p:sp>
      <p:sp>
        <p:nvSpPr>
          <p:cNvPr id="116"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no entry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(148, 448)</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Stop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(549, 148)</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construction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(850, 350)</a:t>
            </a:r>
            <a:endParaRPr b="0" lang="en-US" sz="1400" spc="-1" strike="noStrike">
              <a:latin typeface="Arial"/>
            </a:endParaRPr>
          </a:p>
          <a:p>
            <a:pPr>
              <a:lnSpc>
                <a:spcPct val="100000"/>
              </a:lnSpc>
            </a:pPr>
            <a:endParaRPr b="0" lang="en-US" sz="1400" spc="-1" strike="noStrike">
              <a:latin typeface="Arial"/>
            </a:endParaRPr>
          </a:p>
        </p:txBody>
      </p:sp>
      <p:sp>
        <p:nvSpPr>
          <p:cNvPr id="117"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ps2-3-a-1.png</a:t>
            </a:r>
            <a:endParaRPr b="0" lang="en-US" sz="1400" spc="-1" strike="noStrike">
              <a:latin typeface="Arial"/>
            </a:endParaRPr>
          </a:p>
        </p:txBody>
      </p:sp>
      <p:pic>
        <p:nvPicPr>
          <p:cNvPr id="118" name="" descr=""/>
          <p:cNvPicPr/>
          <p:nvPr/>
        </p:nvPicPr>
        <p:blipFill>
          <a:blip r:embed="rId1"/>
          <a:stretch/>
        </p:blipFill>
        <p:spPr>
          <a:xfrm>
            <a:off x="548640" y="1280520"/>
            <a:ext cx="3931560" cy="274248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Multiple sign detection</a:t>
            </a:r>
            <a:endParaRPr b="0" lang="en-US" sz="3600" spc="-1" strike="noStrike">
              <a:latin typeface="Arial"/>
            </a:endParaRPr>
          </a:p>
        </p:txBody>
      </p:sp>
      <p:sp>
        <p:nvSpPr>
          <p:cNvPr id="120"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Names</a:t>
            </a:r>
            <a:endParaRPr b="0" lang="en-US" sz="1400" spc="-1" strike="noStrike">
              <a:latin typeface="Arial"/>
            </a:endParaRPr>
          </a:p>
          <a:p>
            <a:pPr>
              <a:lnSpc>
                <a:spcPct val="100000"/>
              </a:lnSpc>
            </a:pPr>
            <a:r>
              <a:rPr b="0" lang="en-US" sz="1400" spc="-1" strike="noStrike">
                <a:solidFill>
                  <a:srgbClr val="000000"/>
                </a:solidFill>
                <a:latin typeface="Arial"/>
                <a:ea typeface="Arial"/>
              </a:rPr>
              <a:t>Traffic light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(115, 340), ‘red’</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No entry</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(235, 335)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Stop</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(352, 347)</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Yield</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(506, 332)</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Construction</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(650, 350)</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Warning</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(800, 350)</a:t>
            </a:r>
            <a:endParaRPr b="0" lang="en-US" sz="1400" spc="-1" strike="noStrike">
              <a:latin typeface="Arial"/>
            </a:endParaRPr>
          </a:p>
        </p:txBody>
      </p:sp>
      <p:sp>
        <p:nvSpPr>
          <p:cNvPr id="121"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ps2-3-a-2.png</a:t>
            </a:r>
            <a:endParaRPr b="0" lang="en-US" sz="1400" spc="-1" strike="noStrike">
              <a:latin typeface="Arial"/>
            </a:endParaRPr>
          </a:p>
        </p:txBody>
      </p:sp>
      <p:pic>
        <p:nvPicPr>
          <p:cNvPr id="122" name="" descr=""/>
          <p:cNvPicPr/>
          <p:nvPr/>
        </p:nvPicPr>
        <p:blipFill>
          <a:blip r:embed="rId1"/>
          <a:stretch/>
        </p:blipFill>
        <p:spPr>
          <a:xfrm>
            <a:off x="492480" y="1371600"/>
            <a:ext cx="3987720" cy="274320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Multiple sign detection with noise</a:t>
            </a:r>
            <a:endParaRPr b="0" lang="en-US" sz="3600" spc="-1" strike="noStrike">
              <a:latin typeface="Arial"/>
            </a:endParaRPr>
          </a:p>
        </p:txBody>
      </p:sp>
      <p:sp>
        <p:nvSpPr>
          <p:cNvPr id="124"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Names</a:t>
            </a:r>
            <a:endParaRPr b="0" lang="en-US" sz="1400" spc="-1" strike="noStrike">
              <a:latin typeface="Arial"/>
            </a:endParaRPr>
          </a:p>
          <a:p>
            <a:pPr>
              <a:lnSpc>
                <a:spcPct val="100000"/>
              </a:lnSpc>
            </a:pPr>
            <a:r>
              <a:rPr b="0" lang="en-US" sz="1400" spc="-1" strike="noStrike">
                <a:solidFill>
                  <a:srgbClr val="000000"/>
                </a:solidFill>
                <a:latin typeface="Arial"/>
                <a:ea typeface="Arial"/>
              </a:rPr>
              <a:t>Traffic light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(872, 159), ‘green’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No entry</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(644, 244)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Yield</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(156, 333)</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Warning</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(400, 449)</a:t>
            </a:r>
            <a:endParaRPr b="0" lang="en-US" sz="1400" spc="-1" strike="noStrike">
              <a:latin typeface="Arial"/>
            </a:endParaRPr>
          </a:p>
        </p:txBody>
      </p:sp>
      <p:sp>
        <p:nvSpPr>
          <p:cNvPr id="125"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ps2-4-a-1.png</a:t>
            </a:r>
            <a:endParaRPr b="0" lang="en-US" sz="1400" spc="-1" strike="noStrike">
              <a:latin typeface="Arial"/>
            </a:endParaRPr>
          </a:p>
        </p:txBody>
      </p:sp>
      <p:pic>
        <p:nvPicPr>
          <p:cNvPr id="126" name="" descr=""/>
          <p:cNvPicPr/>
          <p:nvPr/>
        </p:nvPicPr>
        <p:blipFill>
          <a:blip r:embed="rId1"/>
          <a:stretch/>
        </p:blipFill>
        <p:spPr>
          <a:xfrm rot="13200">
            <a:off x="497160" y="1514160"/>
            <a:ext cx="4014360" cy="240804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Multiple sign detection with noise</a:t>
            </a:r>
            <a:endParaRPr b="0" lang="en-US" sz="3600" spc="-1" strike="noStrike">
              <a:latin typeface="Arial"/>
            </a:endParaRPr>
          </a:p>
        </p:txBody>
      </p:sp>
      <p:sp>
        <p:nvSpPr>
          <p:cNvPr id="128"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Names</a:t>
            </a:r>
            <a:endParaRPr b="0" lang="en-US" sz="1400" spc="-1" strike="noStrike">
              <a:latin typeface="Arial"/>
            </a:endParaRPr>
          </a:p>
          <a:p>
            <a:pPr>
              <a:lnSpc>
                <a:spcPct val="100000"/>
              </a:lnSpc>
            </a:pPr>
            <a:r>
              <a:rPr b="0" lang="en-US" sz="1400" spc="-1" strike="noStrike">
                <a:solidFill>
                  <a:srgbClr val="000000"/>
                </a:solidFill>
                <a:latin typeface="Arial"/>
                <a:ea typeface="Arial"/>
              </a:rPr>
              <a:t>Traffic light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(471, 359), ‘yellow’</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No entry</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(344, 445)</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endParaRPr b="0" lang="en-US" sz="1400" spc="-1" strike="noStrike">
              <a:latin typeface="Arial"/>
            </a:endParaRPr>
          </a:p>
          <a:p>
            <a:pPr>
              <a:lnSpc>
                <a:spcPct val="100000"/>
              </a:lnSpc>
            </a:pPr>
            <a:r>
              <a:rPr b="0" lang="en-US" sz="1400" spc="-1" strike="noStrike">
                <a:solidFill>
                  <a:srgbClr val="000000"/>
                </a:solidFill>
                <a:latin typeface="Arial"/>
                <a:ea typeface="Arial"/>
              </a:rPr>
              <a:t>Stop</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(649, 198)</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Yield</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(155, 331)</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Construction</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(250, 200)</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Warning</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(799, 350)</a:t>
            </a:r>
            <a:endParaRPr b="0" lang="en-US" sz="1400" spc="-1" strike="noStrike">
              <a:latin typeface="Arial"/>
            </a:endParaRPr>
          </a:p>
        </p:txBody>
      </p:sp>
      <p:sp>
        <p:nvSpPr>
          <p:cNvPr id="129"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ps2-4-a-2.png</a:t>
            </a:r>
            <a:endParaRPr b="0" lang="en-US" sz="1400" spc="-1" strike="noStrike">
              <a:latin typeface="Arial"/>
            </a:endParaRPr>
          </a:p>
        </p:txBody>
      </p:sp>
      <p:pic>
        <p:nvPicPr>
          <p:cNvPr id="130" name="" descr=""/>
          <p:cNvPicPr/>
          <p:nvPr/>
        </p:nvPicPr>
        <p:blipFill>
          <a:blip r:embed="rId1"/>
          <a:stretch/>
        </p:blipFill>
        <p:spPr>
          <a:xfrm>
            <a:off x="512640" y="1345680"/>
            <a:ext cx="4005000" cy="276912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A</a:t>
            </a:r>
            <a:endParaRPr b="0" lang="en-US" sz="3600" spc="-1" strike="noStrike">
              <a:latin typeface="Arial"/>
            </a:endParaRPr>
          </a:p>
        </p:txBody>
      </p:sp>
      <p:sp>
        <p:nvSpPr>
          <p:cNvPr id="132" name="CustomShape 2"/>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ps2-5-a-1</a:t>
            </a:r>
            <a:endParaRPr b="0" lang="en-US" sz="1400" spc="-1" strike="noStrike">
              <a:latin typeface="Arial"/>
            </a:endParaRPr>
          </a:p>
        </p:txBody>
      </p:sp>
      <p:sp>
        <p:nvSpPr>
          <p:cNvPr id="133" name="CustomShape 3"/>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Do not Enter:</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(114, 108)</a:t>
            </a:r>
            <a:endParaRPr b="0" lang="en-US" sz="1400" spc="-1" strike="noStrike">
              <a:latin typeface="Arial"/>
            </a:endParaRPr>
          </a:p>
        </p:txBody>
      </p:sp>
      <p:pic>
        <p:nvPicPr>
          <p:cNvPr id="134" name="" descr=""/>
          <p:cNvPicPr/>
          <p:nvPr/>
        </p:nvPicPr>
        <p:blipFill>
          <a:blip r:embed="rId1"/>
          <a:stretch/>
        </p:blipFill>
        <p:spPr>
          <a:xfrm>
            <a:off x="823320" y="1554840"/>
            <a:ext cx="2246400" cy="202752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A</a:t>
            </a:r>
            <a:endParaRPr b="0" lang="en-US" sz="3600" spc="-1" strike="noStrike">
              <a:latin typeface="Arial"/>
            </a:endParaRPr>
          </a:p>
        </p:txBody>
      </p:sp>
      <p:sp>
        <p:nvSpPr>
          <p:cNvPr id="136" name="CustomShape 2"/>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ps2-5-a-2</a:t>
            </a:r>
            <a:endParaRPr b="0" lang="en-US" sz="1400" spc="-1" strike="noStrike">
              <a:latin typeface="Arial"/>
            </a:endParaRPr>
          </a:p>
        </p:txBody>
      </p:sp>
      <p:sp>
        <p:nvSpPr>
          <p:cNvPr id="137" name="CustomShape 3"/>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Yield</a:t>
            </a:r>
            <a:endParaRPr b="0" lang="en-US"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(116, 71)</a:t>
            </a:r>
            <a:endParaRPr b="0" lang="en-US" sz="1400" spc="-1" strike="noStrike">
              <a:latin typeface="Arial"/>
            </a:endParaRPr>
          </a:p>
        </p:txBody>
      </p:sp>
      <p:pic>
        <p:nvPicPr>
          <p:cNvPr id="138" name="" descr=""/>
          <p:cNvPicPr/>
          <p:nvPr/>
        </p:nvPicPr>
        <p:blipFill>
          <a:blip r:embed="rId1"/>
          <a:stretch/>
        </p:blipFill>
        <p:spPr>
          <a:xfrm>
            <a:off x="1005840" y="1646280"/>
            <a:ext cx="2369880" cy="19224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A</a:t>
            </a:r>
            <a:endParaRPr b="0" lang="en-US" sz="3600" spc="-1" strike="noStrike">
              <a:latin typeface="Arial"/>
            </a:endParaRPr>
          </a:p>
        </p:txBody>
      </p:sp>
      <p:pic>
        <p:nvPicPr>
          <p:cNvPr id="140" name="Google Shape;213;p37" descr=""/>
          <p:cNvPicPr/>
          <p:nvPr/>
        </p:nvPicPr>
        <p:blipFill>
          <a:blip r:embed="rId1"/>
          <a:stretch/>
        </p:blipFill>
        <p:spPr>
          <a:xfrm>
            <a:off x="457200" y="1063440"/>
            <a:ext cx="4096440" cy="3210480"/>
          </a:xfrm>
          <a:prstGeom prst="rect">
            <a:avLst/>
          </a:prstGeom>
          <a:ln w="9360">
            <a:solidFill>
              <a:srgbClr val="666666"/>
            </a:solidFill>
            <a:round/>
          </a:ln>
        </p:spPr>
      </p:pic>
      <p:sp>
        <p:nvSpPr>
          <p:cNvPr id="141" name="CustomShape 2"/>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ps2-5-a-3</a:t>
            </a:r>
            <a:endParaRPr b="0" lang="en-US" sz="1400" spc="-1" strike="noStrike">
              <a:latin typeface="Arial"/>
            </a:endParaRPr>
          </a:p>
        </p:txBody>
      </p:sp>
      <p:sp>
        <p:nvSpPr>
          <p:cNvPr id="142" name="CustomShape 3"/>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B</a:t>
            </a:r>
            <a:endParaRPr b="0" lang="en-US" sz="3600" spc="-1" strike="noStrike">
              <a:latin typeface="Arial"/>
            </a:endParaRPr>
          </a:p>
        </p:txBody>
      </p:sp>
      <p:pic>
        <p:nvPicPr>
          <p:cNvPr id="144" name="Google Shape;221;p38" descr=""/>
          <p:cNvPicPr/>
          <p:nvPr/>
        </p:nvPicPr>
        <p:blipFill>
          <a:blip r:embed="rId1"/>
          <a:stretch/>
        </p:blipFill>
        <p:spPr>
          <a:xfrm>
            <a:off x="457200" y="1063440"/>
            <a:ext cx="4096440" cy="3210480"/>
          </a:xfrm>
          <a:prstGeom prst="rect">
            <a:avLst/>
          </a:prstGeom>
          <a:ln w="9360">
            <a:solidFill>
              <a:srgbClr val="666666"/>
            </a:solidFill>
            <a:round/>
          </a:ln>
        </p:spPr>
      </p:pic>
      <p:sp>
        <p:nvSpPr>
          <p:cNvPr id="145" name="CustomShape 2"/>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ps2-5-b-1</a:t>
            </a:r>
            <a:endParaRPr b="0" lang="en-US" sz="1400" spc="-1" strike="noStrike">
              <a:latin typeface="Arial"/>
            </a:endParaRPr>
          </a:p>
        </p:txBody>
      </p:sp>
      <p:sp>
        <p:nvSpPr>
          <p:cNvPr id="146" name="CustomShape 3"/>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B</a:t>
            </a:r>
            <a:endParaRPr b="0" lang="en-US" sz="3600" spc="-1" strike="noStrike">
              <a:latin typeface="Arial"/>
            </a:endParaRPr>
          </a:p>
        </p:txBody>
      </p:sp>
      <p:pic>
        <p:nvPicPr>
          <p:cNvPr id="148" name="Google Shape;229;p39" descr=""/>
          <p:cNvPicPr/>
          <p:nvPr/>
        </p:nvPicPr>
        <p:blipFill>
          <a:blip r:embed="rId1"/>
          <a:stretch/>
        </p:blipFill>
        <p:spPr>
          <a:xfrm>
            <a:off x="457200" y="1063440"/>
            <a:ext cx="4096440" cy="3210480"/>
          </a:xfrm>
          <a:prstGeom prst="rect">
            <a:avLst/>
          </a:prstGeom>
          <a:ln w="9360">
            <a:solidFill>
              <a:srgbClr val="666666"/>
            </a:solidFill>
            <a:round/>
          </a:ln>
        </p:spPr>
      </p:pic>
      <p:sp>
        <p:nvSpPr>
          <p:cNvPr id="149" name="CustomShape 2"/>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ps2-5-b-2</a:t>
            </a:r>
            <a:endParaRPr b="0" lang="en-US" sz="1400" spc="-1" strike="noStrike">
              <a:latin typeface="Arial"/>
            </a:endParaRPr>
          </a:p>
        </p:txBody>
      </p:sp>
      <p:sp>
        <p:nvSpPr>
          <p:cNvPr id="150" name="CustomShape 3"/>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Light Detection</a:t>
            </a:r>
            <a:endParaRPr b="0" lang="en-US" sz="3600" spc="-1" strike="noStrike">
              <a:latin typeface="Arial"/>
            </a:endParaRPr>
          </a:p>
        </p:txBody>
      </p:sp>
      <p:sp>
        <p:nvSpPr>
          <p:cNvPr id="80"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State: </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(135,120)</a:t>
            </a:r>
            <a:endParaRPr b="0" lang="en-US" sz="1400" spc="-1" strike="noStrike">
              <a:latin typeface="Arial"/>
            </a:endParaRPr>
          </a:p>
          <a:p>
            <a:pPr>
              <a:lnSpc>
                <a:spcPct val="100000"/>
              </a:lnSpc>
            </a:pPr>
            <a:r>
              <a:rPr b="0" lang="en-US" sz="1400" spc="-1" strike="noStrike">
                <a:solidFill>
                  <a:srgbClr val="000000"/>
                </a:solidFill>
                <a:latin typeface="Arial"/>
                <a:ea typeface="Arial"/>
              </a:rPr>
              <a:t>State</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    green</a:t>
            </a:r>
            <a:endParaRPr b="0" lang="en-US" sz="1400" spc="-1" strike="noStrike">
              <a:latin typeface="Arial"/>
            </a:endParaRPr>
          </a:p>
        </p:txBody>
      </p:sp>
      <p:sp>
        <p:nvSpPr>
          <p:cNvPr id="81"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ps2-1-a-1.png</a:t>
            </a:r>
            <a:endParaRPr b="0" lang="en-US" sz="1400" spc="-1" strike="noStrike">
              <a:latin typeface="Arial"/>
            </a:endParaRPr>
          </a:p>
        </p:txBody>
      </p:sp>
      <p:pic>
        <p:nvPicPr>
          <p:cNvPr id="82" name="" descr=""/>
          <p:cNvPicPr/>
          <p:nvPr/>
        </p:nvPicPr>
        <p:blipFill>
          <a:blip r:embed="rId1"/>
          <a:stretch/>
        </p:blipFill>
        <p:spPr>
          <a:xfrm>
            <a:off x="560880" y="1463760"/>
            <a:ext cx="3919320" cy="228528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B</a:t>
            </a:r>
            <a:endParaRPr b="0" lang="en-US" sz="3600" spc="-1" strike="noStrike">
              <a:latin typeface="Arial"/>
            </a:endParaRPr>
          </a:p>
        </p:txBody>
      </p:sp>
      <p:pic>
        <p:nvPicPr>
          <p:cNvPr id="152" name="Google Shape;237;p40" descr=""/>
          <p:cNvPicPr/>
          <p:nvPr/>
        </p:nvPicPr>
        <p:blipFill>
          <a:blip r:embed="rId1"/>
          <a:stretch/>
        </p:blipFill>
        <p:spPr>
          <a:xfrm>
            <a:off x="457200" y="1063440"/>
            <a:ext cx="4096440" cy="3210480"/>
          </a:xfrm>
          <a:prstGeom prst="rect">
            <a:avLst/>
          </a:prstGeom>
          <a:ln w="9360">
            <a:solidFill>
              <a:srgbClr val="666666"/>
            </a:solidFill>
            <a:round/>
          </a:ln>
        </p:spPr>
      </p:pic>
      <p:sp>
        <p:nvSpPr>
          <p:cNvPr id="153" name="CustomShape 2"/>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ps2-5-b-3</a:t>
            </a:r>
            <a:endParaRPr b="0" lang="en-US" sz="1400" spc="-1" strike="noStrike">
              <a:latin typeface="Arial"/>
            </a:endParaRPr>
          </a:p>
        </p:txBody>
      </p:sp>
      <p:sp>
        <p:nvSpPr>
          <p:cNvPr id="154" name="CustomShape 3"/>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Name: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Challenge problem - Text</a:t>
            </a:r>
            <a:endParaRPr b="0" lang="en-US" sz="3600" spc="-1" strike="noStrike">
              <a:latin typeface="Arial"/>
            </a:endParaRPr>
          </a:p>
        </p:txBody>
      </p:sp>
      <p:sp>
        <p:nvSpPr>
          <p:cNvPr id="156" name="CustomShape 2"/>
          <p:cNvSpPr/>
          <p:nvPr/>
        </p:nvSpPr>
        <p:spPr>
          <a:xfrm>
            <a:off x="457200" y="1200240"/>
            <a:ext cx="8228880" cy="372492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601"/>
              </a:spcBef>
            </a:pPr>
            <a:r>
              <a:rPr b="1" lang="en-US" sz="1400" spc="-1" strike="noStrike">
                <a:solidFill>
                  <a:srgbClr val="000000"/>
                </a:solidFill>
                <a:latin typeface="Arial"/>
                <a:ea typeface="Arial"/>
              </a:rPr>
              <a:t>Describe what you had to do to adapt your code for this task. How does the difference between simulated and real-world images affect your method? If you used other functions/methods, explain why that was better (or why your previous implementation did not work)</a:t>
            </a:r>
            <a:endParaRPr b="0" lang="en-US" sz="1400" spc="-1" strike="noStrike">
              <a:latin typeface="Arial"/>
            </a:endParaRPr>
          </a:p>
          <a:p>
            <a:pPr>
              <a:lnSpc>
                <a:spcPct val="100000"/>
              </a:lnSpc>
              <a:spcBef>
                <a:spcPts val="601"/>
              </a:spcBef>
            </a:pPr>
            <a:endParaRPr b="0" lang="en-US" sz="1400" spc="-1" strike="noStrike">
              <a:latin typeface="Arial"/>
            </a:endParaRPr>
          </a:p>
          <a:p>
            <a:pPr>
              <a:lnSpc>
                <a:spcPct val="100000"/>
              </a:lnSpc>
              <a:spcBef>
                <a:spcPts val="601"/>
              </a:spcBef>
            </a:pPr>
            <a:r>
              <a:rPr b="0" lang="en-US" sz="1400" spc="-1" strike="noStrike">
                <a:solidFill>
                  <a:srgbClr val="000000"/>
                </a:solidFill>
                <a:latin typeface="Arial"/>
                <a:ea typeface="Arial"/>
              </a:rPr>
              <a:t>I feel the real image do contain much more noise in the image, and because when taking the photo, we always have different angles, that makes my conditions in my initial implementation too strong, I tried to loose to restriction a lot, but still cannot make it work for all the signs in different situation.</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Light Detection</a:t>
            </a:r>
            <a:endParaRPr b="0" lang="en-US" sz="3600" spc="-1" strike="noStrike">
              <a:latin typeface="Arial"/>
            </a:endParaRPr>
          </a:p>
        </p:txBody>
      </p:sp>
      <p:sp>
        <p:nvSpPr>
          <p:cNvPr id="84"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State: </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(437, 249)</a:t>
            </a:r>
            <a:endParaRPr b="0" lang="en-US" sz="1400" spc="-1" strike="noStrike">
              <a:latin typeface="Arial"/>
            </a:endParaRPr>
          </a:p>
          <a:p>
            <a:pPr>
              <a:lnSpc>
                <a:spcPct val="100000"/>
              </a:lnSpc>
            </a:pPr>
            <a:r>
              <a:rPr b="0" lang="en-US" sz="1400" spc="-1" strike="noStrike">
                <a:solidFill>
                  <a:srgbClr val="000000"/>
                </a:solidFill>
                <a:latin typeface="Arial"/>
                <a:ea typeface="Arial"/>
              </a:rPr>
              <a:t>State</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    green</a:t>
            </a:r>
            <a:endParaRPr b="0" lang="en-US" sz="1400" spc="-1" strike="noStrike">
              <a:latin typeface="Arial"/>
            </a:endParaRPr>
          </a:p>
        </p:txBody>
      </p:sp>
      <p:sp>
        <p:nvSpPr>
          <p:cNvPr id="85"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ps2-1-a-2.png</a:t>
            </a:r>
            <a:endParaRPr b="0" lang="en-US" sz="1400" spc="-1" strike="noStrike">
              <a:latin typeface="Arial"/>
            </a:endParaRPr>
          </a:p>
        </p:txBody>
      </p:sp>
      <p:pic>
        <p:nvPicPr>
          <p:cNvPr id="86" name="" descr=""/>
          <p:cNvPicPr/>
          <p:nvPr/>
        </p:nvPicPr>
        <p:blipFill>
          <a:blip r:embed="rId1"/>
          <a:stretch/>
        </p:blipFill>
        <p:spPr>
          <a:xfrm>
            <a:off x="548640" y="1257840"/>
            <a:ext cx="3931560" cy="29484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Light Detection</a:t>
            </a:r>
            <a:endParaRPr b="0" lang="en-US" sz="3600" spc="-1" strike="noStrike">
              <a:latin typeface="Arial"/>
            </a:endParaRPr>
          </a:p>
        </p:txBody>
      </p:sp>
      <p:sp>
        <p:nvSpPr>
          <p:cNvPr id="88"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State: </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(128, 379)</a:t>
            </a:r>
            <a:endParaRPr b="0" lang="en-US" sz="1400" spc="-1" strike="noStrike">
              <a:latin typeface="Arial"/>
            </a:endParaRPr>
          </a:p>
          <a:p>
            <a:pPr>
              <a:lnSpc>
                <a:spcPct val="100000"/>
              </a:lnSpc>
            </a:pPr>
            <a:r>
              <a:rPr b="0" lang="en-US" sz="1400" spc="-1" strike="noStrike">
                <a:solidFill>
                  <a:srgbClr val="000000"/>
                </a:solidFill>
                <a:latin typeface="Arial"/>
                <a:ea typeface="Arial"/>
              </a:rPr>
              <a:t>State</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    yellow</a:t>
            </a:r>
            <a:endParaRPr b="0" lang="en-US" sz="1400" spc="-1" strike="noStrike">
              <a:latin typeface="Arial"/>
            </a:endParaRPr>
          </a:p>
        </p:txBody>
      </p:sp>
      <p:sp>
        <p:nvSpPr>
          <p:cNvPr id="89"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ps2-1-a-3.png</a:t>
            </a:r>
            <a:endParaRPr b="0" lang="en-US" sz="1400" spc="-1" strike="noStrike">
              <a:latin typeface="Arial"/>
            </a:endParaRPr>
          </a:p>
        </p:txBody>
      </p:sp>
      <p:pic>
        <p:nvPicPr>
          <p:cNvPr id="90" name="" descr=""/>
          <p:cNvPicPr/>
          <p:nvPr/>
        </p:nvPicPr>
        <p:blipFill>
          <a:blip r:embed="rId1"/>
          <a:stretch/>
        </p:blipFill>
        <p:spPr>
          <a:xfrm>
            <a:off x="548640" y="1212120"/>
            <a:ext cx="3991680" cy="299376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Light Detection</a:t>
            </a:r>
            <a:endParaRPr b="0" lang="en-US" sz="3600" spc="-1" strike="noStrike">
              <a:latin typeface="Arial"/>
            </a:endParaRPr>
          </a:p>
        </p:txBody>
      </p:sp>
      <p:sp>
        <p:nvSpPr>
          <p:cNvPr id="92"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 and State: </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(628, 479)</a:t>
            </a:r>
            <a:endParaRPr b="0" lang="en-US" sz="1400" spc="-1" strike="noStrike">
              <a:latin typeface="Arial"/>
            </a:endParaRPr>
          </a:p>
          <a:p>
            <a:pPr>
              <a:lnSpc>
                <a:spcPct val="100000"/>
              </a:lnSpc>
            </a:pPr>
            <a:r>
              <a:rPr b="0" lang="en-US" sz="1400" spc="-1" strike="noStrike">
                <a:solidFill>
                  <a:srgbClr val="000000"/>
                </a:solidFill>
                <a:latin typeface="Arial"/>
                <a:ea typeface="Arial"/>
              </a:rPr>
              <a:t>State</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    red</a:t>
            </a:r>
            <a:endParaRPr b="0" lang="en-US" sz="1400" spc="-1" strike="noStrike">
              <a:latin typeface="Arial"/>
            </a:endParaRPr>
          </a:p>
        </p:txBody>
      </p:sp>
      <p:sp>
        <p:nvSpPr>
          <p:cNvPr id="93"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ps2-1-a-4.png</a:t>
            </a:r>
            <a:endParaRPr b="0" lang="en-US" sz="1400" spc="-1" strike="noStrike">
              <a:latin typeface="Arial"/>
            </a:endParaRPr>
          </a:p>
        </p:txBody>
      </p:sp>
      <p:pic>
        <p:nvPicPr>
          <p:cNvPr id="94" name="" descr=""/>
          <p:cNvPicPr/>
          <p:nvPr/>
        </p:nvPicPr>
        <p:blipFill>
          <a:blip r:embed="rId1"/>
          <a:stretch/>
        </p:blipFill>
        <p:spPr>
          <a:xfrm>
            <a:off x="548640" y="1188720"/>
            <a:ext cx="3931560" cy="294876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Sign Detection - Do Not Enter</a:t>
            </a:r>
            <a:endParaRPr b="0" lang="en-US" sz="3600" spc="-1" strike="noStrike">
              <a:latin typeface="Arial"/>
            </a:endParaRPr>
          </a:p>
        </p:txBody>
      </p:sp>
      <p:sp>
        <p:nvSpPr>
          <p:cNvPr id="96"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(245, 345)</a:t>
            </a:r>
            <a:endParaRPr b="0" lang="en-US" sz="1400" spc="-1" strike="noStrike">
              <a:latin typeface="Arial"/>
            </a:endParaRPr>
          </a:p>
        </p:txBody>
      </p:sp>
      <p:sp>
        <p:nvSpPr>
          <p:cNvPr id="97"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ps2-2-a-1.png</a:t>
            </a:r>
            <a:endParaRPr b="0" lang="en-US" sz="1400" spc="-1" strike="noStrike">
              <a:latin typeface="Arial"/>
            </a:endParaRPr>
          </a:p>
        </p:txBody>
      </p:sp>
      <p:pic>
        <p:nvPicPr>
          <p:cNvPr id="98" name="" descr=""/>
          <p:cNvPicPr/>
          <p:nvPr/>
        </p:nvPicPr>
        <p:blipFill>
          <a:blip r:embed="rId1"/>
          <a:stretch/>
        </p:blipFill>
        <p:spPr>
          <a:xfrm>
            <a:off x="548640" y="1188720"/>
            <a:ext cx="3968640" cy="297648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Sign Detection - Stop</a:t>
            </a:r>
            <a:endParaRPr b="0" lang="en-US" sz="3600" spc="-1" strike="noStrike">
              <a:latin typeface="Arial"/>
            </a:endParaRPr>
          </a:p>
        </p:txBody>
      </p:sp>
      <p:sp>
        <p:nvSpPr>
          <p:cNvPr id="100"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(549, 248)</a:t>
            </a:r>
            <a:endParaRPr b="0" lang="en-US" sz="1400" spc="-1" strike="noStrike">
              <a:latin typeface="Arial"/>
            </a:endParaRPr>
          </a:p>
        </p:txBody>
      </p:sp>
      <p:sp>
        <p:nvSpPr>
          <p:cNvPr id="101"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ps2-2-a-2.png</a:t>
            </a:r>
            <a:endParaRPr b="0" lang="en-US" sz="1400" spc="-1" strike="noStrike">
              <a:latin typeface="Arial"/>
            </a:endParaRPr>
          </a:p>
        </p:txBody>
      </p:sp>
      <p:pic>
        <p:nvPicPr>
          <p:cNvPr id="102" name="" descr=""/>
          <p:cNvPicPr/>
          <p:nvPr/>
        </p:nvPicPr>
        <p:blipFill>
          <a:blip r:embed="rId1"/>
          <a:stretch/>
        </p:blipFill>
        <p:spPr>
          <a:xfrm>
            <a:off x="640080" y="1206720"/>
            <a:ext cx="3877200" cy="290772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Sign Detection - Construction</a:t>
            </a:r>
            <a:endParaRPr b="0" lang="en-US" sz="3600" spc="-1" strike="noStrike">
              <a:latin typeface="Arial"/>
            </a:endParaRPr>
          </a:p>
        </p:txBody>
      </p:sp>
      <p:sp>
        <p:nvSpPr>
          <p:cNvPr id="104"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(250, 400)</a:t>
            </a:r>
            <a:endParaRPr b="0" lang="en-US" sz="1400" spc="-1" strike="noStrike">
              <a:latin typeface="Arial"/>
            </a:endParaRPr>
          </a:p>
        </p:txBody>
      </p:sp>
      <p:sp>
        <p:nvSpPr>
          <p:cNvPr id="105"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ps2-2-a-3.png</a:t>
            </a:r>
            <a:endParaRPr b="0" lang="en-US" sz="1400" spc="-1" strike="noStrike">
              <a:latin typeface="Arial"/>
            </a:endParaRPr>
          </a:p>
        </p:txBody>
      </p:sp>
      <p:pic>
        <p:nvPicPr>
          <p:cNvPr id="106" name="" descr=""/>
          <p:cNvPicPr/>
          <p:nvPr/>
        </p:nvPicPr>
        <p:blipFill>
          <a:blip r:embed="rId1"/>
          <a:stretch/>
        </p:blipFill>
        <p:spPr>
          <a:xfrm>
            <a:off x="548640" y="1234800"/>
            <a:ext cx="3968640" cy="297648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05920"/>
            <a:ext cx="8228880" cy="8568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Traffic Sign Detection - Warning</a:t>
            </a:r>
            <a:endParaRPr b="0" lang="en-US" sz="3600" spc="-1" strike="noStrike">
              <a:latin typeface="Arial"/>
            </a:endParaRPr>
          </a:p>
        </p:txBody>
      </p:sp>
      <p:sp>
        <p:nvSpPr>
          <p:cNvPr id="108" name="CustomShape 2"/>
          <p:cNvSpPr/>
          <p:nvPr/>
        </p:nvSpPr>
        <p:spPr>
          <a:xfrm>
            <a:off x="5219280" y="1101600"/>
            <a:ext cx="3290760" cy="31719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400" spc="-1" strike="noStrike">
                <a:solidFill>
                  <a:srgbClr val="000000"/>
                </a:solidFill>
                <a:latin typeface="Arial"/>
                <a:ea typeface="Arial"/>
              </a:rPr>
              <a:t>Coordinates:</a:t>
            </a:r>
            <a:endParaRPr b="0" lang="en-US" sz="1400" spc="-1" strike="noStrike">
              <a:latin typeface="Arial"/>
            </a:endParaRPr>
          </a:p>
          <a:p>
            <a:pPr>
              <a:lnSpc>
                <a:spcPct val="100000"/>
              </a:lnSpc>
            </a:pPr>
            <a:r>
              <a:rPr b="0" lang="en-US" sz="1400" spc="-1" strike="noStrike">
                <a:solidFill>
                  <a:srgbClr val="000000"/>
                </a:solidFill>
                <a:latin typeface="Arial"/>
                <a:ea typeface="Arial"/>
              </a:rPr>
              <a:t>Coordinates – (748, 349)</a:t>
            </a:r>
            <a:endParaRPr b="0" lang="en-US" sz="1400" spc="-1" strike="noStrike">
              <a:latin typeface="Arial"/>
            </a:endParaRPr>
          </a:p>
        </p:txBody>
      </p:sp>
      <p:sp>
        <p:nvSpPr>
          <p:cNvPr id="109" name="CustomShape 3"/>
          <p:cNvSpPr/>
          <p:nvPr/>
        </p:nvSpPr>
        <p:spPr>
          <a:xfrm>
            <a:off x="537120" y="4351680"/>
            <a:ext cx="3882960" cy="3160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000000"/>
                </a:solidFill>
                <a:latin typeface="Calibri"/>
                <a:ea typeface="Calibri"/>
              </a:rPr>
              <a:t> </a:t>
            </a:r>
            <a:r>
              <a:rPr b="1" lang="en-US" sz="1400" spc="-1" strike="noStrike">
                <a:solidFill>
                  <a:srgbClr val="000000"/>
                </a:solidFill>
                <a:latin typeface="Calibri"/>
                <a:ea typeface="Calibri"/>
              </a:rPr>
              <a:t>ps2-2-a-4.png</a:t>
            </a:r>
            <a:endParaRPr b="0" lang="en-US" sz="1400" spc="-1" strike="noStrike">
              <a:latin typeface="Arial"/>
            </a:endParaRPr>
          </a:p>
        </p:txBody>
      </p:sp>
      <p:pic>
        <p:nvPicPr>
          <p:cNvPr id="110" name="" descr=""/>
          <p:cNvPicPr/>
          <p:nvPr/>
        </p:nvPicPr>
        <p:blipFill>
          <a:blip r:embed="rId1"/>
          <a:stretch/>
        </p:blipFill>
        <p:spPr>
          <a:xfrm>
            <a:off x="548640" y="1229400"/>
            <a:ext cx="3968640" cy="297648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LibreOffice/6.1.4.2$Linux_X86_64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2019-02-03T14:52:46Z</dcterms:modified>
  <cp:revision>3</cp:revision>
  <dc:subject/>
  <dc:title/>
</cp:coreProperties>
</file>