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920"/>
            <a:ext cx="8228520" cy="856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0240"/>
            <a:ext cx="8228520" cy="3724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66040"/>
            <a:ext cx="7771320" cy="247644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3600" spc="-1" strike="noStrike">
                <a:solidFill>
                  <a:srgbClr val="000000"/>
                </a:solidFill>
                <a:latin typeface="Arial"/>
                <a:ea typeface="Arial"/>
              </a:rPr>
              <a:t>Computer Vision </a:t>
            </a:r>
            <a:br/>
            <a:r>
              <a:rPr b="1" lang="en-US" sz="3600" spc="-1" strike="noStrike">
                <a:solidFill>
                  <a:srgbClr val="000000"/>
                </a:solidFill>
                <a:latin typeface="Arial"/>
                <a:ea typeface="Arial"/>
              </a:rPr>
              <a:t>(SPRING 2019)</a:t>
            </a:r>
            <a:br/>
            <a:r>
              <a:rPr b="1" lang="en-US" sz="3600" spc="-1" strike="noStrike">
                <a:solidFill>
                  <a:srgbClr val="000000"/>
                </a:solidFill>
                <a:latin typeface="Arial"/>
                <a:ea typeface="Arial"/>
              </a:rPr>
              <a:t>Problem Set #1</a:t>
            </a:r>
            <a:endParaRPr b="0" lang="en-US" sz="3600" spc="-1" strike="noStrike">
              <a:latin typeface="Arial"/>
            </a:endParaRPr>
          </a:p>
        </p:txBody>
      </p:sp>
      <p:sp>
        <p:nvSpPr>
          <p:cNvPr id="77" name="CustomShape 2"/>
          <p:cNvSpPr/>
          <p:nvPr/>
        </p:nvSpPr>
        <p:spPr>
          <a:xfrm>
            <a:off x="685800" y="3042360"/>
            <a:ext cx="7771320" cy="1122480"/>
          </a:xfrm>
          <a:prstGeom prst="rect">
            <a:avLst/>
          </a:prstGeom>
          <a:noFill/>
          <a:ln>
            <a:noFill/>
          </a:ln>
        </p:spPr>
        <p:style>
          <a:lnRef idx="0"/>
          <a:fillRef idx="0"/>
          <a:effectRef idx="0"/>
          <a:fontRef idx="minor"/>
        </p:style>
        <p:txBody>
          <a:bodyPr lIns="90000" rIns="90000" tIns="91440" bIns="91440"/>
          <a:p>
            <a:pPr algn="ctr">
              <a:lnSpc>
                <a:spcPct val="100000"/>
              </a:lnSpc>
            </a:pPr>
            <a:r>
              <a:rPr b="0" lang="en-US" sz="1800" spc="-1" strike="noStrike">
                <a:solidFill>
                  <a:srgbClr val="666666"/>
                </a:solidFill>
                <a:latin typeface="Arial"/>
                <a:ea typeface="Arial"/>
              </a:rPr>
              <a:t>Jijun  Hu</a:t>
            </a:r>
            <a:endParaRPr b="0" lang="en-US" sz="1800" spc="-1" strike="noStrike">
              <a:latin typeface="Arial"/>
            </a:endParaRPr>
          </a:p>
          <a:p>
            <a:pPr algn="ctr">
              <a:lnSpc>
                <a:spcPct val="100000"/>
              </a:lnSpc>
            </a:pPr>
            <a:r>
              <a:rPr b="0" lang="en-US" sz="1800" spc="-1" strike="noStrike">
                <a:solidFill>
                  <a:srgbClr val="666666"/>
                </a:solidFill>
                <a:latin typeface="Arial"/>
                <a:ea typeface="Arial"/>
              </a:rPr>
              <a:t>Jijun.hu.0930@gatech.edu</a:t>
            </a:r>
            <a:endParaRPr b="0" lang="en-US" sz="1800" spc="-1" strike="noStrike">
              <a:latin typeface="Arial"/>
            </a:endParaRPr>
          </a:p>
          <a:p>
            <a:pPr algn="ctr">
              <a:lnSpc>
                <a:spcPct val="100000"/>
              </a:lnSpc>
            </a:pPr>
            <a:endParaRPr b="0" lang="en-US" sz="1800" spc="-1" strike="noStrike">
              <a:latin typeface="Arial"/>
            </a:endParaRPr>
          </a:p>
        </p:txBody>
      </p:sp>
      <p:sp>
        <p:nvSpPr>
          <p:cNvPr id="78" name="CustomShape 3"/>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4d: Difference Image</a:t>
            </a:r>
            <a:endParaRPr b="0" lang="en-US" sz="3600" spc="-1" strike="noStrike">
              <a:latin typeface="Arial"/>
            </a:endParaRPr>
          </a:p>
        </p:txBody>
      </p:sp>
      <p:sp>
        <p:nvSpPr>
          <p:cNvPr id="113"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4"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ps1-4-d-1.png</a:t>
            </a:r>
            <a:endParaRPr b="0" lang="en-US" sz="1400" spc="-1" strike="noStrike">
              <a:latin typeface="Arial"/>
            </a:endParaRPr>
          </a:p>
        </p:txBody>
      </p:sp>
      <p:pic>
        <p:nvPicPr>
          <p:cNvPr id="115" name="" descr=""/>
          <p:cNvPicPr/>
          <p:nvPr/>
        </p:nvPicPr>
        <p:blipFill>
          <a:blip r:embed="rId1"/>
          <a:stretch/>
        </p:blipFill>
        <p:spPr>
          <a:xfrm>
            <a:off x="1036800" y="1737720"/>
            <a:ext cx="2437560" cy="182808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5a: Noisy Green Channel</a:t>
            </a:r>
            <a:endParaRPr b="0" lang="en-US" sz="3600" spc="-1" strike="noStrike">
              <a:latin typeface="Arial"/>
            </a:endParaRPr>
          </a:p>
        </p:txBody>
      </p:sp>
      <p:sp>
        <p:nvSpPr>
          <p:cNvPr id="117"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8"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ps1-5-a-1.png</a:t>
            </a:r>
            <a:endParaRPr b="0" lang="en-US" sz="1400" spc="-1" strike="noStrike">
              <a:latin typeface="Arial"/>
            </a:endParaRPr>
          </a:p>
        </p:txBody>
      </p:sp>
      <p:pic>
        <p:nvPicPr>
          <p:cNvPr id="119" name="" descr=""/>
          <p:cNvPicPr/>
          <p:nvPr/>
        </p:nvPicPr>
        <p:blipFill>
          <a:blip r:embed="rId1"/>
          <a:stretch/>
        </p:blipFill>
        <p:spPr>
          <a:xfrm>
            <a:off x="1036800" y="1645920"/>
            <a:ext cx="2437560" cy="182808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5b: Noisy Blue Channel</a:t>
            </a:r>
            <a:endParaRPr b="0" lang="en-US" sz="3600" spc="-1" strike="noStrike">
              <a:latin typeface="Arial"/>
            </a:endParaRPr>
          </a:p>
        </p:txBody>
      </p:sp>
      <p:sp>
        <p:nvSpPr>
          <p:cNvPr id="121"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2"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ps1-5-b-1.png</a:t>
            </a:r>
            <a:endParaRPr b="0" lang="en-US" sz="1400" spc="-1" strike="noStrike">
              <a:latin typeface="Arial"/>
            </a:endParaRPr>
          </a:p>
        </p:txBody>
      </p:sp>
      <p:pic>
        <p:nvPicPr>
          <p:cNvPr id="123" name="" descr=""/>
          <p:cNvPicPr/>
          <p:nvPr/>
        </p:nvPicPr>
        <p:blipFill>
          <a:blip r:embed="rId1"/>
          <a:stretch/>
        </p:blipFill>
        <p:spPr>
          <a:xfrm>
            <a:off x="945360" y="1737360"/>
            <a:ext cx="2437560" cy="18280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05920"/>
            <a:ext cx="8228520" cy="568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6a: Discussion</a:t>
            </a:r>
            <a:endParaRPr b="0" lang="en-US" sz="3600" spc="-1" strike="noStrike">
              <a:latin typeface="Arial"/>
            </a:endParaRPr>
          </a:p>
        </p:txBody>
      </p:sp>
      <p:sp>
        <p:nvSpPr>
          <p:cNvPr id="125" name="CustomShape 2"/>
          <p:cNvSpPr/>
          <p:nvPr/>
        </p:nvSpPr>
        <p:spPr>
          <a:xfrm>
            <a:off x="457200" y="664920"/>
            <a:ext cx="8228520" cy="3808800"/>
          </a:xfrm>
          <a:prstGeom prst="rect">
            <a:avLst/>
          </a:prstGeom>
          <a:noFill/>
          <a:ln>
            <a:noFill/>
          </a:ln>
        </p:spPr>
        <p:style>
          <a:lnRef idx="0"/>
          <a:fillRef idx="0"/>
          <a:effectRef idx="0"/>
          <a:fontRef idx="minor"/>
        </p:style>
        <p:txBody>
          <a:bodyPr lIns="90000" rIns="90000" tIns="91440" bIns="91440"/>
          <a:p>
            <a:pPr marL="685800">
              <a:lnSpc>
                <a:spcPct val="115000"/>
              </a:lnSpc>
            </a:pPr>
            <a:r>
              <a:rPr b="0" lang="en-US" sz="1000" spc="-1" strike="noStrike">
                <a:solidFill>
                  <a:srgbClr val="0000ff"/>
                </a:solidFill>
                <a:latin typeface="Arial"/>
                <a:ea typeface="Arial"/>
              </a:rPr>
              <a:t>Between all color channels, which channel, in your opinion, most resembles a grayscale conversion of the original.  Why do you think this?  Does it matter for each respective image? (For this problem, you will have to read a bit on how the eye works/cameras to discover which channel is more prevalent and widely used)</a:t>
            </a:r>
            <a:endParaRPr b="0" lang="en-US" sz="1000" spc="-1" strike="noStrike">
              <a:latin typeface="Arial"/>
            </a:endParaRPr>
          </a:p>
          <a:p>
            <a:pPr marL="685800">
              <a:lnSpc>
                <a:spcPct val="115000"/>
              </a:lnSpc>
            </a:pPr>
            <a:endParaRPr b="0" lang="en-US" sz="1000" spc="-1" strike="noStrike">
              <a:latin typeface="Arial"/>
            </a:endParaRPr>
          </a:p>
          <a:p>
            <a:pPr marL="685800">
              <a:lnSpc>
                <a:spcPct val="115000"/>
              </a:lnSpc>
            </a:pPr>
            <a:endParaRPr b="0" lang="en-US" sz="1000" spc="-1" strike="noStrike">
              <a:latin typeface="Arial"/>
            </a:endParaRPr>
          </a:p>
          <a:p>
            <a:pPr marL="685800">
              <a:lnSpc>
                <a:spcPct val="115000"/>
              </a:lnSpc>
            </a:pPr>
            <a:r>
              <a:rPr b="0" lang="en-US" sz="1000" spc="-1" strike="noStrike">
                <a:solidFill>
                  <a:srgbClr val="000000"/>
                </a:solidFill>
                <a:latin typeface="Arial"/>
                <a:ea typeface="Arial"/>
              </a:rPr>
              <a:t>A: The green channel grayscale conversion of the original seems to be most resembles.</a:t>
            </a:r>
            <a:endParaRPr b="0" lang="en-US" sz="1000" spc="-1" strike="noStrike">
              <a:latin typeface="Arial"/>
            </a:endParaRPr>
          </a:p>
          <a:p>
            <a:pPr marL="685800">
              <a:lnSpc>
                <a:spcPct val="115000"/>
              </a:lnSpc>
            </a:pPr>
            <a:r>
              <a:rPr b="0" lang="en-US" sz="1000" spc="-1" strike="noStrike">
                <a:solidFill>
                  <a:srgbClr val="000000"/>
                </a:solidFill>
                <a:latin typeface="Arial"/>
                <a:ea typeface="Arial"/>
              </a:rPr>
              <a:t>Also, I think this will apply to all kinds of images, based on my reading &amp; understanding, when camera captures the image, it usually places green filter over half of the sensor, which equals the sum of both green &amp; blue filters. So the final image comes out weights more to the green channel than red and blue channels. Therefore, we will always fell t</a:t>
            </a:r>
            <a:r>
              <a:rPr b="0" lang="en-US" sz="1000" spc="-1" strike="noStrike">
                <a:solidFill>
                  <a:srgbClr val="000000"/>
                </a:solidFill>
                <a:latin typeface="Arial"/>
                <a:ea typeface="Arial"/>
              </a:rPr>
              <a:t>he green channel grayscale conversion of the original seems to be most resembles to the original one.</a:t>
            </a:r>
            <a:endParaRPr b="0" lang="en-US" sz="1000" spc="-1" strike="noStrike">
              <a:latin typeface="Arial"/>
            </a:endParaRPr>
          </a:p>
          <a:p>
            <a:pPr marL="685800">
              <a:lnSpc>
                <a:spcPct val="115000"/>
              </a:lnSpc>
              <a:spcBef>
                <a:spcPts val="1001"/>
              </a:spcBef>
              <a:spcAft>
                <a:spcPts val="1001"/>
              </a:spcAft>
            </a:pPr>
            <a:endParaRPr b="0" lang="en-US" sz="1000" spc="-1" strike="noStrike">
              <a:latin typeface="Arial"/>
            </a:endParaRPr>
          </a:p>
        </p:txBody>
      </p:sp>
      <p:sp>
        <p:nvSpPr>
          <p:cNvPr id="126" name="CustomShape 3"/>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05920"/>
            <a:ext cx="8228520" cy="568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6b: Discussion</a:t>
            </a:r>
            <a:endParaRPr b="0" lang="en-US" sz="3600" spc="-1" strike="noStrike">
              <a:latin typeface="Arial"/>
            </a:endParaRPr>
          </a:p>
        </p:txBody>
      </p:sp>
      <p:sp>
        <p:nvSpPr>
          <p:cNvPr id="128" name="CustomShape 2"/>
          <p:cNvSpPr/>
          <p:nvPr/>
        </p:nvSpPr>
        <p:spPr>
          <a:xfrm>
            <a:off x="457200" y="664920"/>
            <a:ext cx="8228520" cy="3808800"/>
          </a:xfrm>
          <a:prstGeom prst="rect">
            <a:avLst/>
          </a:prstGeom>
          <a:noFill/>
          <a:ln>
            <a:noFill/>
          </a:ln>
        </p:spPr>
        <p:style>
          <a:lnRef idx="0"/>
          <a:fillRef idx="0"/>
          <a:effectRef idx="0"/>
          <a:fontRef idx="minor"/>
        </p:style>
        <p:txBody>
          <a:bodyPr lIns="90000" rIns="90000" tIns="91440" bIns="91440"/>
          <a:p>
            <a:pPr marL="685800">
              <a:lnSpc>
                <a:spcPct val="115000"/>
              </a:lnSpc>
            </a:pPr>
            <a:r>
              <a:rPr b="0" lang="en-US" sz="1000" spc="-1" strike="noStrike">
                <a:solidFill>
                  <a:srgbClr val="0000ff"/>
                </a:solidFill>
                <a:latin typeface="Arial"/>
                <a:ea typeface="Arial"/>
              </a:rPr>
              <a:t>What does it mean when an image has negative pixel values stored?  Why is it important to maintain negative pixel values? </a:t>
            </a:r>
            <a:endParaRPr b="0" lang="en-US" sz="1000" spc="-1" strike="noStrike">
              <a:latin typeface="Arial"/>
            </a:endParaRPr>
          </a:p>
          <a:p>
            <a:pPr marL="685800">
              <a:lnSpc>
                <a:spcPct val="115000"/>
              </a:lnSpc>
            </a:pPr>
            <a:endParaRPr b="0" lang="en-US" sz="1000" spc="-1" strike="noStrike">
              <a:latin typeface="Arial"/>
            </a:endParaRPr>
          </a:p>
          <a:p>
            <a:pPr marL="685800">
              <a:lnSpc>
                <a:spcPct val="115000"/>
              </a:lnSpc>
            </a:pPr>
            <a:r>
              <a:rPr b="0" lang="en-US" sz="1000" spc="-1" strike="noStrike">
                <a:solidFill>
                  <a:srgbClr val="000000"/>
                </a:solidFill>
                <a:latin typeface="Arial"/>
                <a:ea typeface="Arial"/>
              </a:rPr>
              <a:t>A: I think image pixel values is just a definition and can have any range in Real number. If we obtain a negative pixel value, that most likely means the image type is not uint8, if we define pixel value from -128 to 127 with 0 in the middle, a negative sign means the color is more closer to black instead of white. Also the absolute value here is just a measure of how far we are from gray but the sign is actually telling us whether we are closer to black or white, which is why maintain the negative sign here is so important.</a:t>
            </a:r>
            <a:endParaRPr b="0" lang="en-US" sz="1000" spc="-1" strike="noStrike">
              <a:latin typeface="Arial"/>
            </a:endParaRPr>
          </a:p>
        </p:txBody>
      </p:sp>
      <p:sp>
        <p:nvSpPr>
          <p:cNvPr id="129" name="CustomShape 3"/>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05920"/>
            <a:ext cx="8228520" cy="56880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6c: Discussion</a:t>
            </a:r>
            <a:endParaRPr b="0" lang="en-US" sz="3600" spc="-1" strike="noStrike">
              <a:latin typeface="Arial"/>
            </a:endParaRPr>
          </a:p>
        </p:txBody>
      </p:sp>
      <p:sp>
        <p:nvSpPr>
          <p:cNvPr id="131" name="CustomShape 2"/>
          <p:cNvSpPr/>
          <p:nvPr/>
        </p:nvSpPr>
        <p:spPr>
          <a:xfrm>
            <a:off x="457200" y="664920"/>
            <a:ext cx="8228520" cy="3808800"/>
          </a:xfrm>
          <a:prstGeom prst="rect">
            <a:avLst/>
          </a:prstGeom>
          <a:noFill/>
          <a:ln>
            <a:noFill/>
          </a:ln>
        </p:spPr>
        <p:style>
          <a:lnRef idx="0"/>
          <a:fillRef idx="0"/>
          <a:effectRef idx="0"/>
          <a:fontRef idx="minor"/>
        </p:style>
        <p:txBody>
          <a:bodyPr lIns="90000" rIns="90000" tIns="91440" bIns="91440"/>
          <a:p>
            <a:pPr marL="685800">
              <a:lnSpc>
                <a:spcPct val="115000"/>
              </a:lnSpc>
            </a:pPr>
            <a:r>
              <a:rPr b="0" lang="en-US" sz="1000" spc="-1" strike="noStrike">
                <a:solidFill>
                  <a:srgbClr val="0000ff"/>
                </a:solidFill>
                <a:latin typeface="Arial"/>
                <a:ea typeface="Arial"/>
              </a:rPr>
              <a:t>In question 5, noise was added to the green channel and also to the blue channel.  Which looks better to you? Why?  What sigma was used to detect any discernible difference?</a:t>
            </a:r>
            <a:endParaRPr b="0" lang="en-US" sz="1000" spc="-1" strike="noStrike">
              <a:latin typeface="Arial"/>
            </a:endParaRPr>
          </a:p>
          <a:p>
            <a:pPr marL="685800">
              <a:lnSpc>
                <a:spcPct val="115000"/>
              </a:lnSpc>
            </a:pPr>
            <a:endParaRPr b="0" lang="en-US" sz="1000" spc="-1" strike="noStrike">
              <a:latin typeface="Arial"/>
            </a:endParaRPr>
          </a:p>
          <a:p>
            <a:pPr marL="685800">
              <a:lnSpc>
                <a:spcPct val="115000"/>
              </a:lnSpc>
            </a:pPr>
            <a:r>
              <a:rPr b="0" lang="en-US" sz="1000" spc="-1" strike="noStrike">
                <a:solidFill>
                  <a:srgbClr val="000000"/>
                </a:solidFill>
                <a:latin typeface="Arial"/>
                <a:ea typeface="Arial"/>
              </a:rPr>
              <a:t>A: adding noise to blue channel seems to be better.</a:t>
            </a:r>
            <a:endParaRPr b="0" lang="en-US" sz="1000" spc="-1" strike="noStrike">
              <a:latin typeface="Arial"/>
            </a:endParaRPr>
          </a:p>
          <a:p>
            <a:pPr marL="685800">
              <a:lnSpc>
                <a:spcPct val="115000"/>
              </a:lnSpc>
            </a:pPr>
            <a:endParaRPr b="0" lang="en-US" sz="1000" spc="-1" strike="noStrike">
              <a:latin typeface="Arial"/>
            </a:endParaRPr>
          </a:p>
          <a:p>
            <a:pPr marL="685800">
              <a:lnSpc>
                <a:spcPct val="115000"/>
              </a:lnSpc>
            </a:pPr>
            <a:r>
              <a:rPr b="0" lang="en-US" sz="1000" spc="-1" strike="noStrike">
                <a:solidFill>
                  <a:srgbClr val="000000"/>
                </a:solidFill>
                <a:latin typeface="Arial"/>
                <a:ea typeface="Arial"/>
              </a:rPr>
              <a:t>Adding noise to the green channel is more visible/discernible than doing that to the blue channel.</a:t>
            </a:r>
            <a:endParaRPr b="0" lang="en-US" sz="1000" spc="-1" strike="noStrike">
              <a:latin typeface="Arial"/>
            </a:endParaRPr>
          </a:p>
          <a:p>
            <a:pPr marL="685800">
              <a:lnSpc>
                <a:spcPct val="115000"/>
              </a:lnSpc>
            </a:pPr>
            <a:r>
              <a:rPr b="0" lang="en-US" sz="1000" spc="-1" strike="noStrike">
                <a:solidFill>
                  <a:srgbClr val="000000"/>
                </a:solidFill>
                <a:latin typeface="Arial"/>
                <a:ea typeface="Arial"/>
              </a:rPr>
              <a:t>With sigma = 10, noises added to green channel can be easily observed, but still very difficult to spot the noises added to blue channel and I think the reason here is the eye is much more sensible to green than blue. </a:t>
            </a:r>
            <a:endParaRPr b="0" lang="en-US" sz="1000" spc="-1" strike="noStrike">
              <a:latin typeface="Arial"/>
            </a:endParaRPr>
          </a:p>
          <a:p>
            <a:pPr marL="685800">
              <a:lnSpc>
                <a:spcPct val="115000"/>
              </a:lnSpc>
            </a:pPr>
            <a:endParaRPr b="0" lang="en-US" sz="1000" spc="-1" strike="noStrike">
              <a:latin typeface="Arial"/>
            </a:endParaRPr>
          </a:p>
          <a:p>
            <a:pPr marL="685800">
              <a:lnSpc>
                <a:spcPct val="115000"/>
              </a:lnSpc>
            </a:pPr>
            <a:r>
              <a:rPr b="0" lang="en-US" sz="1000" spc="-1" strike="noStrike">
                <a:solidFill>
                  <a:srgbClr val="000000"/>
                </a:solidFill>
                <a:latin typeface="Arial"/>
                <a:ea typeface="Arial"/>
              </a:rPr>
              <a:t>Below are four pictures, 1</a:t>
            </a:r>
            <a:r>
              <a:rPr b="0" lang="en-US" sz="1000" spc="-1" strike="noStrike" baseline="101000">
                <a:solidFill>
                  <a:srgbClr val="000000"/>
                </a:solidFill>
                <a:latin typeface="Arial"/>
                <a:ea typeface="Arial"/>
              </a:rPr>
              <a:t>st</a:t>
            </a:r>
            <a:r>
              <a:rPr b="0" lang="en-US" sz="1000" spc="-1" strike="noStrike">
                <a:solidFill>
                  <a:srgbClr val="000000"/>
                </a:solidFill>
                <a:latin typeface="Arial"/>
                <a:ea typeface="Arial"/>
              </a:rPr>
              <a:t> one is the original, the next 3 are adding same noise to red/green/blue channel correspondingly, and we can see the noises added to the green channel are most obvious. </a:t>
            </a:r>
            <a:endParaRPr b="0" lang="en-US" sz="1000" spc="-1" strike="noStrike">
              <a:latin typeface="Arial"/>
            </a:endParaRPr>
          </a:p>
        </p:txBody>
      </p:sp>
      <p:sp>
        <p:nvSpPr>
          <p:cNvPr id="132" name="CustomShape 3"/>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pic>
        <p:nvPicPr>
          <p:cNvPr id="133" name="" descr=""/>
          <p:cNvPicPr/>
          <p:nvPr/>
        </p:nvPicPr>
        <p:blipFill>
          <a:blip r:embed="rId1"/>
          <a:stretch/>
        </p:blipFill>
        <p:spPr>
          <a:xfrm>
            <a:off x="1645920" y="2735280"/>
            <a:ext cx="475200" cy="475200"/>
          </a:xfrm>
          <a:prstGeom prst="rect">
            <a:avLst/>
          </a:prstGeom>
          <a:ln>
            <a:noFill/>
          </a:ln>
        </p:spPr>
      </p:pic>
      <p:pic>
        <p:nvPicPr>
          <p:cNvPr id="134" name="" descr=""/>
          <p:cNvPicPr/>
          <p:nvPr/>
        </p:nvPicPr>
        <p:blipFill>
          <a:blip r:embed="rId2"/>
          <a:stretch/>
        </p:blipFill>
        <p:spPr>
          <a:xfrm>
            <a:off x="2560320" y="2735280"/>
            <a:ext cx="475200" cy="475200"/>
          </a:xfrm>
          <a:prstGeom prst="rect">
            <a:avLst/>
          </a:prstGeom>
          <a:ln>
            <a:noFill/>
          </a:ln>
        </p:spPr>
      </p:pic>
      <p:pic>
        <p:nvPicPr>
          <p:cNvPr id="135" name="" descr=""/>
          <p:cNvPicPr/>
          <p:nvPr/>
        </p:nvPicPr>
        <p:blipFill>
          <a:blip r:embed="rId3"/>
          <a:stretch/>
        </p:blipFill>
        <p:spPr>
          <a:xfrm>
            <a:off x="3455280" y="2735280"/>
            <a:ext cx="475200" cy="475200"/>
          </a:xfrm>
          <a:prstGeom prst="rect">
            <a:avLst/>
          </a:prstGeom>
          <a:ln>
            <a:noFill/>
          </a:ln>
        </p:spPr>
      </p:pic>
      <p:pic>
        <p:nvPicPr>
          <p:cNvPr id="136" name="" descr=""/>
          <p:cNvPicPr/>
          <p:nvPr/>
        </p:nvPicPr>
        <p:blipFill>
          <a:blip r:embed="rId4"/>
          <a:stretch/>
        </p:blipFill>
        <p:spPr>
          <a:xfrm>
            <a:off x="4369680" y="2735280"/>
            <a:ext cx="475200" cy="47520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1a: Interesting Images</a:t>
            </a:r>
            <a:endParaRPr b="0" lang="en-US" sz="3600" spc="-1" strike="noStrike">
              <a:latin typeface="Arial"/>
            </a:endParaRPr>
          </a:p>
        </p:txBody>
      </p:sp>
      <p:sp>
        <p:nvSpPr>
          <p:cNvPr id="80"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1" name="CustomShape 3"/>
          <p:cNvSpPr/>
          <p:nvPr/>
        </p:nvSpPr>
        <p:spPr>
          <a:xfrm>
            <a:off x="603000" y="44402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Image 1 - ps1-1-a-1.png</a:t>
            </a:r>
            <a:endParaRPr b="0" lang="en-US" sz="1400" spc="-1" strike="noStrike">
              <a:latin typeface="Arial"/>
            </a:endParaRPr>
          </a:p>
        </p:txBody>
      </p:sp>
      <p:sp>
        <p:nvSpPr>
          <p:cNvPr id="82" name="CustomShape 4"/>
          <p:cNvSpPr/>
          <p:nvPr/>
        </p:nvSpPr>
        <p:spPr>
          <a:xfrm>
            <a:off x="4852440" y="44402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Image 2 - ps1-1-a-2.png</a:t>
            </a:r>
            <a:endParaRPr b="0" lang="en-US" sz="1400" spc="-1" strike="noStrike">
              <a:latin typeface="Arial"/>
            </a:endParaRPr>
          </a:p>
        </p:txBody>
      </p:sp>
      <p:pic>
        <p:nvPicPr>
          <p:cNvPr id="83" name="" descr=""/>
          <p:cNvPicPr/>
          <p:nvPr/>
        </p:nvPicPr>
        <p:blipFill>
          <a:blip r:embed="rId1"/>
          <a:stretch/>
        </p:blipFill>
        <p:spPr>
          <a:xfrm>
            <a:off x="731520" y="2103120"/>
            <a:ext cx="2437560" cy="1828080"/>
          </a:xfrm>
          <a:prstGeom prst="rect">
            <a:avLst/>
          </a:prstGeom>
          <a:ln>
            <a:noFill/>
          </a:ln>
        </p:spPr>
      </p:pic>
      <p:pic>
        <p:nvPicPr>
          <p:cNvPr id="84" name="" descr=""/>
          <p:cNvPicPr/>
          <p:nvPr/>
        </p:nvPicPr>
        <p:blipFill>
          <a:blip r:embed="rId2"/>
          <a:stretch/>
        </p:blipFill>
        <p:spPr>
          <a:xfrm>
            <a:off x="5303520" y="1645920"/>
            <a:ext cx="1828080" cy="243756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2a: Swapped Green and Blue</a:t>
            </a:r>
            <a:endParaRPr b="0" lang="en-US" sz="3600" spc="-1" strike="noStrike">
              <a:latin typeface="Arial"/>
            </a:endParaRPr>
          </a:p>
        </p:txBody>
      </p:sp>
      <p:sp>
        <p:nvSpPr>
          <p:cNvPr id="86"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7"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ps1-2-a-1.png</a:t>
            </a:r>
            <a:endParaRPr b="0" lang="en-US" sz="1400" spc="-1" strike="noStrike">
              <a:latin typeface="Arial"/>
            </a:endParaRPr>
          </a:p>
        </p:txBody>
      </p:sp>
      <p:pic>
        <p:nvPicPr>
          <p:cNvPr id="88" name="" descr=""/>
          <p:cNvPicPr/>
          <p:nvPr/>
        </p:nvPicPr>
        <p:blipFill>
          <a:blip r:embed="rId1"/>
          <a:stretch/>
        </p:blipFill>
        <p:spPr>
          <a:xfrm>
            <a:off x="1005840" y="1737720"/>
            <a:ext cx="2437560" cy="182808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2b: Monochrome Green</a:t>
            </a:r>
            <a:endParaRPr b="0" lang="en-US" sz="3600" spc="-1" strike="noStrike">
              <a:latin typeface="Arial"/>
            </a:endParaRPr>
          </a:p>
        </p:txBody>
      </p:sp>
      <p:sp>
        <p:nvSpPr>
          <p:cNvPr id="90"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1"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Img1_green - ps1-2-b-1.png</a:t>
            </a:r>
            <a:endParaRPr b="0" lang="en-US" sz="1400" spc="-1" strike="noStrike">
              <a:latin typeface="Arial"/>
            </a:endParaRPr>
          </a:p>
        </p:txBody>
      </p:sp>
      <p:pic>
        <p:nvPicPr>
          <p:cNvPr id="92" name="" descr=""/>
          <p:cNvPicPr/>
          <p:nvPr/>
        </p:nvPicPr>
        <p:blipFill>
          <a:blip r:embed="rId1"/>
          <a:stretch/>
        </p:blipFill>
        <p:spPr>
          <a:xfrm>
            <a:off x="1188720" y="1829160"/>
            <a:ext cx="2437560" cy="182808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2c: Monochrome Red</a:t>
            </a:r>
            <a:endParaRPr b="0" lang="en-US" sz="3600" spc="-1" strike="noStrike">
              <a:latin typeface="Arial"/>
            </a:endParaRPr>
          </a:p>
        </p:txBody>
      </p:sp>
      <p:sp>
        <p:nvSpPr>
          <p:cNvPr id="94"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5"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Img1_red - ps1-2-c-1.png</a:t>
            </a:r>
            <a:endParaRPr b="0" lang="en-US" sz="1400" spc="-1" strike="noStrike">
              <a:latin typeface="Arial"/>
            </a:endParaRPr>
          </a:p>
        </p:txBody>
      </p:sp>
      <p:pic>
        <p:nvPicPr>
          <p:cNvPr id="96" name="" descr=""/>
          <p:cNvPicPr/>
          <p:nvPr/>
        </p:nvPicPr>
        <p:blipFill>
          <a:blip r:embed="rId1"/>
          <a:stretch/>
        </p:blipFill>
        <p:spPr>
          <a:xfrm>
            <a:off x="1097280" y="1828800"/>
            <a:ext cx="2437560" cy="18280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3a: Replacement of Pixels</a:t>
            </a:r>
            <a:endParaRPr b="0" lang="en-US" sz="3600" spc="-1" strike="noStrike">
              <a:latin typeface="Arial"/>
            </a:endParaRPr>
          </a:p>
        </p:txBody>
      </p:sp>
      <p:sp>
        <p:nvSpPr>
          <p:cNvPr id="98"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9"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ps1-3-a-1.png</a:t>
            </a:r>
            <a:endParaRPr b="0" lang="en-US" sz="1400" spc="-1" strike="noStrike">
              <a:latin typeface="Arial"/>
            </a:endParaRPr>
          </a:p>
        </p:txBody>
      </p:sp>
      <p:pic>
        <p:nvPicPr>
          <p:cNvPr id="100" name="" descr=""/>
          <p:cNvPicPr/>
          <p:nvPr/>
        </p:nvPicPr>
        <p:blipFill>
          <a:blip r:embed="rId1"/>
          <a:stretch/>
        </p:blipFill>
        <p:spPr>
          <a:xfrm>
            <a:off x="1097640" y="1371600"/>
            <a:ext cx="1828080" cy="243756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4a: Image Stats</a:t>
            </a:r>
            <a:endParaRPr b="0" lang="en-US" sz="3600" spc="-1" strike="noStrike">
              <a:latin typeface="Arial"/>
            </a:endParaRPr>
          </a:p>
        </p:txBody>
      </p:sp>
      <p:sp>
        <p:nvSpPr>
          <p:cNvPr id="102" name="CustomShape 2"/>
          <p:cNvSpPr/>
          <p:nvPr/>
        </p:nvSpPr>
        <p:spPr>
          <a:xfrm>
            <a:off x="457200" y="1200240"/>
            <a:ext cx="8228520" cy="3724560"/>
          </a:xfrm>
          <a:prstGeom prst="rect">
            <a:avLst/>
          </a:prstGeom>
          <a:noFill/>
          <a:ln>
            <a:noFill/>
          </a:ln>
        </p:spPr>
        <p:style>
          <a:lnRef idx="0"/>
          <a:fillRef idx="0"/>
          <a:effectRef idx="0"/>
          <a:fontRef idx="minor"/>
        </p:style>
        <p:txBody>
          <a:bodyPr lIns="90000" rIns="90000" tIns="91440" bIns="91440"/>
          <a:p>
            <a:pPr marL="457200" indent="-329040">
              <a:lnSpc>
                <a:spcPct val="115000"/>
              </a:lnSpc>
              <a:buClr>
                <a:srgbClr val="000000"/>
              </a:buClr>
              <a:buFont typeface="Arial"/>
              <a:buChar char="●"/>
            </a:pPr>
            <a:r>
              <a:rPr b="0" lang="en-US" sz="1600" spc="-1" strike="noStrike">
                <a:solidFill>
                  <a:srgbClr val="000000"/>
                </a:solidFill>
                <a:latin typeface="Arial"/>
                <a:ea typeface="Arial"/>
              </a:rPr>
              <a:t>Min: 9.0 </a:t>
            </a:r>
            <a:endParaRPr b="0" lang="en-US" sz="1600" spc="-1" strike="noStrike">
              <a:latin typeface="Arial"/>
            </a:endParaRPr>
          </a:p>
          <a:p>
            <a:pPr marL="457200" indent="-329040">
              <a:lnSpc>
                <a:spcPct val="115000"/>
              </a:lnSpc>
              <a:buClr>
                <a:srgbClr val="000000"/>
              </a:buClr>
              <a:buFont typeface="Arial"/>
              <a:buChar char="●"/>
            </a:pPr>
            <a:r>
              <a:rPr b="0" lang="en-US" sz="1600" spc="-1" strike="noStrike">
                <a:solidFill>
                  <a:srgbClr val="000000"/>
                </a:solidFill>
                <a:latin typeface="Arial"/>
                <a:ea typeface="Arial"/>
              </a:rPr>
              <a:t>Max: 214.0</a:t>
            </a:r>
            <a:endParaRPr b="0" lang="en-US" sz="1600" spc="-1" strike="noStrike">
              <a:latin typeface="Arial"/>
            </a:endParaRPr>
          </a:p>
          <a:p>
            <a:pPr marL="457200" indent="-329040">
              <a:lnSpc>
                <a:spcPct val="115000"/>
              </a:lnSpc>
              <a:buClr>
                <a:srgbClr val="000000"/>
              </a:buClr>
              <a:buFont typeface="Arial"/>
              <a:buChar char="●"/>
            </a:pPr>
            <a:r>
              <a:rPr b="0" lang="en-US" sz="1600" spc="-1" strike="noStrike">
                <a:solidFill>
                  <a:srgbClr val="000000"/>
                </a:solidFill>
                <a:latin typeface="Arial"/>
                <a:ea typeface="Arial"/>
              </a:rPr>
              <a:t>Mean: 165.2079874674479</a:t>
            </a:r>
            <a:endParaRPr b="0" lang="en-US" sz="1600" spc="-1" strike="noStrike">
              <a:latin typeface="Arial"/>
            </a:endParaRPr>
          </a:p>
          <a:p>
            <a:pPr marL="457200" indent="-329040">
              <a:lnSpc>
                <a:spcPct val="115000"/>
              </a:lnSpc>
              <a:buClr>
                <a:srgbClr val="000000"/>
              </a:buClr>
              <a:buFont typeface="Arial"/>
              <a:buChar char="●"/>
            </a:pPr>
            <a:r>
              <a:rPr b="0" lang="en-US" sz="1600" spc="-1" strike="noStrike">
                <a:solidFill>
                  <a:srgbClr val="000000"/>
                </a:solidFill>
                <a:latin typeface="Arial"/>
                <a:ea typeface="Arial"/>
              </a:rPr>
              <a:t>Standard deviation: 56.89940073389302</a:t>
            </a:r>
            <a:endParaRPr b="0" lang="en-US" sz="1600" spc="-1" strike="noStrike">
              <a:latin typeface="Arial"/>
            </a:endParaRPr>
          </a:p>
        </p:txBody>
      </p:sp>
      <p:sp>
        <p:nvSpPr>
          <p:cNvPr id="103" name="CustomShape 3"/>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4b: Arithmetic Operation</a:t>
            </a:r>
            <a:endParaRPr b="0" lang="en-US" sz="3600" spc="-1" strike="noStrike">
              <a:latin typeface="Arial"/>
            </a:endParaRPr>
          </a:p>
        </p:txBody>
      </p:sp>
      <p:sp>
        <p:nvSpPr>
          <p:cNvPr id="105"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06"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ps1-4-b-1.png</a:t>
            </a:r>
            <a:endParaRPr b="0" lang="en-US" sz="1400" spc="-1" strike="noStrike">
              <a:latin typeface="Arial"/>
            </a:endParaRPr>
          </a:p>
        </p:txBody>
      </p:sp>
      <p:pic>
        <p:nvPicPr>
          <p:cNvPr id="107" name="" descr=""/>
          <p:cNvPicPr/>
          <p:nvPr/>
        </p:nvPicPr>
        <p:blipFill>
          <a:blip r:embed="rId1"/>
          <a:stretch/>
        </p:blipFill>
        <p:spPr>
          <a:xfrm>
            <a:off x="945360" y="1829160"/>
            <a:ext cx="2437560" cy="182808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05920"/>
            <a:ext cx="8228520" cy="856440"/>
          </a:xfrm>
          <a:prstGeom prst="rect">
            <a:avLst/>
          </a:prstGeom>
          <a:noFill/>
          <a:ln>
            <a:noFill/>
          </a:ln>
        </p:spPr>
        <p:style>
          <a:lnRef idx="0"/>
          <a:fillRef idx="0"/>
          <a:effectRef idx="0"/>
          <a:fontRef idx="minor"/>
        </p:style>
        <p:txBody>
          <a:bodyPr lIns="90000" rIns="90000" tIns="91440" bIns="91440" anchor="b"/>
          <a:p>
            <a:pPr>
              <a:lnSpc>
                <a:spcPct val="100000"/>
              </a:lnSpc>
            </a:pPr>
            <a:r>
              <a:rPr b="1" lang="en-US" sz="3600" spc="-1" strike="noStrike">
                <a:solidFill>
                  <a:srgbClr val="000000"/>
                </a:solidFill>
                <a:latin typeface="Arial"/>
                <a:ea typeface="Arial"/>
              </a:rPr>
              <a:t>4c: Shifted Image</a:t>
            </a:r>
            <a:endParaRPr b="0" lang="en-US" sz="3600" spc="-1" strike="noStrike">
              <a:latin typeface="Arial"/>
            </a:endParaRPr>
          </a:p>
        </p:txBody>
      </p:sp>
      <p:sp>
        <p:nvSpPr>
          <p:cNvPr id="109" name="CustomShape 2"/>
          <p:cNvSpPr/>
          <p:nvPr/>
        </p:nvSpPr>
        <p:spPr>
          <a:xfrm>
            <a:off x="0" y="4944240"/>
            <a:ext cx="2566440" cy="1983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0" name="CustomShape 3"/>
          <p:cNvSpPr/>
          <p:nvPr/>
        </p:nvSpPr>
        <p:spPr>
          <a:xfrm>
            <a:off x="951120" y="4274640"/>
            <a:ext cx="4317840" cy="50292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000000"/>
                </a:solidFill>
                <a:latin typeface="Calibri"/>
                <a:ea typeface="Calibri"/>
              </a:rPr>
              <a:t>ps1-4-c-1.png</a:t>
            </a:r>
            <a:endParaRPr b="0" lang="en-US" sz="1400" spc="-1" strike="noStrike">
              <a:latin typeface="Arial"/>
            </a:endParaRPr>
          </a:p>
        </p:txBody>
      </p:sp>
      <p:pic>
        <p:nvPicPr>
          <p:cNvPr id="111" name="" descr=""/>
          <p:cNvPicPr/>
          <p:nvPr/>
        </p:nvPicPr>
        <p:blipFill>
          <a:blip r:embed="rId1"/>
          <a:stretch/>
        </p:blipFill>
        <p:spPr>
          <a:xfrm>
            <a:off x="914400" y="1828800"/>
            <a:ext cx="2437560" cy="18280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LibreOffice/6.1.3.2$Linux_X86_64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2019-01-17T19:06:47Z</dcterms:modified>
  <cp:revision>25</cp:revision>
  <dc:subject/>
  <dc:title/>
</cp:coreProperties>
</file>