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00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1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57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56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BEA6-DF26-4A0C-8F94-280D4D44B0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702007-BEA5-43B6-8935-809DB56E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C9E505-B18B-4C15-AA40-087566B9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Activity Classification using MHI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BA141-A58E-4187-B2F6-546DDF7B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242222"/>
            <a:ext cx="8596668" cy="60661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Jijun Hu</a:t>
            </a:r>
          </a:p>
          <a:p>
            <a:pPr algn="r"/>
            <a:r>
              <a:rPr lang="en-US" dirty="0"/>
              <a:t>2019/04/22</a:t>
            </a:r>
          </a:p>
        </p:txBody>
      </p:sp>
    </p:spTree>
    <p:extLst>
      <p:ext uri="{BB962C8B-B14F-4D97-AF65-F5344CB8AC3E}">
        <p14:creationId xmlns:p14="http://schemas.microsoft.com/office/powerpoint/2010/main" val="18032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88A20-9697-4EFB-AEED-B6ABC95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7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218650-1F56-46B4-B31E-8256C64C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/>
          <a:lstStyle/>
          <a:p>
            <a:r>
              <a:rPr lang="en-US" dirty="0"/>
              <a:t>Create binary images: Background subtraction</a:t>
            </a:r>
          </a:p>
          <a:p>
            <a:r>
              <a:rPr lang="en-US" dirty="0"/>
              <a:t>Create temporal-templates </a:t>
            </a:r>
          </a:p>
          <a:p>
            <a:pPr lvl="1"/>
            <a:r>
              <a:rPr lang="en-US" dirty="0"/>
              <a:t>Motion energy images </a:t>
            </a:r>
          </a:p>
          <a:p>
            <a:pPr lvl="1"/>
            <a:r>
              <a:rPr lang="en-US" dirty="0"/>
              <a:t>Motion history images</a:t>
            </a:r>
          </a:p>
          <a:p>
            <a:r>
              <a:rPr lang="en-US" dirty="0"/>
              <a:t>Hu moments</a:t>
            </a:r>
          </a:p>
          <a:p>
            <a:r>
              <a:rPr lang="en-US" dirty="0"/>
              <a:t>Build a classifier</a:t>
            </a:r>
          </a:p>
          <a:p>
            <a:r>
              <a:rPr lang="en-US" dirty="0"/>
              <a:t>Action recognition</a:t>
            </a:r>
          </a:p>
          <a:p>
            <a:r>
              <a:rPr lang="en-US" dirty="0"/>
              <a:t>Results Analysis</a:t>
            </a:r>
          </a:p>
        </p:txBody>
      </p:sp>
    </p:spTree>
    <p:extLst>
      <p:ext uri="{BB962C8B-B14F-4D97-AF65-F5344CB8AC3E}">
        <p14:creationId xmlns:p14="http://schemas.microsoft.com/office/powerpoint/2010/main" val="341577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88A20-9697-4EFB-AEED-B6ABC95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0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5F393B7-5564-4EA4-9571-9956D96F0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48" y="2940539"/>
            <a:ext cx="6393776" cy="33078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B3C1E-9290-478A-98EB-106EB6D12CAA}"/>
                  </a:ext>
                </a:extLst>
              </p:cNvPr>
              <p:cNvSpPr txBox="1"/>
              <p:nvPr/>
            </p:nvSpPr>
            <p:spPr>
              <a:xfrm>
                <a:off x="677334" y="1515242"/>
                <a:ext cx="5729680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Binary Images: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𝐵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(</m:t>
                    </m:r>
                    <m:r>
                      <m:rPr>
                        <m:nor/>
                      </m:rPr>
                      <a:rPr lang="en-US" i="1"/>
                      <m:t>x</m:t>
                    </m:r>
                    <m:r>
                      <m:rPr>
                        <m:nor/>
                      </m:rPr>
                      <a:rPr lang="en-US" i="1"/>
                      <m:t>, </m:t>
                    </m:r>
                    <m:r>
                      <m:rPr>
                        <m:nor/>
                      </m:rPr>
                      <a:rPr lang="en-US" i="1"/>
                      <m:t>y</m:t>
                    </m:r>
                    <m:r>
                      <m:rPr>
                        <m:nor/>
                      </m:rPr>
                      <a:rPr lang="en-US" i="1"/>
                      <m:t>, </m:t>
                    </m:r>
                    <m:r>
                      <m:rPr>
                        <m:nor/>
                      </m:rPr>
                      <a:rPr lang="en-US" i="1"/>
                      <m:t>t</m:t>
                    </m:r>
                    <m:r>
                      <m:rPr>
                        <m:nor/>
                      </m:rPr>
                      <a:rPr lang="en-US" i="1"/>
                      <m:t>)</m:t>
                    </m:r>
                    <m:r>
                      <m:rPr>
                        <m:nor/>
                      </m:rPr>
                      <a:rPr lang="en-US"/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/>
                              <m:t>1  </m:t>
                            </m:r>
                          </m:e>
                          <m:e>
                            <m:r>
                              <a:rPr lang="en-US" i="1"/>
                              <m:t>0 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/>
                        </m:ctrlPr>
                      </m:mPr>
                      <m:mr>
                        <m:e>
                          <m:r>
                            <a:rPr lang="en-US" i="1"/>
                            <m:t>𝑖𝑓</m:t>
                          </m:r>
                          <m:r>
                            <a:rPr lang="en-US" i="1"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𝐼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𝑥</m:t>
                                  </m:r>
                                  <m:r>
                                    <a:rPr lang="en-US" i="1"/>
                                    <m:t>, </m:t>
                                  </m:r>
                                  <m:r>
                                    <a:rPr lang="en-US" i="1"/>
                                    <m:t>𝑦</m:t>
                                  </m:r>
                                  <m:r>
                                    <a:rPr lang="en-US" i="1"/>
                                    <m:t>, </m:t>
                                  </m:r>
                                  <m:r>
                                    <a:rPr lang="en-US" i="1"/>
                                    <m:t>𝑡</m:t>
                                  </m:r>
                                </m:e>
                              </m:d>
                              <m:r>
                                <a:rPr lang="en-US" i="1"/>
                                <m:t>−  </m:t>
                              </m:r>
                              <m:r>
                                <a:rPr lang="en-US" i="1"/>
                                <m:t>𝐼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𝑥</m:t>
                                  </m:r>
                                  <m:r>
                                    <a:rPr lang="en-US" i="1"/>
                                    <m:t>, </m:t>
                                  </m:r>
                                  <m:r>
                                    <a:rPr lang="en-US" i="1"/>
                                    <m:t>𝑦</m:t>
                                  </m:r>
                                  <m:r>
                                    <a:rPr lang="en-US" i="1"/>
                                    <m:t>, </m:t>
                                  </m:r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zh-CN" altLang="en-US" i="1"/>
                                    <m:t>−</m:t>
                                  </m:r>
                                  <m:r>
                                    <a:rPr lang="en-US" i="1"/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i="1"/>
                            <m:t> ≥ </m:t>
                          </m:r>
                          <m:r>
                            <a:rPr lang="en-US" i="1"/>
                            <m:t>𝜃</m:t>
                          </m:r>
                        </m:e>
                      </m:mr>
                      <m:mr>
                        <m:e>
                          <m:r>
                            <a:rPr lang="en-US" i="1"/>
                            <m:t>𝑖𝑓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B3C1E-9290-478A-98EB-106EB6D1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15242"/>
                <a:ext cx="5729680" cy="1264192"/>
              </a:xfrm>
              <a:prstGeom prst="rect">
                <a:avLst/>
              </a:prstGeom>
              <a:blipFill>
                <a:blip r:embed="rId3"/>
                <a:stretch>
                  <a:fillRect l="-8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3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88A20-9697-4EFB-AEED-B6ABC95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0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B3C1E-9290-478A-98EB-106EB6D12CAA}"/>
                  </a:ext>
                </a:extLst>
              </p:cNvPr>
              <p:cNvSpPr txBox="1"/>
              <p:nvPr/>
            </p:nvSpPr>
            <p:spPr>
              <a:xfrm>
                <a:off x="677334" y="1515242"/>
                <a:ext cx="5729680" cy="94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Motion energy images: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𝑀𝐸𝐼</m:t>
                        </m:r>
                        <m:r>
                          <a:rPr lang="en-US" i="1"/>
                          <m:t>:  </m:t>
                        </m:r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𝜏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(</m:t>
                    </m:r>
                    <m:r>
                      <m:rPr>
                        <m:nor/>
                      </m:rPr>
                      <a:rPr lang="en-US" i="1"/>
                      <m:t>x</m:t>
                    </m:r>
                    <m:r>
                      <m:rPr>
                        <m:nor/>
                      </m:rPr>
                      <a:rPr lang="en-US" i="1"/>
                      <m:t>, </m:t>
                    </m:r>
                    <m:r>
                      <m:rPr>
                        <m:nor/>
                      </m:rPr>
                      <a:rPr lang="en-US" i="1"/>
                      <m:t>y</m:t>
                    </m:r>
                    <m:r>
                      <m:rPr>
                        <m:nor/>
                      </m:rPr>
                      <a:rPr lang="en-US" i="1"/>
                      <m:t>, </m:t>
                    </m:r>
                    <m:r>
                      <m:rPr>
                        <m:nor/>
                      </m:rPr>
                      <a:rPr lang="en-US" i="1"/>
                      <m:t>t</m:t>
                    </m:r>
                    <m:r>
                      <m:rPr>
                        <m:nor/>
                      </m:rPr>
                      <a:rPr lang="en-US" i="1"/>
                      <m:t>)</m:t>
                    </m:r>
                    <m:r>
                      <m:rPr>
                        <m:nor/>
                      </m:rPr>
                      <a:rPr lang="en-US"/>
                      <m:t> = </m:t>
                    </m:r>
                    <m:nary>
                      <m:naryPr>
                        <m:chr m:val="⋃"/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=0</m:t>
                        </m:r>
                      </m:sub>
                      <m:sup>
                        <m:r>
                          <a:rPr lang="en-US" i="1"/>
                          <m:t>𝜏</m:t>
                        </m:r>
                        <m:r>
                          <a:rPr lang="zh-CN" altLang="en-US" i="1"/>
                          <m:t>−</m:t>
                        </m:r>
                        <m:r>
                          <a:rPr lang="en-US" i="1"/>
                          <m:t>1</m:t>
                        </m:r>
                      </m:sup>
                      <m:e>
                        <m:r>
                          <a:rPr lang="en-US" i="1"/>
                          <m:t>𝐷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𝑦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B3C1E-9290-478A-98EB-106EB6D1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15242"/>
                <a:ext cx="5729680" cy="943785"/>
              </a:xfrm>
              <a:prstGeom prst="rect">
                <a:avLst/>
              </a:prstGeom>
              <a:blipFill>
                <a:blip r:embed="rId2"/>
                <a:stretch>
                  <a:fillRect l="-851" t="-4545" b="-5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8231322-247E-47C2-BDDB-1262D87B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17" y="2949154"/>
            <a:ext cx="6391656" cy="33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97672D4-C296-409A-9911-3789E025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07" y="2951230"/>
            <a:ext cx="6391656" cy="33214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88A20-9697-4EFB-AEED-B6ABC95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0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B3C1E-9290-478A-98EB-106EB6D12CAA}"/>
                  </a:ext>
                </a:extLst>
              </p:cNvPr>
              <p:cNvSpPr txBox="1"/>
              <p:nvPr/>
            </p:nvSpPr>
            <p:spPr>
              <a:xfrm>
                <a:off x="677334" y="1515242"/>
                <a:ext cx="8668002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Motion history images: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𝑀𝐻𝐼</m:t>
                        </m:r>
                        <m:r>
                          <a:rPr lang="en-US" i="1"/>
                          <m:t>:  </m:t>
                        </m:r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i="1"/>
                          <m:t>𝜏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(</m:t>
                    </m:r>
                    <m:r>
                      <m:rPr>
                        <m:nor/>
                      </m:rPr>
                      <a:rPr lang="en-US" i="1"/>
                      <m:t>x</m:t>
                    </m:r>
                    <m:r>
                      <m:rPr>
                        <m:nor/>
                      </m:rPr>
                      <a:rPr lang="en-US" i="1"/>
                      <m:t>, </m:t>
                    </m:r>
                    <m:r>
                      <m:rPr>
                        <m:nor/>
                      </m:rPr>
                      <a:rPr lang="en-US" i="1"/>
                      <m:t>y</m:t>
                    </m:r>
                    <m:r>
                      <m:rPr>
                        <m:nor/>
                      </m:rPr>
                      <a:rPr lang="en-US" i="1"/>
                      <m:t>, </m:t>
                    </m:r>
                    <m:r>
                      <m:rPr>
                        <m:nor/>
                      </m:rPr>
                      <a:rPr lang="en-US" i="1"/>
                      <m:t>t</m:t>
                    </m:r>
                    <m:r>
                      <m:rPr>
                        <m:nor/>
                      </m:rPr>
                      <a:rPr lang="en-US" i="1"/>
                      <m:t>) = 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𝜏</m:t>
                            </m:r>
                          </m:e>
                          <m:e>
                            <m:r>
                              <a:rPr lang="en-US" i="1"/>
                              <m:t>𝑚𝑎𝑥</m:t>
                            </m:r>
                            <m:r>
                              <a:rPr lang="en-US" i="1"/>
                              <m:t>(0,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𝐻</m:t>
                                </m:r>
                              </m:e>
                              <m:sub>
                                <m:r>
                                  <a:rPr lang="en-US" i="1"/>
                                  <m:t>𝜏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i="1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 − 1) −1</m:t>
                            </m:r>
                            <m:r>
                              <a:rPr lang="en-US" i="1"/>
                              <m:t> 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i="1"/>
                        </m:ctrlPr>
                      </m:eqArrPr>
                      <m:e>
                        <m:r>
                          <a:rPr lang="en-US" i="1"/>
                          <m:t>𝑖𝑓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𝐷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, </m:t>
                            </m:r>
                            <m:r>
                              <a:rPr lang="en-US" i="1"/>
                              <m:t>𝑦</m:t>
                            </m:r>
                            <m:r>
                              <a:rPr lang="en-US" i="1"/>
                              <m:t>, </m:t>
                            </m:r>
                            <m:r>
                              <a:rPr lang="en-US" i="1"/>
                              <m:t>𝑡</m:t>
                            </m:r>
                          </m:e>
                        </m:d>
                        <m:r>
                          <a:rPr lang="en-US" i="1"/>
                          <m:t>=1</m:t>
                        </m:r>
                      </m:e>
                      <m:e>
                        <m:r>
                          <a:rPr lang="en-US" i="1"/>
                          <m:t>𝑜𝑡</m:t>
                        </m:r>
                        <m:r>
                          <m:rPr>
                            <m:sty m:val="p"/>
                          </m:rPr>
                          <a:rPr lang="en-US"/>
                          <m:t>h</m:t>
                        </m:r>
                        <m:r>
                          <a:rPr lang="en-US" i="1"/>
                          <m:t>𝑒𝑟𝑤𝑖𝑠𝑒</m:t>
                        </m:r>
                      </m:e>
                    </m:eqAr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B3C1E-9290-478A-98EB-106EB6D1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15242"/>
                <a:ext cx="8668002" cy="1541191"/>
              </a:xfrm>
              <a:prstGeom prst="rect">
                <a:avLst/>
              </a:prstGeom>
              <a:blipFill>
                <a:blip r:embed="rId3"/>
                <a:stretch>
                  <a:fillRect l="-563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35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88A20-9697-4EFB-AEED-B6ABC95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0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CB3C1E-9290-478A-98EB-106EB6D12CAA}"/>
              </a:ext>
            </a:extLst>
          </p:cNvPr>
          <p:cNvSpPr txBox="1"/>
          <p:nvPr/>
        </p:nvSpPr>
        <p:spPr>
          <a:xfrm>
            <a:off x="677334" y="1515242"/>
            <a:ext cx="866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Performance:</a:t>
            </a:r>
          </a:p>
          <a:p>
            <a:endParaRPr lang="en-US" dirty="0"/>
          </a:p>
          <a:p>
            <a:r>
              <a:rPr lang="en-US" dirty="0"/>
              <a:t>	Confusion Matrix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32CC33-A494-4A4D-A454-2ECE439D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48" y="2572796"/>
            <a:ext cx="7419823" cy="2904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4B9A3-E447-4122-AE31-BC16738C5522}"/>
              </a:ext>
            </a:extLst>
          </p:cNvPr>
          <p:cNvSpPr txBox="1"/>
          <p:nvPr/>
        </p:nvSpPr>
        <p:spPr>
          <a:xfrm>
            <a:off x="2793535" y="5460204"/>
            <a:ext cx="278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36 Training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BEDF4-36CE-4628-B32C-950AE3E25BDC}"/>
              </a:ext>
            </a:extLst>
          </p:cNvPr>
          <p:cNvSpPr txBox="1"/>
          <p:nvPr/>
        </p:nvSpPr>
        <p:spPr>
          <a:xfrm>
            <a:off x="6194860" y="5489935"/>
            <a:ext cx="278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36 Testing samples</a:t>
            </a:r>
          </a:p>
        </p:txBody>
      </p:sp>
    </p:spTree>
    <p:extLst>
      <p:ext uri="{BB962C8B-B14F-4D97-AF65-F5344CB8AC3E}">
        <p14:creationId xmlns:p14="http://schemas.microsoft.com/office/powerpoint/2010/main" val="61661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88A20-9697-4EFB-AEED-B6ABC95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0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CB3C1E-9290-478A-98EB-106EB6D12CAA}"/>
              </a:ext>
            </a:extLst>
          </p:cNvPr>
          <p:cNvSpPr txBox="1"/>
          <p:nvPr/>
        </p:nvSpPr>
        <p:spPr>
          <a:xfrm>
            <a:off x="677334" y="1515242"/>
            <a:ext cx="866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lassification &amp; Misclassification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A5CD6A-EA93-426B-8392-F4824395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20" y="2438572"/>
            <a:ext cx="5944829" cy="25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8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Activity Classification using MHI </vt:lpstr>
      <vt:lpstr>Methodology</vt:lpstr>
      <vt:lpstr>Results  </vt:lpstr>
      <vt:lpstr>Results  </vt:lpstr>
      <vt:lpstr>Results  </vt:lpstr>
      <vt:lpstr>Results  </vt:lpstr>
      <vt:lpstr>Results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Classification using MHI </dc:title>
  <dc:creator>Jijun Hu</dc:creator>
  <cp:lastModifiedBy>Jijun Hu</cp:lastModifiedBy>
  <cp:revision>16</cp:revision>
  <dcterms:created xsi:type="dcterms:W3CDTF">2019-04-23T01:56:40Z</dcterms:created>
  <dcterms:modified xsi:type="dcterms:W3CDTF">2019-04-23T02:08:54Z</dcterms:modified>
</cp:coreProperties>
</file>