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685800" y="266040"/>
            <a:ext cx="7770960" cy="247608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1" lang="en-US" sz="3600" spc="-1" strike="noStrike">
                <a:solidFill>
                  <a:srgbClr val="000000"/>
                </a:solidFill>
                <a:latin typeface="Arial"/>
                <a:ea typeface="Arial"/>
              </a:rPr>
              <a:t>Computer Vision </a:t>
            </a:r>
            <a:br/>
            <a:r>
              <a:rPr b="1" lang="en-US" sz="3600" spc="-1" strike="noStrike">
                <a:solidFill>
                  <a:srgbClr val="000000"/>
                </a:solidFill>
                <a:latin typeface="Arial"/>
                <a:ea typeface="Arial"/>
              </a:rPr>
              <a:t>(Spring 2019)</a:t>
            </a:r>
            <a:br/>
            <a:r>
              <a:rPr b="1" lang="en-US" sz="3600" spc="-1" strike="noStrike">
                <a:solidFill>
                  <a:srgbClr val="000000"/>
                </a:solidFill>
                <a:latin typeface="Arial"/>
                <a:ea typeface="Arial"/>
              </a:rPr>
              <a:t>Problem Set #4</a:t>
            </a:r>
            <a:endParaRPr b="0" lang="en-US" sz="3600" spc="-1" strike="noStrike">
              <a:latin typeface="Arial"/>
            </a:endParaRPr>
          </a:p>
        </p:txBody>
      </p:sp>
      <p:sp>
        <p:nvSpPr>
          <p:cNvPr id="77" name="CustomShape 2"/>
          <p:cNvSpPr/>
          <p:nvPr/>
        </p:nvSpPr>
        <p:spPr>
          <a:xfrm>
            <a:off x="685800" y="3042360"/>
            <a:ext cx="7770960" cy="112212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0" lang="en-US" sz="1800" spc="-1" strike="noStrike">
                <a:solidFill>
                  <a:srgbClr val="666666"/>
                </a:solidFill>
                <a:latin typeface="Arial"/>
                <a:ea typeface="Arial"/>
              </a:rPr>
              <a:t>Jijun HU</a:t>
            </a:r>
            <a:endParaRPr b="0" lang="en-US" sz="1800" spc="-1" strike="noStrike">
              <a:latin typeface="Arial"/>
            </a:endParaRPr>
          </a:p>
          <a:p>
            <a:pPr algn="ctr">
              <a:lnSpc>
                <a:spcPct val="100000"/>
              </a:lnSpc>
            </a:pPr>
            <a:r>
              <a:rPr b="0" lang="en-US" sz="1800" spc="-1" strike="noStrike">
                <a:solidFill>
                  <a:srgbClr val="666666"/>
                </a:solidFill>
                <a:latin typeface="Arial"/>
                <a:ea typeface="Arial"/>
              </a:rPr>
              <a:t>jijun.hu.0930@gatech.edu</a:t>
            </a:r>
            <a:endParaRPr b="0" lang="en-US" sz="1800" spc="-1" strike="noStrike">
              <a:latin typeface="Arial"/>
            </a:endParaRPr>
          </a:p>
          <a:p>
            <a:pPr algn="ctr">
              <a:lnSpc>
                <a:spcPct val="100000"/>
              </a:lnSpc>
            </a:pPr>
            <a:endParaRPr b="0" lang="en-US" sz="1800" spc="-1" strike="noStrike">
              <a:latin typeface="Arial"/>
            </a:endParaRPr>
          </a:p>
        </p:txBody>
      </p:sp>
      <p:sp>
        <p:nvSpPr>
          <p:cNvPr id="78" name="CustomShape 3"/>
          <p:cNvSpPr/>
          <p:nvPr/>
        </p:nvSpPr>
        <p:spPr>
          <a:xfrm>
            <a:off x="0" y="4944240"/>
            <a:ext cx="2566080" cy="1980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457200" y="205920"/>
            <a:ext cx="8228160" cy="85608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3a: Difference images</a:t>
            </a:r>
            <a:endParaRPr b="0" lang="en-US" sz="3600" spc="-1" strike="noStrike">
              <a:latin typeface="Arial"/>
            </a:endParaRPr>
          </a:p>
        </p:txBody>
      </p:sp>
      <p:sp>
        <p:nvSpPr>
          <p:cNvPr id="111" name="CustomShape 2"/>
          <p:cNvSpPr/>
          <p:nvPr/>
        </p:nvSpPr>
        <p:spPr>
          <a:xfrm>
            <a:off x="0" y="4944240"/>
            <a:ext cx="2566080" cy="1980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112" name="CustomShape 3"/>
          <p:cNvSpPr/>
          <p:nvPr/>
        </p:nvSpPr>
        <p:spPr>
          <a:xfrm>
            <a:off x="2523600" y="4294080"/>
            <a:ext cx="4095720" cy="502560"/>
          </a:xfrm>
          <a:prstGeom prst="rect">
            <a:avLst/>
          </a:prstGeom>
          <a:noFill/>
          <a:ln>
            <a:noFill/>
          </a:ln>
        </p:spPr>
        <p:style>
          <a:lnRef idx="0"/>
          <a:fillRef idx="0"/>
          <a:effectRef idx="0"/>
          <a:fontRef idx="minor"/>
        </p:style>
        <p:txBody>
          <a:bodyPr lIns="90000" rIns="90000" tIns="91440" bIns="91440">
            <a:noAutofit/>
          </a:bodyPr>
          <a:p>
            <a:pPr algn="ctr">
              <a:lnSpc>
                <a:spcPct val="115000"/>
              </a:lnSpc>
            </a:pPr>
            <a:r>
              <a:rPr b="1" lang="en-US" sz="1400" spc="-1" strike="noStrike">
                <a:solidFill>
                  <a:srgbClr val="000000"/>
                </a:solidFill>
                <a:latin typeface="Calibri"/>
                <a:ea typeface="Calibri"/>
              </a:rPr>
              <a:t>ps4-3-a-1</a:t>
            </a:r>
            <a:endParaRPr b="0" lang="en-US" sz="1400" spc="-1" strike="noStrike">
              <a:latin typeface="Arial"/>
            </a:endParaRPr>
          </a:p>
        </p:txBody>
      </p:sp>
      <p:pic>
        <p:nvPicPr>
          <p:cNvPr id="113" name="" descr=""/>
          <p:cNvPicPr/>
          <p:nvPr/>
        </p:nvPicPr>
        <p:blipFill>
          <a:blip r:embed="rId1"/>
          <a:stretch/>
        </p:blipFill>
        <p:spPr>
          <a:xfrm>
            <a:off x="3072960" y="1376280"/>
            <a:ext cx="3009600" cy="2400120"/>
          </a:xfrm>
          <a:prstGeom prst="rect">
            <a:avLst/>
          </a:prstGeom>
          <a:ln>
            <a:noFill/>
          </a:ln>
        </p:spPr>
      </p:pic>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457200" y="205920"/>
            <a:ext cx="8228160" cy="85608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3a: Difference images (cont.)</a:t>
            </a:r>
            <a:endParaRPr b="0" lang="en-US" sz="3600" spc="-1" strike="noStrike">
              <a:latin typeface="Arial"/>
            </a:endParaRPr>
          </a:p>
        </p:txBody>
      </p:sp>
      <p:sp>
        <p:nvSpPr>
          <p:cNvPr id="115" name="CustomShape 2"/>
          <p:cNvSpPr/>
          <p:nvPr/>
        </p:nvSpPr>
        <p:spPr>
          <a:xfrm>
            <a:off x="0" y="4944240"/>
            <a:ext cx="2566080" cy="1980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116" name="CustomShape 3"/>
          <p:cNvSpPr/>
          <p:nvPr/>
        </p:nvSpPr>
        <p:spPr>
          <a:xfrm>
            <a:off x="2523600" y="4294080"/>
            <a:ext cx="4095720" cy="502560"/>
          </a:xfrm>
          <a:prstGeom prst="rect">
            <a:avLst/>
          </a:prstGeom>
          <a:noFill/>
          <a:ln>
            <a:noFill/>
          </a:ln>
        </p:spPr>
        <p:style>
          <a:lnRef idx="0"/>
          <a:fillRef idx="0"/>
          <a:effectRef idx="0"/>
          <a:fontRef idx="minor"/>
        </p:style>
        <p:txBody>
          <a:bodyPr lIns="90000" rIns="90000" tIns="91440" bIns="91440">
            <a:noAutofit/>
          </a:bodyPr>
          <a:p>
            <a:pPr algn="ctr">
              <a:lnSpc>
                <a:spcPct val="115000"/>
              </a:lnSpc>
            </a:pPr>
            <a:r>
              <a:rPr b="1" lang="en-US" sz="1400" spc="-1" strike="noStrike">
                <a:solidFill>
                  <a:srgbClr val="000000"/>
                </a:solidFill>
                <a:latin typeface="Calibri"/>
                <a:ea typeface="Calibri"/>
              </a:rPr>
              <a:t>ps4-3-a-2</a:t>
            </a:r>
            <a:endParaRPr b="0" lang="en-US" sz="1400" spc="-1" strike="noStrike">
              <a:latin typeface="Arial"/>
            </a:endParaRPr>
          </a:p>
        </p:txBody>
      </p:sp>
      <p:pic>
        <p:nvPicPr>
          <p:cNvPr id="117" name="" descr=""/>
          <p:cNvPicPr/>
          <p:nvPr/>
        </p:nvPicPr>
        <p:blipFill>
          <a:blip r:embed="rId1"/>
          <a:stretch/>
        </p:blipFill>
        <p:spPr>
          <a:xfrm>
            <a:off x="3072960" y="1376280"/>
            <a:ext cx="3009600" cy="2400120"/>
          </a:xfrm>
          <a:prstGeom prst="rect">
            <a:avLst/>
          </a:prstGeom>
          <a:ln>
            <a:noFill/>
          </a:ln>
        </p:spPr>
      </p:pic>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457200" y="205920"/>
            <a:ext cx="8228160" cy="85608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4a: Hierarchical LK</a:t>
            </a:r>
            <a:endParaRPr b="0" lang="en-US" sz="3600" spc="-1" strike="noStrike">
              <a:latin typeface="Arial"/>
            </a:endParaRPr>
          </a:p>
        </p:txBody>
      </p:sp>
      <p:sp>
        <p:nvSpPr>
          <p:cNvPr id="119" name="CustomShape 2"/>
          <p:cNvSpPr/>
          <p:nvPr/>
        </p:nvSpPr>
        <p:spPr>
          <a:xfrm>
            <a:off x="0" y="4944240"/>
            <a:ext cx="2566080" cy="1980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120" name="CustomShape 3"/>
          <p:cNvSpPr/>
          <p:nvPr/>
        </p:nvSpPr>
        <p:spPr>
          <a:xfrm>
            <a:off x="2523600" y="4294080"/>
            <a:ext cx="4095720" cy="502560"/>
          </a:xfrm>
          <a:prstGeom prst="rect">
            <a:avLst/>
          </a:prstGeom>
          <a:noFill/>
          <a:ln>
            <a:noFill/>
          </a:ln>
        </p:spPr>
        <p:style>
          <a:lnRef idx="0"/>
          <a:fillRef idx="0"/>
          <a:effectRef idx="0"/>
          <a:fontRef idx="minor"/>
        </p:style>
        <p:txBody>
          <a:bodyPr lIns="90000" rIns="90000" tIns="91440" bIns="91440">
            <a:noAutofit/>
          </a:bodyPr>
          <a:p>
            <a:pPr algn="ctr">
              <a:lnSpc>
                <a:spcPct val="115000"/>
              </a:lnSpc>
            </a:pPr>
            <a:r>
              <a:rPr b="1" lang="en-US" sz="1400" spc="-1" strike="noStrike">
                <a:solidFill>
                  <a:srgbClr val="000000"/>
                </a:solidFill>
                <a:latin typeface="Calibri"/>
                <a:ea typeface="Calibri"/>
              </a:rPr>
              <a:t>ps4-4-a-1</a:t>
            </a:r>
            <a:endParaRPr b="0" lang="en-US" sz="1400" spc="-1" strike="noStrike">
              <a:latin typeface="Arial"/>
            </a:endParaRPr>
          </a:p>
        </p:txBody>
      </p:sp>
      <p:pic>
        <p:nvPicPr>
          <p:cNvPr id="121" name="" descr=""/>
          <p:cNvPicPr/>
          <p:nvPr/>
        </p:nvPicPr>
        <p:blipFill>
          <a:blip r:embed="rId1"/>
          <a:stretch/>
        </p:blipFill>
        <p:spPr>
          <a:xfrm>
            <a:off x="3053880" y="1433520"/>
            <a:ext cx="3046680" cy="2284560"/>
          </a:xfrm>
          <a:prstGeom prst="rect">
            <a:avLst/>
          </a:prstGeom>
          <a:ln>
            <a:noFill/>
          </a:ln>
        </p:spPr>
      </p:pic>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457200" y="205920"/>
            <a:ext cx="8228160" cy="85608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4a: Hierarchical LK (cont.)</a:t>
            </a:r>
            <a:endParaRPr b="0" lang="en-US" sz="3600" spc="-1" strike="noStrike">
              <a:latin typeface="Arial"/>
            </a:endParaRPr>
          </a:p>
        </p:txBody>
      </p:sp>
      <p:sp>
        <p:nvSpPr>
          <p:cNvPr id="123" name="CustomShape 2"/>
          <p:cNvSpPr/>
          <p:nvPr/>
        </p:nvSpPr>
        <p:spPr>
          <a:xfrm>
            <a:off x="0" y="4944240"/>
            <a:ext cx="2566080" cy="1980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124" name="CustomShape 3"/>
          <p:cNvSpPr/>
          <p:nvPr/>
        </p:nvSpPr>
        <p:spPr>
          <a:xfrm>
            <a:off x="2523600" y="4294080"/>
            <a:ext cx="4095720" cy="502560"/>
          </a:xfrm>
          <a:prstGeom prst="rect">
            <a:avLst/>
          </a:prstGeom>
          <a:noFill/>
          <a:ln>
            <a:noFill/>
          </a:ln>
        </p:spPr>
        <p:style>
          <a:lnRef idx="0"/>
          <a:fillRef idx="0"/>
          <a:effectRef idx="0"/>
          <a:fontRef idx="minor"/>
        </p:style>
        <p:txBody>
          <a:bodyPr lIns="90000" rIns="90000" tIns="91440" bIns="91440">
            <a:noAutofit/>
          </a:bodyPr>
          <a:p>
            <a:pPr algn="ctr">
              <a:lnSpc>
                <a:spcPct val="115000"/>
              </a:lnSpc>
            </a:pPr>
            <a:r>
              <a:rPr b="1" lang="en-US" sz="1400" spc="-1" strike="noStrike">
                <a:solidFill>
                  <a:srgbClr val="000000"/>
                </a:solidFill>
                <a:latin typeface="Calibri"/>
                <a:ea typeface="Calibri"/>
              </a:rPr>
              <a:t>ps4-4-a-2</a:t>
            </a:r>
            <a:endParaRPr b="0" lang="en-US" sz="1400" spc="-1" strike="noStrike">
              <a:latin typeface="Arial"/>
            </a:endParaRPr>
          </a:p>
        </p:txBody>
      </p:sp>
      <p:pic>
        <p:nvPicPr>
          <p:cNvPr id="125" name="" descr=""/>
          <p:cNvPicPr/>
          <p:nvPr/>
        </p:nvPicPr>
        <p:blipFill>
          <a:blip r:embed="rId1"/>
          <a:stretch/>
        </p:blipFill>
        <p:spPr>
          <a:xfrm>
            <a:off x="3053880" y="1433520"/>
            <a:ext cx="3046680" cy="2284560"/>
          </a:xfrm>
          <a:prstGeom prst="rect">
            <a:avLst/>
          </a:prstGeom>
          <a:ln>
            <a:noFill/>
          </a:ln>
        </p:spPr>
      </p:pic>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457200" y="205920"/>
            <a:ext cx="8228160" cy="85608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4a: Hierarchical LK (cont.)</a:t>
            </a:r>
            <a:endParaRPr b="0" lang="en-US" sz="3600" spc="-1" strike="noStrike">
              <a:latin typeface="Arial"/>
            </a:endParaRPr>
          </a:p>
        </p:txBody>
      </p:sp>
      <p:sp>
        <p:nvSpPr>
          <p:cNvPr id="127" name="CustomShape 2"/>
          <p:cNvSpPr/>
          <p:nvPr/>
        </p:nvSpPr>
        <p:spPr>
          <a:xfrm>
            <a:off x="0" y="4944240"/>
            <a:ext cx="2566080" cy="1980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128" name="CustomShape 3"/>
          <p:cNvSpPr/>
          <p:nvPr/>
        </p:nvSpPr>
        <p:spPr>
          <a:xfrm>
            <a:off x="2523600" y="4294080"/>
            <a:ext cx="4095720" cy="502560"/>
          </a:xfrm>
          <a:prstGeom prst="rect">
            <a:avLst/>
          </a:prstGeom>
          <a:noFill/>
          <a:ln>
            <a:noFill/>
          </a:ln>
        </p:spPr>
        <p:style>
          <a:lnRef idx="0"/>
          <a:fillRef idx="0"/>
          <a:effectRef idx="0"/>
          <a:fontRef idx="minor"/>
        </p:style>
        <p:txBody>
          <a:bodyPr lIns="90000" rIns="90000" tIns="91440" bIns="91440">
            <a:noAutofit/>
          </a:bodyPr>
          <a:p>
            <a:pPr algn="ctr">
              <a:lnSpc>
                <a:spcPct val="115000"/>
              </a:lnSpc>
            </a:pPr>
            <a:r>
              <a:rPr b="1" lang="en-US" sz="1400" spc="-1" strike="noStrike">
                <a:solidFill>
                  <a:srgbClr val="000000"/>
                </a:solidFill>
                <a:latin typeface="Calibri"/>
                <a:ea typeface="Calibri"/>
              </a:rPr>
              <a:t>ps4-4-a-3</a:t>
            </a:r>
            <a:endParaRPr b="0" lang="en-US" sz="1400" spc="-1" strike="noStrike">
              <a:latin typeface="Arial"/>
            </a:endParaRPr>
          </a:p>
        </p:txBody>
      </p:sp>
      <p:pic>
        <p:nvPicPr>
          <p:cNvPr id="129" name="" descr=""/>
          <p:cNvPicPr/>
          <p:nvPr/>
        </p:nvPicPr>
        <p:blipFill>
          <a:blip r:embed="rId1"/>
          <a:stretch/>
        </p:blipFill>
        <p:spPr>
          <a:xfrm>
            <a:off x="3053880" y="1433520"/>
            <a:ext cx="3046680" cy="2284560"/>
          </a:xfrm>
          <a:prstGeom prst="rect">
            <a:avLst/>
          </a:prstGeom>
          <a:ln>
            <a:noFill/>
          </a:ln>
        </p:spPr>
      </p:pic>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457200" y="205920"/>
            <a:ext cx="8228160" cy="85608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4b: Hierarchical LK (cont.)</a:t>
            </a:r>
            <a:endParaRPr b="0" lang="en-US" sz="3600" spc="-1" strike="noStrike">
              <a:latin typeface="Arial"/>
            </a:endParaRPr>
          </a:p>
        </p:txBody>
      </p:sp>
      <p:sp>
        <p:nvSpPr>
          <p:cNvPr id="131" name="CustomShape 2"/>
          <p:cNvSpPr/>
          <p:nvPr/>
        </p:nvSpPr>
        <p:spPr>
          <a:xfrm>
            <a:off x="0" y="4944240"/>
            <a:ext cx="2566080" cy="1980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132" name="CustomShape 3"/>
          <p:cNvSpPr/>
          <p:nvPr/>
        </p:nvSpPr>
        <p:spPr>
          <a:xfrm>
            <a:off x="2523600" y="4294080"/>
            <a:ext cx="4095720" cy="502560"/>
          </a:xfrm>
          <a:prstGeom prst="rect">
            <a:avLst/>
          </a:prstGeom>
          <a:noFill/>
          <a:ln>
            <a:noFill/>
          </a:ln>
        </p:spPr>
        <p:style>
          <a:lnRef idx="0"/>
          <a:fillRef idx="0"/>
          <a:effectRef idx="0"/>
          <a:fontRef idx="minor"/>
        </p:style>
        <p:txBody>
          <a:bodyPr lIns="90000" rIns="90000" tIns="91440" bIns="91440">
            <a:noAutofit/>
          </a:bodyPr>
          <a:p>
            <a:pPr algn="ctr">
              <a:lnSpc>
                <a:spcPct val="115000"/>
              </a:lnSpc>
            </a:pPr>
            <a:r>
              <a:rPr b="1" lang="en-US" sz="1400" spc="-1" strike="noStrike">
                <a:solidFill>
                  <a:srgbClr val="000000"/>
                </a:solidFill>
                <a:latin typeface="Calibri"/>
                <a:ea typeface="Calibri"/>
              </a:rPr>
              <a:t>ps4-4-b-1</a:t>
            </a:r>
            <a:endParaRPr b="0" lang="en-US" sz="1400" spc="-1" strike="noStrike">
              <a:latin typeface="Arial"/>
            </a:endParaRPr>
          </a:p>
        </p:txBody>
      </p:sp>
      <p:pic>
        <p:nvPicPr>
          <p:cNvPr id="133" name="" descr=""/>
          <p:cNvPicPr/>
          <p:nvPr/>
        </p:nvPicPr>
        <p:blipFill>
          <a:blip r:embed="rId1"/>
          <a:stretch/>
        </p:blipFill>
        <p:spPr>
          <a:xfrm>
            <a:off x="2569680" y="1133280"/>
            <a:ext cx="4022280" cy="3016440"/>
          </a:xfrm>
          <a:prstGeom prst="rect">
            <a:avLst/>
          </a:prstGeom>
          <a:ln>
            <a:noFill/>
          </a:ln>
        </p:spPr>
      </p:pic>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457200" y="205920"/>
            <a:ext cx="8228160" cy="85608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4b: Hierarchical LK (cont.)</a:t>
            </a:r>
            <a:endParaRPr b="0" lang="en-US" sz="3600" spc="-1" strike="noStrike">
              <a:latin typeface="Arial"/>
            </a:endParaRPr>
          </a:p>
        </p:txBody>
      </p:sp>
      <p:sp>
        <p:nvSpPr>
          <p:cNvPr id="135" name="CustomShape 2"/>
          <p:cNvSpPr/>
          <p:nvPr/>
        </p:nvSpPr>
        <p:spPr>
          <a:xfrm>
            <a:off x="0" y="4944240"/>
            <a:ext cx="2566080" cy="1980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136" name="CustomShape 3"/>
          <p:cNvSpPr/>
          <p:nvPr/>
        </p:nvSpPr>
        <p:spPr>
          <a:xfrm>
            <a:off x="2523600" y="4294080"/>
            <a:ext cx="4095720" cy="502560"/>
          </a:xfrm>
          <a:prstGeom prst="rect">
            <a:avLst/>
          </a:prstGeom>
          <a:noFill/>
          <a:ln>
            <a:noFill/>
          </a:ln>
        </p:spPr>
        <p:style>
          <a:lnRef idx="0"/>
          <a:fillRef idx="0"/>
          <a:effectRef idx="0"/>
          <a:fontRef idx="minor"/>
        </p:style>
        <p:txBody>
          <a:bodyPr lIns="90000" rIns="90000" tIns="91440" bIns="91440">
            <a:noAutofit/>
          </a:bodyPr>
          <a:p>
            <a:pPr algn="ctr">
              <a:lnSpc>
                <a:spcPct val="115000"/>
              </a:lnSpc>
            </a:pPr>
            <a:r>
              <a:rPr b="1" lang="en-US" sz="1400" spc="-1" strike="noStrike">
                <a:solidFill>
                  <a:srgbClr val="000000"/>
                </a:solidFill>
                <a:latin typeface="Calibri"/>
                <a:ea typeface="Calibri"/>
              </a:rPr>
              <a:t>ps4-4-b-2</a:t>
            </a:r>
            <a:endParaRPr b="0" lang="en-US" sz="1400" spc="-1" strike="noStrike">
              <a:latin typeface="Arial"/>
            </a:endParaRPr>
          </a:p>
        </p:txBody>
      </p:sp>
      <p:pic>
        <p:nvPicPr>
          <p:cNvPr id="137" name="" descr=""/>
          <p:cNvPicPr/>
          <p:nvPr/>
        </p:nvPicPr>
        <p:blipFill>
          <a:blip r:embed="rId1"/>
          <a:stretch/>
        </p:blipFill>
        <p:spPr>
          <a:xfrm>
            <a:off x="2539080" y="1097280"/>
            <a:ext cx="4022280" cy="3016440"/>
          </a:xfrm>
          <a:prstGeom prst="rect">
            <a:avLst/>
          </a:prstGeom>
          <a:ln>
            <a:noFill/>
          </a:ln>
        </p:spPr>
      </p:pic>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457200" y="205920"/>
            <a:ext cx="8228160" cy="85608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5a: Frame Interpolation</a:t>
            </a:r>
            <a:endParaRPr b="0" lang="en-US" sz="3600" spc="-1" strike="noStrike">
              <a:latin typeface="Arial"/>
            </a:endParaRPr>
          </a:p>
        </p:txBody>
      </p:sp>
      <p:sp>
        <p:nvSpPr>
          <p:cNvPr id="139" name="CustomShape 2"/>
          <p:cNvSpPr/>
          <p:nvPr/>
        </p:nvSpPr>
        <p:spPr>
          <a:xfrm>
            <a:off x="0" y="4944240"/>
            <a:ext cx="2566080" cy="1980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140" name="CustomShape 3"/>
          <p:cNvSpPr/>
          <p:nvPr/>
        </p:nvSpPr>
        <p:spPr>
          <a:xfrm>
            <a:off x="2412720" y="4291920"/>
            <a:ext cx="4317480" cy="502560"/>
          </a:xfrm>
          <a:prstGeom prst="rect">
            <a:avLst/>
          </a:prstGeom>
          <a:noFill/>
          <a:ln>
            <a:noFill/>
          </a:ln>
        </p:spPr>
        <p:style>
          <a:lnRef idx="0"/>
          <a:fillRef idx="0"/>
          <a:effectRef idx="0"/>
          <a:fontRef idx="minor"/>
        </p:style>
        <p:txBody>
          <a:bodyPr lIns="90000" rIns="90000" tIns="91440" bIns="91440">
            <a:noAutofit/>
          </a:bodyPr>
          <a:p>
            <a:pPr algn="ctr">
              <a:lnSpc>
                <a:spcPct val="115000"/>
              </a:lnSpc>
            </a:pPr>
            <a:r>
              <a:rPr b="1" lang="en-US" sz="1400" spc="-1" strike="noStrike">
                <a:solidFill>
                  <a:srgbClr val="000000"/>
                </a:solidFill>
                <a:latin typeface="Calibri"/>
                <a:ea typeface="Calibri"/>
              </a:rPr>
              <a:t>ps4-5-a-1</a:t>
            </a:r>
            <a:endParaRPr b="0" lang="en-US" sz="1400" spc="-1" strike="noStrike">
              <a:latin typeface="Arial"/>
            </a:endParaRPr>
          </a:p>
        </p:txBody>
      </p:sp>
      <p:pic>
        <p:nvPicPr>
          <p:cNvPr id="141" name="" descr=""/>
          <p:cNvPicPr/>
          <p:nvPr/>
        </p:nvPicPr>
        <p:blipFill>
          <a:blip r:embed="rId1"/>
          <a:stretch/>
        </p:blipFill>
        <p:spPr>
          <a:xfrm>
            <a:off x="1737360" y="1280160"/>
            <a:ext cx="5700240" cy="2849400"/>
          </a:xfrm>
          <a:prstGeom prst="rect">
            <a:avLst/>
          </a:prstGeom>
          <a:ln>
            <a:noFill/>
          </a:ln>
        </p:spPr>
      </p:pic>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457200" y="205920"/>
            <a:ext cx="8228160" cy="85608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5b: Frame Interpolation</a:t>
            </a:r>
            <a:endParaRPr b="0" lang="en-US" sz="3600" spc="-1" strike="noStrike">
              <a:latin typeface="Arial"/>
            </a:endParaRPr>
          </a:p>
        </p:txBody>
      </p:sp>
      <p:sp>
        <p:nvSpPr>
          <p:cNvPr id="143" name="CustomShape 2"/>
          <p:cNvSpPr/>
          <p:nvPr/>
        </p:nvSpPr>
        <p:spPr>
          <a:xfrm>
            <a:off x="0" y="4944240"/>
            <a:ext cx="2566080" cy="1980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144" name="CustomShape 3"/>
          <p:cNvSpPr/>
          <p:nvPr/>
        </p:nvSpPr>
        <p:spPr>
          <a:xfrm>
            <a:off x="2412720" y="4291920"/>
            <a:ext cx="4317480" cy="502560"/>
          </a:xfrm>
          <a:prstGeom prst="rect">
            <a:avLst/>
          </a:prstGeom>
          <a:noFill/>
          <a:ln>
            <a:noFill/>
          </a:ln>
        </p:spPr>
        <p:style>
          <a:lnRef idx="0"/>
          <a:fillRef idx="0"/>
          <a:effectRef idx="0"/>
          <a:fontRef idx="minor"/>
        </p:style>
        <p:txBody>
          <a:bodyPr lIns="90000" rIns="90000" tIns="91440" bIns="91440">
            <a:noAutofit/>
          </a:bodyPr>
          <a:p>
            <a:pPr algn="ctr">
              <a:lnSpc>
                <a:spcPct val="115000"/>
              </a:lnSpc>
            </a:pPr>
            <a:r>
              <a:rPr b="1" lang="en-US" sz="1400" spc="-1" strike="noStrike">
                <a:solidFill>
                  <a:srgbClr val="000000"/>
                </a:solidFill>
                <a:latin typeface="Calibri"/>
                <a:ea typeface="Calibri"/>
              </a:rPr>
              <a:t>ps4-5-b-1</a:t>
            </a:r>
            <a:endParaRPr b="0" lang="en-US" sz="1400" spc="-1" strike="noStrike">
              <a:latin typeface="Arial"/>
            </a:endParaRPr>
          </a:p>
        </p:txBody>
      </p:sp>
      <p:pic>
        <p:nvPicPr>
          <p:cNvPr id="145" name="" descr=""/>
          <p:cNvPicPr/>
          <p:nvPr/>
        </p:nvPicPr>
        <p:blipFill>
          <a:blip r:embed="rId1"/>
          <a:stretch/>
        </p:blipFill>
        <p:spPr>
          <a:xfrm>
            <a:off x="1645920" y="1211400"/>
            <a:ext cx="5806080" cy="2902320"/>
          </a:xfrm>
          <a:prstGeom prst="rect">
            <a:avLst/>
          </a:prstGeom>
          <a:ln>
            <a:noFill/>
          </a:ln>
        </p:spPr>
      </p:pic>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457200" y="205920"/>
            <a:ext cx="8228160" cy="85608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5b: Frame Interpolation</a:t>
            </a:r>
            <a:endParaRPr b="0" lang="en-US" sz="3600" spc="-1" strike="noStrike">
              <a:latin typeface="Arial"/>
            </a:endParaRPr>
          </a:p>
        </p:txBody>
      </p:sp>
      <p:sp>
        <p:nvSpPr>
          <p:cNvPr id="147" name="CustomShape 2"/>
          <p:cNvSpPr/>
          <p:nvPr/>
        </p:nvSpPr>
        <p:spPr>
          <a:xfrm>
            <a:off x="0" y="4944240"/>
            <a:ext cx="2566080" cy="1980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148" name="CustomShape 3"/>
          <p:cNvSpPr/>
          <p:nvPr/>
        </p:nvSpPr>
        <p:spPr>
          <a:xfrm>
            <a:off x="2412720" y="4291920"/>
            <a:ext cx="4317480" cy="502560"/>
          </a:xfrm>
          <a:prstGeom prst="rect">
            <a:avLst/>
          </a:prstGeom>
          <a:noFill/>
          <a:ln>
            <a:noFill/>
          </a:ln>
        </p:spPr>
        <p:style>
          <a:lnRef idx="0"/>
          <a:fillRef idx="0"/>
          <a:effectRef idx="0"/>
          <a:fontRef idx="minor"/>
        </p:style>
        <p:txBody>
          <a:bodyPr lIns="90000" rIns="90000" tIns="91440" bIns="91440">
            <a:noAutofit/>
          </a:bodyPr>
          <a:p>
            <a:pPr algn="ctr">
              <a:lnSpc>
                <a:spcPct val="115000"/>
              </a:lnSpc>
            </a:pPr>
            <a:r>
              <a:rPr b="1" lang="en-US" sz="1400" spc="-1" strike="noStrike">
                <a:solidFill>
                  <a:srgbClr val="000000"/>
                </a:solidFill>
                <a:latin typeface="Calibri"/>
                <a:ea typeface="Calibri"/>
              </a:rPr>
              <a:t>ps4-5-b-2</a:t>
            </a:r>
            <a:endParaRPr b="0" lang="en-US" sz="1400" spc="-1" strike="noStrike">
              <a:latin typeface="Arial"/>
            </a:endParaRPr>
          </a:p>
        </p:txBody>
      </p:sp>
      <p:pic>
        <p:nvPicPr>
          <p:cNvPr id="149" name="" descr=""/>
          <p:cNvPicPr/>
          <p:nvPr/>
        </p:nvPicPr>
        <p:blipFill>
          <a:blip r:embed="rId1"/>
          <a:stretch/>
        </p:blipFill>
        <p:spPr>
          <a:xfrm>
            <a:off x="1645920" y="1277640"/>
            <a:ext cx="5856480" cy="2927520"/>
          </a:xfrm>
          <a:prstGeom prst="rect">
            <a:avLst/>
          </a:prstGeom>
          <a:ln>
            <a:noFill/>
          </a:ln>
        </p:spPr>
      </p:pic>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457200" y="205920"/>
            <a:ext cx="8228160" cy="85608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1a: Base Shift0 and ShiftR2</a:t>
            </a:r>
            <a:endParaRPr b="0" lang="en-US" sz="3600" spc="-1" strike="noStrike">
              <a:latin typeface="Arial"/>
            </a:endParaRPr>
          </a:p>
        </p:txBody>
      </p:sp>
      <p:sp>
        <p:nvSpPr>
          <p:cNvPr id="80" name="CustomShape 2"/>
          <p:cNvSpPr/>
          <p:nvPr/>
        </p:nvSpPr>
        <p:spPr>
          <a:xfrm>
            <a:off x="0" y="4944240"/>
            <a:ext cx="2566080" cy="1980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81" name="CustomShape 3"/>
          <p:cNvSpPr/>
          <p:nvPr/>
        </p:nvSpPr>
        <p:spPr>
          <a:xfrm>
            <a:off x="2523600" y="4294080"/>
            <a:ext cx="4095720" cy="502560"/>
          </a:xfrm>
          <a:prstGeom prst="rect">
            <a:avLst/>
          </a:prstGeom>
          <a:noFill/>
          <a:ln>
            <a:noFill/>
          </a:ln>
        </p:spPr>
        <p:style>
          <a:lnRef idx="0"/>
          <a:fillRef idx="0"/>
          <a:effectRef idx="0"/>
          <a:fontRef idx="minor"/>
        </p:style>
        <p:txBody>
          <a:bodyPr lIns="90000" rIns="90000" tIns="91440" bIns="91440">
            <a:noAutofit/>
          </a:bodyPr>
          <a:p>
            <a:pPr algn="ctr">
              <a:lnSpc>
                <a:spcPct val="115000"/>
              </a:lnSpc>
            </a:pPr>
            <a:r>
              <a:rPr b="1" lang="en-US" sz="1400" spc="-1" strike="noStrike">
                <a:solidFill>
                  <a:srgbClr val="000000"/>
                </a:solidFill>
                <a:latin typeface="Calibri"/>
                <a:ea typeface="Calibri"/>
              </a:rPr>
              <a:t>ps4-1-a-1</a:t>
            </a:r>
            <a:endParaRPr b="0" lang="en-US" sz="1400" spc="-1" strike="noStrike">
              <a:latin typeface="Arial"/>
            </a:endParaRPr>
          </a:p>
        </p:txBody>
      </p:sp>
      <p:pic>
        <p:nvPicPr>
          <p:cNvPr id="82" name="" descr=""/>
          <p:cNvPicPr/>
          <p:nvPr/>
        </p:nvPicPr>
        <p:blipFill>
          <a:blip r:embed="rId1"/>
          <a:stretch/>
        </p:blipFill>
        <p:spPr>
          <a:xfrm>
            <a:off x="3053880" y="1433520"/>
            <a:ext cx="3046680" cy="2284560"/>
          </a:xfrm>
          <a:prstGeom prst="rect">
            <a:avLst/>
          </a:prstGeom>
          <a:ln>
            <a:noFill/>
          </a:ln>
        </p:spPr>
      </p:pic>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457200" y="205920"/>
            <a:ext cx="8228160" cy="85608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6: Challenge Problem</a:t>
            </a:r>
            <a:endParaRPr b="0" lang="en-US" sz="3600" spc="-1" strike="noStrike">
              <a:latin typeface="Arial"/>
            </a:endParaRPr>
          </a:p>
        </p:txBody>
      </p:sp>
      <p:sp>
        <p:nvSpPr>
          <p:cNvPr id="151" name="CustomShape 2"/>
          <p:cNvSpPr/>
          <p:nvPr/>
        </p:nvSpPr>
        <p:spPr>
          <a:xfrm>
            <a:off x="0" y="4944240"/>
            <a:ext cx="2566080" cy="1980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152" name="CustomShape 3"/>
          <p:cNvSpPr/>
          <p:nvPr/>
        </p:nvSpPr>
        <p:spPr>
          <a:xfrm>
            <a:off x="2523600" y="4294080"/>
            <a:ext cx="4095720" cy="502560"/>
          </a:xfrm>
          <a:prstGeom prst="rect">
            <a:avLst/>
          </a:prstGeom>
          <a:noFill/>
          <a:ln>
            <a:noFill/>
          </a:ln>
        </p:spPr>
        <p:style>
          <a:lnRef idx="0"/>
          <a:fillRef idx="0"/>
          <a:effectRef idx="0"/>
          <a:fontRef idx="minor"/>
        </p:style>
        <p:txBody>
          <a:bodyPr lIns="90000" rIns="90000" tIns="91440" bIns="91440">
            <a:noAutofit/>
          </a:bodyPr>
          <a:p>
            <a:pPr algn="ctr">
              <a:lnSpc>
                <a:spcPct val="115000"/>
              </a:lnSpc>
            </a:pPr>
            <a:r>
              <a:rPr b="1" lang="en-US" sz="1400" spc="-1" strike="noStrike">
                <a:solidFill>
                  <a:srgbClr val="000000"/>
                </a:solidFill>
                <a:latin typeface="Calibri"/>
                <a:ea typeface="Calibri"/>
              </a:rPr>
              <a:t>ps4-6-a-1</a:t>
            </a:r>
            <a:endParaRPr b="0" lang="en-US" sz="1400" spc="-1" strike="noStrike">
              <a:latin typeface="Arial"/>
            </a:endParaRPr>
          </a:p>
        </p:txBody>
      </p:sp>
      <p:pic>
        <p:nvPicPr>
          <p:cNvPr id="153" name="" descr=""/>
          <p:cNvPicPr/>
          <p:nvPr/>
        </p:nvPicPr>
        <p:blipFill>
          <a:blip r:embed="rId1"/>
          <a:stretch/>
        </p:blipFill>
        <p:spPr>
          <a:xfrm>
            <a:off x="2347200" y="1411560"/>
            <a:ext cx="4510440" cy="2546640"/>
          </a:xfrm>
          <a:prstGeom prst="rect">
            <a:avLst/>
          </a:prstGeom>
          <a:ln>
            <a:noFill/>
          </a:ln>
        </p:spPr>
      </p:pic>
    </p:spTree>
  </p:cSld>
  <mc:AlternateContent>
    <mc:Choice Requires="p14">
      <p:transition spd="slow" p14:dur="2000"/>
    </mc:Choice>
    <mc:Fallback>
      <p:transition spd="slow"/>
    </mc:Fallback>
  </mc:AlternateContent>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457200" y="205920"/>
            <a:ext cx="8228160" cy="85608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6: Challenge Problem (cont.)</a:t>
            </a:r>
            <a:endParaRPr b="0" lang="en-US" sz="3600" spc="-1" strike="noStrike">
              <a:latin typeface="Arial"/>
            </a:endParaRPr>
          </a:p>
        </p:txBody>
      </p:sp>
      <p:sp>
        <p:nvSpPr>
          <p:cNvPr id="155" name="CustomShape 2"/>
          <p:cNvSpPr/>
          <p:nvPr/>
        </p:nvSpPr>
        <p:spPr>
          <a:xfrm>
            <a:off x="0" y="4944240"/>
            <a:ext cx="2566080" cy="1980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156" name="CustomShape 3"/>
          <p:cNvSpPr/>
          <p:nvPr/>
        </p:nvSpPr>
        <p:spPr>
          <a:xfrm>
            <a:off x="2523600" y="4294080"/>
            <a:ext cx="4095720" cy="502560"/>
          </a:xfrm>
          <a:prstGeom prst="rect">
            <a:avLst/>
          </a:prstGeom>
          <a:noFill/>
          <a:ln>
            <a:noFill/>
          </a:ln>
        </p:spPr>
        <p:style>
          <a:lnRef idx="0"/>
          <a:fillRef idx="0"/>
          <a:effectRef idx="0"/>
          <a:fontRef idx="minor"/>
        </p:style>
        <p:txBody>
          <a:bodyPr lIns="90000" rIns="90000" tIns="91440" bIns="91440">
            <a:noAutofit/>
          </a:bodyPr>
          <a:p>
            <a:pPr algn="ctr">
              <a:lnSpc>
                <a:spcPct val="115000"/>
              </a:lnSpc>
            </a:pPr>
            <a:r>
              <a:rPr b="1" lang="en-US" sz="1400" spc="-1" strike="noStrike">
                <a:solidFill>
                  <a:srgbClr val="000000"/>
                </a:solidFill>
                <a:latin typeface="Calibri"/>
                <a:ea typeface="Calibri"/>
              </a:rPr>
              <a:t>ps4-6-a-2</a:t>
            </a:r>
            <a:endParaRPr b="0" lang="en-US" sz="1400" spc="-1" strike="noStrike">
              <a:latin typeface="Arial"/>
            </a:endParaRPr>
          </a:p>
        </p:txBody>
      </p:sp>
      <p:pic>
        <p:nvPicPr>
          <p:cNvPr id="157" name="" descr=""/>
          <p:cNvPicPr/>
          <p:nvPr/>
        </p:nvPicPr>
        <p:blipFill>
          <a:blip r:embed="rId1"/>
          <a:stretch/>
        </p:blipFill>
        <p:spPr>
          <a:xfrm>
            <a:off x="2377440" y="1355760"/>
            <a:ext cx="4571640" cy="2581200"/>
          </a:xfrm>
          <a:prstGeom prst="rect">
            <a:avLst/>
          </a:prstGeom>
          <a:ln>
            <a:noFill/>
          </a:ln>
        </p:spPr>
      </p:pic>
    </p:spTree>
  </p:cSld>
  <mc:AlternateContent>
    <mc:Choice Requires="p14">
      <p:transition spd="slow" p14:dur="2000"/>
    </mc:Choice>
    <mc:Fallback>
      <p:transition spd="slow"/>
    </mc:Fallback>
  </mc:AlternateContent>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457200" y="205920"/>
            <a:ext cx="8228160" cy="85608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6: Challenge Problem (cont.)</a:t>
            </a:r>
            <a:endParaRPr b="0" lang="en-US" sz="3600" spc="-1" strike="noStrike">
              <a:latin typeface="Arial"/>
            </a:endParaRPr>
          </a:p>
        </p:txBody>
      </p:sp>
      <p:sp>
        <p:nvSpPr>
          <p:cNvPr id="159" name="CustomShape 2"/>
          <p:cNvSpPr/>
          <p:nvPr/>
        </p:nvSpPr>
        <p:spPr>
          <a:xfrm>
            <a:off x="0" y="4944240"/>
            <a:ext cx="2566080" cy="1980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160" name="CustomShape 3"/>
          <p:cNvSpPr/>
          <p:nvPr/>
        </p:nvSpPr>
        <p:spPr>
          <a:xfrm>
            <a:off x="852480" y="1063440"/>
            <a:ext cx="7292520" cy="3788280"/>
          </a:xfrm>
          <a:prstGeom prst="rect">
            <a:avLst/>
          </a:prstGeom>
          <a:noFill/>
          <a:ln>
            <a:noFill/>
          </a:ln>
        </p:spPr>
        <p:style>
          <a:lnRef idx="0"/>
          <a:fillRef idx="0"/>
          <a:effectRef idx="0"/>
          <a:fontRef idx="minor"/>
        </p:style>
        <p:txBody>
          <a:bodyPr lIns="90000" rIns="90000" tIns="91440" bIns="91440">
            <a:noAutofit/>
          </a:bodyPr>
          <a:p>
            <a:pPr>
              <a:lnSpc>
                <a:spcPct val="115000"/>
              </a:lnSpc>
            </a:pPr>
            <a:r>
              <a:rPr b="1" lang="en-US" sz="1400" spc="-1" strike="noStrike">
                <a:solidFill>
                  <a:srgbClr val="0000ff"/>
                </a:solidFill>
                <a:latin typeface="Arial"/>
                <a:ea typeface="Arial"/>
              </a:rPr>
              <a:t>Video link:</a:t>
            </a:r>
            <a:endParaRPr b="0" lang="en-US" sz="1400" spc="-1" strike="noStrike">
              <a:latin typeface="Arial"/>
            </a:endParaRPr>
          </a:p>
          <a:p>
            <a:pPr>
              <a:lnSpc>
                <a:spcPct val="115000"/>
              </a:lnSpc>
            </a:pPr>
            <a:endParaRPr b="0" lang="en-US" sz="1400" spc="-1" strike="noStrike">
              <a:latin typeface="Arial"/>
            </a:endParaRPr>
          </a:p>
          <a:p>
            <a:pPr>
              <a:lnSpc>
                <a:spcPct val="115000"/>
              </a:lnSpc>
            </a:pPr>
            <a:r>
              <a:rPr b="0" lang="en-US" sz="1400" spc="-1" strike="noStrike">
                <a:solidFill>
                  <a:srgbClr val="000000"/>
                </a:solidFill>
                <a:latin typeface="Arial"/>
                <a:ea typeface="DejaVu Sans"/>
              </a:rPr>
              <a:t>https://www.dropbox.com/s/0sw8rivo53lfufm/ps4-6-video.mp4?dl=0</a:t>
            </a:r>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457200" y="205920"/>
            <a:ext cx="8228160" cy="85608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1a: Base Shift0 and ShiftR5U5</a:t>
            </a:r>
            <a:endParaRPr b="0" lang="en-US" sz="3600" spc="-1" strike="noStrike">
              <a:latin typeface="Arial"/>
            </a:endParaRPr>
          </a:p>
        </p:txBody>
      </p:sp>
      <p:sp>
        <p:nvSpPr>
          <p:cNvPr id="84" name="CustomShape 2"/>
          <p:cNvSpPr/>
          <p:nvPr/>
        </p:nvSpPr>
        <p:spPr>
          <a:xfrm>
            <a:off x="0" y="4944240"/>
            <a:ext cx="2566080" cy="1980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85" name="CustomShape 3"/>
          <p:cNvSpPr/>
          <p:nvPr/>
        </p:nvSpPr>
        <p:spPr>
          <a:xfrm>
            <a:off x="2523600" y="4294080"/>
            <a:ext cx="4095720" cy="502560"/>
          </a:xfrm>
          <a:prstGeom prst="rect">
            <a:avLst/>
          </a:prstGeom>
          <a:noFill/>
          <a:ln>
            <a:noFill/>
          </a:ln>
        </p:spPr>
        <p:style>
          <a:lnRef idx="0"/>
          <a:fillRef idx="0"/>
          <a:effectRef idx="0"/>
          <a:fontRef idx="minor"/>
        </p:style>
        <p:txBody>
          <a:bodyPr lIns="90000" rIns="90000" tIns="91440" bIns="91440">
            <a:noAutofit/>
          </a:bodyPr>
          <a:p>
            <a:pPr algn="ctr">
              <a:lnSpc>
                <a:spcPct val="115000"/>
              </a:lnSpc>
            </a:pPr>
            <a:r>
              <a:rPr b="1" lang="en-US" sz="1400" spc="-1" strike="noStrike">
                <a:solidFill>
                  <a:srgbClr val="000000"/>
                </a:solidFill>
                <a:latin typeface="Calibri"/>
                <a:ea typeface="Calibri"/>
              </a:rPr>
              <a:t>ps4-1-a-2</a:t>
            </a:r>
            <a:endParaRPr b="0" lang="en-US" sz="1400" spc="-1" strike="noStrike">
              <a:latin typeface="Arial"/>
            </a:endParaRPr>
          </a:p>
        </p:txBody>
      </p:sp>
      <p:pic>
        <p:nvPicPr>
          <p:cNvPr id="86" name="" descr=""/>
          <p:cNvPicPr/>
          <p:nvPr/>
        </p:nvPicPr>
        <p:blipFill>
          <a:blip r:embed="rId1"/>
          <a:stretch/>
        </p:blipFill>
        <p:spPr>
          <a:xfrm>
            <a:off x="3053880" y="1433520"/>
            <a:ext cx="3046680" cy="2284560"/>
          </a:xfrm>
          <a:prstGeom prst="rect">
            <a:avLst/>
          </a:prstGeom>
          <a:ln>
            <a:noFill/>
          </a:ln>
        </p:spPr>
      </p:pic>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457200" y="205920"/>
            <a:ext cx="8228160" cy="85608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1b: Base Shift0 and ShiftR10</a:t>
            </a:r>
            <a:endParaRPr b="0" lang="en-US" sz="3600" spc="-1" strike="noStrike">
              <a:latin typeface="Arial"/>
            </a:endParaRPr>
          </a:p>
        </p:txBody>
      </p:sp>
      <p:sp>
        <p:nvSpPr>
          <p:cNvPr id="88" name="CustomShape 2"/>
          <p:cNvSpPr/>
          <p:nvPr/>
        </p:nvSpPr>
        <p:spPr>
          <a:xfrm>
            <a:off x="0" y="4944240"/>
            <a:ext cx="2566080" cy="1980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89" name="CustomShape 3"/>
          <p:cNvSpPr/>
          <p:nvPr/>
        </p:nvSpPr>
        <p:spPr>
          <a:xfrm>
            <a:off x="2523600" y="4294080"/>
            <a:ext cx="4095720" cy="502560"/>
          </a:xfrm>
          <a:prstGeom prst="rect">
            <a:avLst/>
          </a:prstGeom>
          <a:noFill/>
          <a:ln>
            <a:noFill/>
          </a:ln>
        </p:spPr>
        <p:style>
          <a:lnRef idx="0"/>
          <a:fillRef idx="0"/>
          <a:effectRef idx="0"/>
          <a:fontRef idx="minor"/>
        </p:style>
        <p:txBody>
          <a:bodyPr lIns="90000" rIns="90000" tIns="91440" bIns="91440">
            <a:noAutofit/>
          </a:bodyPr>
          <a:p>
            <a:pPr algn="ctr">
              <a:lnSpc>
                <a:spcPct val="115000"/>
              </a:lnSpc>
            </a:pPr>
            <a:r>
              <a:rPr b="1" lang="en-US" sz="1400" spc="-1" strike="noStrike">
                <a:solidFill>
                  <a:srgbClr val="000000"/>
                </a:solidFill>
                <a:latin typeface="Calibri"/>
                <a:ea typeface="Calibri"/>
              </a:rPr>
              <a:t>ps4-1-b-1</a:t>
            </a:r>
            <a:endParaRPr b="0" lang="en-US" sz="1400" spc="-1" strike="noStrike">
              <a:latin typeface="Arial"/>
            </a:endParaRPr>
          </a:p>
        </p:txBody>
      </p:sp>
      <p:pic>
        <p:nvPicPr>
          <p:cNvPr id="90" name="" descr=""/>
          <p:cNvPicPr/>
          <p:nvPr/>
        </p:nvPicPr>
        <p:blipFill>
          <a:blip r:embed="rId1"/>
          <a:stretch/>
        </p:blipFill>
        <p:spPr>
          <a:xfrm>
            <a:off x="3053880" y="1433520"/>
            <a:ext cx="3046680" cy="2284560"/>
          </a:xfrm>
          <a:prstGeom prst="rect">
            <a:avLst/>
          </a:prstGeom>
          <a:ln>
            <a:noFill/>
          </a:ln>
        </p:spPr>
      </p:pic>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457200" y="205920"/>
            <a:ext cx="8228160" cy="85608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1b: Base Shift0 and ShiftR20</a:t>
            </a:r>
            <a:endParaRPr b="0" lang="en-US" sz="3600" spc="-1" strike="noStrike">
              <a:latin typeface="Arial"/>
            </a:endParaRPr>
          </a:p>
        </p:txBody>
      </p:sp>
      <p:sp>
        <p:nvSpPr>
          <p:cNvPr id="92" name="CustomShape 2"/>
          <p:cNvSpPr/>
          <p:nvPr/>
        </p:nvSpPr>
        <p:spPr>
          <a:xfrm>
            <a:off x="0" y="4944240"/>
            <a:ext cx="2566080" cy="1980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93" name="CustomShape 3"/>
          <p:cNvSpPr/>
          <p:nvPr/>
        </p:nvSpPr>
        <p:spPr>
          <a:xfrm>
            <a:off x="2523600" y="4294080"/>
            <a:ext cx="4095720" cy="502560"/>
          </a:xfrm>
          <a:prstGeom prst="rect">
            <a:avLst/>
          </a:prstGeom>
          <a:noFill/>
          <a:ln>
            <a:noFill/>
          </a:ln>
        </p:spPr>
        <p:style>
          <a:lnRef idx="0"/>
          <a:fillRef idx="0"/>
          <a:effectRef idx="0"/>
          <a:fontRef idx="minor"/>
        </p:style>
        <p:txBody>
          <a:bodyPr lIns="90000" rIns="90000" tIns="91440" bIns="91440">
            <a:noAutofit/>
          </a:bodyPr>
          <a:p>
            <a:pPr algn="ctr">
              <a:lnSpc>
                <a:spcPct val="115000"/>
              </a:lnSpc>
            </a:pPr>
            <a:r>
              <a:rPr b="1" lang="en-US" sz="1400" spc="-1" strike="noStrike">
                <a:solidFill>
                  <a:srgbClr val="000000"/>
                </a:solidFill>
                <a:latin typeface="Calibri"/>
                <a:ea typeface="Calibri"/>
              </a:rPr>
              <a:t>ps4-1-b-2</a:t>
            </a:r>
            <a:endParaRPr b="0" lang="en-US" sz="1400" spc="-1" strike="noStrike">
              <a:latin typeface="Arial"/>
            </a:endParaRPr>
          </a:p>
        </p:txBody>
      </p:sp>
      <p:pic>
        <p:nvPicPr>
          <p:cNvPr id="94" name="" descr=""/>
          <p:cNvPicPr/>
          <p:nvPr/>
        </p:nvPicPr>
        <p:blipFill>
          <a:blip r:embed="rId1"/>
          <a:stretch/>
        </p:blipFill>
        <p:spPr>
          <a:xfrm>
            <a:off x="3053880" y="1433520"/>
            <a:ext cx="3046680" cy="2284560"/>
          </a:xfrm>
          <a:prstGeom prst="rect">
            <a:avLst/>
          </a:prstGeom>
          <a:ln>
            <a:noFill/>
          </a:ln>
        </p:spPr>
      </p:pic>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457200" y="205920"/>
            <a:ext cx="8228160" cy="85608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1b: Base Shift0 and ShiftR40</a:t>
            </a:r>
            <a:endParaRPr b="0" lang="en-US" sz="3600" spc="-1" strike="noStrike">
              <a:latin typeface="Arial"/>
            </a:endParaRPr>
          </a:p>
        </p:txBody>
      </p:sp>
      <p:sp>
        <p:nvSpPr>
          <p:cNvPr id="96" name="CustomShape 2"/>
          <p:cNvSpPr/>
          <p:nvPr/>
        </p:nvSpPr>
        <p:spPr>
          <a:xfrm>
            <a:off x="0" y="4944240"/>
            <a:ext cx="2566080" cy="1980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97" name="CustomShape 3"/>
          <p:cNvSpPr/>
          <p:nvPr/>
        </p:nvSpPr>
        <p:spPr>
          <a:xfrm>
            <a:off x="2523600" y="4294080"/>
            <a:ext cx="4095720" cy="502560"/>
          </a:xfrm>
          <a:prstGeom prst="rect">
            <a:avLst/>
          </a:prstGeom>
          <a:noFill/>
          <a:ln>
            <a:noFill/>
          </a:ln>
        </p:spPr>
        <p:style>
          <a:lnRef idx="0"/>
          <a:fillRef idx="0"/>
          <a:effectRef idx="0"/>
          <a:fontRef idx="minor"/>
        </p:style>
        <p:txBody>
          <a:bodyPr lIns="90000" rIns="90000" tIns="91440" bIns="91440">
            <a:noAutofit/>
          </a:bodyPr>
          <a:p>
            <a:pPr algn="ctr">
              <a:lnSpc>
                <a:spcPct val="115000"/>
              </a:lnSpc>
            </a:pPr>
            <a:r>
              <a:rPr b="1" lang="en-US" sz="1400" spc="-1" strike="noStrike">
                <a:solidFill>
                  <a:srgbClr val="000000"/>
                </a:solidFill>
                <a:latin typeface="Calibri"/>
                <a:ea typeface="Calibri"/>
              </a:rPr>
              <a:t>ps4-1-b-3</a:t>
            </a:r>
            <a:endParaRPr b="0" lang="en-US" sz="1400" spc="-1" strike="noStrike">
              <a:latin typeface="Arial"/>
            </a:endParaRPr>
          </a:p>
        </p:txBody>
      </p:sp>
      <p:pic>
        <p:nvPicPr>
          <p:cNvPr id="98" name="" descr=""/>
          <p:cNvPicPr/>
          <p:nvPr/>
        </p:nvPicPr>
        <p:blipFill>
          <a:blip r:embed="rId1"/>
          <a:stretch/>
        </p:blipFill>
        <p:spPr>
          <a:xfrm>
            <a:off x="3053880" y="1433520"/>
            <a:ext cx="3046680" cy="2284560"/>
          </a:xfrm>
          <a:prstGeom prst="rect">
            <a:avLst/>
          </a:prstGeom>
          <a:ln>
            <a:noFill/>
          </a:ln>
        </p:spPr>
      </p:pic>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457200" y="205920"/>
            <a:ext cx="8228160" cy="85608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1b: Text Response</a:t>
            </a:r>
            <a:endParaRPr b="0" lang="en-US" sz="3600" spc="-1" strike="noStrike">
              <a:latin typeface="Arial"/>
            </a:endParaRPr>
          </a:p>
        </p:txBody>
      </p:sp>
      <p:sp>
        <p:nvSpPr>
          <p:cNvPr id="100" name="CustomShape 2"/>
          <p:cNvSpPr/>
          <p:nvPr/>
        </p:nvSpPr>
        <p:spPr>
          <a:xfrm>
            <a:off x="1113840" y="1063440"/>
            <a:ext cx="7571520" cy="3724200"/>
          </a:xfrm>
          <a:prstGeom prst="rect">
            <a:avLst/>
          </a:prstGeom>
          <a:noFill/>
          <a:ln>
            <a:noFill/>
          </a:ln>
        </p:spPr>
        <p:style>
          <a:lnRef idx="0"/>
          <a:fillRef idx="0"/>
          <a:effectRef idx="0"/>
          <a:fontRef idx="minor"/>
        </p:style>
        <p:txBody>
          <a:bodyPr lIns="90000" rIns="90000" tIns="91440" bIns="91440">
            <a:noAutofit/>
          </a:bodyPr>
          <a:p>
            <a:pPr>
              <a:lnSpc>
                <a:spcPct val="115000"/>
              </a:lnSpc>
            </a:pPr>
            <a:r>
              <a:rPr b="1" lang="en-US" sz="1000" spc="-1" strike="noStrike">
                <a:solidFill>
                  <a:srgbClr val="0000ff"/>
                </a:solidFill>
                <a:latin typeface="Arial"/>
                <a:ea typeface="Arial"/>
              </a:rPr>
              <a:t>Does LK still work? Does it fall apart on any of the pairs? Try using different parameters to get results closer to the ones above. Describe your results and what you tried.</a:t>
            </a:r>
            <a:endParaRPr b="0" lang="en-US" sz="1000" spc="-1" strike="noStrike">
              <a:latin typeface="Arial"/>
            </a:endParaRPr>
          </a:p>
          <a:p>
            <a:pPr>
              <a:lnSpc>
                <a:spcPct val="115000"/>
              </a:lnSpc>
            </a:pPr>
            <a:endParaRPr b="0" lang="en-US" sz="1000" spc="-1" strike="noStrike">
              <a:latin typeface="Arial"/>
            </a:endParaRPr>
          </a:p>
          <a:p>
            <a:pPr>
              <a:lnSpc>
                <a:spcPct val="115000"/>
              </a:lnSpc>
            </a:pPr>
            <a:r>
              <a:rPr b="1" lang="en-US" sz="1000" spc="-1" strike="noStrike">
                <a:solidFill>
                  <a:srgbClr val="000000"/>
                </a:solidFill>
                <a:latin typeface="Arial"/>
                <a:ea typeface="Arial"/>
              </a:rPr>
              <a:t>I think LK does NOT work in these cases.</a:t>
            </a:r>
            <a:endParaRPr b="0" lang="en-US" sz="1000" spc="-1" strike="noStrike">
              <a:latin typeface="Arial"/>
            </a:endParaRPr>
          </a:p>
          <a:p>
            <a:pPr>
              <a:lnSpc>
                <a:spcPct val="115000"/>
              </a:lnSpc>
            </a:pPr>
            <a:r>
              <a:rPr b="1" lang="en-US" sz="1000" spc="-1" strike="noStrike">
                <a:solidFill>
                  <a:srgbClr val="000000"/>
                </a:solidFill>
                <a:latin typeface="Arial"/>
                <a:ea typeface="Arial"/>
              </a:rPr>
              <a:t>It falls apart for pairs: ShiftR0 vs ShiftR20 and ShiftR0 vs ShiftR40. I tried different parameters for kernel size and also tried to pre process the image ( blurring ), but it still doesn’t work well.</a:t>
            </a:r>
            <a:endParaRPr b="0" lang="en-US" sz="1000" spc="-1" strike="noStrike">
              <a:latin typeface="Arial"/>
            </a:endParaRPr>
          </a:p>
        </p:txBody>
      </p:sp>
      <p:sp>
        <p:nvSpPr>
          <p:cNvPr id="101" name="CustomShape 3"/>
          <p:cNvSpPr/>
          <p:nvPr/>
        </p:nvSpPr>
        <p:spPr>
          <a:xfrm>
            <a:off x="0" y="4944240"/>
            <a:ext cx="2566080" cy="1980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457200" y="205920"/>
            <a:ext cx="8228160" cy="85608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2a: Gaussian Pyramid</a:t>
            </a:r>
            <a:endParaRPr b="0" lang="en-US" sz="3600" spc="-1" strike="noStrike">
              <a:latin typeface="Arial"/>
            </a:endParaRPr>
          </a:p>
        </p:txBody>
      </p:sp>
      <p:sp>
        <p:nvSpPr>
          <p:cNvPr id="103" name="CustomShape 2"/>
          <p:cNvSpPr/>
          <p:nvPr/>
        </p:nvSpPr>
        <p:spPr>
          <a:xfrm>
            <a:off x="0" y="4944240"/>
            <a:ext cx="2566080" cy="1980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104" name="CustomShape 3"/>
          <p:cNvSpPr/>
          <p:nvPr/>
        </p:nvSpPr>
        <p:spPr>
          <a:xfrm>
            <a:off x="2412720" y="4440240"/>
            <a:ext cx="4317480" cy="502560"/>
          </a:xfrm>
          <a:prstGeom prst="rect">
            <a:avLst/>
          </a:prstGeom>
          <a:noFill/>
          <a:ln>
            <a:noFill/>
          </a:ln>
        </p:spPr>
        <p:style>
          <a:lnRef idx="0"/>
          <a:fillRef idx="0"/>
          <a:effectRef idx="0"/>
          <a:fontRef idx="minor"/>
        </p:style>
        <p:txBody>
          <a:bodyPr lIns="90000" rIns="90000" tIns="91440" bIns="91440">
            <a:noAutofit/>
          </a:bodyPr>
          <a:p>
            <a:pPr algn="ctr">
              <a:lnSpc>
                <a:spcPct val="115000"/>
              </a:lnSpc>
            </a:pPr>
            <a:r>
              <a:rPr b="1" lang="en-US" sz="1400" spc="-1" strike="noStrike">
                <a:solidFill>
                  <a:srgbClr val="000000"/>
                </a:solidFill>
                <a:latin typeface="Calibri"/>
                <a:ea typeface="Calibri"/>
              </a:rPr>
              <a:t>ps4-2-a-1</a:t>
            </a:r>
            <a:endParaRPr b="0" lang="en-US" sz="1400" spc="-1" strike="noStrike">
              <a:latin typeface="Arial"/>
            </a:endParaRPr>
          </a:p>
        </p:txBody>
      </p:sp>
      <p:pic>
        <p:nvPicPr>
          <p:cNvPr id="105" name="" descr=""/>
          <p:cNvPicPr/>
          <p:nvPr/>
        </p:nvPicPr>
        <p:blipFill>
          <a:blip r:embed="rId1"/>
          <a:stretch/>
        </p:blipFill>
        <p:spPr>
          <a:xfrm>
            <a:off x="1753560" y="1376280"/>
            <a:ext cx="5646960" cy="2399040"/>
          </a:xfrm>
          <a:prstGeom prst="rect">
            <a:avLst/>
          </a:prstGeom>
          <a:ln>
            <a:noFill/>
          </a:ln>
        </p:spPr>
      </p:pic>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457200" y="205920"/>
            <a:ext cx="8228160" cy="85608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2b: Laplacian Pyramid</a:t>
            </a:r>
            <a:endParaRPr b="0" lang="en-US" sz="3600" spc="-1" strike="noStrike">
              <a:latin typeface="Arial"/>
            </a:endParaRPr>
          </a:p>
        </p:txBody>
      </p:sp>
      <p:sp>
        <p:nvSpPr>
          <p:cNvPr id="107" name="CustomShape 2"/>
          <p:cNvSpPr/>
          <p:nvPr/>
        </p:nvSpPr>
        <p:spPr>
          <a:xfrm>
            <a:off x="0" y="4944240"/>
            <a:ext cx="2566080" cy="1980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108" name="CustomShape 3"/>
          <p:cNvSpPr/>
          <p:nvPr/>
        </p:nvSpPr>
        <p:spPr>
          <a:xfrm>
            <a:off x="2412720" y="4440240"/>
            <a:ext cx="4317480" cy="502560"/>
          </a:xfrm>
          <a:prstGeom prst="rect">
            <a:avLst/>
          </a:prstGeom>
          <a:noFill/>
          <a:ln>
            <a:noFill/>
          </a:ln>
        </p:spPr>
        <p:style>
          <a:lnRef idx="0"/>
          <a:fillRef idx="0"/>
          <a:effectRef idx="0"/>
          <a:fontRef idx="minor"/>
        </p:style>
        <p:txBody>
          <a:bodyPr lIns="90000" rIns="90000" tIns="91440" bIns="91440">
            <a:noAutofit/>
          </a:bodyPr>
          <a:p>
            <a:pPr algn="ctr">
              <a:lnSpc>
                <a:spcPct val="115000"/>
              </a:lnSpc>
            </a:pPr>
            <a:r>
              <a:rPr b="1" lang="en-US" sz="1400" spc="-1" strike="noStrike">
                <a:solidFill>
                  <a:srgbClr val="000000"/>
                </a:solidFill>
                <a:latin typeface="Calibri"/>
                <a:ea typeface="Calibri"/>
              </a:rPr>
              <a:t>ps4-2-b-1</a:t>
            </a:r>
            <a:endParaRPr b="0" lang="en-US" sz="1400" spc="-1" strike="noStrike">
              <a:latin typeface="Arial"/>
            </a:endParaRPr>
          </a:p>
        </p:txBody>
      </p:sp>
      <p:pic>
        <p:nvPicPr>
          <p:cNvPr id="109" name="" descr=""/>
          <p:cNvPicPr/>
          <p:nvPr/>
        </p:nvPicPr>
        <p:blipFill>
          <a:blip r:embed="rId1"/>
          <a:stretch/>
        </p:blipFill>
        <p:spPr>
          <a:xfrm>
            <a:off x="1753560" y="1376280"/>
            <a:ext cx="5646960" cy="2399040"/>
          </a:xfrm>
          <a:prstGeom prst="rect">
            <a:avLst/>
          </a:prstGeom>
          <a:ln>
            <a:noFill/>
          </a:ln>
        </p:spPr>
      </p:pic>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TotalTime>
  <Application>LibreOffice/6.1.4.2$Linux_X86_64 LibreOffice_project/10$Build-2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2019-03-03T20:26:03Z</dcterms:modified>
  <cp:revision>10</cp:revision>
  <dc:subject/>
  <dc:title/>
</cp:coreProperties>
</file>