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66040"/>
            <a:ext cx="7769880" cy="24750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1" lang="en-US" sz="3600" spc="-1" strike="noStrike">
                <a:solidFill>
                  <a:srgbClr val="000000"/>
                </a:solidFill>
                <a:latin typeface="Arial"/>
                <a:ea typeface="Arial"/>
              </a:rPr>
              <a:t>Computer Vision </a:t>
            </a:r>
            <a:br/>
            <a:r>
              <a:rPr b="1" lang="en-US" sz="3600" spc="-1" strike="noStrike">
                <a:solidFill>
                  <a:srgbClr val="000000"/>
                </a:solidFill>
                <a:latin typeface="Arial"/>
                <a:ea typeface="Arial"/>
              </a:rPr>
              <a:t>(Spring 2019)</a:t>
            </a:r>
            <a:br/>
            <a:r>
              <a:rPr b="1" lang="en-US" sz="3600" spc="-1" strike="noStrike">
                <a:solidFill>
                  <a:srgbClr val="000000"/>
                </a:solidFill>
                <a:latin typeface="Arial"/>
                <a:ea typeface="Arial"/>
              </a:rPr>
              <a:t>Problem Set #6</a:t>
            </a:r>
            <a:endParaRPr b="0" lang="en-US" sz="3600" spc="-1" strike="noStrike">
              <a:latin typeface="Arial"/>
            </a:endParaRPr>
          </a:p>
        </p:txBody>
      </p:sp>
      <p:sp>
        <p:nvSpPr>
          <p:cNvPr id="77" name="CustomShape 2"/>
          <p:cNvSpPr/>
          <p:nvPr/>
        </p:nvSpPr>
        <p:spPr>
          <a:xfrm>
            <a:off x="685800" y="3042360"/>
            <a:ext cx="7769880" cy="11210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1800" spc="-1" strike="noStrike">
                <a:solidFill>
                  <a:srgbClr val="666666"/>
                </a:solidFill>
                <a:latin typeface="Arial"/>
                <a:ea typeface="Arial"/>
              </a:rPr>
              <a:t>Jijun HU</a:t>
            </a:r>
            <a:endParaRPr b="0" lang="en-US" sz="1800" spc="-1" strike="noStrike">
              <a:latin typeface="Arial"/>
            </a:endParaRPr>
          </a:p>
          <a:p>
            <a:pPr algn="ctr">
              <a:lnSpc>
                <a:spcPct val="100000"/>
              </a:lnSpc>
            </a:pPr>
            <a:r>
              <a:rPr b="0" lang="en-US" sz="1800" spc="-1" strike="noStrike">
                <a:solidFill>
                  <a:srgbClr val="666666"/>
                </a:solidFill>
                <a:latin typeface="Arial"/>
                <a:ea typeface="Arial"/>
              </a:rPr>
              <a:t>jijun.hu.0930@gatech.edu</a:t>
            </a:r>
            <a:endParaRPr b="0" lang="en-US" sz="1800" spc="-1" strike="noStrike">
              <a:latin typeface="Arial"/>
            </a:endParaRPr>
          </a:p>
          <a:p>
            <a:pPr algn="ctr">
              <a:lnSpc>
                <a:spcPct val="100000"/>
              </a:lnSpc>
            </a:pPr>
            <a:endParaRPr b="0" lang="en-US" sz="1800" spc="-1" strike="noStrike">
              <a:latin typeface="Arial"/>
            </a:endParaRPr>
          </a:p>
        </p:txBody>
      </p:sp>
      <p:sp>
        <p:nvSpPr>
          <p:cNvPr id="78" name="CustomShape 3"/>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Haar Features</a:t>
            </a:r>
            <a:endParaRPr b="0" lang="en-US" sz="3600" spc="-1" strike="noStrike">
              <a:latin typeface="Arial"/>
            </a:endParaRPr>
          </a:p>
        </p:txBody>
      </p:sp>
      <p:sp>
        <p:nvSpPr>
          <p:cNvPr id="114"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5"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ps6-3-a-4</a:t>
            </a:r>
            <a:endParaRPr b="0" lang="en-US" sz="1400" spc="-1" strike="noStrike">
              <a:latin typeface="Arial"/>
            </a:endParaRPr>
          </a:p>
        </p:txBody>
      </p:sp>
      <p:pic>
        <p:nvPicPr>
          <p:cNvPr id="116" name="" descr=""/>
          <p:cNvPicPr/>
          <p:nvPr/>
        </p:nvPicPr>
        <p:blipFill>
          <a:blip r:embed="rId1"/>
          <a:stretch/>
        </p:blipFill>
        <p:spPr>
          <a:xfrm>
            <a:off x="3625200" y="1623960"/>
            <a:ext cx="1902600" cy="190260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Haar Features</a:t>
            </a:r>
            <a:endParaRPr b="0" lang="en-US" sz="3600" spc="-1" strike="noStrike">
              <a:latin typeface="Arial"/>
            </a:endParaRPr>
          </a:p>
        </p:txBody>
      </p:sp>
      <p:sp>
        <p:nvSpPr>
          <p:cNvPr id="118"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9"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ps6-3-a-5</a:t>
            </a:r>
            <a:endParaRPr b="0" lang="en-US" sz="1400" spc="-1" strike="noStrike">
              <a:latin typeface="Arial"/>
            </a:endParaRPr>
          </a:p>
        </p:txBody>
      </p:sp>
      <p:pic>
        <p:nvPicPr>
          <p:cNvPr id="120" name="" descr=""/>
          <p:cNvPicPr/>
          <p:nvPr/>
        </p:nvPicPr>
        <p:blipFill>
          <a:blip r:embed="rId1"/>
          <a:stretch/>
        </p:blipFill>
        <p:spPr>
          <a:xfrm>
            <a:off x="3625200" y="1623960"/>
            <a:ext cx="1902600" cy="190260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05920"/>
            <a:ext cx="858672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3c: Analysis</a:t>
            </a:r>
            <a:endParaRPr b="0" lang="en-US" sz="3600" spc="-1" strike="noStrike">
              <a:latin typeface="Arial"/>
            </a:endParaRPr>
          </a:p>
        </p:txBody>
      </p:sp>
      <p:sp>
        <p:nvSpPr>
          <p:cNvPr id="122"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3" name="CustomShape 3"/>
          <p:cNvSpPr/>
          <p:nvPr/>
        </p:nvSpPr>
        <p:spPr>
          <a:xfrm>
            <a:off x="457200" y="1200240"/>
            <a:ext cx="8227080" cy="372312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000" spc="-1" strike="noStrike">
                <a:solidFill>
                  <a:srgbClr val="0000ff"/>
                </a:solidFill>
                <a:latin typeface="Arial"/>
                <a:ea typeface="Arial"/>
              </a:rPr>
              <a:t>How does working with integral images help with computation time? Give some examples comparing this method and np.sum.</a:t>
            </a: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200" spc="-1" strike="noStrike">
                <a:solidFill>
                  <a:srgbClr val="000000"/>
                </a:solidFill>
                <a:latin typeface="Calibri"/>
                <a:ea typeface="Calibri"/>
              </a:rPr>
              <a:t>Integral image can improve the computing efficiency because once the summed-area table has been computed, any sum of intensities over any rectangular area can be calculated by means of exactly four array references regardless of the area size. </a:t>
            </a:r>
            <a:endParaRPr b="0" lang="en-US" sz="1200" spc="-1" strike="noStrike">
              <a:latin typeface="Arial"/>
            </a:endParaRPr>
          </a:p>
          <a:p>
            <a:pPr>
              <a:lnSpc>
                <a:spcPct val="115000"/>
              </a:lnSpc>
            </a:pPr>
            <a:endParaRPr b="0" lang="en-US" sz="1200" spc="-1" strike="noStrike">
              <a:latin typeface="Arial"/>
            </a:endParaRPr>
          </a:p>
          <a:p>
            <a:pPr>
              <a:lnSpc>
                <a:spcPct val="115000"/>
              </a:lnSpc>
            </a:pPr>
            <a:r>
              <a:rPr b="0" lang="en-US" sz="1200" spc="-1" strike="noStrike">
                <a:solidFill>
                  <a:srgbClr val="000000"/>
                </a:solidFill>
                <a:latin typeface="Calibri"/>
                <a:ea typeface="Calibri"/>
              </a:rPr>
              <a:t>You do only have to calculate the whole image once to get the accumulated sum value, later no matter how may area you want to calculate, each area only takes 4 * 4 single calculation (+/-) to get the number.</a:t>
            </a:r>
            <a:endParaRPr b="0" lang="en-US" sz="1200" spc="-1" strike="noStrike">
              <a:latin typeface="Arial"/>
            </a:endParaRPr>
          </a:p>
          <a:p>
            <a:pPr>
              <a:lnSpc>
                <a:spcPct val="115000"/>
              </a:lnSpc>
            </a:pPr>
            <a:endParaRPr b="0" lang="en-US" sz="1200" spc="-1" strike="noStrike">
              <a:latin typeface="Arial"/>
            </a:endParaRPr>
          </a:p>
          <a:p>
            <a:pPr>
              <a:lnSpc>
                <a:spcPct val="115000"/>
              </a:lnSpc>
            </a:pPr>
            <a:r>
              <a:rPr b="0" lang="en-US" sz="1200" spc="-1" strike="noStrike">
                <a:solidFill>
                  <a:srgbClr val="000000"/>
                </a:solidFill>
                <a:latin typeface="Calibri"/>
                <a:ea typeface="Calibri"/>
              </a:rPr>
              <a:t>When using np.sum, basically every time you want to calculate an area, you have to subset that area and aggregate all pixel numbers in that area, suppose our area is a * b, then we need a*b calculation the derive the total pixel numbers for just only one area. If we have n similar multiple pictures to calculate, we have to compute n * a * b times, while integral images calculation only takes much less operations to get the exact same results.</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4b: Viola Jones Features</a:t>
            </a:r>
            <a:endParaRPr b="0" lang="en-US" sz="3600" spc="-1" strike="noStrike">
              <a:latin typeface="Arial"/>
            </a:endParaRPr>
          </a:p>
        </p:txBody>
      </p:sp>
      <p:sp>
        <p:nvSpPr>
          <p:cNvPr id="125"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26"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ps6-4-b-1</a:t>
            </a:r>
            <a:endParaRPr b="0" lang="en-US" sz="1400" spc="-1" strike="noStrike">
              <a:latin typeface="Arial"/>
            </a:endParaRPr>
          </a:p>
        </p:txBody>
      </p:sp>
      <p:pic>
        <p:nvPicPr>
          <p:cNvPr id="127" name="" descr=""/>
          <p:cNvPicPr/>
          <p:nvPr/>
        </p:nvPicPr>
        <p:blipFill>
          <a:blip r:embed="rId1"/>
          <a:stretch/>
        </p:blipFill>
        <p:spPr>
          <a:xfrm>
            <a:off x="3931920" y="2194560"/>
            <a:ext cx="1186560" cy="1186560"/>
          </a:xfrm>
          <a:prstGeom prst="rect">
            <a:avLst/>
          </a:prstGeom>
          <a:ln>
            <a:noFill/>
          </a:ln>
        </p:spPr>
      </p:pic>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4b: Viola Jones Features</a:t>
            </a:r>
            <a:endParaRPr b="0" lang="en-US" sz="3600" spc="-1" strike="noStrike">
              <a:latin typeface="Arial"/>
            </a:endParaRPr>
          </a:p>
        </p:txBody>
      </p:sp>
      <p:sp>
        <p:nvSpPr>
          <p:cNvPr id="129"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0"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ps6-4-b-2</a:t>
            </a:r>
            <a:endParaRPr b="0" lang="en-US" sz="1400" spc="-1" strike="noStrike">
              <a:latin typeface="Arial"/>
            </a:endParaRPr>
          </a:p>
        </p:txBody>
      </p:sp>
      <p:pic>
        <p:nvPicPr>
          <p:cNvPr id="131" name="" descr=""/>
          <p:cNvPicPr/>
          <p:nvPr/>
        </p:nvPicPr>
        <p:blipFill>
          <a:blip r:embed="rId1"/>
          <a:stretch/>
        </p:blipFill>
        <p:spPr>
          <a:xfrm>
            <a:off x="3771000" y="1759320"/>
            <a:ext cx="1621800" cy="162180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05920"/>
            <a:ext cx="858672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4b: Analysis</a:t>
            </a:r>
            <a:endParaRPr b="0" lang="en-US" sz="3600" spc="-1" strike="noStrike">
              <a:latin typeface="Arial"/>
            </a:endParaRPr>
          </a:p>
        </p:txBody>
      </p:sp>
      <p:sp>
        <p:nvSpPr>
          <p:cNvPr id="133"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4" name="CustomShape 3"/>
          <p:cNvSpPr/>
          <p:nvPr/>
        </p:nvSpPr>
        <p:spPr>
          <a:xfrm>
            <a:off x="457200" y="1200240"/>
            <a:ext cx="8227080" cy="372312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100" spc="-1" strike="noStrike">
                <a:solidFill>
                  <a:srgbClr val="0000ff"/>
                </a:solidFill>
                <a:latin typeface="Arial"/>
                <a:ea typeface="Arial"/>
              </a:rPr>
              <a:t>Report the classifier accuracy both the training and test sets with a number of classifiers set to 5. What do the selected Haar features mean? How do they contribute in identifying faces in an image?</a:t>
            </a: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endParaRPr b="0" lang="en-US" sz="1100" spc="-1" strike="noStrike">
              <a:latin typeface="Arial"/>
            </a:endParaRPr>
          </a:p>
          <a:p>
            <a:pPr>
              <a:lnSpc>
                <a:spcPct val="115000"/>
              </a:lnSpc>
            </a:pPr>
            <a:r>
              <a:rPr b="0" lang="en-US" sz="1200" spc="-1" strike="noStrike">
                <a:solidFill>
                  <a:srgbClr val="000000"/>
                </a:solidFill>
                <a:latin typeface="Calibri"/>
                <a:ea typeface="Calibri"/>
              </a:rPr>
              <a:t>The top 2 selected Haar features mean the most relevant features that can represent the properties of the face. They have the minimum error rate for classification, and they are the features that best classify the face and non-face images. </a:t>
            </a:r>
            <a:endParaRPr b="0" lang="en-US" sz="1200" spc="-1" strike="noStrike">
              <a:latin typeface="Arial"/>
            </a:endParaRPr>
          </a:p>
          <a:p>
            <a:pPr>
              <a:lnSpc>
                <a:spcPct val="115000"/>
              </a:lnSpc>
            </a:pPr>
            <a:r>
              <a:rPr b="0" lang="en-US" sz="1200" spc="-1" strike="noStrike">
                <a:solidFill>
                  <a:srgbClr val="000000"/>
                </a:solidFill>
                <a:latin typeface="Calibri"/>
                <a:ea typeface="Calibri"/>
              </a:rPr>
              <a:t>The 1</a:t>
            </a:r>
            <a:r>
              <a:rPr b="0" lang="en-US" sz="1200" spc="-1" strike="noStrike" baseline="101000">
                <a:solidFill>
                  <a:srgbClr val="000000"/>
                </a:solidFill>
                <a:latin typeface="Calibri"/>
                <a:ea typeface="Calibri"/>
              </a:rPr>
              <a:t>st</a:t>
            </a:r>
            <a:r>
              <a:rPr b="0" lang="en-US" sz="1200" spc="-1" strike="noStrike">
                <a:solidFill>
                  <a:srgbClr val="000000"/>
                </a:solidFill>
                <a:latin typeface="Calibri"/>
                <a:ea typeface="Calibri"/>
              </a:rPr>
              <a:t> selected feature relies on the property that the bridge of the nose is darker than the eyes, while the 2</a:t>
            </a:r>
            <a:r>
              <a:rPr b="0" lang="en-US" sz="1200" spc="-1" strike="noStrike" baseline="101000">
                <a:solidFill>
                  <a:srgbClr val="000000"/>
                </a:solidFill>
                <a:latin typeface="Calibri"/>
                <a:ea typeface="Calibri"/>
              </a:rPr>
              <a:t>nd</a:t>
            </a:r>
            <a:r>
              <a:rPr b="0" lang="en-US" sz="1200" spc="-1" strike="noStrike">
                <a:solidFill>
                  <a:srgbClr val="000000"/>
                </a:solidFill>
                <a:latin typeface="Calibri"/>
                <a:ea typeface="Calibri"/>
              </a:rPr>
              <a:t> selected feature is more like an indicator of when the face(edge of the face) usually comes into the image. </a:t>
            </a:r>
            <a:endParaRPr b="0" lang="en-US" sz="1200" spc="-1" strike="noStrike">
              <a:latin typeface="Arial"/>
            </a:endParaRPr>
          </a:p>
          <a:p>
            <a:pPr>
              <a:lnSpc>
                <a:spcPct val="115000"/>
              </a:lnSpc>
            </a:pPr>
            <a:r>
              <a:rPr b="0" lang="en-US" sz="1200" spc="-1" strike="noStrike">
                <a:solidFill>
                  <a:srgbClr val="000000"/>
                </a:solidFill>
                <a:latin typeface="Calibri"/>
                <a:ea typeface="Calibri"/>
              </a:rPr>
              <a:t>By using these selected features, we can discard lots of irrelevant information and noise, thus to improve the computational speed and accuracy.</a:t>
            </a:r>
            <a:endParaRPr b="0" lang="en-US" sz="1200" spc="-1" strike="noStrike">
              <a:latin typeface="Arial"/>
            </a:endParaRPr>
          </a:p>
        </p:txBody>
      </p:sp>
      <p:graphicFrame>
        <p:nvGraphicFramePr>
          <p:cNvPr id="135" name="Table 4"/>
          <p:cNvGraphicFramePr/>
          <p:nvPr/>
        </p:nvGraphicFramePr>
        <p:xfrm>
          <a:off x="1540440" y="1915560"/>
          <a:ext cx="6324120" cy="916200"/>
        </p:xfrm>
        <a:graphic>
          <a:graphicData uri="http://schemas.openxmlformats.org/drawingml/2006/table">
            <a:tbl>
              <a:tblPr/>
              <a:tblGrid>
                <a:gridCol w="2108160"/>
                <a:gridCol w="2108160"/>
                <a:gridCol w="2108160"/>
              </a:tblGrid>
              <a:tr h="232200">
                <a:tc>
                  <a:txBody>
                    <a:bodyPr>
                      <a:noAutofit/>
                    </a:bodyPr>
                    <a:p>
                      <a:pPr>
                        <a:lnSpc>
                          <a:spcPct val="100000"/>
                        </a:lnSpc>
                      </a:pPr>
                      <a:r>
                        <a:rPr b="1" lang="en-US" sz="900" spc="-1" strike="noStrike">
                          <a:solidFill>
                            <a:srgbClr val="ffffff"/>
                          </a:solidFill>
                          <a:latin typeface="Arial"/>
                          <a:ea typeface="Arial"/>
                        </a:rPr>
                        <a:t>Num. Of Classifier</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Trainning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r>
              <a:tr h="232200">
                <a:tc>
                  <a:txBody>
                    <a:bodyPr>
                      <a:noAutofit/>
                    </a:bodyPr>
                    <a:p>
                      <a:pPr>
                        <a:lnSpc>
                          <a:spcPct val="100000"/>
                        </a:lnSpc>
                      </a:pPr>
                      <a:r>
                        <a:rPr b="0" lang="en-US" sz="900" spc="-1" strike="noStrike">
                          <a:solidFill>
                            <a:srgbClr val="000000"/>
                          </a:solidFill>
                          <a:latin typeface="Arial"/>
                          <a:ea typeface="Arial"/>
                        </a:rPr>
                        <a:t>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100.00%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48.57%</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r h="232200">
                <a:tc>
                  <a:txBody>
                    <a:bodyPr>
                      <a:noAutofit/>
                    </a:bodyPr>
                    <a:p>
                      <a:pPr>
                        <a:lnSpc>
                          <a:spcPct val="100000"/>
                        </a:lnSpc>
                      </a:pPr>
                      <a:r>
                        <a:rPr b="0" lang="en-US" sz="900" spc="-1" strike="noStrike">
                          <a:solidFill>
                            <a:srgbClr val="000000"/>
                          </a:solidFill>
                          <a:latin typeface="Arial"/>
                          <a:ea typeface="Arial"/>
                        </a:rPr>
                        <a:t>10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c>
                  <a:txBody>
                    <a:bodyPr>
                      <a:noAutofit/>
                    </a:bodyPr>
                    <a:p>
                      <a:pPr>
                        <a:lnSpc>
                          <a:spcPct val="100000"/>
                        </a:lnSpc>
                      </a:pPr>
                      <a:r>
                        <a:rPr b="0" lang="en-US" sz="900" spc="-1" strike="noStrike">
                          <a:solidFill>
                            <a:srgbClr val="000000"/>
                          </a:solidFill>
                          <a:latin typeface="Arial"/>
                          <a:ea typeface="Arial"/>
                        </a:rPr>
                        <a:t>98.57%</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c>
                  <a:txBody>
                    <a:bodyPr>
                      <a:noAutofit/>
                    </a:bodyPr>
                    <a:p>
                      <a:pPr>
                        <a:lnSpc>
                          <a:spcPct val="100000"/>
                        </a:lnSpc>
                      </a:pPr>
                      <a:r>
                        <a:rPr b="0" lang="en-US" sz="900" spc="-1" strike="noStrike">
                          <a:solidFill>
                            <a:srgbClr val="000000"/>
                          </a:solidFill>
                          <a:latin typeface="Arial"/>
                          <a:ea typeface="Arial"/>
                        </a:rPr>
                        <a:t>68.57%</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r>
              <a:tr h="219960">
                <a:tc>
                  <a:txBody>
                    <a:bodyPr>
                      <a:noAutofit/>
                    </a:bodyPr>
                    <a:p>
                      <a:pPr>
                        <a:lnSpc>
                          <a:spcPct val="100000"/>
                        </a:lnSpc>
                      </a:pPr>
                      <a:r>
                        <a:rPr b="0" lang="en-US" sz="900" spc="-1" strike="noStrike">
                          <a:solidFill>
                            <a:srgbClr val="000000"/>
                          </a:solidFill>
                          <a:latin typeface="Arial"/>
                          <a:ea typeface="Arial"/>
                        </a:rPr>
                        <a:t>15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98.57%</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82.86%</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bl>
          </a:graphicData>
        </a:graphic>
      </p:graphicFrame>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4c: Viola Jones Face Recognition</a:t>
            </a:r>
            <a:endParaRPr b="0" lang="en-US" sz="3600" spc="-1" strike="noStrike">
              <a:latin typeface="Arial"/>
            </a:endParaRPr>
          </a:p>
        </p:txBody>
      </p:sp>
      <p:sp>
        <p:nvSpPr>
          <p:cNvPr id="137"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38"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ps6-4-c-1</a:t>
            </a:r>
            <a:endParaRPr b="0" lang="en-US" sz="1400" spc="-1" strike="noStrike">
              <a:latin typeface="Arial"/>
            </a:endParaRPr>
          </a:p>
        </p:txBody>
      </p:sp>
      <p:pic>
        <p:nvPicPr>
          <p:cNvPr id="139" name="" descr=""/>
          <p:cNvPicPr/>
          <p:nvPr/>
        </p:nvPicPr>
        <p:blipFill>
          <a:blip r:embed="rId1"/>
          <a:stretch/>
        </p:blipFill>
        <p:spPr>
          <a:xfrm>
            <a:off x="3146760" y="2011680"/>
            <a:ext cx="2558160" cy="12780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1a: Average face</a:t>
            </a:r>
            <a:endParaRPr b="0" lang="en-US" sz="3600" spc="-1" strike="noStrike">
              <a:latin typeface="Arial"/>
            </a:endParaRPr>
          </a:p>
        </p:txBody>
      </p:sp>
      <p:sp>
        <p:nvSpPr>
          <p:cNvPr id="80"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1"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ps6-1-a-1</a:t>
            </a:r>
            <a:endParaRPr b="0" lang="en-US" sz="1400" spc="-1" strike="noStrike">
              <a:latin typeface="Arial"/>
            </a:endParaRPr>
          </a:p>
        </p:txBody>
      </p:sp>
      <p:pic>
        <p:nvPicPr>
          <p:cNvPr id="82" name="" descr=""/>
          <p:cNvPicPr/>
          <p:nvPr/>
        </p:nvPicPr>
        <p:blipFill>
          <a:blip r:embed="rId1"/>
          <a:stretch/>
        </p:blipFill>
        <p:spPr>
          <a:xfrm>
            <a:off x="3663360" y="1476360"/>
            <a:ext cx="1826280" cy="219780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1b: Eigenvectors</a:t>
            </a:r>
            <a:endParaRPr b="0" lang="en-US" sz="3600" spc="-1" strike="noStrike">
              <a:latin typeface="Arial"/>
            </a:endParaRPr>
          </a:p>
        </p:txBody>
      </p:sp>
      <p:sp>
        <p:nvSpPr>
          <p:cNvPr id="84"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5"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ps6-1-b-1</a:t>
            </a:r>
            <a:endParaRPr b="0" lang="en-US" sz="1400" spc="-1" strike="noStrike">
              <a:latin typeface="Arial"/>
            </a:endParaRPr>
          </a:p>
        </p:txBody>
      </p:sp>
      <p:pic>
        <p:nvPicPr>
          <p:cNvPr id="86" name="" descr=""/>
          <p:cNvPicPr/>
          <p:nvPr/>
        </p:nvPicPr>
        <p:blipFill>
          <a:blip r:embed="rId1"/>
          <a:stretch/>
        </p:blipFill>
        <p:spPr>
          <a:xfrm>
            <a:off x="2737800" y="1321920"/>
            <a:ext cx="3721680" cy="279072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05920"/>
            <a:ext cx="858672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1c: Analysis</a:t>
            </a:r>
            <a:endParaRPr b="0" lang="en-US" sz="3600" spc="-1" strike="noStrike">
              <a:latin typeface="Arial"/>
            </a:endParaRPr>
          </a:p>
        </p:txBody>
      </p:sp>
      <p:sp>
        <p:nvSpPr>
          <p:cNvPr id="88"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89" name="CustomShape 3"/>
          <p:cNvSpPr/>
          <p:nvPr/>
        </p:nvSpPr>
        <p:spPr>
          <a:xfrm>
            <a:off x="457200" y="1200240"/>
            <a:ext cx="8227080" cy="372312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000" spc="-1" strike="noStrike">
                <a:solidFill>
                  <a:srgbClr val="0000ff"/>
                </a:solidFill>
                <a:latin typeface="Arial"/>
                <a:ea typeface="Arial"/>
              </a:rPr>
              <a:t>Analyze the accuracy results over multiple iterations. Do these “predictions” perform better than randomly selecting a label between 1 and 15? Are there any changes in accuracy if you try low values of k? How about high values? Does this algorithm improve changing the split percentage p?</a:t>
            </a: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000" spc="-1" strike="noStrike">
                <a:solidFill>
                  <a:srgbClr val="000000"/>
                </a:solidFill>
                <a:latin typeface="Arial"/>
                <a:ea typeface="Arial"/>
              </a:rPr>
              <a:t>First, Yes, the predictions perm better than randomly selecting, In my tests, my random selecting only gives around 5% accuracy while prediction with p = 0.5 and K = 9 gives around 72.3%</a:t>
            </a: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000" spc="-1" strike="noStrike">
                <a:solidFill>
                  <a:srgbClr val="000000"/>
                </a:solidFill>
                <a:latin typeface="Arial"/>
                <a:ea typeface="Arial"/>
              </a:rPr>
              <a:t>Second, k does impact the prediction accuracy, by controlling p = 0.5, here is the result, seems accuracy increases when k increases, but the marginal incremental becomes smaller and smaller</a:t>
            </a:r>
            <a:endParaRPr b="0" lang="en-US" sz="1000" spc="-1" strike="noStrike">
              <a:latin typeface="Arial"/>
            </a:endParaRPr>
          </a:p>
          <a:p>
            <a:pPr>
              <a:lnSpc>
                <a:spcPct val="115000"/>
              </a:lnSpc>
            </a:pPr>
            <a:r>
              <a:rPr b="1" lang="en-US" sz="1000" spc="-1" strike="noStrike">
                <a:solidFill>
                  <a:srgbClr val="000000"/>
                </a:solidFill>
                <a:latin typeface="Arial"/>
                <a:ea typeface="Arial"/>
              </a:rPr>
              <a:t> </a:t>
            </a: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000" spc="-1" strike="noStrike">
                <a:solidFill>
                  <a:srgbClr val="000000"/>
                </a:solidFill>
                <a:latin typeface="Arial"/>
                <a:ea typeface="Arial"/>
              </a:rPr>
              <a:t>Third, p also does impact the prediction accuracy, by controlling k = 11, here is the result, the accuracy will increase when p increases. But when training sample is enough, accuracy won’t increase even we have more training data.</a:t>
            </a:r>
            <a:endParaRPr b="0" lang="en-US" sz="1000" spc="-1" strike="noStrike">
              <a:latin typeface="Arial"/>
            </a:endParaRPr>
          </a:p>
        </p:txBody>
      </p:sp>
      <p:graphicFrame>
        <p:nvGraphicFramePr>
          <p:cNvPr id="90" name="Table 4"/>
          <p:cNvGraphicFramePr/>
          <p:nvPr/>
        </p:nvGraphicFramePr>
        <p:xfrm>
          <a:off x="539280" y="2943000"/>
          <a:ext cx="6710040" cy="699480"/>
        </p:xfrm>
        <a:graphic>
          <a:graphicData uri="http://schemas.openxmlformats.org/drawingml/2006/table">
            <a:tbl>
              <a:tblPr/>
              <a:tblGrid>
                <a:gridCol w="1342080"/>
                <a:gridCol w="1342080"/>
                <a:gridCol w="1342080"/>
                <a:gridCol w="1342080"/>
                <a:gridCol w="1342080"/>
              </a:tblGrid>
              <a:tr h="349920">
                <a:tc>
                  <a:txBody>
                    <a:bodyPr lIns="90000" rIns="90000">
                      <a:noAutofit/>
                    </a:bodyPr>
                    <a:p>
                      <a:pPr>
                        <a:lnSpc>
                          <a:spcPct val="100000"/>
                        </a:lnSpc>
                      </a:pPr>
                      <a:r>
                        <a:rPr b="0" lang="en-US" sz="1800" spc="-1" strike="noStrike">
                          <a:latin typeface="Arial"/>
                        </a:rPr>
                        <a:t>k=5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k=9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k=11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k=15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k=25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a:noAutofit/>
                    </a:bodyPr>
                    <a:p>
                      <a:pPr>
                        <a:lnSpc>
                          <a:spcPct val="100000"/>
                        </a:lnSpc>
                      </a:pPr>
                      <a:r>
                        <a:rPr b="0" lang="en-US" sz="1800" spc="-1" strike="noStrike">
                          <a:latin typeface="Arial"/>
                        </a:rPr>
                        <a:t>63.46%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73.55%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75.17%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76.43%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78.42%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91" name="Table 5"/>
          <p:cNvGraphicFramePr/>
          <p:nvPr/>
        </p:nvGraphicFramePr>
        <p:xfrm>
          <a:off x="539640" y="4167360"/>
          <a:ext cx="6710040" cy="699480"/>
        </p:xfrm>
        <a:graphic>
          <a:graphicData uri="http://schemas.openxmlformats.org/drawingml/2006/table">
            <a:tbl>
              <a:tblPr/>
              <a:tblGrid>
                <a:gridCol w="1342080"/>
                <a:gridCol w="1342080"/>
                <a:gridCol w="1342080"/>
                <a:gridCol w="1342080"/>
                <a:gridCol w="1342080"/>
              </a:tblGrid>
              <a:tr h="349920">
                <a:tc>
                  <a:txBody>
                    <a:bodyPr lIns="90000" rIns="90000">
                      <a:noAutofit/>
                    </a:bodyPr>
                    <a:p>
                      <a:pPr>
                        <a:lnSpc>
                          <a:spcPct val="100000"/>
                        </a:lnSpc>
                      </a:pPr>
                      <a:r>
                        <a:rPr b="0" lang="en-US" sz="1800" spc="-1" strike="noStrike">
                          <a:latin typeface="Arial"/>
                        </a:rPr>
                        <a:t>p=0.5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p=0.6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p=0.7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p=0.8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p=0.9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a:noAutofit/>
                    </a:bodyPr>
                    <a:p>
                      <a:pPr>
                        <a:lnSpc>
                          <a:spcPct val="100000"/>
                        </a:lnSpc>
                      </a:pPr>
                      <a:r>
                        <a:rPr b="0" lang="en-US" sz="1800" spc="-1" strike="noStrike">
                          <a:latin typeface="Arial"/>
                        </a:rPr>
                        <a:t>75.17%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75.74%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76.24%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77.85%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76.35%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05920"/>
            <a:ext cx="858672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2a: Average accuracy</a:t>
            </a:r>
            <a:endParaRPr b="0" lang="en-US" sz="3600" spc="-1" strike="noStrike">
              <a:latin typeface="Arial"/>
            </a:endParaRPr>
          </a:p>
        </p:txBody>
      </p:sp>
      <p:sp>
        <p:nvSpPr>
          <p:cNvPr id="93"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graphicFrame>
        <p:nvGraphicFramePr>
          <p:cNvPr id="94" name="Table 3"/>
          <p:cNvGraphicFramePr/>
          <p:nvPr/>
        </p:nvGraphicFramePr>
        <p:xfrm>
          <a:off x="852840" y="2458800"/>
          <a:ext cx="7090560" cy="1903680"/>
        </p:xfrm>
        <a:graphic>
          <a:graphicData uri="http://schemas.openxmlformats.org/drawingml/2006/table">
            <a:tbl>
              <a:tblPr/>
              <a:tblGrid>
                <a:gridCol w="832320"/>
                <a:gridCol w="1364040"/>
                <a:gridCol w="815760"/>
                <a:gridCol w="815760"/>
                <a:gridCol w="815760"/>
                <a:gridCol w="815760"/>
                <a:gridCol w="815760"/>
                <a:gridCol w="815760"/>
              </a:tblGrid>
              <a:tr h="2473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100" spc="-1" strike="noStrike">
                          <a:latin typeface="Arial"/>
                        </a:rPr>
                        <a:t>Iteration 1</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100" spc="-1" strike="noStrike">
                          <a:latin typeface="Arial"/>
                        </a:rPr>
                        <a:t>Iteration 2</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noAutofit/>
                    </a:bodyPr>
                    <a:p>
                      <a:pPr>
                        <a:lnSpc>
                          <a:spcPct val="100000"/>
                        </a:lnSpc>
                      </a:pPr>
                      <a:r>
                        <a:rPr b="0" lang="en-US" sz="1100" spc="-1" strike="noStrike">
                          <a:latin typeface="Arial"/>
                          <a:ea typeface="Noto Sans CJK SC Regular"/>
                        </a:rPr>
                        <a:t>Iteration 3</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100" spc="-1" strike="noStrike">
                          <a:latin typeface="Arial"/>
                          <a:ea typeface="Noto Sans CJK SC Regular"/>
                        </a:rPr>
                        <a:t>Iteration 4</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100" spc="-1" strike="noStrike">
                          <a:latin typeface="Arial"/>
                          <a:ea typeface="Noto Sans CJK SC Regular"/>
                        </a:rPr>
                        <a:t>Iteration 5</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100" spc="-1" strike="noStrike">
                          <a:latin typeface="Arial"/>
                        </a:rPr>
                        <a:t>Average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76120">
                <a:tc>
                  <a:txBody>
                    <a:bodyPr lIns="90000" rIns="90000">
                      <a:noAutofit/>
                    </a:bodyPr>
                    <a:p>
                      <a:pPr>
                        <a:lnSpc>
                          <a:spcPct val="100000"/>
                        </a:lnSpc>
                      </a:pPr>
                      <a:r>
                        <a:rPr b="0" lang="en-US" sz="1300" spc="-1" strike="noStrike">
                          <a:latin typeface="Arial"/>
                        </a:rPr>
                        <a:t>Training</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300" spc="-1" strike="noStrike">
                          <a:latin typeface="Arial"/>
                        </a:rPr>
                        <a:t>Random Choice</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49.30%</a:t>
                      </a:r>
                      <a:endParaRPr b="0" lang="en-US" sz="11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49.92%</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46.95%</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49.14%</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49.61%</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ea typeface="Noto Sans CJK SC Regular"/>
                        </a:rPr>
                        <a:t>48.99%</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6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300" spc="-1" strike="noStrike">
                          <a:latin typeface="Arial"/>
                        </a:rPr>
                        <a:t>Weak Learner</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87.48%</a:t>
                      </a:r>
                      <a:endParaRPr b="0" lang="en-US" sz="11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86.85%</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87.95%</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86.70%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87.32%</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ea typeface="Noto Sans CJK SC Regular"/>
                        </a:rPr>
                        <a:t>87.26%</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6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300" spc="-1" strike="noStrike">
                          <a:latin typeface="Arial"/>
                        </a:rPr>
                        <a:t>Boosting</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95.15%</a:t>
                      </a:r>
                      <a:endParaRPr b="0" lang="en-US" sz="11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97.50%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94.84%</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98.44%</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cccccc"/>
                    </a:solidFill>
                  </a:tcPr>
                </a:tc>
                <a:tc>
                  <a:txBody>
                    <a:bodyPr lIns="90000" rIns="90000">
                      <a:noAutofit/>
                    </a:bodyPr>
                    <a:p>
                      <a:pPr>
                        <a:lnSpc>
                          <a:spcPct val="100000"/>
                        </a:lnSpc>
                      </a:pPr>
                      <a:r>
                        <a:rPr b="0" lang="en-US" sz="1100" spc="-1" strike="noStrike">
                          <a:latin typeface="Arial"/>
                        </a:rPr>
                        <a:t>96.56%</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ea typeface="Noto Sans CJK SC Regular"/>
                        </a:rPr>
                        <a:t>96.50%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6120">
                <a:tc>
                  <a:txBody>
                    <a:bodyPr lIns="90000" rIns="90000">
                      <a:noAutofit/>
                    </a:bodyPr>
                    <a:p>
                      <a:pPr>
                        <a:lnSpc>
                          <a:spcPct val="100000"/>
                        </a:lnSpc>
                      </a:pPr>
                      <a:r>
                        <a:rPr b="0" lang="en-US" sz="1300" spc="-1" strike="noStrike">
                          <a:latin typeface="Arial"/>
                        </a:rPr>
                        <a:t>Testing</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300" spc="-1" strike="noStrike">
                          <a:latin typeface="Arial"/>
                        </a:rPr>
                        <a:t>Random Choice</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51.88%</a:t>
                      </a:r>
                      <a:endParaRPr b="0" lang="en-US" sz="11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45.00%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48.12%</a:t>
                      </a:r>
                      <a:endParaRPr b="0" lang="en-US" sz="1100" spc="-1" strike="noStrike">
                        <a:latin typeface="Arial"/>
                      </a:endParaRPr>
                    </a:p>
                  </a:txBody>
                  <a:tcPr marL="90000" marR="90000">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48.12%</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51.88%</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ea typeface="Noto Sans CJK SC Regular"/>
                        </a:rPr>
                        <a:t>49.00%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6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300" spc="-1" strike="noStrike">
                          <a:latin typeface="Arial"/>
                        </a:rPr>
                        <a:t>Weak Learner</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86.25%</a:t>
                      </a:r>
                      <a:endParaRPr b="0" lang="en-US" sz="11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ea typeface="Noto Sans CJK SC Regular"/>
                        </a:rPr>
                        <a:t>88.75%</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84.38%</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89.38%</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rPr>
                        <a:t>89.38%</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100" spc="-1" strike="noStrike">
                          <a:latin typeface="Arial"/>
                          <a:ea typeface="Noto Sans CJK SC Regular"/>
                        </a:rPr>
                        <a:t>87.63%</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6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300" spc="-1" strike="noStrike">
                          <a:latin typeface="Arial"/>
                        </a:rPr>
                        <a:t>Boosting</a:t>
                      </a:r>
                      <a:endParaRPr b="0" lang="en-US" sz="13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98.12%</a:t>
                      </a:r>
                      <a:endParaRPr b="0" lang="en-US" sz="1100" spc="-1" strike="noStrike">
                        <a:latin typeface="Arial"/>
                      </a:endParaRPr>
                    </a:p>
                  </a:txBody>
                  <a:tcPr marL="90000" marR="90000">
                    <a:lnL w="720">
                      <a:solidFill>
                        <a:srgbClr val="ffffff"/>
                      </a:solidFill>
                    </a:lnL>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95.00%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93.12%</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99.38%</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rPr>
                        <a:t>95.00%</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100" spc="-1" strike="noStrike">
                          <a:latin typeface="Arial"/>
                          <a:ea typeface="Noto Sans CJK SC Regular"/>
                        </a:rPr>
                        <a:t>96.12%</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95" name="CustomShape 4"/>
          <p:cNvSpPr/>
          <p:nvPr/>
        </p:nvSpPr>
        <p:spPr>
          <a:xfrm>
            <a:off x="457200" y="1200240"/>
            <a:ext cx="8227080" cy="372312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000" spc="-1" strike="noStrike">
                <a:solidFill>
                  <a:srgbClr val="0000ff"/>
                </a:solidFill>
                <a:latin typeface="Arial"/>
                <a:ea typeface="Arial"/>
              </a:rPr>
              <a:t>Report the average accuracy over 5 iterations. In each iteration, load and split the dataset, instantiate a Boosting object and obtain its accuracy.</a:t>
            </a: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200" spc="-1" strike="noStrike">
                <a:solidFill>
                  <a:srgbClr val="000000"/>
                </a:solidFill>
                <a:latin typeface="Calibri"/>
                <a:ea typeface="Calibri"/>
              </a:rPr>
              <a:t>Report the average accuracy over 5 iterations. In each iteration, load and split the data sets, instantiate a Boosting object and obtain its accuracy. Below result using the P as 0.8, and num_iterations as 15</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05920"/>
            <a:ext cx="858672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2a: Analysis</a:t>
            </a:r>
            <a:endParaRPr b="0" lang="en-US" sz="3600" spc="-1" strike="noStrike">
              <a:latin typeface="Arial"/>
            </a:endParaRPr>
          </a:p>
        </p:txBody>
      </p:sp>
      <p:sp>
        <p:nvSpPr>
          <p:cNvPr id="97"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98" name="CustomShape 3"/>
          <p:cNvSpPr/>
          <p:nvPr/>
        </p:nvSpPr>
        <p:spPr>
          <a:xfrm>
            <a:off x="365760" y="1200240"/>
            <a:ext cx="8227080" cy="3723120"/>
          </a:xfrm>
          <a:prstGeom prst="rect">
            <a:avLst/>
          </a:prstGeom>
          <a:noFill/>
          <a:ln>
            <a:noFill/>
          </a:ln>
        </p:spPr>
        <p:style>
          <a:lnRef idx="0"/>
          <a:fillRef idx="0"/>
          <a:effectRef idx="0"/>
          <a:fontRef idx="minor"/>
        </p:style>
        <p:txBody>
          <a:bodyPr lIns="90000" rIns="90000" tIns="91440" bIns="91440">
            <a:noAutofit/>
          </a:bodyPr>
          <a:p>
            <a:pPr>
              <a:lnSpc>
                <a:spcPct val="115000"/>
              </a:lnSpc>
            </a:pPr>
            <a:r>
              <a:rPr b="1" lang="en-US" sz="1000" spc="-1" strike="noStrike">
                <a:solidFill>
                  <a:srgbClr val="0000ff"/>
                </a:solidFill>
                <a:latin typeface="Arial"/>
                <a:ea typeface="Arial"/>
              </a:rPr>
              <a:t>Analyze your results. How do the Random, Weak Classifier, and Boosting perform? Is there any improvement when using Boosting? How do your results change when selecting different values for num_iterations? Does it matter the percentage of data you select for training and testing (explain your answers showing how each accuracy changes).</a:t>
            </a: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000" spc="-1" strike="noStrike">
                <a:solidFill>
                  <a:srgbClr val="000000"/>
                </a:solidFill>
                <a:latin typeface="Arial"/>
                <a:ea typeface="Arial"/>
              </a:rPr>
              <a:t>As shown in the previous table, by assigning num_iter = 15 and p = 0.8, we can conclude -</a:t>
            </a:r>
            <a:endParaRPr b="0" lang="en-US" sz="1000" spc="-1" strike="noStrike">
              <a:latin typeface="Arial"/>
            </a:endParaRPr>
          </a:p>
          <a:p>
            <a:pPr>
              <a:lnSpc>
                <a:spcPct val="115000"/>
              </a:lnSpc>
            </a:pPr>
            <a:r>
              <a:rPr b="0" lang="en-US" sz="1000" spc="-1" strike="noStrike">
                <a:solidFill>
                  <a:srgbClr val="000000"/>
                </a:solidFill>
                <a:latin typeface="Arial"/>
                <a:ea typeface="Arial"/>
              </a:rPr>
              <a:t>	</a:t>
            </a:r>
            <a:r>
              <a:rPr b="0" lang="en-US" sz="1000" spc="-1" strike="noStrike">
                <a:solidFill>
                  <a:srgbClr val="000000"/>
                </a:solidFill>
                <a:latin typeface="Arial"/>
                <a:ea typeface="Arial"/>
              </a:rPr>
              <a:t>Boosting perform better than weak learner, which is also better than random assignment.</a:t>
            </a: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000" spc="-1" strike="noStrike">
                <a:solidFill>
                  <a:srgbClr val="000000"/>
                </a:solidFill>
                <a:latin typeface="Arial"/>
                <a:ea typeface="Arial"/>
              </a:rPr>
              <a:t>In terms of values of num_iterations, repeating the same work, we can see from the table below, accuracy will improve when num_iteration increases, by since the accuracy for boosting is already pretty good, the marginal increase is very limit.</a:t>
            </a: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endParaRPr b="0" lang="en-US" sz="1000" spc="-1" strike="noStrike">
              <a:latin typeface="Arial"/>
            </a:endParaRPr>
          </a:p>
          <a:p>
            <a:pPr>
              <a:lnSpc>
                <a:spcPct val="115000"/>
              </a:lnSpc>
            </a:pPr>
            <a:r>
              <a:rPr b="0" lang="en-US" sz="1000" spc="-1" strike="noStrike">
                <a:solidFill>
                  <a:srgbClr val="000000"/>
                </a:solidFill>
                <a:latin typeface="Arial"/>
                <a:ea typeface="Arial"/>
              </a:rPr>
              <a:t>Similar Analysis for different p, but controlling num_iterations, p helps improve accuracy but impact is very limited given already high accuracy </a:t>
            </a:r>
            <a:endParaRPr b="0" lang="en-US" sz="1000" spc="-1" strike="noStrike">
              <a:latin typeface="Arial"/>
            </a:endParaRPr>
          </a:p>
          <a:p>
            <a:pPr>
              <a:lnSpc>
                <a:spcPct val="115000"/>
              </a:lnSpc>
            </a:pPr>
            <a:endParaRPr b="0" lang="en-US" sz="1000" spc="-1" strike="noStrike">
              <a:latin typeface="Arial"/>
            </a:endParaRPr>
          </a:p>
        </p:txBody>
      </p:sp>
      <p:graphicFrame>
        <p:nvGraphicFramePr>
          <p:cNvPr id="99" name="Table 4"/>
          <p:cNvGraphicFramePr/>
          <p:nvPr/>
        </p:nvGraphicFramePr>
        <p:xfrm>
          <a:off x="419760" y="2898360"/>
          <a:ext cx="8434440" cy="916200"/>
        </p:xfrm>
        <a:graphic>
          <a:graphicData uri="http://schemas.openxmlformats.org/drawingml/2006/table">
            <a:tbl>
              <a:tblPr/>
              <a:tblGrid>
                <a:gridCol w="2108160"/>
                <a:gridCol w="2108160"/>
                <a:gridCol w="2108160"/>
                <a:gridCol w="2110320"/>
              </a:tblGrid>
              <a:tr h="232200">
                <a:tc>
                  <a:txBody>
                    <a:bodyPr>
                      <a:noAutofit/>
                    </a:bodyPr>
                    <a:p>
                      <a:pPr>
                        <a:lnSpc>
                          <a:spcPct val="100000"/>
                        </a:lnSpc>
                      </a:pPr>
                      <a:r>
                        <a:rPr b="1" lang="en-US" sz="900" spc="-1" strike="noStrike">
                          <a:solidFill>
                            <a:srgbClr val="ffffff"/>
                          </a:solidFill>
                          <a:latin typeface="Arial"/>
                          <a:ea typeface="Arial"/>
                        </a:rPr>
                        <a:t>num_Iterations</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Random 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Weak 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Boosting 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r>
              <a:tr h="232200">
                <a:tc>
                  <a:txBody>
                    <a:bodyPr>
                      <a:noAutofit/>
                    </a:bodyPr>
                    <a:p>
                      <a:pPr>
                        <a:lnSpc>
                          <a:spcPct val="100000"/>
                        </a:lnSpc>
                      </a:pPr>
                      <a:r>
                        <a:rPr b="0" lang="en-US" sz="900" spc="-1" strike="noStrike">
                          <a:solidFill>
                            <a:srgbClr val="000000"/>
                          </a:solidFill>
                          <a:latin typeface="Arial"/>
                          <a:ea typeface="Arial"/>
                        </a:rPr>
                        <a:t>8</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41.25%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90.62%</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95.00%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r h="232200">
                <a:tc>
                  <a:txBody>
                    <a:bodyPr>
                      <a:noAutofit/>
                    </a:bodyPr>
                    <a:p>
                      <a:pPr>
                        <a:lnSpc>
                          <a:spcPct val="100000"/>
                        </a:lnSpc>
                      </a:pPr>
                      <a:r>
                        <a:rPr b="0" lang="en-US" sz="900" spc="-1" strike="noStrike">
                          <a:solidFill>
                            <a:srgbClr val="000000"/>
                          </a:solidFill>
                          <a:latin typeface="Arial"/>
                          <a:ea typeface="Arial"/>
                        </a:rPr>
                        <a:t>10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c>
                  <a:txBody>
                    <a:bodyPr>
                      <a:noAutofit/>
                    </a:bodyPr>
                    <a:p>
                      <a:pPr>
                        <a:lnSpc>
                          <a:spcPct val="100000"/>
                        </a:lnSpc>
                      </a:pPr>
                      <a:r>
                        <a:rPr b="0" lang="en-US" sz="900" spc="-1" strike="noStrike">
                          <a:solidFill>
                            <a:srgbClr val="000000"/>
                          </a:solidFill>
                          <a:latin typeface="Arial"/>
                          <a:ea typeface="Arial"/>
                        </a:rPr>
                        <a:t>48.38%</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c>
                  <a:txBody>
                    <a:bodyPr>
                      <a:noAutofit/>
                    </a:bodyPr>
                    <a:p>
                      <a:pPr>
                        <a:lnSpc>
                          <a:spcPct val="100000"/>
                        </a:lnSpc>
                      </a:pPr>
                      <a:r>
                        <a:rPr b="0" lang="en-US" sz="900" spc="-1" strike="noStrike">
                          <a:solidFill>
                            <a:srgbClr val="000000"/>
                          </a:solidFill>
                          <a:latin typeface="Arial"/>
                          <a:ea typeface="Arial"/>
                        </a:rPr>
                        <a:t>86.38%</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c>
                  <a:txBody>
                    <a:bodyPr>
                      <a:noAutofit/>
                    </a:bodyPr>
                    <a:p>
                      <a:pPr>
                        <a:lnSpc>
                          <a:spcPct val="100000"/>
                        </a:lnSpc>
                      </a:pPr>
                      <a:r>
                        <a:rPr b="0" lang="en-US" sz="900" spc="-1" strike="noStrike">
                          <a:solidFill>
                            <a:srgbClr val="000000"/>
                          </a:solidFill>
                          <a:latin typeface="Arial"/>
                          <a:ea typeface="Arial"/>
                        </a:rPr>
                        <a:t>95.89%</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r>
              <a:tr h="219960">
                <a:tc>
                  <a:txBody>
                    <a:bodyPr>
                      <a:noAutofit/>
                    </a:bodyPr>
                    <a:p>
                      <a:pPr>
                        <a:lnSpc>
                          <a:spcPct val="100000"/>
                        </a:lnSpc>
                      </a:pPr>
                      <a:r>
                        <a:rPr b="0" lang="en-US" sz="900" spc="-1" strike="noStrike">
                          <a:solidFill>
                            <a:srgbClr val="000000"/>
                          </a:solidFill>
                          <a:latin typeface="Arial"/>
                          <a:ea typeface="Arial"/>
                        </a:rPr>
                        <a:t>15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49.00%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87.63%</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96.12%</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bl>
          </a:graphicData>
        </a:graphic>
      </p:graphicFrame>
      <p:graphicFrame>
        <p:nvGraphicFramePr>
          <p:cNvPr id="100" name="Table 5"/>
          <p:cNvGraphicFramePr/>
          <p:nvPr/>
        </p:nvGraphicFramePr>
        <p:xfrm>
          <a:off x="384840" y="4142880"/>
          <a:ext cx="8484480" cy="879480"/>
        </p:xfrm>
        <a:graphic>
          <a:graphicData uri="http://schemas.openxmlformats.org/drawingml/2006/table">
            <a:tbl>
              <a:tblPr/>
              <a:tblGrid>
                <a:gridCol w="2121120"/>
                <a:gridCol w="2121120"/>
                <a:gridCol w="2121120"/>
                <a:gridCol w="2121480"/>
              </a:tblGrid>
              <a:tr h="219960">
                <a:tc>
                  <a:txBody>
                    <a:bodyPr>
                      <a:noAutofit/>
                    </a:bodyPr>
                    <a:p>
                      <a:pPr>
                        <a:lnSpc>
                          <a:spcPct val="100000"/>
                        </a:lnSpc>
                      </a:pPr>
                      <a:r>
                        <a:rPr b="1" lang="en-US" sz="900" spc="-1" strike="noStrike">
                          <a:solidFill>
                            <a:srgbClr val="ffffff"/>
                          </a:solidFill>
                          <a:latin typeface="Arial"/>
                          <a:ea typeface="Arial"/>
                        </a:rPr>
                        <a:t>P</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Random 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Weak 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c>
                  <a:txBody>
                    <a:bodyPr>
                      <a:noAutofit/>
                    </a:bodyPr>
                    <a:p>
                      <a:pPr>
                        <a:lnSpc>
                          <a:spcPct val="100000"/>
                        </a:lnSpc>
                      </a:pPr>
                      <a:r>
                        <a:rPr b="1" lang="en-US" sz="900" spc="-1" strike="noStrike">
                          <a:solidFill>
                            <a:srgbClr val="ffffff"/>
                          </a:solidFill>
                          <a:latin typeface="Arial"/>
                          <a:ea typeface="Arial"/>
                        </a:rPr>
                        <a:t>Boosting Testing Accuracy</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a81ba"/>
                    </a:solidFill>
                  </a:tcPr>
                </a:tc>
              </a:tr>
              <a:tr h="219960">
                <a:tc>
                  <a:txBody>
                    <a:bodyPr>
                      <a:noAutofit/>
                    </a:bodyPr>
                    <a:p>
                      <a:pPr>
                        <a:lnSpc>
                          <a:spcPct val="100000"/>
                        </a:lnSpc>
                      </a:pPr>
                      <a:r>
                        <a:rPr b="0" lang="en-US" sz="900" spc="-1" strike="noStrike">
                          <a:solidFill>
                            <a:srgbClr val="000000"/>
                          </a:solidFill>
                          <a:latin typeface="Arial"/>
                          <a:ea typeface="Arial"/>
                        </a:rPr>
                        <a:t>0.35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46.35%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84.81%</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97.50%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r h="219960">
                <a:tc>
                  <a:txBody>
                    <a:bodyPr>
                      <a:noAutofit/>
                    </a:bodyPr>
                    <a:p>
                      <a:pPr>
                        <a:lnSpc>
                          <a:spcPct val="100000"/>
                        </a:lnSpc>
                      </a:pPr>
                      <a:r>
                        <a:rPr b="0" lang="en-US" sz="900" spc="-1" strike="noStrike">
                          <a:solidFill>
                            <a:srgbClr val="000000"/>
                          </a:solidFill>
                          <a:latin typeface="Arial"/>
                          <a:ea typeface="Arial"/>
                        </a:rPr>
                        <a:t>0.5</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8e6"/>
                    </a:solidFill>
                  </a:tcPr>
                </a:tc>
                <a:tc>
                  <a:txBody>
                    <a:bodyPr>
                      <a:noAutofit/>
                    </a:bodyPr>
                    <a:p>
                      <a:pPr>
                        <a:lnSpc>
                          <a:spcPct val="100000"/>
                        </a:lnSpc>
                      </a:pPr>
                      <a:r>
                        <a:rPr b="0" lang="en-US" sz="900" spc="-1" strike="noStrike">
                          <a:solidFill>
                            <a:srgbClr val="000000"/>
                          </a:solidFill>
                          <a:latin typeface="Arial"/>
                          <a:ea typeface="Arial"/>
                        </a:rPr>
                        <a:t>49.00%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87.63%</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96.12%</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r h="219960">
                <a:tc>
                  <a:txBody>
                    <a:bodyPr>
                      <a:noAutofit/>
                    </a:bodyPr>
                    <a:p>
                      <a:pPr>
                        <a:lnSpc>
                          <a:spcPct val="100000"/>
                        </a:lnSpc>
                      </a:pPr>
                      <a:r>
                        <a:rPr b="0" lang="en-US" sz="900" spc="-1" strike="noStrike">
                          <a:solidFill>
                            <a:srgbClr val="000000"/>
                          </a:solidFill>
                          <a:latin typeface="Arial"/>
                          <a:ea typeface="Arial"/>
                        </a:rPr>
                        <a:t>0.7</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53.33%</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90.00%</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c>
                  <a:txBody>
                    <a:bodyPr>
                      <a:noAutofit/>
                    </a:bodyPr>
                    <a:p>
                      <a:pPr>
                        <a:lnSpc>
                          <a:spcPct val="100000"/>
                        </a:lnSpc>
                      </a:pPr>
                      <a:r>
                        <a:rPr b="0" lang="en-US" sz="900" spc="-1" strike="noStrike">
                          <a:solidFill>
                            <a:srgbClr val="000000"/>
                          </a:solidFill>
                          <a:latin typeface="Arial"/>
                          <a:ea typeface="Arial"/>
                        </a:rPr>
                        <a:t>98.33%</a:t>
                      </a:r>
                      <a:endParaRPr b="0" lang="en-US"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3"/>
                    </a:solidFill>
                  </a:tcPr>
                </a:tc>
              </a:tr>
            </a:tbl>
          </a:graphicData>
        </a:graphic>
      </p:graphicFrame>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Haar Features</a:t>
            </a:r>
            <a:endParaRPr b="0" lang="en-US" sz="3600" spc="-1" strike="noStrike">
              <a:latin typeface="Arial"/>
            </a:endParaRPr>
          </a:p>
        </p:txBody>
      </p:sp>
      <p:sp>
        <p:nvSpPr>
          <p:cNvPr id="102"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03"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ps6-3-a-1</a:t>
            </a:r>
            <a:endParaRPr b="0" lang="en-US" sz="1400" spc="-1" strike="noStrike">
              <a:latin typeface="Arial"/>
            </a:endParaRPr>
          </a:p>
        </p:txBody>
      </p:sp>
      <p:pic>
        <p:nvPicPr>
          <p:cNvPr id="104" name="" descr=""/>
          <p:cNvPicPr/>
          <p:nvPr/>
        </p:nvPicPr>
        <p:blipFill>
          <a:blip r:embed="rId1"/>
          <a:stretch/>
        </p:blipFill>
        <p:spPr>
          <a:xfrm>
            <a:off x="3625200" y="1623960"/>
            <a:ext cx="1902600" cy="19026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Haar Features</a:t>
            </a:r>
            <a:endParaRPr b="0" lang="en-US" sz="3600" spc="-1" strike="noStrike">
              <a:latin typeface="Arial"/>
            </a:endParaRPr>
          </a:p>
        </p:txBody>
      </p:sp>
      <p:sp>
        <p:nvSpPr>
          <p:cNvPr id="106"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07"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ps6-3-a-2</a:t>
            </a:r>
            <a:endParaRPr b="0" lang="en-US" sz="1400" spc="-1" strike="noStrike">
              <a:latin typeface="Arial"/>
            </a:endParaRPr>
          </a:p>
        </p:txBody>
      </p:sp>
      <p:pic>
        <p:nvPicPr>
          <p:cNvPr id="108" name="" descr=""/>
          <p:cNvPicPr/>
          <p:nvPr/>
        </p:nvPicPr>
        <p:blipFill>
          <a:blip r:embed="rId1"/>
          <a:stretch/>
        </p:blipFill>
        <p:spPr>
          <a:xfrm>
            <a:off x="3625200" y="1623960"/>
            <a:ext cx="1902600" cy="190260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05920"/>
            <a:ext cx="8227080" cy="855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3600" spc="-1" strike="noStrike">
                <a:solidFill>
                  <a:srgbClr val="000000"/>
                </a:solidFill>
                <a:latin typeface="Arial"/>
                <a:ea typeface="Arial"/>
              </a:rPr>
              <a:t>3a: Haar Features</a:t>
            </a:r>
            <a:endParaRPr b="0" lang="en-US" sz="3600" spc="-1" strike="noStrike">
              <a:latin typeface="Arial"/>
            </a:endParaRPr>
          </a:p>
        </p:txBody>
      </p:sp>
      <p:sp>
        <p:nvSpPr>
          <p:cNvPr id="110" name="CustomShape 2"/>
          <p:cNvSpPr/>
          <p:nvPr/>
        </p:nvSpPr>
        <p:spPr>
          <a:xfrm>
            <a:off x="0" y="4944240"/>
            <a:ext cx="2565000" cy="19692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US" sz="1000" spc="-1" strike="noStrike">
                <a:solidFill>
                  <a:srgbClr val="999999"/>
                </a:solidFill>
                <a:latin typeface="Arial"/>
                <a:ea typeface="Arial"/>
              </a:rPr>
              <a:t>Computer Vision @ GT</a:t>
            </a:r>
            <a:endParaRPr b="0" lang="en-US" sz="1000" spc="-1" strike="noStrike">
              <a:latin typeface="Arial"/>
            </a:endParaRPr>
          </a:p>
        </p:txBody>
      </p:sp>
      <p:sp>
        <p:nvSpPr>
          <p:cNvPr id="111" name="CustomShape 3"/>
          <p:cNvSpPr/>
          <p:nvPr/>
        </p:nvSpPr>
        <p:spPr>
          <a:xfrm>
            <a:off x="2412720" y="4313520"/>
            <a:ext cx="4316400" cy="501480"/>
          </a:xfrm>
          <a:prstGeom prst="rect">
            <a:avLst/>
          </a:prstGeom>
          <a:noFill/>
          <a:ln>
            <a:noFill/>
          </a:ln>
        </p:spPr>
        <p:style>
          <a:lnRef idx="0"/>
          <a:fillRef idx="0"/>
          <a:effectRef idx="0"/>
          <a:fontRef idx="minor"/>
        </p:style>
        <p:txBody>
          <a:bodyPr lIns="90000" rIns="90000" tIns="91440" bIns="91440">
            <a:noAutofit/>
          </a:bodyPr>
          <a:p>
            <a:pPr algn="ctr">
              <a:lnSpc>
                <a:spcPct val="115000"/>
              </a:lnSpc>
            </a:pPr>
            <a:r>
              <a:rPr b="1" lang="en-US" sz="1400" spc="-1" strike="noStrike">
                <a:solidFill>
                  <a:srgbClr val="000000"/>
                </a:solidFill>
                <a:latin typeface="Calibri"/>
                <a:ea typeface="Calibri"/>
              </a:rPr>
              <a:t>ps6-3-a-3</a:t>
            </a:r>
            <a:endParaRPr b="0" lang="en-US" sz="1400" spc="-1" strike="noStrike">
              <a:latin typeface="Arial"/>
            </a:endParaRPr>
          </a:p>
        </p:txBody>
      </p:sp>
      <p:pic>
        <p:nvPicPr>
          <p:cNvPr id="112" name="" descr=""/>
          <p:cNvPicPr/>
          <p:nvPr/>
        </p:nvPicPr>
        <p:blipFill>
          <a:blip r:embed="rId1"/>
          <a:stretch/>
        </p:blipFill>
        <p:spPr>
          <a:xfrm>
            <a:off x="3625200" y="1623960"/>
            <a:ext cx="1902600" cy="190260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1512</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2019-03-31T15:33:23Z</dcterms:modified>
  <cp:revision>41</cp:revision>
  <dc:subject/>
  <dc:title/>
</cp:coreProperties>
</file>