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31" r:id="rId6"/>
    <p:sldId id="534" r:id="rId7"/>
    <p:sldId id="547" r:id="rId8"/>
    <p:sldId id="548" r:id="rId9"/>
    <p:sldId id="536" r:id="rId10"/>
    <p:sldId id="537" r:id="rId11"/>
    <p:sldId id="546" r:id="rId12"/>
    <p:sldId id="551" r:id="rId13"/>
    <p:sldId id="545" r:id="rId14"/>
    <p:sldId id="538" r:id="rId15"/>
    <p:sldId id="543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AA3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422"/>
  </p:normalViewPr>
  <p:slideViewPr>
    <p:cSldViewPr snapToGrid="0">
      <p:cViewPr varScale="1">
        <p:scale>
          <a:sx n="78" d="100"/>
          <a:sy n="78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WA%20THE%20WARRIOR\python\projectpython\ContaminatTop12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Amount</c:v>
                </c:pt>
              </c:strCache>
            </c:strRef>
          </c:tx>
          <c:dPt>
            <c:idx val="0"/>
            <c:bubble3D val="0"/>
            <c:spPr>
              <a:solidFill>
                <a:srgbClr val="D47AA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240-470C-8C77-D84E807053D3}"/>
              </c:ext>
            </c:extLst>
          </c:dPt>
          <c:dPt>
            <c:idx val="1"/>
            <c:bubble3D val="0"/>
            <c:spPr>
              <a:solidFill>
                <a:schemeClr val="accent3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40-470C-8C77-D84E807053D3}"/>
              </c:ext>
            </c:extLst>
          </c:dPt>
          <c:dPt>
            <c:idx val="2"/>
            <c:bubble3D val="0"/>
            <c:spPr>
              <a:solidFill>
                <a:schemeClr val="accent4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40-470C-8C77-D84E807053D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Disadvantaged</c:v>
                </c:pt>
                <c:pt idx="1">
                  <c:v>Severely Disadvantaged </c:v>
                </c:pt>
                <c:pt idx="2">
                  <c:v>Not Classified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6605</c:v>
                </c:pt>
                <c:pt idx="1">
                  <c:v>7355</c:v>
                </c:pt>
                <c:pt idx="2">
                  <c:v>61102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0-470C-8C77-D84E807053D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0.22236352808120841"/>
          <c:w val="0.29415330914040638"/>
          <c:h val="0.5780911177881223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1">
          <a:solidFill>
            <a:schemeClr val="bg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spc="0" baseline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ContaminatTop12Data!$B$1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rgbClr val="FF7E70"/>
            </a:solidFill>
            <a:ln>
              <a:noFill/>
            </a:ln>
            <a:effectLst/>
          </c:spPr>
          <c:invertIfNegative val="0"/>
          <c:cat>
            <c:strRef>
              <c:f>ContaminatTop12Data!$A$2:$A$6</c:f>
              <c:strCache>
                <c:ptCount val="5"/>
                <c:pt idx="0">
                  <c:v>Gasoline</c:v>
                </c:pt>
                <c:pt idx="1">
                  <c:v>Diesel</c:v>
                </c:pt>
                <c:pt idx="2">
                  <c:v>Waste Oil  &amp; other</c:v>
                </c:pt>
                <c:pt idx="3">
                  <c:v>Heating Oil /  Fuel Oil</c:v>
                </c:pt>
                <c:pt idx="4">
                  <c:v>Other Solvent </c:v>
                </c:pt>
              </c:strCache>
            </c:strRef>
          </c:cat>
          <c:val>
            <c:numRef>
              <c:f>ContaminatTop12Data!$B$2:$B$6</c:f>
              <c:numCache>
                <c:formatCode>General</c:formatCode>
                <c:ptCount val="5"/>
                <c:pt idx="0">
                  <c:v>25595</c:v>
                </c:pt>
                <c:pt idx="1">
                  <c:v>8122</c:v>
                </c:pt>
                <c:pt idx="2">
                  <c:v>3474</c:v>
                </c:pt>
                <c:pt idx="3">
                  <c:v>1947</c:v>
                </c:pt>
                <c:pt idx="4">
                  <c:v>1050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A-4BAA-8391-A333FBD87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9716576"/>
        <c:axId val="1679717056"/>
      </c:barChart>
      <c:catAx>
        <c:axId val="1679716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US"/>
          </a:p>
        </c:txPr>
        <c:crossAx val="1679717056"/>
        <c:crosses val="autoZero"/>
        <c:auto val="1"/>
        <c:lblAlgn val="ctr"/>
        <c:lblOffset val="100"/>
        <c:noMultiLvlLbl val="0"/>
      </c:catAx>
      <c:valAx>
        <c:axId val="1679717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US"/>
          </a:p>
        </c:txPr>
        <c:crossAx val="1679716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 b="1">
          <a:solidFill>
            <a:schemeClr val="bg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8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p3.html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p_clustered.html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CA:</a:t>
            </a:r>
            <a:br>
              <a:rPr lang="en-US" dirty="0"/>
            </a:br>
            <a:r>
              <a:rPr lang="en-US" dirty="0"/>
              <a:t>A WATER-SIDE 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Hisham Hussain – Arwa Abdelaziz</a:t>
            </a:r>
          </a:p>
          <a:p>
            <a:r>
              <a:rPr lang="en-US" dirty="0"/>
              <a:t>DAB-6 Python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441006-777F-8324-0880-CC9D73C71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978422"/>
              </p:ext>
            </p:extLst>
          </p:nvPr>
        </p:nvGraphicFramePr>
        <p:xfrm>
          <a:off x="852456" y="789628"/>
          <a:ext cx="10487087" cy="5278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1">
            <a:extLst>
              <a:ext uri="{FF2B5EF4-FFF2-40B4-BE49-F238E27FC236}">
                <a16:creationId xmlns:a16="http://schemas.microsoft.com/office/drawing/2014/main" id="{8EE18BED-68C1-07E4-D0CE-9AA9B802C123}"/>
              </a:ext>
            </a:extLst>
          </p:cNvPr>
          <p:cNvSpPr txBox="1">
            <a:spLocks/>
          </p:cNvSpPr>
          <p:nvPr/>
        </p:nvSpPr>
        <p:spPr>
          <a:xfrm>
            <a:off x="948715" y="-87704"/>
            <a:ext cx="1088136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CONTAMINANT DISTRIBUTION/CA</a:t>
            </a:r>
          </a:p>
        </p:txBody>
      </p:sp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11</a:t>
            </a:fld>
            <a:endParaRPr lang="en-US" dirty="0"/>
          </a:p>
        </p:txBody>
      </p:sp>
      <p:sp>
        <p:nvSpPr>
          <p:cNvPr id="19" name="Title 11">
            <a:extLst>
              <a:ext uri="{FF2B5EF4-FFF2-40B4-BE49-F238E27FC236}">
                <a16:creationId xmlns:a16="http://schemas.microsoft.com/office/drawing/2014/main" id="{C784DAEC-8B29-3199-03D3-7146D1ED4002}"/>
              </a:ext>
            </a:extLst>
          </p:cNvPr>
          <p:cNvSpPr txBox="1">
            <a:spLocks/>
          </p:cNvSpPr>
          <p:nvPr/>
        </p:nvSpPr>
        <p:spPr>
          <a:xfrm>
            <a:off x="948715" y="-87704"/>
            <a:ext cx="1088136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linkClick r:id="rId2" action="ppaction://hlinkfile"/>
              </a:rPr>
              <a:t>Counties with the top contaminants 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2A6BA58-0A4A-2585-56AD-73AC84F9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032" y="849380"/>
            <a:ext cx="7795936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0"/>
            <a:ext cx="7735824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2043045"/>
            <a:ext cx="7735824" cy="3944800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No correlation between community classification and the length of time of leak reporting and fixing.</a:t>
            </a:r>
          </a:p>
          <a:p>
            <a:pPr marL="285750" indent="-285750" algn="l">
              <a:buFontTx/>
              <a:buChar char="-"/>
            </a:pPr>
            <a:r>
              <a:rPr lang="en-US" sz="2800" b="1" dirty="0"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The counties with the most disadvantaged have a higher chance to also have a great amount of severely disadvantages communities.</a:t>
            </a:r>
          </a:p>
          <a:p>
            <a:pPr marL="285750" indent="-285750" algn="l">
              <a:buFontTx/>
              <a:buChar char="-"/>
            </a:pP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ea typeface="+mn-lt"/>
                <a:cs typeface="Segoe UI Light" panose="020B0502040204020203" pitchFamily="34" charset="0"/>
              </a:rPr>
              <a:t>The most common contaminants are concentrated in a few counties.</a:t>
            </a:r>
          </a:p>
          <a:p>
            <a:pPr algn="l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87452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HYPOTHESES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257300"/>
            <a:ext cx="9564624" cy="4933188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greater disadvantaged community increases the time with which the leaks get fixed.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Counties with more disadvantaged communities would have a greater number of leaks.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Most of the amount of the common contaminants are concentrated in a few counties.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Being c</a:t>
            </a: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loser to water bodies affects the number of leaks.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16" y="0"/>
            <a:ext cx="9144000" cy="1069848"/>
          </a:xfrm>
        </p:spPr>
        <p:txBody>
          <a:bodyPr/>
          <a:lstStyle/>
          <a:p>
            <a:r>
              <a:rPr lang="en-US" dirty="0">
                <a:hlinkClick r:id="rId2" action="ppaction://hlinkfile"/>
              </a:rPr>
              <a:t>COUNTIES IN CA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0289A3-1435-9441-BB00-40A6FF9C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411" y="1534843"/>
            <a:ext cx="8523178" cy="47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9AB7FB-289B-624D-6ED5-7D45FF93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56" name="Content Placeholder 55" descr="A graph of a graph&#10;&#10;AI-generated content may be incorrect.">
            <a:extLst>
              <a:ext uri="{FF2B5EF4-FFF2-40B4-BE49-F238E27FC236}">
                <a16:creationId xmlns:a16="http://schemas.microsoft.com/office/drawing/2014/main" id="{543702FF-E949-3119-F8AC-CF2696493C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b="7694"/>
          <a:stretch/>
        </p:blipFill>
        <p:spPr>
          <a:xfrm>
            <a:off x="667466" y="1438101"/>
            <a:ext cx="11072249" cy="5110184"/>
          </a:xfrm>
        </p:spPr>
      </p:pic>
      <p:sp>
        <p:nvSpPr>
          <p:cNvPr id="60" name="Title 1">
            <a:extLst>
              <a:ext uri="{FF2B5EF4-FFF2-40B4-BE49-F238E27FC236}">
                <a16:creationId xmlns:a16="http://schemas.microsoft.com/office/drawing/2014/main" id="{6C06AD05-FA4E-ED40-2DFC-F1C82396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566928"/>
            <a:ext cx="9994392" cy="687029"/>
          </a:xfrm>
        </p:spPr>
        <p:txBody>
          <a:bodyPr/>
          <a:lstStyle/>
          <a:p>
            <a:pPr algn="ctr"/>
            <a:r>
              <a:rPr lang="en-US" sz="3600" dirty="0"/>
              <a:t>AVERAGE DAYS TO REPORT THE LEAK (TOP 5 COUNTIES)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CCE8E8-C854-5EE5-BAE5-15593367A3F4}"/>
              </a:ext>
            </a:extLst>
          </p:cNvPr>
          <p:cNvSpPr txBox="1"/>
          <p:nvPr/>
        </p:nvSpPr>
        <p:spPr>
          <a:xfrm>
            <a:off x="4799715" y="6421120"/>
            <a:ext cx="34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 to Report the Leak</a:t>
            </a:r>
          </a:p>
        </p:txBody>
      </p:sp>
    </p:spTree>
    <p:extLst>
      <p:ext uri="{BB962C8B-B14F-4D97-AF65-F5344CB8AC3E}">
        <p14:creationId xmlns:p14="http://schemas.microsoft.com/office/powerpoint/2010/main" val="341655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7309B-43D5-AAF1-F5E5-70C966517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7A5B23-66EE-8171-9E69-C3950B1A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BD69CB-BA25-6143-EB46-5921B62BCD23}"/>
              </a:ext>
            </a:extLst>
          </p:cNvPr>
          <p:cNvSpPr txBox="1"/>
          <p:nvPr/>
        </p:nvSpPr>
        <p:spPr>
          <a:xfrm>
            <a:off x="4799715" y="6421120"/>
            <a:ext cx="343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Days to Fix the Leak</a:t>
            </a:r>
          </a:p>
        </p:txBody>
      </p:sp>
      <p:pic>
        <p:nvPicPr>
          <p:cNvPr id="12" name="Content Placeholder 11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9D40D680-5A6E-5B3B-A1C2-3649DF67F9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654" b="4423"/>
          <a:stretch/>
        </p:blipFill>
        <p:spPr>
          <a:xfrm>
            <a:off x="648780" y="1273621"/>
            <a:ext cx="10566712" cy="5082871"/>
          </a:xfr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D126056-FDB9-A406-D87F-9822F84A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566928"/>
            <a:ext cx="9994392" cy="687029"/>
          </a:xfrm>
        </p:spPr>
        <p:txBody>
          <a:bodyPr/>
          <a:lstStyle/>
          <a:p>
            <a:pPr algn="ctr"/>
            <a:r>
              <a:rPr lang="en-US" sz="3600" dirty="0"/>
              <a:t>AVERAGE DAYS TO FIX THE LEAK (TOP 5 COUNTIES)</a:t>
            </a:r>
          </a:p>
        </p:txBody>
      </p:sp>
    </p:spTree>
    <p:extLst>
      <p:ext uri="{BB962C8B-B14F-4D97-AF65-F5344CB8AC3E}">
        <p14:creationId xmlns:p14="http://schemas.microsoft.com/office/powerpoint/2010/main" val="1267592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67965"/>
            <a:ext cx="9994392" cy="687029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Community classification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C6E32B-40CB-C38E-7D8F-75D37ABBB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152221"/>
              </p:ext>
            </p:extLst>
          </p:nvPr>
        </p:nvGraphicFramePr>
        <p:xfrm>
          <a:off x="1617308" y="722376"/>
          <a:ext cx="9309608" cy="5703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5952744"/>
            <a:ext cx="7763256" cy="905256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F0FBD-FE44-A96A-99DB-64D99DA3A68B}"/>
              </a:ext>
            </a:extLst>
          </p:cNvPr>
          <p:cNvSpPr txBox="1"/>
          <p:nvPr/>
        </p:nvSpPr>
        <p:spPr>
          <a:xfrm>
            <a:off x="6096000" y="6174539"/>
            <a:ext cx="191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Distribution</a:t>
            </a: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BDAF8A2E-DD82-69C2-18E7-3C539EB77703}"/>
              </a:ext>
            </a:extLst>
          </p:cNvPr>
          <p:cNvSpPr txBox="1">
            <a:spLocks/>
          </p:cNvSpPr>
          <p:nvPr/>
        </p:nvSpPr>
        <p:spPr>
          <a:xfrm>
            <a:off x="948715" y="0"/>
            <a:ext cx="1088136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Distribution of disadvantaged communities</a:t>
            </a:r>
          </a:p>
        </p:txBody>
      </p:sp>
      <p:pic>
        <p:nvPicPr>
          <p:cNvPr id="8" name="Picture 7" descr="A graph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53BC67DB-CA32-662B-547E-06885C1A61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16"/>
          <a:stretch/>
        </p:blipFill>
        <p:spPr>
          <a:xfrm>
            <a:off x="361925" y="679458"/>
            <a:ext cx="11446323" cy="54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043E6DF-38CD-91FC-3B7D-7846825E86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11163"/>
            <a:ext cx="522288" cy="311150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 descr="A graph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4057B3C5-442F-5959-3468-A28B1890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20"/>
          <a:stretch/>
        </p:blipFill>
        <p:spPr>
          <a:xfrm>
            <a:off x="711928" y="816520"/>
            <a:ext cx="11154058" cy="5380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13CF9-6919-ACE0-F300-B4407865502D}"/>
              </a:ext>
            </a:extLst>
          </p:cNvPr>
          <p:cNvSpPr txBox="1"/>
          <p:nvPr/>
        </p:nvSpPr>
        <p:spPr>
          <a:xfrm>
            <a:off x="6096000" y="6174539"/>
            <a:ext cx="191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Distribution</a:t>
            </a: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1F763B97-7C87-B6C5-43CB-A93EE9EFC109}"/>
              </a:ext>
            </a:extLst>
          </p:cNvPr>
          <p:cNvSpPr txBox="1">
            <a:spLocks/>
          </p:cNvSpPr>
          <p:nvPr/>
        </p:nvSpPr>
        <p:spPr>
          <a:xfrm>
            <a:off x="948715" y="0"/>
            <a:ext cx="10881360" cy="804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Distribution of severely disadvantaged communities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B37D4-1DC2-B8ED-4E5C-202A0537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9EBEE5-A3EE-13FE-BC79-1EAB1F67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941437-984C-FC8E-F71C-F2A88E9FB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75767"/>
              </p:ext>
            </p:extLst>
          </p:nvPr>
        </p:nvGraphicFramePr>
        <p:xfrm>
          <a:off x="850392" y="801673"/>
          <a:ext cx="10114688" cy="525465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28672">
                  <a:extLst>
                    <a:ext uri="{9D8B030D-6E8A-4147-A177-3AD203B41FA5}">
                      <a16:colId xmlns:a16="http://schemas.microsoft.com/office/drawing/2014/main" val="1736580562"/>
                    </a:ext>
                  </a:extLst>
                </a:gridCol>
                <a:gridCol w="2528672">
                  <a:extLst>
                    <a:ext uri="{9D8B030D-6E8A-4147-A177-3AD203B41FA5}">
                      <a16:colId xmlns:a16="http://schemas.microsoft.com/office/drawing/2014/main" val="3534399529"/>
                    </a:ext>
                  </a:extLst>
                </a:gridCol>
                <a:gridCol w="2528672">
                  <a:extLst>
                    <a:ext uri="{9D8B030D-6E8A-4147-A177-3AD203B41FA5}">
                      <a16:colId xmlns:a16="http://schemas.microsoft.com/office/drawing/2014/main" val="1435789190"/>
                    </a:ext>
                  </a:extLst>
                </a:gridCol>
                <a:gridCol w="2528672">
                  <a:extLst>
                    <a:ext uri="{9D8B030D-6E8A-4147-A177-3AD203B41FA5}">
                      <a16:colId xmlns:a16="http://schemas.microsoft.com/office/drawing/2014/main" val="1646042020"/>
                    </a:ext>
                  </a:extLst>
                </a:gridCol>
              </a:tblGrid>
              <a:tr h="1996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Longest to Report Leakage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Longest to Fix Leakage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Greatest amount of Disadvantaged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Greatest amount of Severely Disadvantaged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82141"/>
                  </a:ext>
                </a:extLst>
              </a:tr>
              <a:tr h="325788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San Francisco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Yuba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Sutter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Glenn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Stanislaus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Tuolumne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Modoc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Contra Costa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Monterey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Sonoma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i="1" u="sng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Los Angeles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Kern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i="1" u="sng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San Deigo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i="1" u="sng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Alameda</a:t>
                      </a:r>
                      <a:r>
                        <a:rPr lang="en-US" sz="2800" b="1" u="sng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i="1" u="sng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San Bernardino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i="1" u="sng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Los Angeles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i="1" u="sng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Alameda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Sacramento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i="1" u="sng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San Deigo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i="1" u="sng" dirty="0"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San Bernardino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991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5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232</Words>
  <Application>Microsoft Office PowerPoint</Application>
  <PresentationFormat>Widescreen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Aharoni</vt:lpstr>
      <vt:lpstr>Arial</vt:lpstr>
      <vt:lpstr>Calibri</vt:lpstr>
      <vt:lpstr>Courier New</vt:lpstr>
      <vt:lpstr>Segoe UI Light</vt:lpstr>
      <vt:lpstr>Tw Cen MT</vt:lpstr>
      <vt:lpstr>Office Theme</vt:lpstr>
      <vt:lpstr>CA: A WATER-SIDE VIEW</vt:lpstr>
      <vt:lpstr>HYPOTHESES </vt:lpstr>
      <vt:lpstr>COUNTIES IN CA</vt:lpstr>
      <vt:lpstr>AVERAGE DAYS TO REPORT THE LEAK (TOP 5 COUNTIES)</vt:lpstr>
      <vt:lpstr>AVERAGE DAYS TO FIX THE LEAK (TOP 5 COUNTIES)</vt:lpstr>
      <vt:lpstr>Community classification</vt:lpstr>
      <vt:lpstr> 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2022-10-27T00:37:19Z</dcterms:created>
  <dcterms:modified xsi:type="dcterms:W3CDTF">2025-03-01T09:46:43Z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