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530" r:id="rId5"/>
    <p:sldId id="531" r:id="rId6"/>
    <p:sldId id="534" r:id="rId7"/>
    <p:sldId id="547" r:id="rId8"/>
    <p:sldId id="548" r:id="rId9"/>
    <p:sldId id="536" r:id="rId10"/>
    <p:sldId id="537" r:id="rId11"/>
    <p:sldId id="546" r:id="rId12"/>
    <p:sldId id="549" r:id="rId13"/>
    <p:sldId id="550" r:id="rId14"/>
    <p:sldId id="551" r:id="rId15"/>
    <p:sldId id="545" r:id="rId16"/>
    <p:sldId id="538" r:id="rId17"/>
    <p:sldId id="543" r:id="rId18"/>
    <p:sldId id="5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AA3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78" d="100"/>
          <a:sy n="78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WA%20THE%20WARRIOR\python\projectpython\ContaminatTop12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dPt>
            <c:idx val="0"/>
            <c:bubble3D val="0"/>
            <c:spPr>
              <a:solidFill>
                <a:srgbClr val="D47A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240-470C-8C77-D84E807053D3}"/>
              </c:ext>
            </c:extLst>
          </c:dPt>
          <c:dPt>
            <c:idx val="1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0-470C-8C77-D84E807053D3}"/>
              </c:ext>
            </c:extLst>
          </c:dPt>
          <c:dPt>
            <c:idx val="2"/>
            <c:bubble3D val="0"/>
            <c:spPr>
              <a:solidFill>
                <a:schemeClr val="accent4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0-470C-8C77-D84E807053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Disadvantaged</c:v>
                </c:pt>
                <c:pt idx="1">
                  <c:v>Severely Disadvantaged </c:v>
                </c:pt>
                <c:pt idx="2">
                  <c:v>Not Classified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6605</c:v>
                </c:pt>
                <c:pt idx="1">
                  <c:v>7355</c:v>
                </c:pt>
                <c:pt idx="2">
                  <c:v>61102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0-470C-8C77-D84E807053D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22236352808120841"/>
          <c:w val="0.29415330914040638"/>
          <c:h val="0.57809111778812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ContaminatTop12Data!$B$1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7E70"/>
            </a:solidFill>
            <a:ln>
              <a:noFill/>
            </a:ln>
            <a:effectLst/>
          </c:spPr>
          <c:invertIfNegative val="0"/>
          <c:cat>
            <c:strRef>
              <c:f>ContaminatTop12Data!$A$2:$A$6</c:f>
              <c:strCache>
                <c:ptCount val="5"/>
                <c:pt idx="0">
                  <c:v>Gasoline</c:v>
                </c:pt>
                <c:pt idx="1">
                  <c:v>Diesel</c:v>
                </c:pt>
                <c:pt idx="2">
                  <c:v>Waste Oil  &amp; other</c:v>
                </c:pt>
                <c:pt idx="3">
                  <c:v>Heating Oil /  Fuel Oil</c:v>
                </c:pt>
                <c:pt idx="4">
                  <c:v>Other Solvent </c:v>
                </c:pt>
              </c:strCache>
            </c:strRef>
          </c:cat>
          <c:val>
            <c:numRef>
              <c:f>ContaminatTop12Data!$B$2:$B$6</c:f>
              <c:numCache>
                <c:formatCode>General</c:formatCode>
                <c:ptCount val="5"/>
                <c:pt idx="0">
                  <c:v>25595</c:v>
                </c:pt>
                <c:pt idx="1">
                  <c:v>8122</c:v>
                </c:pt>
                <c:pt idx="2">
                  <c:v>3474</c:v>
                </c:pt>
                <c:pt idx="3">
                  <c:v>1947</c:v>
                </c:pt>
                <c:pt idx="4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A-4BAA-8391-A333FBD8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9716576"/>
        <c:axId val="1679717056"/>
      </c:barChart>
      <c:catAx>
        <c:axId val="167971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679717056"/>
        <c:crosses val="autoZero"/>
        <c:auto val="1"/>
        <c:lblAlgn val="ctr"/>
        <c:lblOffset val="100"/>
        <c:noMultiLvlLbl val="0"/>
      </c:catAx>
      <c:valAx>
        <c:axId val="167971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67971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bg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p3.html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p_clustered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CA:</a:t>
            </a:r>
            <a:br>
              <a:rPr lang="en-US" dirty="0"/>
            </a:br>
            <a:r>
              <a:rPr lang="en-US" dirty="0"/>
              <a:t>A WATER-SIDE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Hisham Hussain – Arwa Abdelaziz</a:t>
            </a:r>
          </a:p>
          <a:p>
            <a:r>
              <a:rPr lang="en-US" dirty="0"/>
              <a:t>DAB-6 Python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308D1-3E7F-A21B-124E-B6599A53E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053181-794B-C6A7-0772-5D638180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1057066"/>
            <a:ext cx="3621024" cy="919218"/>
          </a:xfrm>
        </p:spPr>
        <p:txBody>
          <a:bodyPr/>
          <a:lstStyle/>
          <a:p>
            <a:r>
              <a:rPr lang="en-US" sz="3200" dirty="0"/>
              <a:t>Greatest amount of Disadvantaged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EE651063-9C11-E131-DA3D-55D600B7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976284"/>
            <a:ext cx="3621024" cy="2578608"/>
          </a:xfrm>
        </p:spPr>
        <p:txBody>
          <a:bodyPr/>
          <a:lstStyle/>
          <a:p>
            <a:r>
              <a:rPr lang="en-US" sz="2400" dirty="0"/>
              <a:t>Los Angeles</a:t>
            </a:r>
          </a:p>
          <a:p>
            <a:r>
              <a:rPr lang="en-US" sz="2400" dirty="0"/>
              <a:t>Kern</a:t>
            </a:r>
          </a:p>
          <a:p>
            <a:r>
              <a:rPr lang="en-US" sz="2400" dirty="0"/>
              <a:t>San Deigo</a:t>
            </a:r>
          </a:p>
          <a:p>
            <a:r>
              <a:rPr lang="en-US" sz="2400" dirty="0"/>
              <a:t>Alameda </a:t>
            </a:r>
          </a:p>
          <a:p>
            <a:r>
              <a:rPr lang="en-US" sz="2400" dirty="0"/>
              <a:t>San Bernardino</a:t>
            </a:r>
          </a:p>
          <a:p>
            <a:endParaRPr lang="en-US" sz="24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53AB52C-CC40-FBC1-2BAE-4647669B2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1065571"/>
            <a:ext cx="4680155" cy="941242"/>
          </a:xfrm>
        </p:spPr>
        <p:txBody>
          <a:bodyPr/>
          <a:lstStyle/>
          <a:p>
            <a:r>
              <a:rPr lang="en-US" sz="3200" dirty="0"/>
              <a:t>Greatest amount of Severely Disadvantaged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E81DAF7-046A-3ABC-E47B-E62F8C21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06813"/>
            <a:ext cx="3621024" cy="2578608"/>
          </a:xfrm>
        </p:spPr>
        <p:txBody>
          <a:bodyPr/>
          <a:lstStyle/>
          <a:p>
            <a:r>
              <a:rPr lang="en-US" sz="2400" dirty="0"/>
              <a:t>Los Angeles</a:t>
            </a:r>
          </a:p>
          <a:p>
            <a:r>
              <a:rPr lang="en-US" sz="2400" dirty="0"/>
              <a:t>Alameda</a:t>
            </a:r>
          </a:p>
          <a:p>
            <a:r>
              <a:rPr lang="en-US" sz="2400" dirty="0"/>
              <a:t>Sacramento</a:t>
            </a:r>
          </a:p>
          <a:p>
            <a:r>
              <a:rPr lang="en-US" sz="2400" dirty="0"/>
              <a:t>San Deigo</a:t>
            </a:r>
          </a:p>
          <a:p>
            <a:r>
              <a:rPr lang="en-US" sz="2400" dirty="0"/>
              <a:t>San Bernardino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EB3C7-914D-0DBD-8649-A5BBB730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51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B37D4-1DC2-B8ED-4E5C-202A0537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A27110B-2C90-DF77-7E23-6B675461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411480"/>
            <a:ext cx="2576052" cy="65543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Greatest amount of Disadvantaged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2517F8A-F3FD-7BED-1344-83FF3034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330698"/>
            <a:ext cx="2091911" cy="1838632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Angeles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Deigo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Alameda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Bernardino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908A372-2606-F9AF-F9AC-F554995D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6192" y="3169330"/>
            <a:ext cx="3329534" cy="70664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Greatest amount of Severely Disadvantaged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B070FE7-8C6D-B4AA-BE94-4EA9385CF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6192" y="4110572"/>
            <a:ext cx="2576052" cy="1935922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Angeles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Alameda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Sacramento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Deigo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Bernardino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9EBEE5-A3EE-13FE-BC79-1EAB1F6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7B1B622D-467E-7ED3-C5E1-98069A36A412}"/>
              </a:ext>
            </a:extLst>
          </p:cNvPr>
          <p:cNvSpPr txBox="1">
            <a:spLocks/>
          </p:cNvSpPr>
          <p:nvPr/>
        </p:nvSpPr>
        <p:spPr>
          <a:xfrm>
            <a:off x="6204153" y="411135"/>
            <a:ext cx="2467899" cy="613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Longest to Report Leakage</a:t>
            </a:r>
          </a:p>
        </p:txBody>
      </p:sp>
      <p:sp>
        <p:nvSpPr>
          <p:cNvPr id="3" name="Content Placeholder 23">
            <a:extLst>
              <a:ext uri="{FF2B5EF4-FFF2-40B4-BE49-F238E27FC236}">
                <a16:creationId xmlns:a16="http://schemas.microsoft.com/office/drawing/2014/main" id="{9215AE9C-22F1-77FC-B1BB-83894189E752}"/>
              </a:ext>
            </a:extLst>
          </p:cNvPr>
          <p:cNvSpPr txBox="1">
            <a:spLocks/>
          </p:cNvSpPr>
          <p:nvPr/>
        </p:nvSpPr>
        <p:spPr>
          <a:xfrm>
            <a:off x="6204153" y="1330353"/>
            <a:ext cx="2467899" cy="171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Francisco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Yuba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Sutter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Glenn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Stanislaus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F7E9FFC3-20ED-315A-BB8A-746D2D58BBF8}"/>
              </a:ext>
            </a:extLst>
          </p:cNvPr>
          <p:cNvSpPr txBox="1">
            <a:spLocks/>
          </p:cNvSpPr>
          <p:nvPr/>
        </p:nvSpPr>
        <p:spPr>
          <a:xfrm>
            <a:off x="6092326" y="3169330"/>
            <a:ext cx="2467899" cy="627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Longest to Fix Leakage</a:t>
            </a:r>
          </a:p>
        </p:txBody>
      </p:sp>
      <p:sp>
        <p:nvSpPr>
          <p:cNvPr id="5" name="Content Placeholder 25">
            <a:extLst>
              <a:ext uri="{FF2B5EF4-FFF2-40B4-BE49-F238E27FC236}">
                <a16:creationId xmlns:a16="http://schemas.microsoft.com/office/drawing/2014/main" id="{3BB23458-62D3-C2A4-ECF2-70351E850B5E}"/>
              </a:ext>
            </a:extLst>
          </p:cNvPr>
          <p:cNvSpPr txBox="1">
            <a:spLocks/>
          </p:cNvSpPr>
          <p:nvPr/>
        </p:nvSpPr>
        <p:spPr>
          <a:xfrm>
            <a:off x="6092326" y="4110572"/>
            <a:ext cx="2467899" cy="171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Tuolumne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Modoc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 Costa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Monterey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Sonoma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051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441006-777F-8324-0880-CC9D73C71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978422"/>
              </p:ext>
            </p:extLst>
          </p:nvPr>
        </p:nvGraphicFramePr>
        <p:xfrm>
          <a:off x="852456" y="789628"/>
          <a:ext cx="10487087" cy="527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1">
            <a:extLst>
              <a:ext uri="{FF2B5EF4-FFF2-40B4-BE49-F238E27FC236}">
                <a16:creationId xmlns:a16="http://schemas.microsoft.com/office/drawing/2014/main" id="{8EE18BED-68C1-07E4-D0CE-9AA9B802C123}"/>
              </a:ext>
            </a:extLst>
          </p:cNvPr>
          <p:cNvSpPr txBox="1">
            <a:spLocks/>
          </p:cNvSpPr>
          <p:nvPr/>
        </p:nvSpPr>
        <p:spPr>
          <a:xfrm>
            <a:off x="948715" y="-87704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CONTAMINANT DISTRIBUTION/CA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19" name="Title 11">
            <a:extLst>
              <a:ext uri="{FF2B5EF4-FFF2-40B4-BE49-F238E27FC236}">
                <a16:creationId xmlns:a16="http://schemas.microsoft.com/office/drawing/2014/main" id="{C784DAEC-8B29-3199-03D3-7146D1ED4002}"/>
              </a:ext>
            </a:extLst>
          </p:cNvPr>
          <p:cNvSpPr txBox="1">
            <a:spLocks/>
          </p:cNvSpPr>
          <p:nvPr/>
        </p:nvSpPr>
        <p:spPr>
          <a:xfrm>
            <a:off x="948715" y="-87704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linkClick r:id="rId2" action="ppaction://hlinkfile"/>
              </a:rPr>
              <a:t>Counties with the top contaminants 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A6BA58-0A4A-2585-56AD-73AC84F9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32" y="849380"/>
            <a:ext cx="7795936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0"/>
            <a:ext cx="7735824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043045"/>
            <a:ext cx="7735824" cy="3944800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No correlation between community classification and the length of time of leak reporting and fixing.</a:t>
            </a:r>
          </a:p>
          <a:p>
            <a:pPr marL="285750" indent="-285750" algn="l">
              <a:buFontTx/>
              <a:buChar char="-"/>
            </a:pPr>
            <a:r>
              <a:rPr lang="en-US" sz="2800" b="1" dirty="0"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The counties with the most disadvantaged have a higher chance to also have a great amount of severely disadvantages communities.</a:t>
            </a:r>
          </a:p>
          <a:p>
            <a:pPr marL="285750" indent="-285750" algn="l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The most common contaminants are concentrated in a few counties.</a:t>
            </a:r>
          </a:p>
          <a:p>
            <a:pPr algn="l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HYPOTHESES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257300"/>
            <a:ext cx="9564624" cy="493318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greater disadvantaged community increases the time with which the leaks get fixed.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Counties with more disadvantaged communities would have a greater number of leaks.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of the amount of the common contaminants are concentrated in a few counties.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Being c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loser to water bodies affects the number of leaks.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0"/>
            <a:ext cx="9144000" cy="1069848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COUNTIES IN CA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0289A3-1435-9441-BB00-40A6FF9C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11" y="1534843"/>
            <a:ext cx="8523178" cy="47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9AB7FB-289B-624D-6ED5-7D45FF93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56" name="Content Placeholder 55" descr="A graph of a graph&#10;&#10;AI-generated content may be incorrect.">
            <a:extLst>
              <a:ext uri="{FF2B5EF4-FFF2-40B4-BE49-F238E27FC236}">
                <a16:creationId xmlns:a16="http://schemas.microsoft.com/office/drawing/2014/main" id="{543702FF-E949-3119-F8AC-CF2696493C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b="7694"/>
          <a:stretch/>
        </p:blipFill>
        <p:spPr>
          <a:xfrm>
            <a:off x="667466" y="1438101"/>
            <a:ext cx="11072249" cy="5110184"/>
          </a:xfr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6C06AD05-FA4E-ED40-2DFC-F1C82396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566928"/>
            <a:ext cx="9994392" cy="687029"/>
          </a:xfrm>
        </p:spPr>
        <p:txBody>
          <a:bodyPr/>
          <a:lstStyle/>
          <a:p>
            <a:pPr algn="ctr"/>
            <a:r>
              <a:rPr lang="en-US" sz="3600" dirty="0"/>
              <a:t>AVERAGE DAYS TO REPORT THE LEAK (TOP 5 COUNTIES)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CCE8E8-C854-5EE5-BAE5-15593367A3F4}"/>
              </a:ext>
            </a:extLst>
          </p:cNvPr>
          <p:cNvSpPr txBox="1"/>
          <p:nvPr/>
        </p:nvSpPr>
        <p:spPr>
          <a:xfrm>
            <a:off x="4799715" y="6421120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 to Report the Leak</a:t>
            </a:r>
          </a:p>
        </p:txBody>
      </p:sp>
    </p:spTree>
    <p:extLst>
      <p:ext uri="{BB962C8B-B14F-4D97-AF65-F5344CB8AC3E}">
        <p14:creationId xmlns:p14="http://schemas.microsoft.com/office/powerpoint/2010/main" val="3416550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309B-43D5-AAF1-F5E5-70C96651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7A5B23-66EE-8171-9E69-C3950B1A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D69CB-BA25-6143-EB46-5921B62BCD23}"/>
              </a:ext>
            </a:extLst>
          </p:cNvPr>
          <p:cNvSpPr txBox="1"/>
          <p:nvPr/>
        </p:nvSpPr>
        <p:spPr>
          <a:xfrm>
            <a:off x="4799715" y="6421120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 to Fix the Leak</a:t>
            </a:r>
          </a:p>
        </p:txBody>
      </p:sp>
      <p:pic>
        <p:nvPicPr>
          <p:cNvPr id="12" name="Content Placeholder 1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9D40D680-5A6E-5B3B-A1C2-3649DF67F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654" b="4423"/>
          <a:stretch/>
        </p:blipFill>
        <p:spPr>
          <a:xfrm>
            <a:off x="648780" y="1273621"/>
            <a:ext cx="10566712" cy="5082871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126056-FDB9-A406-D87F-9822F84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566928"/>
            <a:ext cx="9994392" cy="687029"/>
          </a:xfrm>
        </p:spPr>
        <p:txBody>
          <a:bodyPr/>
          <a:lstStyle/>
          <a:p>
            <a:pPr algn="ctr"/>
            <a:r>
              <a:rPr lang="en-US" sz="3600" dirty="0"/>
              <a:t>AVERAGE DAYS TO FIX THE LEAK (TOP 5 COUNTIES)</a:t>
            </a:r>
          </a:p>
        </p:txBody>
      </p:sp>
    </p:spTree>
    <p:extLst>
      <p:ext uri="{BB962C8B-B14F-4D97-AF65-F5344CB8AC3E}">
        <p14:creationId xmlns:p14="http://schemas.microsoft.com/office/powerpoint/2010/main" val="1267592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67965"/>
            <a:ext cx="9994392" cy="687029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Community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C6E32B-40CB-C38E-7D8F-75D37ABBB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152221"/>
              </p:ext>
            </p:extLst>
          </p:nvPr>
        </p:nvGraphicFramePr>
        <p:xfrm>
          <a:off x="1617308" y="722376"/>
          <a:ext cx="9309608" cy="570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5952744"/>
            <a:ext cx="7763256" cy="905256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F0FBD-FE44-A96A-99DB-64D99DA3A68B}"/>
              </a:ext>
            </a:extLst>
          </p:cNvPr>
          <p:cNvSpPr txBox="1"/>
          <p:nvPr/>
        </p:nvSpPr>
        <p:spPr>
          <a:xfrm>
            <a:off x="6096000" y="6174539"/>
            <a:ext cx="191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BDAF8A2E-DD82-69C2-18E7-3C539EB77703}"/>
              </a:ext>
            </a:extLst>
          </p:cNvPr>
          <p:cNvSpPr txBox="1">
            <a:spLocks/>
          </p:cNvSpPr>
          <p:nvPr/>
        </p:nvSpPr>
        <p:spPr>
          <a:xfrm>
            <a:off x="948715" y="-87704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 there a connection?</a:t>
            </a:r>
          </a:p>
        </p:txBody>
      </p:sp>
      <p:pic>
        <p:nvPicPr>
          <p:cNvPr id="8" name="Picture 7" descr="A graph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53BC67DB-CA32-662B-547E-06885C1A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16"/>
          <a:stretch/>
        </p:blipFill>
        <p:spPr>
          <a:xfrm>
            <a:off x="361925" y="679458"/>
            <a:ext cx="11446323" cy="54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043E6DF-38CD-91FC-3B7D-7846825E86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graph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4057B3C5-442F-5959-3468-A28B1890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20"/>
          <a:stretch/>
        </p:blipFill>
        <p:spPr>
          <a:xfrm>
            <a:off x="711928" y="816520"/>
            <a:ext cx="11154058" cy="5380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13CF9-6919-ACE0-F300-B4407865502D}"/>
              </a:ext>
            </a:extLst>
          </p:cNvPr>
          <p:cNvSpPr txBox="1"/>
          <p:nvPr/>
        </p:nvSpPr>
        <p:spPr>
          <a:xfrm>
            <a:off x="6096000" y="6174539"/>
            <a:ext cx="191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D1B7A8D1-C75A-271F-B2B3-4FEA78BD6CA2}"/>
              </a:ext>
            </a:extLst>
          </p:cNvPr>
          <p:cNvSpPr txBox="1">
            <a:spLocks/>
          </p:cNvSpPr>
          <p:nvPr/>
        </p:nvSpPr>
        <p:spPr>
          <a:xfrm>
            <a:off x="948715" y="-87704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 there a connection?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B25D21B-FC29-AA47-9352-7D73B588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1057066"/>
            <a:ext cx="3621024" cy="919218"/>
          </a:xfrm>
        </p:spPr>
        <p:txBody>
          <a:bodyPr/>
          <a:lstStyle/>
          <a:p>
            <a:r>
              <a:rPr lang="en-US" sz="3200" dirty="0"/>
              <a:t>Longest to Report Leakage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112C860-EA6F-B465-2D92-D77438EA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976284"/>
            <a:ext cx="3621024" cy="2578608"/>
          </a:xfrm>
        </p:spPr>
        <p:txBody>
          <a:bodyPr/>
          <a:lstStyle/>
          <a:p>
            <a:r>
              <a:rPr lang="en-US" sz="2400" dirty="0"/>
              <a:t>San Francisco</a:t>
            </a:r>
          </a:p>
          <a:p>
            <a:r>
              <a:rPr lang="en-US" sz="2400" dirty="0"/>
              <a:t>Yuba</a:t>
            </a:r>
          </a:p>
          <a:p>
            <a:r>
              <a:rPr lang="en-US" sz="2400" dirty="0"/>
              <a:t>Sutter</a:t>
            </a:r>
          </a:p>
          <a:p>
            <a:r>
              <a:rPr lang="en-US" sz="2400" dirty="0"/>
              <a:t>Glenn</a:t>
            </a:r>
          </a:p>
          <a:p>
            <a:r>
              <a:rPr lang="en-US" sz="2400" dirty="0"/>
              <a:t>Stanislaus</a:t>
            </a:r>
          </a:p>
          <a:p>
            <a:endParaRPr lang="en-US" sz="24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D9A80AA-E0E7-9D34-AC83-70C294D9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65571"/>
            <a:ext cx="3621024" cy="941242"/>
          </a:xfrm>
        </p:spPr>
        <p:txBody>
          <a:bodyPr/>
          <a:lstStyle/>
          <a:p>
            <a:r>
              <a:rPr lang="en-US" sz="3200" dirty="0"/>
              <a:t>Longest to Fix Leakage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FBCD571-391C-6FDA-E057-91426594A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06813"/>
            <a:ext cx="3621024" cy="2578608"/>
          </a:xfrm>
        </p:spPr>
        <p:txBody>
          <a:bodyPr/>
          <a:lstStyle/>
          <a:p>
            <a:r>
              <a:rPr lang="en-US" sz="2400" dirty="0"/>
              <a:t>Tuolumne</a:t>
            </a:r>
          </a:p>
          <a:p>
            <a:r>
              <a:rPr lang="en-US" sz="2400" dirty="0"/>
              <a:t>Modoc</a:t>
            </a:r>
          </a:p>
          <a:p>
            <a:r>
              <a:rPr lang="en-US" sz="2400" dirty="0"/>
              <a:t>Contra Costa</a:t>
            </a:r>
          </a:p>
          <a:p>
            <a:r>
              <a:rPr lang="en-US" sz="2400" dirty="0"/>
              <a:t>Monterey</a:t>
            </a:r>
          </a:p>
          <a:p>
            <a:r>
              <a:rPr lang="en-US" sz="2400" dirty="0"/>
              <a:t>Sonoma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09B1CA-046B-CE87-386A-1C036C0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280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Courier New</vt:lpstr>
      <vt:lpstr>Segoe UI Light</vt:lpstr>
      <vt:lpstr>Tw Cen MT</vt:lpstr>
      <vt:lpstr>Office Theme</vt:lpstr>
      <vt:lpstr>CA: A WATER-SIDE VIEW</vt:lpstr>
      <vt:lpstr>HYPOTHESES </vt:lpstr>
      <vt:lpstr>COUNTIES IN CA</vt:lpstr>
      <vt:lpstr>AVERAGE DAYS TO REPORT THE LEAK (TOP 5 COUNTIES)</vt:lpstr>
      <vt:lpstr>AVERAGE DAYS TO FIX THE LEAK (TOP 5 COUNTIES)</vt:lpstr>
      <vt:lpstr>Community classification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2025-02-28T20:01:15Z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