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75" r:id="rId7"/>
    <p:sldId id="278" r:id="rId8"/>
    <p:sldId id="274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by: hisham </a:t>
            </a:r>
            <a:r>
              <a:rPr lang="en-US" dirty="0" err="1"/>
              <a:t>abulfeilat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D277-3644-4AC1-B9E2-379BA393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A992-C754-436D-98BF-C0632982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stands for Artificial Intelligence which means a computer program that is capable of learning that mimic intelligent creature behavior. </a:t>
            </a:r>
          </a:p>
          <a:p>
            <a:r>
              <a:rPr lang="en-US" dirty="0"/>
              <a:t>AI has its own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9668-7566-4CB4-964B-FE9B7983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48AD-9184-4A83-A500-6A884F2E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B1428-C3EA-46A7-9998-EA706C1ED5F4}"/>
              </a:ext>
            </a:extLst>
          </p:cNvPr>
          <p:cNvCxnSpPr>
            <a:cxnSpLocks/>
          </p:cNvCxnSpPr>
          <p:nvPr/>
        </p:nvCxnSpPr>
        <p:spPr>
          <a:xfrm>
            <a:off x="954157" y="3864363"/>
            <a:ext cx="9581321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92C1A-E65A-443B-82D4-C89556BCF335}"/>
              </a:ext>
            </a:extLst>
          </p:cNvPr>
          <p:cNvCxnSpPr/>
          <p:nvPr/>
        </p:nvCxnSpPr>
        <p:spPr>
          <a:xfrm flipV="1">
            <a:off x="1219200" y="3074504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83A0-3011-4E76-986C-8419962EDE97}"/>
              </a:ext>
            </a:extLst>
          </p:cNvPr>
          <p:cNvSpPr/>
          <p:nvPr/>
        </p:nvSpPr>
        <p:spPr>
          <a:xfrm>
            <a:off x="685801" y="2385391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250 BC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“Clepsydra”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A6142-E362-4857-A7E2-B18E7AA33B37}"/>
              </a:ext>
            </a:extLst>
          </p:cNvPr>
          <p:cNvCxnSpPr>
            <a:cxnSpLocks/>
          </p:cNvCxnSpPr>
          <p:nvPr/>
        </p:nvCxnSpPr>
        <p:spPr>
          <a:xfrm flipV="1">
            <a:off x="2817743" y="3034070"/>
            <a:ext cx="0" cy="8302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D0AD54-52FB-430F-9AE4-C025811FBC51}"/>
              </a:ext>
            </a:extLst>
          </p:cNvPr>
          <p:cNvCxnSpPr/>
          <p:nvPr/>
        </p:nvCxnSpPr>
        <p:spPr>
          <a:xfrm flipV="1">
            <a:off x="4313582" y="3034070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F8C805-300C-472A-9C0B-6212DC92E100}"/>
              </a:ext>
            </a:extLst>
          </p:cNvPr>
          <p:cNvCxnSpPr>
            <a:cxnSpLocks/>
          </p:cNvCxnSpPr>
          <p:nvPr/>
        </p:nvCxnSpPr>
        <p:spPr>
          <a:xfrm>
            <a:off x="1530624" y="3951444"/>
            <a:ext cx="0" cy="947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AF347-9677-4E69-8B1D-38EEA64032CC}"/>
              </a:ext>
            </a:extLst>
          </p:cNvPr>
          <p:cNvSpPr/>
          <p:nvPr/>
        </p:nvSpPr>
        <p:spPr>
          <a:xfrm>
            <a:off x="819976" y="4998304"/>
            <a:ext cx="1421296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1929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Gakutensoku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1E79E-BE15-4FFE-8D08-717337812AB2}"/>
              </a:ext>
            </a:extLst>
          </p:cNvPr>
          <p:cNvCxnSpPr>
            <a:cxnSpLocks/>
          </p:cNvCxnSpPr>
          <p:nvPr/>
        </p:nvCxnSpPr>
        <p:spPr>
          <a:xfrm>
            <a:off x="3244837" y="3864362"/>
            <a:ext cx="0" cy="10069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22036F-2ABC-46C6-8DE1-8D67A355F6AC}"/>
              </a:ext>
            </a:extLst>
          </p:cNvPr>
          <p:cNvSpPr/>
          <p:nvPr/>
        </p:nvSpPr>
        <p:spPr>
          <a:xfrm>
            <a:off x="2164813" y="2385391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1939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“ABC”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0909D-7926-4895-B259-6C49F6F0E311}"/>
              </a:ext>
            </a:extLst>
          </p:cNvPr>
          <p:cNvSpPr/>
          <p:nvPr/>
        </p:nvSpPr>
        <p:spPr>
          <a:xfrm>
            <a:off x="2453593" y="4998304"/>
            <a:ext cx="1514060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1943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Perceptrons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A670B-3C7D-4F8B-BAFB-AE15C482A251}"/>
              </a:ext>
            </a:extLst>
          </p:cNvPr>
          <p:cNvSpPr/>
          <p:nvPr/>
        </p:nvSpPr>
        <p:spPr>
          <a:xfrm>
            <a:off x="3586365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1950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“Turing Test”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13738-336C-4B27-A8A9-8DF5E2A27889}"/>
              </a:ext>
            </a:extLst>
          </p:cNvPr>
          <p:cNvSpPr/>
          <p:nvPr/>
        </p:nvSpPr>
        <p:spPr>
          <a:xfrm>
            <a:off x="4132726" y="4998304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1952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“Checkers”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16BEE-B9ED-487A-B1D2-4524F675C72A}"/>
              </a:ext>
            </a:extLst>
          </p:cNvPr>
          <p:cNvCxnSpPr>
            <a:cxnSpLocks/>
          </p:cNvCxnSpPr>
          <p:nvPr/>
        </p:nvCxnSpPr>
        <p:spPr>
          <a:xfrm>
            <a:off x="4931463" y="3823447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962E0A-428C-447D-9F78-862701757E6B}"/>
              </a:ext>
            </a:extLst>
          </p:cNvPr>
          <p:cNvCxnSpPr/>
          <p:nvPr/>
        </p:nvCxnSpPr>
        <p:spPr>
          <a:xfrm flipV="1">
            <a:off x="5916328" y="3074502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824DE-03B3-4489-8C82-3E6488944CC1}"/>
              </a:ext>
            </a:extLst>
          </p:cNvPr>
          <p:cNvSpPr/>
          <p:nvPr/>
        </p:nvSpPr>
        <p:spPr>
          <a:xfrm>
            <a:off x="5211476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Unimate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90B0C-4AF0-46FF-B753-F987F3B4274D}"/>
              </a:ext>
            </a:extLst>
          </p:cNvPr>
          <p:cNvCxnSpPr>
            <a:cxnSpLocks/>
          </p:cNvCxnSpPr>
          <p:nvPr/>
        </p:nvCxnSpPr>
        <p:spPr>
          <a:xfrm>
            <a:off x="6402461" y="3843904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E6295-E6C0-47A3-9A46-8810BDC2B0D6}"/>
              </a:ext>
            </a:extLst>
          </p:cNvPr>
          <p:cNvSpPr/>
          <p:nvPr/>
        </p:nvSpPr>
        <p:spPr>
          <a:xfrm>
            <a:off x="5705060" y="4998304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“Eliza”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1DE141-12E2-40AC-9353-EC31E2AABD39}"/>
              </a:ext>
            </a:extLst>
          </p:cNvPr>
          <p:cNvCxnSpPr/>
          <p:nvPr/>
        </p:nvCxnSpPr>
        <p:spPr>
          <a:xfrm flipV="1">
            <a:off x="7539006" y="3074501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B005B6-F5EA-4B10-8390-2001FE2BA683}"/>
              </a:ext>
            </a:extLst>
          </p:cNvPr>
          <p:cNvSpPr/>
          <p:nvPr/>
        </p:nvSpPr>
        <p:spPr>
          <a:xfrm>
            <a:off x="7277394" y="5003209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“Deep Blue”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54DFE2-B281-4A12-80B5-F6C5D38255BB}"/>
              </a:ext>
            </a:extLst>
          </p:cNvPr>
          <p:cNvCxnSpPr>
            <a:cxnSpLocks/>
          </p:cNvCxnSpPr>
          <p:nvPr/>
        </p:nvCxnSpPr>
        <p:spPr>
          <a:xfrm>
            <a:off x="7982246" y="3823929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A97DF-0592-46DD-B020-F6CFF1A66600}"/>
              </a:ext>
            </a:extLst>
          </p:cNvPr>
          <p:cNvSpPr/>
          <p:nvPr/>
        </p:nvSpPr>
        <p:spPr>
          <a:xfrm>
            <a:off x="8588514" y="2369855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“Kismet”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11F9F3-7168-4D61-A0B7-E60E6706D520}"/>
              </a:ext>
            </a:extLst>
          </p:cNvPr>
          <p:cNvCxnSpPr/>
          <p:nvPr/>
        </p:nvCxnSpPr>
        <p:spPr>
          <a:xfrm flipV="1">
            <a:off x="9293366" y="3034070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92383D-BE70-490B-B1CA-4671D3C16827}"/>
              </a:ext>
            </a:extLst>
          </p:cNvPr>
          <p:cNvSpPr/>
          <p:nvPr/>
        </p:nvSpPr>
        <p:spPr>
          <a:xfrm>
            <a:off x="8925617" y="5003209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“AIBO”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A8122F-C493-4206-A5F7-CBC5B97918FD}"/>
              </a:ext>
            </a:extLst>
          </p:cNvPr>
          <p:cNvCxnSpPr>
            <a:cxnSpLocks/>
          </p:cNvCxnSpPr>
          <p:nvPr/>
        </p:nvCxnSpPr>
        <p:spPr>
          <a:xfrm>
            <a:off x="9630470" y="3823929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08F4B9-B598-4A70-8857-F40C907F0F55}"/>
              </a:ext>
            </a:extLst>
          </p:cNvPr>
          <p:cNvSpPr/>
          <p:nvPr/>
        </p:nvSpPr>
        <p:spPr>
          <a:xfrm>
            <a:off x="6899995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“Shakey”</a:t>
            </a:r>
          </a:p>
        </p:txBody>
      </p:sp>
    </p:spTree>
    <p:extLst>
      <p:ext uri="{BB962C8B-B14F-4D97-AF65-F5344CB8AC3E}">
        <p14:creationId xmlns:p14="http://schemas.microsoft.com/office/powerpoint/2010/main" val="40420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9668-7566-4CB4-964B-FE9B7983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48AD-9184-4A83-A500-6A884F2E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B1428-C3EA-46A7-9998-EA706C1ED5F4}"/>
              </a:ext>
            </a:extLst>
          </p:cNvPr>
          <p:cNvCxnSpPr>
            <a:cxnSpLocks/>
          </p:cNvCxnSpPr>
          <p:nvPr/>
        </p:nvCxnSpPr>
        <p:spPr>
          <a:xfrm>
            <a:off x="954157" y="3864363"/>
            <a:ext cx="9581321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92C1A-E65A-443B-82D4-C89556BCF335}"/>
              </a:ext>
            </a:extLst>
          </p:cNvPr>
          <p:cNvCxnSpPr/>
          <p:nvPr/>
        </p:nvCxnSpPr>
        <p:spPr>
          <a:xfrm flipV="1">
            <a:off x="1366630" y="305404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83A0-3011-4E76-986C-8419962EDE97}"/>
              </a:ext>
            </a:extLst>
          </p:cNvPr>
          <p:cNvSpPr/>
          <p:nvPr/>
        </p:nvSpPr>
        <p:spPr>
          <a:xfrm>
            <a:off x="848238" y="2411627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“Roomba”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A6142-E362-4857-A7E2-B18E7AA33B37}"/>
              </a:ext>
            </a:extLst>
          </p:cNvPr>
          <p:cNvCxnSpPr>
            <a:cxnSpLocks/>
          </p:cNvCxnSpPr>
          <p:nvPr/>
        </p:nvCxnSpPr>
        <p:spPr>
          <a:xfrm flipV="1">
            <a:off x="3145558" y="3034070"/>
            <a:ext cx="0" cy="8302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D0AD54-52FB-430F-9AE4-C025811FBC51}"/>
              </a:ext>
            </a:extLst>
          </p:cNvPr>
          <p:cNvCxnSpPr/>
          <p:nvPr/>
        </p:nvCxnSpPr>
        <p:spPr>
          <a:xfrm flipV="1">
            <a:off x="4993486" y="307450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F8C805-300C-472A-9C0B-6212DC92E100}"/>
              </a:ext>
            </a:extLst>
          </p:cNvPr>
          <p:cNvCxnSpPr>
            <a:cxnSpLocks/>
          </p:cNvCxnSpPr>
          <p:nvPr/>
        </p:nvCxnSpPr>
        <p:spPr>
          <a:xfrm>
            <a:off x="1967946" y="3944454"/>
            <a:ext cx="0" cy="947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AF347-9677-4E69-8B1D-38EEA64032CC}"/>
              </a:ext>
            </a:extLst>
          </p:cNvPr>
          <p:cNvSpPr/>
          <p:nvPr/>
        </p:nvSpPr>
        <p:spPr>
          <a:xfrm>
            <a:off x="1257298" y="5007750"/>
            <a:ext cx="1421296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“Watson”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1E79E-BE15-4FFE-8D08-717337812AB2}"/>
              </a:ext>
            </a:extLst>
          </p:cNvPr>
          <p:cNvCxnSpPr>
            <a:cxnSpLocks/>
          </p:cNvCxnSpPr>
          <p:nvPr/>
        </p:nvCxnSpPr>
        <p:spPr>
          <a:xfrm>
            <a:off x="4088677" y="3884819"/>
            <a:ext cx="0" cy="10069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22036F-2ABC-46C6-8DE1-8D67A355F6AC}"/>
              </a:ext>
            </a:extLst>
          </p:cNvPr>
          <p:cNvSpPr/>
          <p:nvPr/>
        </p:nvSpPr>
        <p:spPr>
          <a:xfrm>
            <a:off x="2504486" y="2400607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“Siri”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0909D-7926-4895-B259-6C49F6F0E311}"/>
              </a:ext>
            </a:extLst>
          </p:cNvPr>
          <p:cNvSpPr/>
          <p:nvPr/>
        </p:nvSpPr>
        <p:spPr>
          <a:xfrm>
            <a:off x="3331647" y="5002727"/>
            <a:ext cx="1514060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1943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“Eugene”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A670B-3C7D-4F8B-BAFB-AE15C482A251}"/>
              </a:ext>
            </a:extLst>
          </p:cNvPr>
          <p:cNvSpPr/>
          <p:nvPr/>
        </p:nvSpPr>
        <p:spPr>
          <a:xfrm>
            <a:off x="4303005" y="240060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“Alexa”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13738-336C-4B27-A8A9-8DF5E2A27889}"/>
              </a:ext>
            </a:extLst>
          </p:cNvPr>
          <p:cNvSpPr/>
          <p:nvPr/>
        </p:nvSpPr>
        <p:spPr>
          <a:xfrm>
            <a:off x="5712710" y="500272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“Sofia”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16BEE-B9ED-487A-B1D2-4524F675C72A}"/>
              </a:ext>
            </a:extLst>
          </p:cNvPr>
          <p:cNvCxnSpPr>
            <a:cxnSpLocks/>
          </p:cNvCxnSpPr>
          <p:nvPr/>
        </p:nvCxnSpPr>
        <p:spPr>
          <a:xfrm>
            <a:off x="6474780" y="3901168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962E0A-428C-447D-9F78-862701757E6B}"/>
              </a:ext>
            </a:extLst>
          </p:cNvPr>
          <p:cNvCxnSpPr/>
          <p:nvPr/>
        </p:nvCxnSpPr>
        <p:spPr>
          <a:xfrm flipV="1">
            <a:off x="7476954" y="3054043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824DE-03B3-4489-8C82-3E6488944CC1}"/>
              </a:ext>
            </a:extLst>
          </p:cNvPr>
          <p:cNvSpPr/>
          <p:nvPr/>
        </p:nvSpPr>
        <p:spPr>
          <a:xfrm>
            <a:off x="6772102" y="2400607"/>
            <a:ext cx="1409705" cy="628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“Home”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90B0C-4AF0-46FF-B753-F987F3B4274D}"/>
              </a:ext>
            </a:extLst>
          </p:cNvPr>
          <p:cNvCxnSpPr>
            <a:cxnSpLocks/>
          </p:cNvCxnSpPr>
          <p:nvPr/>
        </p:nvCxnSpPr>
        <p:spPr>
          <a:xfrm>
            <a:off x="8583277" y="3864362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E6295-E6C0-47A3-9A46-8810BDC2B0D6}"/>
              </a:ext>
            </a:extLst>
          </p:cNvPr>
          <p:cNvSpPr/>
          <p:nvPr/>
        </p:nvSpPr>
        <p:spPr>
          <a:xfrm>
            <a:off x="7900883" y="4993915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“BERT”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1DE141-12E2-40AC-9353-EC31E2AABD39}"/>
              </a:ext>
            </a:extLst>
          </p:cNvPr>
          <p:cNvCxnSpPr/>
          <p:nvPr/>
        </p:nvCxnSpPr>
        <p:spPr>
          <a:xfrm flipV="1">
            <a:off x="9605668" y="305404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08F4B9-B598-4A70-8857-F40C907F0F55}"/>
              </a:ext>
            </a:extLst>
          </p:cNvPr>
          <p:cNvSpPr/>
          <p:nvPr/>
        </p:nvSpPr>
        <p:spPr>
          <a:xfrm>
            <a:off x="8687095" y="2374757"/>
            <a:ext cx="1787101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OpenAI</a:t>
            </a:r>
            <a:r>
              <a:rPr lang="en-US" dirty="0">
                <a:solidFill>
                  <a:schemeClr val="bg1"/>
                </a:solidFill>
              </a:rPr>
              <a:t> GPT-3,”</a:t>
            </a:r>
          </a:p>
        </p:txBody>
      </p:sp>
    </p:spTree>
    <p:extLst>
      <p:ext uri="{BB962C8B-B14F-4D97-AF65-F5344CB8AC3E}">
        <p14:creationId xmlns:p14="http://schemas.microsoft.com/office/powerpoint/2010/main" val="31028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172" y="1211581"/>
            <a:ext cx="5473952" cy="3589019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0132A7-3C4D-4482-9EBD-3FB635E4C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8" y="4800600"/>
            <a:ext cx="7197726" cy="14054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DD0A-537B-426D-B1B3-0AE20EB3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4C2-3221-4448-A86B-C056FB45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Rangaiah, M., 2021. History of Artificial Intelligence with Timeline | Analytics Steps. [online] Analyticssteps.com. Available at: &lt;https://www.analyticssteps.com/blogs/history-artificial-intelligence-ai&gt; [Accessed 18 October 2021].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Warwick, K., 2012. Artificial intelligence The Basics 1st edition. 1st ed. Routledge, pp.2-12.</a:t>
            </a:r>
          </a:p>
        </p:txBody>
      </p:sp>
    </p:spTree>
    <p:extLst>
      <p:ext uri="{BB962C8B-B14F-4D97-AF65-F5344CB8AC3E}">
        <p14:creationId xmlns:p14="http://schemas.microsoft.com/office/powerpoint/2010/main" val="40657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203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AI</vt:lpstr>
      <vt:lpstr>What is ai</vt:lpstr>
      <vt:lpstr>History of ai</vt:lpstr>
      <vt:lpstr>History of ai (CONT’D)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hisham ziad</dc:creator>
  <cp:lastModifiedBy>hisham ziad</cp:lastModifiedBy>
  <cp:revision>4</cp:revision>
  <dcterms:created xsi:type="dcterms:W3CDTF">2021-10-18T08:45:49Z</dcterms:created>
  <dcterms:modified xsi:type="dcterms:W3CDTF">2021-10-18T15:50:53Z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