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0" r:id="rId6"/>
    <p:sldId id="275" r:id="rId7"/>
    <p:sldId id="278" r:id="rId8"/>
    <p:sldId id="274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by: hisham </a:t>
            </a:r>
            <a:r>
              <a:rPr lang="en-US" dirty="0" err="1"/>
              <a:t>abulfeilat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D277-3644-4AC1-B9E2-379BA393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A992-C754-436D-98BF-C0632982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stands for Artificial Intelligence which means a computer program that is capable of learning that mimic intelligent creature behavior. </a:t>
            </a:r>
          </a:p>
          <a:p>
            <a:r>
              <a:rPr lang="en-US" dirty="0"/>
              <a:t>AI has its own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9668-7566-4CB4-964B-FE9B7983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48AD-9184-4A83-A500-6A884F2E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B1428-C3EA-46A7-9998-EA706C1ED5F4}"/>
              </a:ext>
            </a:extLst>
          </p:cNvPr>
          <p:cNvCxnSpPr>
            <a:cxnSpLocks/>
          </p:cNvCxnSpPr>
          <p:nvPr/>
        </p:nvCxnSpPr>
        <p:spPr>
          <a:xfrm>
            <a:off x="954157" y="3864363"/>
            <a:ext cx="9581321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D92C1A-E65A-443B-82D4-C89556BCF335}"/>
              </a:ext>
            </a:extLst>
          </p:cNvPr>
          <p:cNvCxnSpPr/>
          <p:nvPr/>
        </p:nvCxnSpPr>
        <p:spPr>
          <a:xfrm flipV="1">
            <a:off x="1219200" y="3074504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83A0-3011-4E76-986C-8419962EDE97}"/>
              </a:ext>
            </a:extLst>
          </p:cNvPr>
          <p:cNvSpPr/>
          <p:nvPr/>
        </p:nvSpPr>
        <p:spPr>
          <a:xfrm>
            <a:off x="685801" y="2385391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250 BC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“Clepsydra”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A6142-E362-4857-A7E2-B18E7AA33B37}"/>
              </a:ext>
            </a:extLst>
          </p:cNvPr>
          <p:cNvCxnSpPr>
            <a:cxnSpLocks/>
          </p:cNvCxnSpPr>
          <p:nvPr/>
        </p:nvCxnSpPr>
        <p:spPr>
          <a:xfrm flipV="1">
            <a:off x="2817743" y="3034070"/>
            <a:ext cx="0" cy="8302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D0AD54-52FB-430F-9AE4-C025811FBC51}"/>
              </a:ext>
            </a:extLst>
          </p:cNvPr>
          <p:cNvCxnSpPr/>
          <p:nvPr/>
        </p:nvCxnSpPr>
        <p:spPr>
          <a:xfrm flipV="1">
            <a:off x="4313582" y="3034070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F8C805-300C-472A-9C0B-6212DC92E100}"/>
              </a:ext>
            </a:extLst>
          </p:cNvPr>
          <p:cNvCxnSpPr>
            <a:cxnSpLocks/>
          </p:cNvCxnSpPr>
          <p:nvPr/>
        </p:nvCxnSpPr>
        <p:spPr>
          <a:xfrm>
            <a:off x="1530624" y="3951444"/>
            <a:ext cx="0" cy="9472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AF347-9677-4E69-8B1D-38EEA64032CC}"/>
              </a:ext>
            </a:extLst>
          </p:cNvPr>
          <p:cNvSpPr/>
          <p:nvPr/>
        </p:nvSpPr>
        <p:spPr>
          <a:xfrm>
            <a:off x="819976" y="4998304"/>
            <a:ext cx="1421296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1929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Gakutensoku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1E79E-BE15-4FFE-8D08-717337812AB2}"/>
              </a:ext>
            </a:extLst>
          </p:cNvPr>
          <p:cNvCxnSpPr>
            <a:cxnSpLocks/>
          </p:cNvCxnSpPr>
          <p:nvPr/>
        </p:nvCxnSpPr>
        <p:spPr>
          <a:xfrm>
            <a:off x="3244837" y="3864362"/>
            <a:ext cx="0" cy="100692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22036F-2ABC-46C6-8DE1-8D67A355F6AC}"/>
              </a:ext>
            </a:extLst>
          </p:cNvPr>
          <p:cNvSpPr/>
          <p:nvPr/>
        </p:nvSpPr>
        <p:spPr>
          <a:xfrm>
            <a:off x="2164813" y="2385391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1939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“ABC”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80909D-7926-4895-B259-6C49F6F0E311}"/>
              </a:ext>
            </a:extLst>
          </p:cNvPr>
          <p:cNvSpPr/>
          <p:nvPr/>
        </p:nvSpPr>
        <p:spPr>
          <a:xfrm>
            <a:off x="2453593" y="4998304"/>
            <a:ext cx="1514060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1943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Perceptrons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A670B-3C7D-4F8B-BAFB-AE15C482A251}"/>
              </a:ext>
            </a:extLst>
          </p:cNvPr>
          <p:cNvSpPr/>
          <p:nvPr/>
        </p:nvSpPr>
        <p:spPr>
          <a:xfrm>
            <a:off x="3586365" y="237475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1950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“Turing Test”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13738-336C-4B27-A8A9-8DF5E2A27889}"/>
              </a:ext>
            </a:extLst>
          </p:cNvPr>
          <p:cNvSpPr/>
          <p:nvPr/>
        </p:nvSpPr>
        <p:spPr>
          <a:xfrm>
            <a:off x="4132726" y="4998304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1952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“Checkers”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16BEE-B9ED-487A-B1D2-4524F675C72A}"/>
              </a:ext>
            </a:extLst>
          </p:cNvPr>
          <p:cNvCxnSpPr>
            <a:cxnSpLocks/>
          </p:cNvCxnSpPr>
          <p:nvPr/>
        </p:nvCxnSpPr>
        <p:spPr>
          <a:xfrm>
            <a:off x="4931463" y="3823447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962E0A-428C-447D-9F78-862701757E6B}"/>
              </a:ext>
            </a:extLst>
          </p:cNvPr>
          <p:cNvCxnSpPr/>
          <p:nvPr/>
        </p:nvCxnSpPr>
        <p:spPr>
          <a:xfrm flipV="1">
            <a:off x="5916328" y="3074502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824DE-03B3-4489-8C82-3E6488944CC1}"/>
              </a:ext>
            </a:extLst>
          </p:cNvPr>
          <p:cNvSpPr/>
          <p:nvPr/>
        </p:nvSpPr>
        <p:spPr>
          <a:xfrm>
            <a:off x="5211476" y="237475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1961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Unimate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490B0C-4AF0-46FF-B753-F987F3B4274D}"/>
              </a:ext>
            </a:extLst>
          </p:cNvPr>
          <p:cNvCxnSpPr>
            <a:cxnSpLocks/>
          </p:cNvCxnSpPr>
          <p:nvPr/>
        </p:nvCxnSpPr>
        <p:spPr>
          <a:xfrm>
            <a:off x="6402461" y="3843904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FE6295-E6C0-47A3-9A46-8810BDC2B0D6}"/>
              </a:ext>
            </a:extLst>
          </p:cNvPr>
          <p:cNvSpPr/>
          <p:nvPr/>
        </p:nvSpPr>
        <p:spPr>
          <a:xfrm>
            <a:off x="5705060" y="4998304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1966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“Eliza”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1DE141-12E2-40AC-9353-EC31E2AABD39}"/>
              </a:ext>
            </a:extLst>
          </p:cNvPr>
          <p:cNvCxnSpPr/>
          <p:nvPr/>
        </p:nvCxnSpPr>
        <p:spPr>
          <a:xfrm flipV="1">
            <a:off x="7539006" y="3074501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B005B6-F5EA-4B10-8390-2001FE2BA683}"/>
              </a:ext>
            </a:extLst>
          </p:cNvPr>
          <p:cNvSpPr/>
          <p:nvPr/>
        </p:nvSpPr>
        <p:spPr>
          <a:xfrm>
            <a:off x="7277394" y="5003209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1997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“Deep Blue”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54DFE2-B281-4A12-80B5-F6C5D38255BB}"/>
              </a:ext>
            </a:extLst>
          </p:cNvPr>
          <p:cNvCxnSpPr>
            <a:cxnSpLocks/>
          </p:cNvCxnSpPr>
          <p:nvPr/>
        </p:nvCxnSpPr>
        <p:spPr>
          <a:xfrm>
            <a:off x="7982246" y="3823929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A97DF-0592-46DD-B020-F6CFF1A66600}"/>
              </a:ext>
            </a:extLst>
          </p:cNvPr>
          <p:cNvSpPr/>
          <p:nvPr/>
        </p:nvSpPr>
        <p:spPr>
          <a:xfrm>
            <a:off x="8588514" y="2369855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“Kismet”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11F9F3-7168-4D61-A0B7-E60E6706D520}"/>
              </a:ext>
            </a:extLst>
          </p:cNvPr>
          <p:cNvCxnSpPr/>
          <p:nvPr/>
        </p:nvCxnSpPr>
        <p:spPr>
          <a:xfrm flipV="1">
            <a:off x="9293366" y="3034070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392383D-BE70-490B-B1CA-4671D3C16827}"/>
              </a:ext>
            </a:extLst>
          </p:cNvPr>
          <p:cNvSpPr/>
          <p:nvPr/>
        </p:nvSpPr>
        <p:spPr>
          <a:xfrm>
            <a:off x="8925617" y="5003209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1999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“AIBO”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A8122F-C493-4206-A5F7-CBC5B97918FD}"/>
              </a:ext>
            </a:extLst>
          </p:cNvPr>
          <p:cNvCxnSpPr>
            <a:cxnSpLocks/>
          </p:cNvCxnSpPr>
          <p:nvPr/>
        </p:nvCxnSpPr>
        <p:spPr>
          <a:xfrm>
            <a:off x="9630470" y="3823929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08F4B9-B598-4A70-8857-F40C907F0F55}"/>
              </a:ext>
            </a:extLst>
          </p:cNvPr>
          <p:cNvSpPr/>
          <p:nvPr/>
        </p:nvSpPr>
        <p:spPr>
          <a:xfrm>
            <a:off x="6899995" y="237475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1966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“Shakey”</a:t>
            </a:r>
          </a:p>
        </p:txBody>
      </p:sp>
    </p:spTree>
    <p:extLst>
      <p:ext uri="{BB962C8B-B14F-4D97-AF65-F5344CB8AC3E}">
        <p14:creationId xmlns:p14="http://schemas.microsoft.com/office/powerpoint/2010/main" val="404204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9668-7566-4CB4-964B-FE9B7983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ai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48AD-9184-4A83-A500-6A884F2E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B1428-C3EA-46A7-9998-EA706C1ED5F4}"/>
              </a:ext>
            </a:extLst>
          </p:cNvPr>
          <p:cNvCxnSpPr>
            <a:cxnSpLocks/>
          </p:cNvCxnSpPr>
          <p:nvPr/>
        </p:nvCxnSpPr>
        <p:spPr>
          <a:xfrm>
            <a:off x="954157" y="3864363"/>
            <a:ext cx="9581321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D92C1A-E65A-443B-82D4-C89556BCF335}"/>
              </a:ext>
            </a:extLst>
          </p:cNvPr>
          <p:cNvCxnSpPr/>
          <p:nvPr/>
        </p:nvCxnSpPr>
        <p:spPr>
          <a:xfrm flipV="1">
            <a:off x="1366630" y="3054045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183A0-3011-4E76-986C-8419962EDE97}"/>
              </a:ext>
            </a:extLst>
          </p:cNvPr>
          <p:cNvSpPr/>
          <p:nvPr/>
        </p:nvSpPr>
        <p:spPr>
          <a:xfrm>
            <a:off x="848238" y="2411627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“Roomba”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8A6142-E362-4857-A7E2-B18E7AA33B37}"/>
              </a:ext>
            </a:extLst>
          </p:cNvPr>
          <p:cNvCxnSpPr>
            <a:cxnSpLocks/>
          </p:cNvCxnSpPr>
          <p:nvPr/>
        </p:nvCxnSpPr>
        <p:spPr>
          <a:xfrm flipV="1">
            <a:off x="3145558" y="3034070"/>
            <a:ext cx="0" cy="83029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D0AD54-52FB-430F-9AE4-C025811FBC51}"/>
              </a:ext>
            </a:extLst>
          </p:cNvPr>
          <p:cNvCxnSpPr/>
          <p:nvPr/>
        </p:nvCxnSpPr>
        <p:spPr>
          <a:xfrm flipV="1">
            <a:off x="4993486" y="3074505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F8C805-300C-472A-9C0B-6212DC92E100}"/>
              </a:ext>
            </a:extLst>
          </p:cNvPr>
          <p:cNvCxnSpPr>
            <a:cxnSpLocks/>
          </p:cNvCxnSpPr>
          <p:nvPr/>
        </p:nvCxnSpPr>
        <p:spPr>
          <a:xfrm>
            <a:off x="1967946" y="3944454"/>
            <a:ext cx="0" cy="9472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AF347-9677-4E69-8B1D-38EEA64032CC}"/>
              </a:ext>
            </a:extLst>
          </p:cNvPr>
          <p:cNvSpPr/>
          <p:nvPr/>
        </p:nvSpPr>
        <p:spPr>
          <a:xfrm>
            <a:off x="1257298" y="5007750"/>
            <a:ext cx="1421296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“Watson”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71E79E-BE15-4FFE-8D08-717337812AB2}"/>
              </a:ext>
            </a:extLst>
          </p:cNvPr>
          <p:cNvCxnSpPr>
            <a:cxnSpLocks/>
          </p:cNvCxnSpPr>
          <p:nvPr/>
        </p:nvCxnSpPr>
        <p:spPr>
          <a:xfrm>
            <a:off x="4088677" y="3884819"/>
            <a:ext cx="0" cy="100692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022036F-2ABC-46C6-8DE1-8D67A355F6AC}"/>
              </a:ext>
            </a:extLst>
          </p:cNvPr>
          <p:cNvSpPr/>
          <p:nvPr/>
        </p:nvSpPr>
        <p:spPr>
          <a:xfrm>
            <a:off x="2504486" y="2400607"/>
            <a:ext cx="128214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“Siri”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80909D-7926-4895-B259-6C49F6F0E311}"/>
              </a:ext>
            </a:extLst>
          </p:cNvPr>
          <p:cNvSpPr/>
          <p:nvPr/>
        </p:nvSpPr>
        <p:spPr>
          <a:xfrm>
            <a:off x="3331647" y="5002727"/>
            <a:ext cx="1514060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2014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“Eugene”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A670B-3C7D-4F8B-BAFB-AE15C482A251}"/>
              </a:ext>
            </a:extLst>
          </p:cNvPr>
          <p:cNvSpPr/>
          <p:nvPr/>
        </p:nvSpPr>
        <p:spPr>
          <a:xfrm>
            <a:off x="4303005" y="240060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“Alexa”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13738-336C-4B27-A8A9-8DF5E2A27889}"/>
              </a:ext>
            </a:extLst>
          </p:cNvPr>
          <p:cNvSpPr/>
          <p:nvPr/>
        </p:nvSpPr>
        <p:spPr>
          <a:xfrm>
            <a:off x="5712710" y="5002727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“Sofia”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16BEE-B9ED-487A-B1D2-4524F675C72A}"/>
              </a:ext>
            </a:extLst>
          </p:cNvPr>
          <p:cNvCxnSpPr>
            <a:cxnSpLocks/>
          </p:cNvCxnSpPr>
          <p:nvPr/>
        </p:nvCxnSpPr>
        <p:spPr>
          <a:xfrm>
            <a:off x="6474780" y="3901168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962E0A-428C-447D-9F78-862701757E6B}"/>
              </a:ext>
            </a:extLst>
          </p:cNvPr>
          <p:cNvCxnSpPr/>
          <p:nvPr/>
        </p:nvCxnSpPr>
        <p:spPr>
          <a:xfrm flipV="1">
            <a:off x="7476954" y="3054043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824DE-03B3-4489-8C82-3E6488944CC1}"/>
              </a:ext>
            </a:extLst>
          </p:cNvPr>
          <p:cNvSpPr/>
          <p:nvPr/>
        </p:nvSpPr>
        <p:spPr>
          <a:xfrm>
            <a:off x="6772102" y="2400607"/>
            <a:ext cx="1409705" cy="6286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2016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“Home”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490B0C-4AF0-46FF-B753-F987F3B4274D}"/>
              </a:ext>
            </a:extLst>
          </p:cNvPr>
          <p:cNvCxnSpPr>
            <a:cxnSpLocks/>
          </p:cNvCxnSpPr>
          <p:nvPr/>
        </p:nvCxnSpPr>
        <p:spPr>
          <a:xfrm>
            <a:off x="8583277" y="3864362"/>
            <a:ext cx="0" cy="104783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8FE6295-E6C0-47A3-9A46-8810BDC2B0D6}"/>
              </a:ext>
            </a:extLst>
          </p:cNvPr>
          <p:cNvSpPr/>
          <p:nvPr/>
        </p:nvSpPr>
        <p:spPr>
          <a:xfrm>
            <a:off x="7900883" y="4993915"/>
            <a:ext cx="1409705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“BERT”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1DE141-12E2-40AC-9353-EC31E2AABD39}"/>
              </a:ext>
            </a:extLst>
          </p:cNvPr>
          <p:cNvCxnSpPr/>
          <p:nvPr/>
        </p:nvCxnSpPr>
        <p:spPr>
          <a:xfrm flipV="1">
            <a:off x="9605668" y="3054045"/>
            <a:ext cx="0" cy="7898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C08F4B9-B598-4A70-8857-F40C907F0F55}"/>
              </a:ext>
            </a:extLst>
          </p:cNvPr>
          <p:cNvSpPr/>
          <p:nvPr/>
        </p:nvSpPr>
        <p:spPr>
          <a:xfrm>
            <a:off x="8687095" y="2374757"/>
            <a:ext cx="1787101" cy="608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</a:rPr>
              <a:t>OpenAI</a:t>
            </a:r>
            <a:r>
              <a:rPr lang="en-US" dirty="0">
                <a:solidFill>
                  <a:schemeClr val="bg1"/>
                </a:solidFill>
              </a:rPr>
              <a:t> GPT-3,”</a:t>
            </a:r>
          </a:p>
        </p:txBody>
      </p:sp>
    </p:spTree>
    <p:extLst>
      <p:ext uri="{BB962C8B-B14F-4D97-AF65-F5344CB8AC3E}">
        <p14:creationId xmlns:p14="http://schemas.microsoft.com/office/powerpoint/2010/main" val="310288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2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D9E0036-D626-45D9-B0FA-B920385A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5255" y="0"/>
            <a:ext cx="7516746" cy="6858000"/>
          </a:xfrm>
          <a:custGeom>
            <a:avLst/>
            <a:gdLst>
              <a:gd name="connsiteX0" fmla="*/ 1291364 w 7516746"/>
              <a:gd name="connsiteY0" fmla="*/ 0 h 6858000"/>
              <a:gd name="connsiteX1" fmla="*/ 7516746 w 7516746"/>
              <a:gd name="connsiteY1" fmla="*/ 0 h 6858000"/>
              <a:gd name="connsiteX2" fmla="*/ 7516746 w 7516746"/>
              <a:gd name="connsiteY2" fmla="*/ 6858000 h 6858000"/>
              <a:gd name="connsiteX3" fmla="*/ 0 w 7516746"/>
              <a:gd name="connsiteY3" fmla="*/ 6858000 h 6858000"/>
              <a:gd name="connsiteX4" fmla="*/ 25045 w 7516746"/>
              <a:gd name="connsiteY4" fmla="*/ 6702325 h 6858000"/>
              <a:gd name="connsiteX5" fmla="*/ 48913 w 7516746"/>
              <a:gd name="connsiteY5" fmla="*/ 6547334 h 6858000"/>
              <a:gd name="connsiteX6" fmla="*/ 72277 w 7516746"/>
              <a:gd name="connsiteY6" fmla="*/ 6391658 h 6858000"/>
              <a:gd name="connsiteX7" fmla="*/ 92280 w 7516746"/>
              <a:gd name="connsiteY7" fmla="*/ 6235295 h 6858000"/>
              <a:gd name="connsiteX8" fmla="*/ 112452 w 7516746"/>
              <a:gd name="connsiteY8" fmla="*/ 6079619 h 6858000"/>
              <a:gd name="connsiteX9" fmla="*/ 131277 w 7516746"/>
              <a:gd name="connsiteY9" fmla="*/ 5923256 h 6858000"/>
              <a:gd name="connsiteX10" fmla="*/ 147413 w 7516746"/>
              <a:gd name="connsiteY10" fmla="*/ 5768951 h 6858000"/>
              <a:gd name="connsiteX11" fmla="*/ 162710 w 7516746"/>
              <a:gd name="connsiteY11" fmla="*/ 5612589 h 6858000"/>
              <a:gd name="connsiteX12" fmla="*/ 176662 w 7516746"/>
              <a:gd name="connsiteY12" fmla="*/ 5456912 h 6858000"/>
              <a:gd name="connsiteX13" fmla="*/ 188763 w 7516746"/>
              <a:gd name="connsiteY13" fmla="*/ 5303979 h 6858000"/>
              <a:gd name="connsiteX14" fmla="*/ 200866 w 7516746"/>
              <a:gd name="connsiteY14" fmla="*/ 5148988 h 6858000"/>
              <a:gd name="connsiteX15" fmla="*/ 210951 w 7516746"/>
              <a:gd name="connsiteY15" fmla="*/ 4996055 h 6858000"/>
              <a:gd name="connsiteX16" fmla="*/ 218851 w 7516746"/>
              <a:gd name="connsiteY16" fmla="*/ 4843121 h 6858000"/>
              <a:gd name="connsiteX17" fmla="*/ 227088 w 7516746"/>
              <a:gd name="connsiteY17" fmla="*/ 4690874 h 6858000"/>
              <a:gd name="connsiteX18" fmla="*/ 233979 w 7516746"/>
              <a:gd name="connsiteY18" fmla="*/ 4539998 h 6858000"/>
              <a:gd name="connsiteX19" fmla="*/ 238854 w 7516746"/>
              <a:gd name="connsiteY19" fmla="*/ 4390493 h 6858000"/>
              <a:gd name="connsiteX20" fmla="*/ 243057 w 7516746"/>
              <a:gd name="connsiteY20" fmla="*/ 4240989 h 6858000"/>
              <a:gd name="connsiteX21" fmla="*/ 247090 w 7516746"/>
              <a:gd name="connsiteY21" fmla="*/ 4092856 h 6858000"/>
              <a:gd name="connsiteX22" fmla="*/ 248940 w 7516746"/>
              <a:gd name="connsiteY22" fmla="*/ 3946781 h 6858000"/>
              <a:gd name="connsiteX23" fmla="*/ 250956 w 7516746"/>
              <a:gd name="connsiteY23" fmla="*/ 3800705 h 6858000"/>
              <a:gd name="connsiteX24" fmla="*/ 251965 w 7516746"/>
              <a:gd name="connsiteY24" fmla="*/ 3656687 h 6858000"/>
              <a:gd name="connsiteX25" fmla="*/ 250956 w 7516746"/>
              <a:gd name="connsiteY25" fmla="*/ 3514041 h 6858000"/>
              <a:gd name="connsiteX26" fmla="*/ 250956 w 7516746"/>
              <a:gd name="connsiteY26" fmla="*/ 3372766 h 6858000"/>
              <a:gd name="connsiteX27" fmla="*/ 248940 w 7516746"/>
              <a:gd name="connsiteY27" fmla="*/ 3232863 h 6858000"/>
              <a:gd name="connsiteX28" fmla="*/ 245914 w 7516746"/>
              <a:gd name="connsiteY28" fmla="*/ 3095703 h 6858000"/>
              <a:gd name="connsiteX29" fmla="*/ 243057 w 7516746"/>
              <a:gd name="connsiteY29" fmla="*/ 2959915 h 6858000"/>
              <a:gd name="connsiteX30" fmla="*/ 239863 w 7516746"/>
              <a:gd name="connsiteY30" fmla="*/ 2826869 h 6858000"/>
              <a:gd name="connsiteX31" fmla="*/ 234989 w 7516746"/>
              <a:gd name="connsiteY31" fmla="*/ 2694510 h 6858000"/>
              <a:gd name="connsiteX32" fmla="*/ 229777 w 7516746"/>
              <a:gd name="connsiteY32" fmla="*/ 2564209 h 6858000"/>
              <a:gd name="connsiteX33" fmla="*/ 225071 w 7516746"/>
              <a:gd name="connsiteY33" fmla="*/ 2436650 h 6858000"/>
              <a:gd name="connsiteX34" fmla="*/ 211792 w 7516746"/>
              <a:gd name="connsiteY34" fmla="*/ 2187704 h 6858000"/>
              <a:gd name="connsiteX35" fmla="*/ 197673 w 7516746"/>
              <a:gd name="connsiteY35" fmla="*/ 1949046 h 6858000"/>
              <a:gd name="connsiteX36" fmla="*/ 182880 w 7516746"/>
              <a:gd name="connsiteY36" fmla="*/ 1719989 h 6858000"/>
              <a:gd name="connsiteX37" fmla="*/ 166575 w 7516746"/>
              <a:gd name="connsiteY37" fmla="*/ 1503276 h 6858000"/>
              <a:gd name="connsiteX38" fmla="*/ 149598 w 7516746"/>
              <a:gd name="connsiteY38" fmla="*/ 1296164 h 6858000"/>
              <a:gd name="connsiteX39" fmla="*/ 131277 w 7516746"/>
              <a:gd name="connsiteY39" fmla="*/ 1104140 h 6858000"/>
              <a:gd name="connsiteX40" fmla="*/ 113291 w 7516746"/>
              <a:gd name="connsiteY40" fmla="*/ 923775 h 6858000"/>
              <a:gd name="connsiteX41" fmla="*/ 95627 w 7516746"/>
              <a:gd name="connsiteY41" fmla="*/ 760771 h 6858000"/>
              <a:gd name="connsiteX42" fmla="*/ 109181 w 7516746"/>
              <a:gd name="connsiteY42" fmla="*/ 757382 h 6858000"/>
              <a:gd name="connsiteX43" fmla="*/ 192309 w 7516746"/>
              <a:gd name="connsiteY43" fmla="*/ 701964 h 6858000"/>
              <a:gd name="connsiteX44" fmla="*/ 220018 w 7516746"/>
              <a:gd name="connsiteY44" fmla="*/ 683491 h 6858000"/>
              <a:gd name="connsiteX45" fmla="*/ 247727 w 7516746"/>
              <a:gd name="connsiteY45" fmla="*/ 665018 h 6858000"/>
              <a:gd name="connsiteX46" fmla="*/ 275436 w 7516746"/>
              <a:gd name="connsiteY46" fmla="*/ 655782 h 6858000"/>
              <a:gd name="connsiteX47" fmla="*/ 303145 w 7516746"/>
              <a:gd name="connsiteY47" fmla="*/ 637309 h 6858000"/>
              <a:gd name="connsiteX48" fmla="*/ 330854 w 7516746"/>
              <a:gd name="connsiteY48" fmla="*/ 628073 h 6858000"/>
              <a:gd name="connsiteX49" fmla="*/ 386272 w 7516746"/>
              <a:gd name="connsiteY49" fmla="*/ 591127 h 6858000"/>
              <a:gd name="connsiteX50" fmla="*/ 441690 w 7516746"/>
              <a:gd name="connsiteY50" fmla="*/ 554182 h 6858000"/>
              <a:gd name="connsiteX51" fmla="*/ 469400 w 7516746"/>
              <a:gd name="connsiteY51" fmla="*/ 535709 h 6858000"/>
              <a:gd name="connsiteX52" fmla="*/ 497109 w 7516746"/>
              <a:gd name="connsiteY52" fmla="*/ 526473 h 6858000"/>
              <a:gd name="connsiteX53" fmla="*/ 580236 w 7516746"/>
              <a:gd name="connsiteY53" fmla="*/ 461818 h 6858000"/>
              <a:gd name="connsiteX54" fmla="*/ 607945 w 7516746"/>
              <a:gd name="connsiteY54" fmla="*/ 443345 h 6858000"/>
              <a:gd name="connsiteX55" fmla="*/ 663363 w 7516746"/>
              <a:gd name="connsiteY55" fmla="*/ 397164 h 6858000"/>
              <a:gd name="connsiteX56" fmla="*/ 746490 w 7516746"/>
              <a:gd name="connsiteY56" fmla="*/ 341745 h 6858000"/>
              <a:gd name="connsiteX57" fmla="*/ 774200 w 7516746"/>
              <a:gd name="connsiteY57" fmla="*/ 323273 h 6858000"/>
              <a:gd name="connsiteX58" fmla="*/ 792672 w 7516746"/>
              <a:gd name="connsiteY58" fmla="*/ 295564 h 6858000"/>
              <a:gd name="connsiteX59" fmla="*/ 820381 w 7516746"/>
              <a:gd name="connsiteY59" fmla="*/ 286327 h 6858000"/>
              <a:gd name="connsiteX60" fmla="*/ 848090 w 7516746"/>
              <a:gd name="connsiteY60" fmla="*/ 267855 h 6858000"/>
              <a:gd name="connsiteX61" fmla="*/ 875800 w 7516746"/>
              <a:gd name="connsiteY61" fmla="*/ 258618 h 6858000"/>
              <a:gd name="connsiteX62" fmla="*/ 931218 w 7516746"/>
              <a:gd name="connsiteY62" fmla="*/ 221673 h 6858000"/>
              <a:gd name="connsiteX63" fmla="*/ 958927 w 7516746"/>
              <a:gd name="connsiteY63" fmla="*/ 203200 h 6858000"/>
              <a:gd name="connsiteX64" fmla="*/ 995872 w 7516746"/>
              <a:gd name="connsiteY64" fmla="*/ 184727 h 6858000"/>
              <a:gd name="connsiteX65" fmla="*/ 1051290 w 7516746"/>
              <a:gd name="connsiteY65" fmla="*/ 157018 h 6858000"/>
              <a:gd name="connsiteX66" fmla="*/ 1088236 w 7516746"/>
              <a:gd name="connsiteY66" fmla="*/ 129309 h 6858000"/>
              <a:gd name="connsiteX67" fmla="*/ 1115945 w 7516746"/>
              <a:gd name="connsiteY67" fmla="*/ 110836 h 6858000"/>
              <a:gd name="connsiteX68" fmla="*/ 1171363 w 7516746"/>
              <a:gd name="connsiteY68" fmla="*/ 73891 h 6858000"/>
              <a:gd name="connsiteX69" fmla="*/ 1199072 w 7516746"/>
              <a:gd name="connsiteY69" fmla="*/ 55418 h 6858000"/>
              <a:gd name="connsiteX70" fmla="*/ 1226781 w 7516746"/>
              <a:gd name="connsiteY70" fmla="*/ 46182 h 6858000"/>
              <a:gd name="connsiteX71" fmla="*/ 1282200 w 7516746"/>
              <a:gd name="connsiteY71" fmla="*/ 92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7516746" h="6858000">
                <a:moveTo>
                  <a:pt x="1291364" y="0"/>
                </a:moveTo>
                <a:lnTo>
                  <a:pt x="7516746" y="0"/>
                </a:lnTo>
                <a:lnTo>
                  <a:pt x="7516746" y="6858000"/>
                </a:lnTo>
                <a:lnTo>
                  <a:pt x="0" y="6858000"/>
                </a:lnTo>
                <a:lnTo>
                  <a:pt x="25045" y="6702325"/>
                </a:lnTo>
                <a:lnTo>
                  <a:pt x="48913" y="6547334"/>
                </a:lnTo>
                <a:lnTo>
                  <a:pt x="72277" y="6391658"/>
                </a:lnTo>
                <a:lnTo>
                  <a:pt x="92280" y="6235295"/>
                </a:lnTo>
                <a:lnTo>
                  <a:pt x="112452" y="6079619"/>
                </a:lnTo>
                <a:lnTo>
                  <a:pt x="131277" y="5923256"/>
                </a:lnTo>
                <a:lnTo>
                  <a:pt x="147413" y="5768951"/>
                </a:lnTo>
                <a:lnTo>
                  <a:pt x="162710" y="5612589"/>
                </a:lnTo>
                <a:lnTo>
                  <a:pt x="176662" y="5456912"/>
                </a:lnTo>
                <a:lnTo>
                  <a:pt x="188763" y="5303979"/>
                </a:lnTo>
                <a:lnTo>
                  <a:pt x="200866" y="5148988"/>
                </a:lnTo>
                <a:lnTo>
                  <a:pt x="210951" y="4996055"/>
                </a:lnTo>
                <a:lnTo>
                  <a:pt x="218851" y="4843121"/>
                </a:lnTo>
                <a:lnTo>
                  <a:pt x="227088" y="4690874"/>
                </a:lnTo>
                <a:lnTo>
                  <a:pt x="233979" y="4539998"/>
                </a:lnTo>
                <a:lnTo>
                  <a:pt x="238854" y="4390493"/>
                </a:lnTo>
                <a:lnTo>
                  <a:pt x="243057" y="4240989"/>
                </a:lnTo>
                <a:lnTo>
                  <a:pt x="247090" y="4092856"/>
                </a:lnTo>
                <a:lnTo>
                  <a:pt x="248940" y="3946781"/>
                </a:lnTo>
                <a:lnTo>
                  <a:pt x="250956" y="3800705"/>
                </a:lnTo>
                <a:lnTo>
                  <a:pt x="251965" y="3656687"/>
                </a:lnTo>
                <a:lnTo>
                  <a:pt x="250956" y="3514041"/>
                </a:lnTo>
                <a:lnTo>
                  <a:pt x="250956" y="3372766"/>
                </a:lnTo>
                <a:lnTo>
                  <a:pt x="248940" y="3232863"/>
                </a:lnTo>
                <a:lnTo>
                  <a:pt x="245914" y="3095703"/>
                </a:lnTo>
                <a:lnTo>
                  <a:pt x="243057" y="2959915"/>
                </a:lnTo>
                <a:lnTo>
                  <a:pt x="239863" y="2826869"/>
                </a:lnTo>
                <a:lnTo>
                  <a:pt x="234989" y="2694510"/>
                </a:lnTo>
                <a:lnTo>
                  <a:pt x="229777" y="2564209"/>
                </a:lnTo>
                <a:lnTo>
                  <a:pt x="225071" y="2436650"/>
                </a:lnTo>
                <a:lnTo>
                  <a:pt x="211792" y="2187704"/>
                </a:lnTo>
                <a:lnTo>
                  <a:pt x="197673" y="1949046"/>
                </a:lnTo>
                <a:lnTo>
                  <a:pt x="182880" y="1719989"/>
                </a:lnTo>
                <a:lnTo>
                  <a:pt x="166575" y="1503276"/>
                </a:lnTo>
                <a:lnTo>
                  <a:pt x="149598" y="1296164"/>
                </a:lnTo>
                <a:lnTo>
                  <a:pt x="131277" y="1104140"/>
                </a:lnTo>
                <a:lnTo>
                  <a:pt x="113291" y="923775"/>
                </a:lnTo>
                <a:lnTo>
                  <a:pt x="95627" y="760771"/>
                </a:lnTo>
                <a:lnTo>
                  <a:pt x="109181" y="757382"/>
                </a:lnTo>
                <a:lnTo>
                  <a:pt x="192309" y="701964"/>
                </a:lnTo>
                <a:lnTo>
                  <a:pt x="220018" y="683491"/>
                </a:lnTo>
                <a:cubicBezTo>
                  <a:pt x="229254" y="677333"/>
                  <a:pt x="237196" y="668528"/>
                  <a:pt x="247727" y="665018"/>
                </a:cubicBezTo>
                <a:lnTo>
                  <a:pt x="275436" y="655782"/>
                </a:lnTo>
                <a:cubicBezTo>
                  <a:pt x="284672" y="649624"/>
                  <a:pt x="293216" y="642273"/>
                  <a:pt x="303145" y="637309"/>
                </a:cubicBezTo>
                <a:cubicBezTo>
                  <a:pt x="311853" y="632955"/>
                  <a:pt x="322343" y="632801"/>
                  <a:pt x="330854" y="628073"/>
                </a:cubicBezTo>
                <a:cubicBezTo>
                  <a:pt x="350262" y="617291"/>
                  <a:pt x="367799" y="603442"/>
                  <a:pt x="386272" y="591127"/>
                </a:cubicBezTo>
                <a:lnTo>
                  <a:pt x="441690" y="554182"/>
                </a:lnTo>
                <a:cubicBezTo>
                  <a:pt x="450927" y="548024"/>
                  <a:pt x="458869" y="539219"/>
                  <a:pt x="469400" y="535709"/>
                </a:cubicBezTo>
                <a:lnTo>
                  <a:pt x="497109" y="526473"/>
                </a:lnTo>
                <a:cubicBezTo>
                  <a:pt x="540517" y="483065"/>
                  <a:pt x="513950" y="506010"/>
                  <a:pt x="580236" y="461818"/>
                </a:cubicBezTo>
                <a:cubicBezTo>
                  <a:pt x="589472" y="455660"/>
                  <a:pt x="601285" y="452226"/>
                  <a:pt x="607945" y="443345"/>
                </a:cubicBezTo>
                <a:cubicBezTo>
                  <a:pt x="641496" y="398611"/>
                  <a:pt x="621050" y="411268"/>
                  <a:pt x="663363" y="397164"/>
                </a:cubicBezTo>
                <a:lnTo>
                  <a:pt x="746490" y="341745"/>
                </a:lnTo>
                <a:lnTo>
                  <a:pt x="774200" y="323273"/>
                </a:lnTo>
                <a:cubicBezTo>
                  <a:pt x="780357" y="314037"/>
                  <a:pt x="784004" y="302499"/>
                  <a:pt x="792672" y="295564"/>
                </a:cubicBezTo>
                <a:cubicBezTo>
                  <a:pt x="800274" y="289482"/>
                  <a:pt x="811673" y="290681"/>
                  <a:pt x="820381" y="286327"/>
                </a:cubicBezTo>
                <a:cubicBezTo>
                  <a:pt x="830310" y="281363"/>
                  <a:pt x="838161" y="272819"/>
                  <a:pt x="848090" y="267855"/>
                </a:cubicBezTo>
                <a:cubicBezTo>
                  <a:pt x="856798" y="263501"/>
                  <a:pt x="867289" y="263346"/>
                  <a:pt x="875800" y="258618"/>
                </a:cubicBezTo>
                <a:cubicBezTo>
                  <a:pt x="895207" y="247836"/>
                  <a:pt x="912745" y="233988"/>
                  <a:pt x="931218" y="221673"/>
                </a:cubicBezTo>
                <a:cubicBezTo>
                  <a:pt x="940454" y="215515"/>
                  <a:pt x="948998" y="208165"/>
                  <a:pt x="958927" y="203200"/>
                </a:cubicBezTo>
                <a:cubicBezTo>
                  <a:pt x="971242" y="197042"/>
                  <a:pt x="983917" y="191558"/>
                  <a:pt x="995872" y="184727"/>
                </a:cubicBezTo>
                <a:cubicBezTo>
                  <a:pt x="1046004" y="156080"/>
                  <a:pt x="1000488" y="173953"/>
                  <a:pt x="1051290" y="157018"/>
                </a:cubicBezTo>
                <a:cubicBezTo>
                  <a:pt x="1063605" y="147782"/>
                  <a:pt x="1075709" y="138257"/>
                  <a:pt x="1088236" y="129309"/>
                </a:cubicBezTo>
                <a:cubicBezTo>
                  <a:pt x="1097269" y="122857"/>
                  <a:pt x="1107417" y="117943"/>
                  <a:pt x="1115945" y="110836"/>
                </a:cubicBezTo>
                <a:cubicBezTo>
                  <a:pt x="1162069" y="72399"/>
                  <a:pt x="1122668" y="90122"/>
                  <a:pt x="1171363" y="73891"/>
                </a:cubicBezTo>
                <a:cubicBezTo>
                  <a:pt x="1180599" y="67733"/>
                  <a:pt x="1189143" y="60382"/>
                  <a:pt x="1199072" y="55418"/>
                </a:cubicBezTo>
                <a:cubicBezTo>
                  <a:pt x="1207780" y="51064"/>
                  <a:pt x="1219178" y="52264"/>
                  <a:pt x="1226781" y="46182"/>
                </a:cubicBezTo>
                <a:cubicBezTo>
                  <a:pt x="1284770" y="-208"/>
                  <a:pt x="1197349" y="30450"/>
                  <a:pt x="1282200" y="92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172" y="1211581"/>
            <a:ext cx="5473952" cy="3589019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0132A7-3C4D-4482-9EBD-3FB635E4C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8" y="4800600"/>
            <a:ext cx="7197726" cy="14054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DD0A-537B-426D-B1B3-0AE20EB3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34C2-3221-4448-A86B-C056FB45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Rangaiah, M., 2021. History of Artificial Intelligence with Timeline | Analytics Steps. [online] Analyticssteps.com. Available at: &lt;https://www.analyticssteps.com/blogs/history-artificial-intelligence-ai&gt; [Accessed 18 October 2021].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Warwick, K., 2012. Artificial intelligence The Basics 1st edition. 1st ed. Routledge, pp.2-12.</a:t>
            </a:r>
          </a:p>
        </p:txBody>
      </p:sp>
    </p:spTree>
    <p:extLst>
      <p:ext uri="{BB962C8B-B14F-4D97-AF65-F5344CB8AC3E}">
        <p14:creationId xmlns:p14="http://schemas.microsoft.com/office/powerpoint/2010/main" val="40657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203</Words>
  <Application>Microsoft Office PowerPoint</Application>
  <PresentationFormat>Widescreen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AI</vt:lpstr>
      <vt:lpstr>What is ai</vt:lpstr>
      <vt:lpstr>History of ai</vt:lpstr>
      <vt:lpstr>History of ai (CONT’D)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hisham ziad</dc:creator>
  <cp:lastModifiedBy>hisham ziad</cp:lastModifiedBy>
  <cp:revision>5</cp:revision>
  <dcterms:created xsi:type="dcterms:W3CDTF">2021-10-18T08:45:49Z</dcterms:created>
  <dcterms:modified xsi:type="dcterms:W3CDTF">2021-10-21T08:07:36Z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