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4635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643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20562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20236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0604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89978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0946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1012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6949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781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678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2507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2586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1645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4834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9945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1798395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am-solutions.com/industries/internet-of-thing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A0AB-FAB2-46C5-8A77-B9ED3257531E}"/>
              </a:ext>
            </a:extLst>
          </p:cNvPr>
          <p:cNvSpPr>
            <a:spLocks noGrp="1"/>
          </p:cNvSpPr>
          <p:nvPr>
            <p:ph type="ctrTitle"/>
          </p:nvPr>
        </p:nvSpPr>
        <p:spPr>
          <a:xfrm>
            <a:off x="1507067" y="-722489"/>
            <a:ext cx="7766936" cy="5757333"/>
          </a:xfrm>
        </p:spPr>
        <p:txBody>
          <a:bodyPr/>
          <a:lstStyle/>
          <a:p>
            <a:r>
              <a:rPr lang="en-US" dirty="0"/>
              <a:t>ai -driven exploration and prediction of company registration with Registrar of </a:t>
            </a:r>
            <a:r>
              <a:rPr lang="en-US" dirty="0" err="1"/>
              <a:t>of</a:t>
            </a:r>
            <a:r>
              <a:rPr lang="en-US" dirty="0"/>
              <a:t> companies ideas</a:t>
            </a:r>
            <a:br>
              <a:rPr lang="en-US" dirty="0"/>
            </a:br>
            <a:endParaRPr lang="en-US" dirty="0"/>
          </a:p>
        </p:txBody>
      </p:sp>
      <p:sp>
        <p:nvSpPr>
          <p:cNvPr id="3" name="Subtitle 2">
            <a:extLst>
              <a:ext uri="{FF2B5EF4-FFF2-40B4-BE49-F238E27FC236}">
                <a16:creationId xmlns:a16="http://schemas.microsoft.com/office/drawing/2014/main" id="{D5D80646-96D3-0AB7-0630-4395E7931F02}"/>
              </a:ext>
            </a:extLst>
          </p:cNvPr>
          <p:cNvSpPr>
            <a:spLocks noGrp="1"/>
          </p:cNvSpPr>
          <p:nvPr>
            <p:ph type="subTitle" idx="1"/>
          </p:nvPr>
        </p:nvSpPr>
        <p:spPr>
          <a:xfrm>
            <a:off x="8207021" y="3851386"/>
            <a:ext cx="2111023" cy="2673592"/>
          </a:xfrm>
        </p:spPr>
        <p:txBody>
          <a:bodyPr>
            <a:normAutofit fontScale="92500" lnSpcReduction="20000"/>
          </a:bodyPr>
          <a:lstStyle/>
          <a:p>
            <a:r>
              <a:rPr lang="en-IN" dirty="0"/>
              <a:t>By</a:t>
            </a:r>
          </a:p>
          <a:p>
            <a:r>
              <a:rPr lang="en-IN" dirty="0"/>
              <a:t>Agnes </a:t>
            </a:r>
            <a:r>
              <a:rPr lang="en-IN" dirty="0" err="1"/>
              <a:t>godwin.M</a:t>
            </a:r>
            <a:endParaRPr lang="en-IN" dirty="0"/>
          </a:p>
          <a:p>
            <a:r>
              <a:rPr lang="en-IN" dirty="0"/>
              <a:t>Kamil </a:t>
            </a:r>
            <a:r>
              <a:rPr lang="en-IN" dirty="0" err="1"/>
              <a:t>hisham.N</a:t>
            </a:r>
            <a:endParaRPr lang="en-IN" dirty="0"/>
          </a:p>
          <a:p>
            <a:r>
              <a:rPr lang="en-IN" dirty="0"/>
              <a:t>Mohammed </a:t>
            </a:r>
            <a:r>
              <a:rPr lang="en-IN" dirty="0" err="1"/>
              <a:t>Fahim.A</a:t>
            </a:r>
            <a:endParaRPr lang="en-IN" dirty="0"/>
          </a:p>
          <a:p>
            <a:r>
              <a:rPr lang="en-IN" dirty="0" err="1"/>
              <a:t>Najeeb.s</a:t>
            </a:r>
            <a:endParaRPr lang="en-IN" dirty="0"/>
          </a:p>
          <a:p>
            <a:r>
              <a:rPr lang="en-IN" dirty="0" err="1"/>
              <a:t>Abubacker</a:t>
            </a:r>
            <a:r>
              <a:rPr lang="en-IN" dirty="0"/>
              <a:t> </a:t>
            </a:r>
            <a:r>
              <a:rPr lang="en-IN" dirty="0" err="1"/>
              <a:t>siddiq.M</a:t>
            </a:r>
            <a:endParaRPr lang="en-IN" dirty="0"/>
          </a:p>
          <a:p>
            <a:r>
              <a:rPr lang="en-IN" dirty="0"/>
              <a:t>Ahamed </a:t>
            </a:r>
            <a:r>
              <a:rPr lang="en-IN" dirty="0" err="1"/>
              <a:t>alphan.N</a:t>
            </a:r>
            <a:endParaRPr lang="en-US" dirty="0"/>
          </a:p>
        </p:txBody>
      </p:sp>
    </p:spTree>
    <p:extLst>
      <p:ext uri="{BB962C8B-B14F-4D97-AF65-F5344CB8AC3E}">
        <p14:creationId xmlns:p14="http://schemas.microsoft.com/office/powerpoint/2010/main" val="8892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2758-19B3-4ACE-2383-85A58C3BE098}"/>
              </a:ext>
            </a:extLst>
          </p:cNvPr>
          <p:cNvSpPr>
            <a:spLocks noGrp="1"/>
          </p:cNvSpPr>
          <p:nvPr>
            <p:ph type="title"/>
          </p:nvPr>
        </p:nvSpPr>
        <p:spPr/>
        <p:txBody>
          <a:bodyPr/>
          <a:lstStyle/>
          <a:p>
            <a:r>
              <a:rPr lang="en-IN" dirty="0"/>
              <a:t>Retail</a:t>
            </a:r>
            <a:endParaRPr lang="en-US" dirty="0"/>
          </a:p>
        </p:txBody>
      </p:sp>
      <p:sp>
        <p:nvSpPr>
          <p:cNvPr id="3" name="Content Placeholder 2">
            <a:extLst>
              <a:ext uri="{FF2B5EF4-FFF2-40B4-BE49-F238E27FC236}">
                <a16:creationId xmlns:a16="http://schemas.microsoft.com/office/drawing/2014/main" id="{21BF7F69-12F5-AA40-5854-0E2AEB6925DD}"/>
              </a:ext>
            </a:extLst>
          </p:cNvPr>
          <p:cNvSpPr>
            <a:spLocks noGrp="1"/>
          </p:cNvSpPr>
          <p:nvPr>
            <p:ph idx="1"/>
          </p:nvPr>
        </p:nvSpPr>
        <p:spPr/>
        <p:txBody>
          <a:bodyPr>
            <a:normAutofit fontScale="92500" lnSpcReduction="20000"/>
          </a:bodyPr>
          <a:lstStyle/>
          <a:p>
            <a:pPr algn="l" rtl="0">
              <a:buFont typeface="Arial" panose="020B0604020202020204" pitchFamily="34" charset="0"/>
              <a:buChar char="•"/>
            </a:pPr>
            <a:r>
              <a:rPr lang="en-US" b="1" i="0" dirty="0">
                <a:solidFill>
                  <a:srgbClr val="282525"/>
                </a:solidFill>
                <a:effectLst/>
                <a:latin typeface="Lato"/>
              </a:rPr>
              <a:t>Predictive marketing.</a:t>
            </a:r>
            <a:r>
              <a:rPr lang="en-US" b="0" i="0" dirty="0">
                <a:solidFill>
                  <a:srgbClr val="282525"/>
                </a:solidFill>
                <a:effectLst/>
                <a:latin typeface="Lato"/>
              </a:rPr>
              <a:t> Advanced algorithms analyze market trends, buying habits and personal details of customers to further identify buying patterns and perform customer segmentation. Specialists can optimize </a:t>
            </a:r>
            <a:r>
              <a:rPr lang="en-US" b="0" i="1" dirty="0">
                <a:solidFill>
                  <a:srgbClr val="282525"/>
                </a:solidFill>
                <a:effectLst/>
                <a:latin typeface="Lato"/>
              </a:rPr>
              <a:t>marketing campaigns</a:t>
            </a:r>
            <a:r>
              <a:rPr lang="en-US" b="0" i="0" dirty="0">
                <a:solidFill>
                  <a:srgbClr val="282525"/>
                </a:solidFill>
                <a:effectLst/>
                <a:latin typeface="Lato"/>
              </a:rPr>
              <a:t>, create </a:t>
            </a:r>
            <a:r>
              <a:rPr lang="en-US" b="0" i="1" dirty="0">
                <a:solidFill>
                  <a:srgbClr val="282525"/>
                </a:solidFill>
                <a:effectLst/>
                <a:latin typeface="Lato"/>
              </a:rPr>
              <a:t>personalized recommendations</a:t>
            </a:r>
            <a:r>
              <a:rPr lang="en-US" b="0" i="0" dirty="0">
                <a:solidFill>
                  <a:srgbClr val="282525"/>
                </a:solidFill>
                <a:effectLst/>
                <a:latin typeface="Lato"/>
              </a:rPr>
              <a:t> and </a:t>
            </a:r>
            <a:r>
              <a:rPr lang="en-US" b="0" i="1" dirty="0">
                <a:solidFill>
                  <a:srgbClr val="282525"/>
                </a:solidFill>
                <a:effectLst/>
                <a:latin typeface="Lato"/>
              </a:rPr>
              <a:t>forecast sales based on such insights</a:t>
            </a:r>
            <a:r>
              <a:rPr lang="en-US" b="0" i="0" dirty="0">
                <a:solidFill>
                  <a:srgbClr val="282525"/>
                </a:solidFill>
                <a:effectLst/>
                <a:latin typeface="Lato"/>
              </a:rPr>
              <a:t>. Such analytics results in increased income and improved customer retention.</a:t>
            </a:r>
          </a:p>
          <a:p>
            <a:pPr algn="l" rtl="0">
              <a:buFont typeface="Arial" panose="020B0604020202020204" pitchFamily="34" charset="0"/>
              <a:buChar char="•"/>
            </a:pPr>
            <a:r>
              <a:rPr lang="en-US" b="1" i="0" dirty="0">
                <a:solidFill>
                  <a:srgbClr val="282525"/>
                </a:solidFill>
                <a:effectLst/>
                <a:latin typeface="Lato"/>
              </a:rPr>
              <a:t>Predictive inventory.</a:t>
            </a:r>
            <a:r>
              <a:rPr lang="en-US" b="0" i="0" dirty="0">
                <a:solidFill>
                  <a:srgbClr val="282525"/>
                </a:solidFill>
                <a:effectLst/>
                <a:latin typeface="Lato"/>
              </a:rPr>
              <a:t> Intelligent analytics algorithms analyze various factors (region, season, buying habits) to forecast the demand for various products. In this way, retailers determine the </a:t>
            </a:r>
            <a:r>
              <a:rPr lang="en-US" b="0" i="1" dirty="0">
                <a:solidFill>
                  <a:srgbClr val="282525"/>
                </a:solidFill>
                <a:effectLst/>
                <a:latin typeface="Lato"/>
              </a:rPr>
              <a:t>optimal inventory level </a:t>
            </a:r>
            <a:r>
              <a:rPr lang="en-US" b="0" i="0" dirty="0">
                <a:solidFill>
                  <a:srgbClr val="282525"/>
                </a:solidFill>
                <a:effectLst/>
                <a:latin typeface="Lato"/>
              </a:rPr>
              <a:t>to meet the demand, which helps them avoid overstocking or, on the contrary, running out of needed goods.</a:t>
            </a:r>
          </a:p>
          <a:p>
            <a:pPr algn="l" rtl="0">
              <a:buFont typeface="Arial" panose="020B0604020202020204" pitchFamily="34" charset="0"/>
              <a:buChar char="•"/>
            </a:pPr>
            <a:r>
              <a:rPr lang="en-US" b="1" i="0" dirty="0">
                <a:solidFill>
                  <a:srgbClr val="282525"/>
                </a:solidFill>
                <a:effectLst/>
                <a:latin typeface="Lato"/>
              </a:rPr>
              <a:t>Predictive supply chain.</a:t>
            </a:r>
            <a:r>
              <a:rPr lang="en-US" b="0" i="0" dirty="0">
                <a:solidFill>
                  <a:srgbClr val="282525"/>
                </a:solidFill>
                <a:effectLst/>
                <a:latin typeface="Lato"/>
              </a:rPr>
              <a:t> Predictive analytics algorithms help companies optimize several aspects of supply chains. Firstly, they make logistics more efficient by determining the </a:t>
            </a:r>
            <a:r>
              <a:rPr lang="en-US" b="0" i="1" dirty="0">
                <a:solidFill>
                  <a:srgbClr val="282525"/>
                </a:solidFill>
                <a:effectLst/>
                <a:latin typeface="Lato"/>
              </a:rPr>
              <a:t>fastest and most cost-efficient routes </a:t>
            </a:r>
            <a:r>
              <a:rPr lang="en-US" b="0" i="0" dirty="0">
                <a:solidFill>
                  <a:srgbClr val="282525"/>
                </a:solidFill>
                <a:effectLst/>
                <a:latin typeface="Lato"/>
              </a:rPr>
              <a:t>considering toll roads, traffic, weather conditions, etc. Secondly, trackers monitor </a:t>
            </a:r>
            <a:r>
              <a:rPr lang="en-US" b="0" i="1" dirty="0">
                <a:solidFill>
                  <a:srgbClr val="282525"/>
                </a:solidFill>
                <a:effectLst/>
                <a:latin typeface="Lato"/>
              </a:rPr>
              <a:t>fuel consumption and driving behavior</a:t>
            </a:r>
            <a:r>
              <a:rPr lang="en-US" b="0" i="0" dirty="0">
                <a:solidFill>
                  <a:srgbClr val="282525"/>
                </a:solidFill>
                <a:effectLst/>
                <a:latin typeface="Lato"/>
              </a:rPr>
              <a:t>, thus reducing transport costs. And thirdly, sensors monitor the conditions of machines and their components, </a:t>
            </a:r>
            <a:r>
              <a:rPr lang="en-US" b="0" i="1" dirty="0">
                <a:solidFill>
                  <a:srgbClr val="282525"/>
                </a:solidFill>
                <a:effectLst/>
                <a:latin typeface="Lato"/>
              </a:rPr>
              <a:t>anticipating technical maintenance </a:t>
            </a:r>
            <a:r>
              <a:rPr lang="en-US" b="0" i="0" dirty="0">
                <a:solidFill>
                  <a:srgbClr val="282525"/>
                </a:solidFill>
                <a:effectLst/>
                <a:latin typeface="Lato"/>
              </a:rPr>
              <a:t>and avoiding downtime.</a:t>
            </a:r>
          </a:p>
          <a:p>
            <a:endParaRPr lang="en-US" dirty="0"/>
          </a:p>
        </p:txBody>
      </p:sp>
    </p:spTree>
    <p:extLst>
      <p:ext uri="{BB962C8B-B14F-4D97-AF65-F5344CB8AC3E}">
        <p14:creationId xmlns:p14="http://schemas.microsoft.com/office/powerpoint/2010/main" val="180836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1515-230D-8E25-3B4B-0E20607651C7}"/>
              </a:ext>
            </a:extLst>
          </p:cNvPr>
          <p:cNvSpPr>
            <a:spLocks noGrp="1"/>
          </p:cNvSpPr>
          <p:nvPr>
            <p:ph type="title"/>
          </p:nvPr>
        </p:nvSpPr>
        <p:spPr/>
        <p:txBody>
          <a:bodyPr>
            <a:normAutofit fontScale="90000"/>
          </a:bodyPr>
          <a:lstStyle/>
          <a:p>
            <a:pPr rtl="0"/>
            <a:r>
              <a:rPr lang="en-US" b="0" i="0" dirty="0">
                <a:solidFill>
                  <a:srgbClr val="000000"/>
                </a:solidFill>
                <a:effectLst/>
                <a:latin typeface="Open Sans"/>
              </a:rPr>
              <a:t>Healthcare</a:t>
            </a:r>
            <a:br>
              <a:rPr lang="en-US" b="0" i="0" dirty="0">
                <a:solidFill>
                  <a:srgbClr val="000000"/>
                </a:solidFill>
                <a:effectLst/>
                <a:latin typeface="Open Sans"/>
              </a:rPr>
            </a:br>
            <a:br>
              <a:rPr lang="en-US" dirty="0"/>
            </a:br>
            <a:endParaRPr lang="en-US" dirty="0"/>
          </a:p>
        </p:txBody>
      </p:sp>
      <p:sp>
        <p:nvSpPr>
          <p:cNvPr id="3" name="Content Placeholder 2">
            <a:extLst>
              <a:ext uri="{FF2B5EF4-FFF2-40B4-BE49-F238E27FC236}">
                <a16:creationId xmlns:a16="http://schemas.microsoft.com/office/drawing/2014/main" id="{AFC42C85-A802-85EB-5678-E96CAF236951}"/>
              </a:ext>
            </a:extLst>
          </p:cNvPr>
          <p:cNvSpPr>
            <a:spLocks noGrp="1"/>
          </p:cNvSpPr>
          <p:nvPr>
            <p:ph idx="1"/>
          </p:nvPr>
        </p:nvSpPr>
        <p:spPr/>
        <p:txBody>
          <a:bodyPr/>
          <a:lstStyle/>
          <a:p>
            <a:pPr algn="l" rtl="0"/>
            <a:r>
              <a:rPr lang="en-US" b="0" i="0" dirty="0">
                <a:solidFill>
                  <a:srgbClr val="282525"/>
                </a:solidFill>
                <a:effectLst/>
                <a:latin typeface="Lato"/>
              </a:rPr>
              <a:t>An increasing number of medical institutions worldwide now implement software systems to their processes, meaning that they collect a wealth of data about patients and their health conditions. This provides a full range of opportunities for predictive analytics. By analyzing and comparing historical data to current data, intelligent algorithms can:</a:t>
            </a:r>
          </a:p>
          <a:p>
            <a:pPr algn="l" rtl="0">
              <a:buFont typeface="Arial" panose="020B0604020202020204" pitchFamily="34" charset="0"/>
              <a:buChar char="•"/>
            </a:pPr>
            <a:r>
              <a:rPr lang="en-US" b="0" i="0" dirty="0">
                <a:solidFill>
                  <a:srgbClr val="282525"/>
                </a:solidFill>
                <a:effectLst/>
                <a:latin typeface="Lato"/>
              </a:rPr>
              <a:t>reveal prerequisites for diseases and suggest preventive treatment</a:t>
            </a:r>
          </a:p>
          <a:p>
            <a:pPr algn="l" rtl="0">
              <a:buFont typeface="Arial" panose="020B0604020202020204" pitchFamily="34" charset="0"/>
              <a:buChar char="•"/>
            </a:pPr>
            <a:r>
              <a:rPr lang="en-US" b="0" i="0" dirty="0">
                <a:solidFill>
                  <a:srgbClr val="282525"/>
                </a:solidFill>
                <a:effectLst/>
                <a:latin typeface="Lato"/>
              </a:rPr>
              <a:t>predict the results of various treatments and choose the best option for each patient individually</a:t>
            </a:r>
          </a:p>
          <a:p>
            <a:pPr algn="l" rtl="0">
              <a:buFont typeface="Arial" panose="020B0604020202020204" pitchFamily="34" charset="0"/>
              <a:buChar char="•"/>
            </a:pPr>
            <a:r>
              <a:rPr lang="en-US" b="0" i="0" dirty="0">
                <a:solidFill>
                  <a:srgbClr val="282525"/>
                </a:solidFill>
                <a:effectLst/>
                <a:latin typeface="Lato"/>
              </a:rPr>
              <a:t>predict disease outbreaks and epidemics.</a:t>
            </a:r>
          </a:p>
          <a:p>
            <a:pPr algn="l" rtl="0"/>
            <a:r>
              <a:rPr lang="en-US" b="0" i="0" dirty="0">
                <a:solidFill>
                  <a:srgbClr val="282525"/>
                </a:solidFill>
                <a:effectLst/>
                <a:latin typeface="Lato"/>
              </a:rPr>
              <a:t>Such insights are critical for improving diagnoses and treatment, providing personalized patient care and consequently saving lives.</a:t>
            </a:r>
          </a:p>
          <a:p>
            <a:endParaRPr lang="en-US" dirty="0"/>
          </a:p>
        </p:txBody>
      </p:sp>
    </p:spTree>
    <p:extLst>
      <p:ext uri="{BB962C8B-B14F-4D97-AF65-F5344CB8AC3E}">
        <p14:creationId xmlns:p14="http://schemas.microsoft.com/office/powerpoint/2010/main" val="119357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D0B9-7785-7E0E-C831-7E84D7259C68}"/>
              </a:ext>
            </a:extLst>
          </p:cNvPr>
          <p:cNvSpPr>
            <a:spLocks noGrp="1"/>
          </p:cNvSpPr>
          <p:nvPr>
            <p:ph type="title"/>
          </p:nvPr>
        </p:nvSpPr>
        <p:spPr/>
        <p:txBody>
          <a:bodyPr/>
          <a:lstStyle/>
          <a:p>
            <a:r>
              <a:rPr lang="en-US" b="0" i="0" dirty="0">
                <a:solidFill>
                  <a:srgbClr val="000000"/>
                </a:solidFill>
                <a:effectLst/>
                <a:latin typeface="Open Sans"/>
              </a:rPr>
              <a:t>Internet of Things</a:t>
            </a:r>
            <a:br>
              <a:rPr lang="en-US" b="0" i="0" dirty="0">
                <a:solidFill>
                  <a:srgbClr val="000000"/>
                </a:solidFill>
                <a:effectLst/>
                <a:latin typeface="Open Sans"/>
              </a:rPr>
            </a:br>
            <a:endParaRPr lang="en-US" dirty="0"/>
          </a:p>
        </p:txBody>
      </p:sp>
      <p:sp>
        <p:nvSpPr>
          <p:cNvPr id="3" name="Content Placeholder 2">
            <a:extLst>
              <a:ext uri="{FF2B5EF4-FFF2-40B4-BE49-F238E27FC236}">
                <a16:creationId xmlns:a16="http://schemas.microsoft.com/office/drawing/2014/main" id="{AEF64DC3-5E4A-7BB1-B40B-93AFBB0A2A52}"/>
              </a:ext>
            </a:extLst>
          </p:cNvPr>
          <p:cNvSpPr>
            <a:spLocks noGrp="1"/>
          </p:cNvSpPr>
          <p:nvPr>
            <p:ph idx="1"/>
          </p:nvPr>
        </p:nvSpPr>
        <p:spPr/>
        <p:txBody>
          <a:bodyPr/>
          <a:lstStyle/>
          <a:p>
            <a:pPr algn="l" rtl="0"/>
            <a:r>
              <a:rPr lang="en-US" b="0" i="0" dirty="0">
                <a:solidFill>
                  <a:srgbClr val="282525"/>
                </a:solidFill>
                <a:effectLst/>
                <a:latin typeface="Lato"/>
              </a:rPr>
              <a:t>Predictive analytics is tightly coupled with the </a:t>
            </a:r>
            <a:r>
              <a:rPr lang="en-US" b="0" i="0" u="none" strike="noStrike" dirty="0">
                <a:solidFill>
                  <a:srgbClr val="0B6BBF"/>
                </a:solidFill>
                <a:effectLst/>
                <a:latin typeface="Lato"/>
                <a:hlinkClick r:id="rId2"/>
              </a:rPr>
              <a:t>Internet of Things</a:t>
            </a:r>
            <a:r>
              <a:rPr lang="en-US" b="0" i="0" dirty="0">
                <a:solidFill>
                  <a:srgbClr val="282525"/>
                </a:solidFill>
                <a:effectLst/>
                <a:latin typeface="Lato"/>
              </a:rPr>
              <a:t> since this technology collects tons of data that can be analyzed. The primary use case nowadays is predictive maintenance in smart manufacturing.</a:t>
            </a:r>
          </a:p>
          <a:p>
            <a:pPr algn="l" rtl="0"/>
            <a:r>
              <a:rPr lang="en-US" b="0" i="0" dirty="0">
                <a:solidFill>
                  <a:srgbClr val="282525"/>
                </a:solidFill>
                <a:effectLst/>
                <a:latin typeface="Lato"/>
              </a:rPr>
              <a:t> IoT sensors installed on machines continuously collect data on their performance and send it to the processing platform where predictive models perform the analysis, identify abnormalities and suggest maintenance of specific spare parts. </a:t>
            </a:r>
          </a:p>
          <a:p>
            <a:pPr algn="l" rtl="0"/>
            <a:r>
              <a:rPr lang="en-US" b="0" i="0" dirty="0">
                <a:solidFill>
                  <a:srgbClr val="282525"/>
                </a:solidFill>
                <a:effectLst/>
                <a:latin typeface="Lato"/>
              </a:rPr>
              <a:t>By applying such analytics, plants and factories eliminate equipment breakdowns and avoid downtime.</a:t>
            </a:r>
          </a:p>
          <a:p>
            <a:pPr algn="l" rtl="0"/>
            <a:r>
              <a:rPr lang="en-US" b="1" i="0" dirty="0">
                <a:solidFill>
                  <a:srgbClr val="FFFFFF"/>
                </a:solidFill>
                <a:effectLst/>
                <a:latin typeface="Lato"/>
              </a:rPr>
              <a:t>With </a:t>
            </a:r>
            <a:r>
              <a:rPr lang="en-US" b="1" i="0" dirty="0" err="1">
                <a:solidFill>
                  <a:srgbClr val="FFFFFF"/>
                </a:solidFill>
                <a:effectLst/>
                <a:latin typeface="Lato"/>
              </a:rPr>
              <a:t>SaM</a:t>
            </a:r>
            <a:r>
              <a:rPr lang="en-US" b="1" i="0" dirty="0">
                <a:solidFill>
                  <a:srgbClr val="FFFFFF"/>
                </a:solidFill>
                <a:effectLst/>
                <a:latin typeface="Lato"/>
              </a:rPr>
              <a:t> Solutions’ wide range of IoT services, y</a:t>
            </a:r>
            <a:endParaRPr lang="en-US" b="0" i="0" dirty="0">
              <a:solidFill>
                <a:srgbClr val="FFFFFF"/>
              </a:solidFill>
              <a:effectLst/>
              <a:latin typeface="Lato"/>
            </a:endParaRPr>
          </a:p>
          <a:p>
            <a:endParaRPr lang="en-US" dirty="0"/>
          </a:p>
        </p:txBody>
      </p:sp>
    </p:spTree>
    <p:extLst>
      <p:ext uri="{BB962C8B-B14F-4D97-AF65-F5344CB8AC3E}">
        <p14:creationId xmlns:p14="http://schemas.microsoft.com/office/powerpoint/2010/main" val="86786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0032-5FAD-0E4C-E991-ECD836E8462B}"/>
              </a:ext>
            </a:extLst>
          </p:cNvPr>
          <p:cNvSpPr>
            <a:spLocks noGrp="1"/>
          </p:cNvSpPr>
          <p:nvPr>
            <p:ph type="title"/>
          </p:nvPr>
        </p:nvSpPr>
        <p:spPr/>
        <p:txBody>
          <a:bodyPr/>
          <a:lstStyle/>
          <a:p>
            <a:r>
              <a:rPr lang="en-IN" dirty="0"/>
              <a:t>sports</a:t>
            </a:r>
            <a:endParaRPr lang="en-US" dirty="0"/>
          </a:p>
        </p:txBody>
      </p:sp>
      <p:sp>
        <p:nvSpPr>
          <p:cNvPr id="3" name="Content Placeholder 2">
            <a:extLst>
              <a:ext uri="{FF2B5EF4-FFF2-40B4-BE49-F238E27FC236}">
                <a16:creationId xmlns:a16="http://schemas.microsoft.com/office/drawing/2014/main" id="{75FF13F2-4940-27E7-352A-31D58BF3AC68}"/>
              </a:ext>
            </a:extLst>
          </p:cNvPr>
          <p:cNvSpPr>
            <a:spLocks noGrp="1"/>
          </p:cNvSpPr>
          <p:nvPr>
            <p:ph idx="1"/>
          </p:nvPr>
        </p:nvSpPr>
        <p:spPr/>
        <p:txBody>
          <a:bodyPr/>
          <a:lstStyle/>
          <a:p>
            <a:pPr algn="l" rtl="0"/>
            <a:r>
              <a:rPr lang="en-US" b="0" i="0" dirty="0">
                <a:solidFill>
                  <a:srgbClr val="282525"/>
                </a:solidFill>
                <a:effectLst/>
                <a:latin typeface="Lato"/>
              </a:rPr>
              <a:t>Predictive analytics is also gaining popularity in the sports industry. Professional teams (be it football, baseball, or basketball) hire data analysts in order to assess the performance of players and help team managers sign the most beneficial contracts.</a:t>
            </a:r>
          </a:p>
          <a:p>
            <a:pPr algn="l" rtl="0"/>
            <a:r>
              <a:rPr lang="en-US" b="0" i="0" dirty="0">
                <a:solidFill>
                  <a:srgbClr val="282525"/>
                </a:solidFill>
                <a:effectLst/>
                <a:latin typeface="Lato"/>
              </a:rPr>
              <a:t>Analytics specialists consider both on-field and off-field data and can predict each player’s value and regression. On-field metrics include a player’s physical performance such as speed, time, scoring, tactics, health conditions, etc. Off-field metrics refer to the business side of sports and provide insights on how much profit a player can bring to the team/club. This includes fan engagement, ticket sales, merchandise sales and so on. Off-field statistics are collected from various sources, including social media, ticket offices and distributors.</a:t>
            </a:r>
          </a:p>
          <a:p>
            <a:endParaRPr lang="en-US" dirty="0"/>
          </a:p>
        </p:txBody>
      </p:sp>
    </p:spTree>
    <p:extLst>
      <p:ext uri="{BB962C8B-B14F-4D97-AF65-F5344CB8AC3E}">
        <p14:creationId xmlns:p14="http://schemas.microsoft.com/office/powerpoint/2010/main" val="365014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6C1D-9068-2763-3AA9-D3287D554878}"/>
              </a:ext>
            </a:extLst>
          </p:cNvPr>
          <p:cNvSpPr>
            <a:spLocks noGrp="1"/>
          </p:cNvSpPr>
          <p:nvPr>
            <p:ph type="title"/>
          </p:nvPr>
        </p:nvSpPr>
        <p:spPr/>
        <p:txBody>
          <a:bodyPr/>
          <a:lstStyle/>
          <a:p>
            <a:r>
              <a:rPr lang="en-IN" dirty="0"/>
              <a:t>weather</a:t>
            </a:r>
            <a:endParaRPr lang="en-US" dirty="0"/>
          </a:p>
        </p:txBody>
      </p:sp>
      <p:sp>
        <p:nvSpPr>
          <p:cNvPr id="3" name="Content Placeholder 2">
            <a:extLst>
              <a:ext uri="{FF2B5EF4-FFF2-40B4-BE49-F238E27FC236}">
                <a16:creationId xmlns:a16="http://schemas.microsoft.com/office/drawing/2014/main" id="{382E2234-E684-9285-ECB3-E3EC2A8BD2A6}"/>
              </a:ext>
            </a:extLst>
          </p:cNvPr>
          <p:cNvSpPr>
            <a:spLocks noGrp="1"/>
          </p:cNvSpPr>
          <p:nvPr>
            <p:ph idx="1"/>
          </p:nvPr>
        </p:nvSpPr>
        <p:spPr/>
        <p:txBody>
          <a:bodyPr/>
          <a:lstStyle/>
          <a:p>
            <a:pPr algn="l" rtl="0"/>
            <a:r>
              <a:rPr lang="en-US" b="0" i="0" dirty="0">
                <a:solidFill>
                  <a:srgbClr val="282525"/>
                </a:solidFill>
                <a:effectLst/>
                <a:latin typeface="Lato"/>
              </a:rPr>
              <a:t>In the past decade, weather forecasts have become highly accurate due to predictive analytics. Intelligent models are fed with data collected throughout the history of meteorological observations and current data from satellites. They can identify weather patterns in order to create long-term forecasts with high precision.</a:t>
            </a:r>
          </a:p>
          <a:p>
            <a:pPr algn="l" rtl="0"/>
            <a:r>
              <a:rPr lang="en-US" b="0" i="0" dirty="0">
                <a:solidFill>
                  <a:srgbClr val="282525"/>
                </a:solidFill>
                <a:effectLst/>
                <a:latin typeface="Lato"/>
              </a:rPr>
              <a:t>Weather analytics is essential not only for knowing what you should wear tomorrow but also for predicting adverse weather conditions (hurricanes, strong winds, extremely high or low temperatures, etc.). Thus, ordinary people and municipality services can prepare in advance and avoid significant damages/losses</a:t>
            </a:r>
          </a:p>
          <a:p>
            <a:endParaRPr lang="en-US" dirty="0"/>
          </a:p>
        </p:txBody>
      </p:sp>
    </p:spTree>
    <p:extLst>
      <p:ext uri="{BB962C8B-B14F-4D97-AF65-F5344CB8AC3E}">
        <p14:creationId xmlns:p14="http://schemas.microsoft.com/office/powerpoint/2010/main" val="37484562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678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Lato</vt:lpstr>
      <vt:lpstr>Open Sans</vt:lpstr>
      <vt:lpstr>Trebuchet MS</vt:lpstr>
      <vt:lpstr>Wingdings 3</vt:lpstr>
      <vt:lpstr>Facet</vt:lpstr>
      <vt:lpstr>ai -driven exploration and prediction of company registration with Registrar of of companies ideas </vt:lpstr>
      <vt:lpstr>Retail</vt:lpstr>
      <vt:lpstr>Healthcare  </vt:lpstr>
      <vt:lpstr>Internet of Things </vt:lpstr>
      <vt:lpstr>sports</vt:lpstr>
      <vt:lpstr>weather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-driven exploration and prediction of company registration with Registrar of of companies ideas </dc:title>
  <dc:creator>ELCOT</dc:creator>
  <cp:lastModifiedBy>ELCOT</cp:lastModifiedBy>
  <cp:revision>1</cp:revision>
  <dcterms:created xsi:type="dcterms:W3CDTF">2023-10-06T02:21:51Z</dcterms:created>
  <dcterms:modified xsi:type="dcterms:W3CDTF">2023-10-06T02:34:12Z</dcterms:modified>
</cp:coreProperties>
</file>