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DFB6-CA8B-4F3A-BB57-DD4048B5D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AF975-D21F-44AA-9288-5EAF5E8A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744E-6AFC-4A52-A23E-520ABD00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0931-30AD-4417-8D32-841175E924A8}" type="datetimeFigureOut">
              <a:rPr lang="en-US" smtClean="0"/>
              <a:pPr/>
              <a:t>03/03/2022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90F0-ABC5-422B-B97F-2DDD1C13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19E9F-E310-4DF7-B3EC-65C01FA0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DC6E-116A-4801-A799-D5B060295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0FC2-44D4-44E8-866E-686A5821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DF8B6-53C9-4C08-AF3D-958BE89B9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9A4F-86FB-4F02-9BA3-C07F8072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0931-30AD-4417-8D32-841175E924A8}" type="datetimeFigureOut">
              <a:rPr lang="en-US" smtClean="0"/>
              <a:pPr/>
              <a:t>03/03/2022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DEBE-57AB-4C21-83EC-1D1347DE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E284-A07E-4CFE-8B83-039DBEFF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DC6E-116A-4801-A799-D5B060295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69FFA-75B6-494F-B823-9F10222A5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66FC0-4997-45D2-9D06-CECAECAFF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7810A-61D0-479B-B5C2-630D4728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0931-30AD-4417-8D32-841175E924A8}" type="datetimeFigureOut">
              <a:rPr lang="en-US" smtClean="0"/>
              <a:pPr/>
              <a:t>03/03/2022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B758-1455-4FCC-BD2C-657EAE73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41DC-A2E5-4284-AA37-4659DB61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DC6E-116A-4801-A799-D5B060295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3B4A-2D46-4A90-97B6-6480AA35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491"/>
            <a:ext cx="10515600" cy="60597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49D5-2A93-4053-8103-16F1133D6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79"/>
            <a:ext cx="10515600" cy="5079683"/>
          </a:xfrm>
        </p:spPr>
        <p:txBody>
          <a:bodyPr/>
          <a:lstStyle>
            <a:lvl1pPr algn="just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DA5C-90EC-4174-9611-E86B4BC4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0931-30AD-4417-8D32-841175E924A8}" type="datetimeFigureOut">
              <a:rPr lang="en-US" smtClean="0"/>
              <a:pPr/>
              <a:t>03/03/2022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E8BB2-DC9D-4BC5-BB74-AE5EDA06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8AD3-9653-41BE-9D07-EADC4D7C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DC6E-116A-4801-A799-D5B060295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4965-D063-469F-99F0-786FD023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51F6E-E555-4067-A7F2-C1D4856D7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64DE-9DFF-4EA2-8DB3-F9AE2EF6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0931-30AD-4417-8D32-841175E924A8}" type="datetimeFigureOut">
              <a:rPr lang="en-US" smtClean="0"/>
              <a:pPr/>
              <a:t>03/03/2022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51D1-0F60-4AFF-A808-EF3E8492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F27B-11D6-4D0B-8FD0-8952C096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DC6E-116A-4801-A799-D5B060295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1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D09F-7705-4F3B-B5D6-AA691DDD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191B-0E42-4E92-9290-991CC3468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832C2-9300-4149-934B-13260F588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2F720-A422-43F9-9D9C-CD7C7EF8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0931-30AD-4417-8D32-841175E924A8}" type="datetimeFigureOut">
              <a:rPr lang="en-US" smtClean="0"/>
              <a:pPr/>
              <a:t>03/03/2022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226F3-B2AE-4035-8525-A13DB82B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3821-C0F0-48A0-9192-8536822A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DC6E-116A-4801-A799-D5B060295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3172-62D9-4BCD-ABF7-A1FA9745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2DCB3-5BAF-4F9A-A19C-1E7CBE60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0AF61-36EB-4506-8FBC-3B8C888B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96250-7B5B-4039-99B1-685CA8A9B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A7205-46E3-4018-BE19-27723E65F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9AC5E-472D-4258-A2A0-4A8B3E56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0931-30AD-4417-8D32-841175E924A8}" type="datetimeFigureOut">
              <a:rPr lang="en-US" smtClean="0"/>
              <a:pPr/>
              <a:t>03/03/2022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8DDC3-631A-4084-8A5A-C5B373EF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63A3C-807B-4125-B946-C2942BC2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DC6E-116A-4801-A799-D5B060295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55D3-367A-4C8B-92B8-C93CEDA7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F7E7D-9481-4206-BFDA-6C672C55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0931-30AD-4417-8D32-841175E924A8}" type="datetimeFigureOut">
              <a:rPr lang="en-US" smtClean="0"/>
              <a:pPr/>
              <a:t>03/03/2022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EA731-06B5-40A3-B5E7-ED7331C9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86BE9-C319-4C58-8F3B-63E2CBD9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DC6E-116A-4801-A799-D5B060295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2028F-BC52-4B20-97CC-CA496BD6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0931-30AD-4417-8D32-841175E924A8}" type="datetimeFigureOut">
              <a:rPr lang="en-US" smtClean="0"/>
              <a:pPr/>
              <a:t>03/03/2022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8E694-3AAF-412D-B706-A686120E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850F9-A0F0-40D3-83F6-9DD66FFA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DC6E-116A-4801-A799-D5B060295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3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BAB9-62CB-4D8D-BBFD-1B9E409F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5BA1-3E76-484D-9DA2-9388C4A52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FDF90-4E6F-4477-A143-3C817148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B18AE-4072-40BB-BA76-585C7CD7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0931-30AD-4417-8D32-841175E924A8}" type="datetimeFigureOut">
              <a:rPr lang="en-US" smtClean="0"/>
              <a:pPr/>
              <a:t>03/03/2022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B9B14-0B43-4D7D-AFB1-9D59D1B9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A6EF2-06F9-4143-8C23-596C1FE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DC6E-116A-4801-A799-D5B060295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5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BC53-6F72-4A75-9D73-3D15658B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3118A-E62E-4699-BBB0-F36561AAC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7FC7-7D82-4CFC-9355-26A2843AA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0BF7C-2743-4D3E-92EC-C9809A21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0931-30AD-4417-8D32-841175E924A8}" type="datetimeFigureOut">
              <a:rPr lang="en-US" smtClean="0"/>
              <a:pPr/>
              <a:t>03/03/2022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9E73A-B71B-4EC6-A69D-24F9838D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40A1F-BE96-44EF-951B-2F7140CD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DC6E-116A-4801-A799-D5B060295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8025C-A1B9-40A5-8ED8-C3A06AB4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4741-5683-46C2-816A-22105038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EFCF-8010-451A-8600-27A6DC312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B0931-30AD-4417-8D32-841175E924A8}" type="datetimeFigureOut">
              <a:rPr lang="en-US" smtClean="0"/>
              <a:pPr/>
              <a:t>03/03/2022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44B7B-FE39-4E6C-B1CE-91C347A66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E6EC-60DA-46B8-9D8C-FE8F62C12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DC6E-116A-4801-A799-D5B060295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C4EE-0286-452B-964D-64F79F5F0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4A128-B993-4123-8151-9D4C5B542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8085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5262-2ACF-46AC-BD87-2B7D4567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EF56-5564-421B-B3AC-032C547B0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information systems development process that can be used to implement the six core process of SDLC.</a:t>
            </a:r>
          </a:p>
          <a:p>
            <a:endParaRPr lang="en-US" dirty="0"/>
          </a:p>
          <a:p>
            <a:r>
              <a:rPr lang="en-US" dirty="0"/>
              <a:t>Agile emphasizes flexibility to anticipate new requirements during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74625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5095-E88C-4C2B-83E3-0AED548F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Iterative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D6EE-E761-4777-BDBE-064247B7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approach to system development in which the system is "grown" piece by piece through multiple iterations.</a:t>
            </a:r>
          </a:p>
          <a:p>
            <a:endParaRPr lang="en-US" dirty="0"/>
          </a:p>
          <a:p>
            <a:r>
              <a:rPr lang="en-US" dirty="0"/>
              <a:t>Core components are developed first and then additional components are added. </a:t>
            </a:r>
          </a:p>
          <a:p>
            <a:endParaRPr lang="en-US" dirty="0"/>
          </a:p>
          <a:p>
            <a:r>
              <a:rPr lang="en-US" dirty="0"/>
              <a:t>It is called “iterative” because the six core development processes are repeated over and over again to add additional functionality to the overall system. </a:t>
            </a:r>
          </a:p>
          <a:p>
            <a:endParaRPr lang="en-US" dirty="0"/>
          </a:p>
          <a:p>
            <a:r>
              <a:rPr lang="en-US" dirty="0"/>
              <a:t>In other words, there is one big project, which consists of many mini-projects, and the information system is grown piece by piece.</a:t>
            </a:r>
          </a:p>
        </p:txBody>
      </p:sp>
    </p:spTree>
    <p:extLst>
      <p:ext uri="{BB962C8B-B14F-4D97-AF65-F5344CB8AC3E}">
        <p14:creationId xmlns:p14="http://schemas.microsoft.com/office/powerpoint/2010/main" val="392884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C64152-5D46-4E75-9DAC-200490B2E8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9687"/>
            <a:ext cx="2838450" cy="971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58176C-DEE6-483C-BC4F-7D160CE582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9225" y="1449631"/>
            <a:ext cx="9766369" cy="52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0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4E6E-BA07-4D0D-9871-9F3ACD14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Iterative Development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7D5F-D9EA-4D72-A733-77BF7576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Portions of the system can sometimes be deployed sooner.</a:t>
            </a:r>
          </a:p>
          <a:p>
            <a:pPr lvl="1"/>
            <a:r>
              <a:rPr lang="en-US" dirty="0"/>
              <a:t>If there are core functions that provide basic support, these can be deployed in an early iteration.</a:t>
            </a:r>
          </a:p>
          <a:p>
            <a:pPr lvl="1"/>
            <a:endParaRPr lang="en-US" dirty="0"/>
          </a:p>
          <a:p>
            <a:r>
              <a:rPr lang="en-US" dirty="0"/>
              <a:t>By taking a small portion and developing it first, many problems can be addressed early in the project.</a:t>
            </a:r>
          </a:p>
          <a:p>
            <a:endParaRPr lang="en-US" dirty="0"/>
          </a:p>
          <a:p>
            <a:r>
              <a:rPr lang="en-US" dirty="0"/>
              <a:t>By focusing on only a small portion, the requirements are fewer and easier to grasp and solve.</a:t>
            </a:r>
          </a:p>
          <a:p>
            <a:endParaRPr lang="en-US" dirty="0"/>
          </a:p>
          <a:p>
            <a:r>
              <a:rPr lang="en-US" dirty="0"/>
              <a:t>Developing a system in iterations makes the entire development process much more flexible and able to address new requirements throughout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316328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77F6-202A-4144-B2DB-926F12B2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Iterative Development [Con.]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F5BE-3227-41C2-A72C-5283E189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element of iterative development is choosing a part of the solution system that can be done in two to four weeks. </a:t>
            </a:r>
          </a:p>
          <a:p>
            <a:endParaRPr lang="en-US" dirty="0"/>
          </a:p>
          <a:p>
            <a:r>
              <a:rPr lang="en-US" dirty="0"/>
              <a:t>During one iteration, often all the core development processes are involved, including programming and system-wide testing, so the result is a part of the working system, even though it may only have a portion of the functionality that is ultimately required.</a:t>
            </a:r>
          </a:p>
        </p:txBody>
      </p:sp>
    </p:spTree>
    <p:extLst>
      <p:ext uri="{BB962C8B-B14F-4D97-AF65-F5344CB8AC3E}">
        <p14:creationId xmlns:p14="http://schemas.microsoft.com/office/powerpoint/2010/main" val="278124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6BED-ECAC-4BE4-BE1F-A90A1FDF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664F-82FB-417C-B3D8-A2CED8E0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17B0D0-DF51-448A-B707-1287510FC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7269"/>
              </p:ext>
            </p:extLst>
          </p:nvPr>
        </p:nvGraphicFramePr>
        <p:xfrm>
          <a:off x="1154332" y="1929488"/>
          <a:ext cx="9883336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0511">
                  <a:extLst>
                    <a:ext uri="{9D8B030D-6E8A-4147-A177-3AD203B41FA5}">
                      <a16:colId xmlns:a16="http://schemas.microsoft.com/office/drawing/2014/main" val="4233349700"/>
                    </a:ext>
                  </a:extLst>
                </a:gridCol>
                <a:gridCol w="7652825">
                  <a:extLst>
                    <a:ext uri="{9D8B030D-6E8A-4147-A177-3AD203B41FA5}">
                      <a16:colId xmlns:a16="http://schemas.microsoft.com/office/drawing/2014/main" val="2562875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Course Title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: </a:t>
                      </a:r>
                      <a:r>
                        <a:rPr lang="en-US" sz="2800" dirty="0"/>
                        <a:t>INFORMATION SYSTEMS ANALYSIS AND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64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Course Code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12140412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06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Credit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:</a:t>
                      </a:r>
                      <a:r>
                        <a:rPr lang="en-US" sz="2800" dirty="0"/>
                        <a:t> 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95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Text Books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: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SYSTEMS ANALYSIS AND DESIGN IN A CHANGING WORLD ; 6</a:t>
                      </a:r>
                      <a:r>
                        <a:rPr lang="en-US" sz="28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EDITION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98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8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DF33-17E5-4EB1-95CD-8300DE7E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 TO BE COVERED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E1FB73-71D0-44C2-8BA3-F2DBFC855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747380"/>
              </p:ext>
            </p:extLst>
          </p:nvPr>
        </p:nvGraphicFramePr>
        <p:xfrm>
          <a:off x="838199" y="1096963"/>
          <a:ext cx="1051560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293">
                  <a:extLst>
                    <a:ext uri="{9D8B030D-6E8A-4147-A177-3AD203B41FA5}">
                      <a16:colId xmlns:a16="http://schemas.microsoft.com/office/drawing/2014/main" val="3313353623"/>
                    </a:ext>
                  </a:extLst>
                </a:gridCol>
                <a:gridCol w="1899590">
                  <a:extLst>
                    <a:ext uri="{9D8B030D-6E8A-4147-A177-3AD203B41FA5}">
                      <a16:colId xmlns:a16="http://schemas.microsoft.com/office/drawing/2014/main" val="4028802081"/>
                    </a:ext>
                  </a:extLst>
                </a:gridCol>
                <a:gridCol w="7933717">
                  <a:extLst>
                    <a:ext uri="{9D8B030D-6E8A-4147-A177-3AD203B41FA5}">
                      <a16:colId xmlns:a16="http://schemas.microsoft.com/office/drawing/2014/main" val="92873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Chapter 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Beginning to End: An Overview of Systems Analysis and Design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91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Chapter 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Investigating System Requirements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53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Chapter 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Cases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48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Chapter 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 Modeling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05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Chapter 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Extending the Requirements Models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63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Chapter 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Essentials of Design and the Design Activities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26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Chapter 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Designing the User and System Interfaces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29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Chapter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Object-Oriented Design: Principles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22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Chapter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Object-Oriented Design: Use Case Realizations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74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Chapter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Making the System Operational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9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23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D457-E7AC-4E69-967A-F62941DF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 vs ISA&amp;D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8B55-175E-4C8C-95E0-6E88C499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Engineering (SE) is typically a stand-alone program in the </a:t>
            </a:r>
            <a:r>
              <a:rPr lang="en-US" b="1" dirty="0"/>
              <a:t>computer science </a:t>
            </a:r>
            <a:r>
              <a:rPr lang="en-US" dirty="0"/>
              <a:t>area, while Systems Analysis &amp; Design (SA&amp;D) is a course typically taught in a </a:t>
            </a:r>
            <a:r>
              <a:rPr lang="en-US" b="1" dirty="0"/>
              <a:t>Management Information Systems </a:t>
            </a:r>
            <a:r>
              <a:rPr lang="en-US" dirty="0"/>
              <a:t>(MIS) program. </a:t>
            </a:r>
          </a:p>
          <a:p>
            <a:endParaRPr lang="en-US" dirty="0"/>
          </a:p>
          <a:p>
            <a:r>
              <a:rPr lang="en-US" dirty="0"/>
              <a:t>Software engineering is focused on </a:t>
            </a:r>
            <a:r>
              <a:rPr lang="en-US" b="1" dirty="0"/>
              <a:t>developing a software</a:t>
            </a:r>
            <a:r>
              <a:rPr lang="en-US" dirty="0"/>
              <a:t> and SA&amp;D is focused on </a:t>
            </a:r>
            <a:r>
              <a:rPr lang="en-US" b="1" dirty="0"/>
              <a:t>developing an information system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Both SE and SA&amp;D are focused on the phased approach of developing a software or system, commonly known as Software or Systems Development Life Cycle (SDLC). The various approaches of SDLC: waterfall, iterative, spiral, Agile, and others are applicable to both.</a:t>
            </a:r>
          </a:p>
        </p:txBody>
      </p:sp>
    </p:spTree>
    <p:extLst>
      <p:ext uri="{BB962C8B-B14F-4D97-AF65-F5344CB8AC3E}">
        <p14:creationId xmlns:p14="http://schemas.microsoft.com/office/powerpoint/2010/main" val="80236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EEF8-BD8E-46AF-8C8E-E79E9471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From Beginning to End: An Overview of Systems Analysis and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43394-DCF8-4C07-9A46-C74E60F1B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01</a:t>
            </a:r>
          </a:p>
        </p:txBody>
      </p:sp>
    </p:spTree>
    <p:extLst>
      <p:ext uri="{BB962C8B-B14F-4D97-AF65-F5344CB8AC3E}">
        <p14:creationId xmlns:p14="http://schemas.microsoft.com/office/powerpoint/2010/main" val="139454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DA76E9-7FE3-437B-BBE0-CC98F152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3230EB-37E6-4DE9-958F-97E39BD12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Application (app):</a:t>
            </a:r>
          </a:p>
          <a:p>
            <a:pPr lvl="1"/>
            <a:r>
              <a:rPr lang="en-US" dirty="0"/>
              <a:t>Is a computer software program that executes on a computing device to carry out a specific function or set of related functions.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Information System:</a:t>
            </a:r>
          </a:p>
          <a:p>
            <a:pPr lvl="1"/>
            <a:r>
              <a:rPr lang="en-US" dirty="0"/>
              <a:t>Is a set of interrelated computer components that collects, processes, stores (usually in a database), and provides as output the information needed to complete business tasks.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Application usually refers to only the computer software involved, whereas an information system may include the software, the database, and even the related manual processes.</a:t>
            </a:r>
          </a:p>
        </p:txBody>
      </p:sp>
    </p:spTree>
    <p:extLst>
      <p:ext uri="{BB962C8B-B14F-4D97-AF65-F5344CB8AC3E}">
        <p14:creationId xmlns:p14="http://schemas.microsoft.com/office/powerpoint/2010/main" val="109835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A7C1-1278-424D-B1A2-3C83F702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[Con.]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D92C-848C-433A-B735-86BE920F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analysis consists of those activities that enable a person to understand and specify what the new system should accomplish.</a:t>
            </a:r>
          </a:p>
          <a:p>
            <a:endParaRPr lang="en-US" dirty="0"/>
          </a:p>
          <a:p>
            <a:r>
              <a:rPr lang="en-US" dirty="0"/>
              <a:t>Systems design consists of those activities that enable a person to describe in detail the system that solves the need.</a:t>
            </a:r>
          </a:p>
        </p:txBody>
      </p:sp>
    </p:spTree>
    <p:extLst>
      <p:ext uri="{BB962C8B-B14F-4D97-AF65-F5344CB8AC3E}">
        <p14:creationId xmlns:p14="http://schemas.microsoft.com/office/powerpoint/2010/main" val="162692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224A-BED7-43AD-8151-36DEC040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Systems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D262-7686-4AB5-A587-F8F2184B6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development of a new system is usually done as a project.</a:t>
            </a:r>
          </a:p>
          <a:p>
            <a:endParaRPr lang="en-US" dirty="0"/>
          </a:p>
          <a:p>
            <a:r>
              <a:rPr lang="en-US" dirty="0"/>
              <a:t>To manage a project with analysis, design, and other development activities, you need a project management framework to guide and coordinate the work of the project team.</a:t>
            </a:r>
          </a:p>
          <a:p>
            <a:endParaRPr lang="en-US" dirty="0"/>
          </a:p>
          <a:p>
            <a:r>
              <a:rPr lang="en-US" dirty="0"/>
              <a:t>The Systems Development Life Cycle (SDLC) identifies all the activities required to build, launch, and maintain an information system.</a:t>
            </a:r>
          </a:p>
        </p:txBody>
      </p:sp>
    </p:spTree>
    <p:extLst>
      <p:ext uri="{BB962C8B-B14F-4D97-AF65-F5344CB8AC3E}">
        <p14:creationId xmlns:p14="http://schemas.microsoft.com/office/powerpoint/2010/main" val="12788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B7B9-2590-4B1D-98F2-04AC2F25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SDLC core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B4EB-78A4-4D25-ABB2-3AE7311F0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79"/>
            <a:ext cx="10515600" cy="5439230"/>
          </a:xfrm>
        </p:spPr>
        <p:txBody>
          <a:bodyPr/>
          <a:lstStyle/>
          <a:p>
            <a:r>
              <a:rPr lang="en-US" dirty="0"/>
              <a:t>Identify the problem or need and obtain approval to proceed.</a:t>
            </a:r>
          </a:p>
          <a:p>
            <a:r>
              <a:rPr lang="en-US" dirty="0"/>
              <a:t>Plan and monitor the project</a:t>
            </a:r>
          </a:p>
          <a:p>
            <a:pPr lvl="1"/>
            <a:r>
              <a:rPr lang="en-US" dirty="0"/>
              <a:t>what to do, how to do it, and who does it.</a:t>
            </a:r>
          </a:p>
          <a:p>
            <a:r>
              <a:rPr lang="en-US" dirty="0"/>
              <a:t>Discover and understand the details of the problem or the need.</a:t>
            </a:r>
          </a:p>
          <a:p>
            <a:r>
              <a:rPr lang="en-US" dirty="0"/>
              <a:t>Design the system components that solve the problem or satisfy the need.</a:t>
            </a:r>
          </a:p>
          <a:p>
            <a:r>
              <a:rPr lang="en-US" dirty="0"/>
              <a:t>Build, test, and integrate system components.</a:t>
            </a:r>
          </a:p>
          <a:p>
            <a:r>
              <a:rPr lang="en-US" dirty="0"/>
              <a:t>Complete system tests and then deploy the solution.</a:t>
            </a:r>
          </a:p>
        </p:txBody>
      </p:sp>
    </p:spTree>
    <p:extLst>
      <p:ext uri="{BB962C8B-B14F-4D97-AF65-F5344CB8AC3E}">
        <p14:creationId xmlns:p14="http://schemas.microsoft.com/office/powerpoint/2010/main" val="415556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825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Lecture 01</vt:lpstr>
      <vt:lpstr>BASIC INFORMATION</vt:lpstr>
      <vt:lpstr>TOPICS TO BE COVERED</vt:lpstr>
      <vt:lpstr>SE vs ISA&amp;D</vt:lpstr>
      <vt:lpstr>From Beginning to End: An Overview of Systems Analysis and Design</vt:lpstr>
      <vt:lpstr>Introduction</vt:lpstr>
      <vt:lpstr>Introduction [Con.]</vt:lpstr>
      <vt:lpstr>Systems Development Life Cycle</vt:lpstr>
      <vt:lpstr>SDLC core processes</vt:lpstr>
      <vt:lpstr>Agile Development</vt:lpstr>
      <vt:lpstr>Iterative Development</vt:lpstr>
      <vt:lpstr>PowerPoint Presentation</vt:lpstr>
      <vt:lpstr>Iterative Development Benefits</vt:lpstr>
      <vt:lpstr>Iterative Development [Con.]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63</cp:revision>
  <cp:lastPrinted>2022-03-03T07:08:08Z</cp:lastPrinted>
  <dcterms:created xsi:type="dcterms:W3CDTF">2019-02-02T09:10:04Z</dcterms:created>
  <dcterms:modified xsi:type="dcterms:W3CDTF">2022-03-03T07:42:00Z</dcterms:modified>
</cp:coreProperties>
</file>