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0" r:id="rId3"/>
    <p:sldId id="282" r:id="rId4"/>
    <p:sldId id="283" r:id="rId5"/>
    <p:sldId id="289" r:id="rId6"/>
    <p:sldId id="284" r:id="rId7"/>
    <p:sldId id="285" r:id="rId8"/>
    <p:sldId id="287" r:id="rId9"/>
    <p:sldId id="288" r:id="rId10"/>
    <p:sldId id="290" r:id="rId11"/>
    <p:sldId id="295" r:id="rId12"/>
    <p:sldId id="292" r:id="rId13"/>
    <p:sldId id="293" r:id="rId14"/>
    <p:sldId id="294" r:id="rId15"/>
    <p:sldId id="291" r:id="rId16"/>
    <p:sldId id="296" r:id="rId17"/>
    <p:sldId id="297" r:id="rId18"/>
    <p:sldId id="2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7457"/>
    <a:srgbClr val="D8D2C2"/>
    <a:srgbClr val="4A4947"/>
    <a:srgbClr val="FAF7F0"/>
    <a:srgbClr val="FFFFFF"/>
    <a:srgbClr val="FF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049" autoAdjust="0"/>
  </p:normalViewPr>
  <p:slideViewPr>
    <p:cSldViewPr snapToGrid="0" showGuides="1">
      <p:cViewPr varScale="1">
        <p:scale>
          <a:sx n="70" d="100"/>
          <a:sy n="70" d="100"/>
        </p:scale>
        <p:origin x="53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raa nagy" userId="3be5e4f3aab452e4" providerId="LiveId" clId="{FA73D0BE-BBC4-4629-9267-8EE5E960CF9A}"/>
    <pc:docChg chg="modSld">
      <pc:chgData name="esraa nagy" userId="3be5e4f3aab452e4" providerId="LiveId" clId="{FA73D0BE-BBC4-4629-9267-8EE5E960CF9A}" dt="2024-10-17T19:00:40.825" v="3" actId="20577"/>
      <pc:docMkLst>
        <pc:docMk/>
      </pc:docMkLst>
      <pc:sldChg chg="modSp mod">
        <pc:chgData name="esraa nagy" userId="3be5e4f3aab452e4" providerId="LiveId" clId="{FA73D0BE-BBC4-4629-9267-8EE5E960CF9A}" dt="2024-10-17T19:00:40.825" v="3" actId="20577"/>
        <pc:sldMkLst>
          <pc:docMk/>
          <pc:sldMk cId="0" sldId="257"/>
        </pc:sldMkLst>
        <pc:spChg chg="mod">
          <ac:chgData name="esraa nagy" userId="3be5e4f3aab452e4" providerId="LiveId" clId="{FA73D0BE-BBC4-4629-9267-8EE5E960CF9A}" dt="2024-10-17T19:00:40.825" v="3" actId="20577"/>
          <ac:spMkLst>
            <pc:docMk/>
            <pc:sldMk cId="0" sldId="257"/>
            <ac:spMk id="1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4FAC5-F485-44AA-915F-593078E83C19}" type="datetimeFigureOut">
              <a:rPr lang="en-US" smtClean="0"/>
              <a:t>10/21/2024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D729D-1236-4E6A-BE2A-B017B023C167}" type="slidenum">
              <a:rPr lang="en-US" smtClean="0"/>
              <a:t>‹#›</a:t>
            </a:fld>
            <a:endParaRPr lang="en-US"/>
          </a:p>
        </p:txBody>
      </p:sp>
    </p:spTree>
    <p:extLst>
      <p:ext uri="{BB962C8B-B14F-4D97-AF65-F5344CB8AC3E}">
        <p14:creationId xmlns:p14="http://schemas.microsoft.com/office/powerpoint/2010/main" val="3395038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BB61-9F08-28E9-C9B6-1A1B2558B5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5904EC-C43A-E0AA-152C-202F71F834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0DCCEB-C98A-0B1A-E5C9-EDE3D6B447E5}"/>
              </a:ext>
            </a:extLst>
          </p:cNvPr>
          <p:cNvSpPr>
            <a:spLocks noGrp="1"/>
          </p:cNvSpPr>
          <p:nvPr>
            <p:ph type="dt" sz="half" idx="10"/>
          </p:nvPr>
        </p:nvSpPr>
        <p:spPr/>
        <p:txBody>
          <a:bodyPr/>
          <a:lstStyle/>
          <a:p>
            <a:fld id="{6A14CB47-1445-4A22-BBE6-14FF4699F8CB}" type="datetimeFigureOut">
              <a:rPr lang="en-US" smtClean="0"/>
              <a:t>10/21/2024</a:t>
            </a:fld>
            <a:endParaRPr lang="en-US"/>
          </a:p>
        </p:txBody>
      </p:sp>
      <p:sp>
        <p:nvSpPr>
          <p:cNvPr id="5" name="Footer Placeholder 4">
            <a:extLst>
              <a:ext uri="{FF2B5EF4-FFF2-40B4-BE49-F238E27FC236}">
                <a16:creationId xmlns:a16="http://schemas.microsoft.com/office/drawing/2014/main" id="{E602278D-9691-1EDF-86F7-633F3005B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A8B02-BBC2-6B31-DB04-4A2F480FDF9D}"/>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294158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C987-AE11-100B-89F9-D2B6FB1DAF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7FF070-AFA5-E8CF-6AF5-EA1586C516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21B57-0C59-470A-ED7D-8CF31775927F}"/>
              </a:ext>
            </a:extLst>
          </p:cNvPr>
          <p:cNvSpPr>
            <a:spLocks noGrp="1"/>
          </p:cNvSpPr>
          <p:nvPr>
            <p:ph type="dt" sz="half" idx="10"/>
          </p:nvPr>
        </p:nvSpPr>
        <p:spPr/>
        <p:txBody>
          <a:bodyPr/>
          <a:lstStyle/>
          <a:p>
            <a:fld id="{6A14CB47-1445-4A22-BBE6-14FF4699F8CB}" type="datetimeFigureOut">
              <a:rPr lang="en-US" smtClean="0"/>
              <a:t>10/21/2024</a:t>
            </a:fld>
            <a:endParaRPr lang="en-US"/>
          </a:p>
        </p:txBody>
      </p:sp>
      <p:sp>
        <p:nvSpPr>
          <p:cNvPr id="5" name="Footer Placeholder 4">
            <a:extLst>
              <a:ext uri="{FF2B5EF4-FFF2-40B4-BE49-F238E27FC236}">
                <a16:creationId xmlns:a16="http://schemas.microsoft.com/office/drawing/2014/main" id="{0FE9DD9B-3531-F2AF-59B2-B7B57C38F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F609E-741A-E767-A38B-9CD5AB8F06F6}"/>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293011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80CF0C-0F01-5154-3917-6FEDBDC7F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6C5976-B88C-614A-026A-0FB1A00BE9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F74EEC-932B-FE04-0047-BA45B38BFB1D}"/>
              </a:ext>
            </a:extLst>
          </p:cNvPr>
          <p:cNvSpPr>
            <a:spLocks noGrp="1"/>
          </p:cNvSpPr>
          <p:nvPr>
            <p:ph type="dt" sz="half" idx="10"/>
          </p:nvPr>
        </p:nvSpPr>
        <p:spPr/>
        <p:txBody>
          <a:bodyPr/>
          <a:lstStyle/>
          <a:p>
            <a:fld id="{6A14CB47-1445-4A22-BBE6-14FF4699F8CB}" type="datetimeFigureOut">
              <a:rPr lang="en-US" smtClean="0"/>
              <a:t>10/21/2024</a:t>
            </a:fld>
            <a:endParaRPr lang="en-US"/>
          </a:p>
        </p:txBody>
      </p:sp>
      <p:sp>
        <p:nvSpPr>
          <p:cNvPr id="5" name="Footer Placeholder 4">
            <a:extLst>
              <a:ext uri="{FF2B5EF4-FFF2-40B4-BE49-F238E27FC236}">
                <a16:creationId xmlns:a16="http://schemas.microsoft.com/office/drawing/2014/main" id="{F1D87537-624B-8206-84A4-F82858388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8FAB9-C8B2-4417-9850-2011CFB2E042}"/>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404412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C547-CE00-657E-6F4B-B91E5C70BF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BFDAF8-B424-E0D6-3CF0-9D1D730D75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730D5-CCA2-E4C0-7A39-F2F9E54F751F}"/>
              </a:ext>
            </a:extLst>
          </p:cNvPr>
          <p:cNvSpPr>
            <a:spLocks noGrp="1"/>
          </p:cNvSpPr>
          <p:nvPr>
            <p:ph type="dt" sz="half" idx="10"/>
          </p:nvPr>
        </p:nvSpPr>
        <p:spPr/>
        <p:txBody>
          <a:bodyPr/>
          <a:lstStyle/>
          <a:p>
            <a:fld id="{6A14CB47-1445-4A22-BBE6-14FF4699F8CB}" type="datetimeFigureOut">
              <a:rPr lang="en-US" smtClean="0"/>
              <a:t>10/21/2024</a:t>
            </a:fld>
            <a:endParaRPr lang="en-US"/>
          </a:p>
        </p:txBody>
      </p:sp>
      <p:sp>
        <p:nvSpPr>
          <p:cNvPr id="5" name="Footer Placeholder 4">
            <a:extLst>
              <a:ext uri="{FF2B5EF4-FFF2-40B4-BE49-F238E27FC236}">
                <a16:creationId xmlns:a16="http://schemas.microsoft.com/office/drawing/2014/main" id="{799FD4CA-6CB4-175A-6153-7EA25BF17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18717-1156-D2F3-25B9-2B8637238ACD}"/>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137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91EE2-B223-AC9D-2150-B1AE2B05EA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8FB0A7-A38E-8CF8-5B60-C39F417FC7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708AE0-A1C2-A640-7A57-1C0D707E9935}"/>
              </a:ext>
            </a:extLst>
          </p:cNvPr>
          <p:cNvSpPr>
            <a:spLocks noGrp="1"/>
          </p:cNvSpPr>
          <p:nvPr>
            <p:ph type="dt" sz="half" idx="10"/>
          </p:nvPr>
        </p:nvSpPr>
        <p:spPr/>
        <p:txBody>
          <a:bodyPr/>
          <a:lstStyle/>
          <a:p>
            <a:fld id="{6A14CB47-1445-4A22-BBE6-14FF4699F8CB}" type="datetimeFigureOut">
              <a:rPr lang="en-US" smtClean="0"/>
              <a:t>10/21/2024</a:t>
            </a:fld>
            <a:endParaRPr lang="en-US"/>
          </a:p>
        </p:txBody>
      </p:sp>
      <p:sp>
        <p:nvSpPr>
          <p:cNvPr id="5" name="Footer Placeholder 4">
            <a:extLst>
              <a:ext uri="{FF2B5EF4-FFF2-40B4-BE49-F238E27FC236}">
                <a16:creationId xmlns:a16="http://schemas.microsoft.com/office/drawing/2014/main" id="{79EB8BFB-2499-17B4-683B-ACD720561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64221-61F1-A2B4-347D-12A6D206B412}"/>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306819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D3D2-59F0-53E4-B989-16BAC7BCD2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8FC24-6C0F-626A-FEE1-4FA1620C13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412743-557F-D052-B209-E99E798934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0C9CF-467E-8F07-330A-E834CA6984E2}"/>
              </a:ext>
            </a:extLst>
          </p:cNvPr>
          <p:cNvSpPr>
            <a:spLocks noGrp="1"/>
          </p:cNvSpPr>
          <p:nvPr>
            <p:ph type="dt" sz="half" idx="10"/>
          </p:nvPr>
        </p:nvSpPr>
        <p:spPr/>
        <p:txBody>
          <a:bodyPr/>
          <a:lstStyle/>
          <a:p>
            <a:fld id="{6A14CB47-1445-4A22-BBE6-14FF4699F8CB}" type="datetimeFigureOut">
              <a:rPr lang="en-US" smtClean="0"/>
              <a:t>10/21/2024</a:t>
            </a:fld>
            <a:endParaRPr lang="en-US"/>
          </a:p>
        </p:txBody>
      </p:sp>
      <p:sp>
        <p:nvSpPr>
          <p:cNvPr id="6" name="Footer Placeholder 5">
            <a:extLst>
              <a:ext uri="{FF2B5EF4-FFF2-40B4-BE49-F238E27FC236}">
                <a16:creationId xmlns:a16="http://schemas.microsoft.com/office/drawing/2014/main" id="{E11628A8-120F-E588-B18F-A74F81BE0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7DB2C-6CE3-400F-CAC1-F3D95C8F93BB}"/>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177219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B9A1-8864-74E3-B22A-0906BB81CA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18F343-BA80-3F2C-3BB0-AF1528C96C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5C761C-94D5-A4D7-8EE4-9E3244FC6D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601E1D-E54E-CAB7-70E3-8DC27F3695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0D8FF-8AD3-9743-2896-A53D20DF00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158F5B-86BD-3243-489E-DDE81D8CB3DB}"/>
              </a:ext>
            </a:extLst>
          </p:cNvPr>
          <p:cNvSpPr>
            <a:spLocks noGrp="1"/>
          </p:cNvSpPr>
          <p:nvPr>
            <p:ph type="dt" sz="half" idx="10"/>
          </p:nvPr>
        </p:nvSpPr>
        <p:spPr/>
        <p:txBody>
          <a:bodyPr/>
          <a:lstStyle/>
          <a:p>
            <a:fld id="{6A14CB47-1445-4A22-BBE6-14FF4699F8CB}" type="datetimeFigureOut">
              <a:rPr lang="en-US" smtClean="0"/>
              <a:t>10/21/2024</a:t>
            </a:fld>
            <a:endParaRPr lang="en-US"/>
          </a:p>
        </p:txBody>
      </p:sp>
      <p:sp>
        <p:nvSpPr>
          <p:cNvPr id="8" name="Footer Placeholder 7">
            <a:extLst>
              <a:ext uri="{FF2B5EF4-FFF2-40B4-BE49-F238E27FC236}">
                <a16:creationId xmlns:a16="http://schemas.microsoft.com/office/drawing/2014/main" id="{8B031907-282C-994D-E407-5E6F513079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5D22EC-EEC8-45B0-B71D-46A47B080B50}"/>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459285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295B-5AB4-F79A-8F71-650CCA46C5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0F3DE4-76FF-E126-3F2A-B22E3D72C6A9}"/>
              </a:ext>
            </a:extLst>
          </p:cNvPr>
          <p:cNvSpPr>
            <a:spLocks noGrp="1"/>
          </p:cNvSpPr>
          <p:nvPr>
            <p:ph type="dt" sz="half" idx="10"/>
          </p:nvPr>
        </p:nvSpPr>
        <p:spPr/>
        <p:txBody>
          <a:bodyPr/>
          <a:lstStyle/>
          <a:p>
            <a:fld id="{6A14CB47-1445-4A22-BBE6-14FF4699F8CB}" type="datetimeFigureOut">
              <a:rPr lang="en-US" smtClean="0"/>
              <a:t>10/21/2024</a:t>
            </a:fld>
            <a:endParaRPr lang="en-US"/>
          </a:p>
        </p:txBody>
      </p:sp>
      <p:sp>
        <p:nvSpPr>
          <p:cNvPr id="4" name="Footer Placeholder 3">
            <a:extLst>
              <a:ext uri="{FF2B5EF4-FFF2-40B4-BE49-F238E27FC236}">
                <a16:creationId xmlns:a16="http://schemas.microsoft.com/office/drawing/2014/main" id="{EE08A5EE-2313-015A-C97B-48FB7D9E99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55633D-0AA9-DA09-E544-308546730B62}"/>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186532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AC1BE7-6165-02C3-6A95-3DAA5C622ED5}"/>
              </a:ext>
            </a:extLst>
          </p:cNvPr>
          <p:cNvSpPr>
            <a:spLocks noGrp="1"/>
          </p:cNvSpPr>
          <p:nvPr>
            <p:ph type="dt" sz="half" idx="10"/>
          </p:nvPr>
        </p:nvSpPr>
        <p:spPr/>
        <p:txBody>
          <a:bodyPr/>
          <a:lstStyle/>
          <a:p>
            <a:fld id="{6A14CB47-1445-4A22-BBE6-14FF4699F8CB}" type="datetimeFigureOut">
              <a:rPr lang="en-US" smtClean="0"/>
              <a:t>10/21/2024</a:t>
            </a:fld>
            <a:endParaRPr lang="en-US"/>
          </a:p>
        </p:txBody>
      </p:sp>
      <p:sp>
        <p:nvSpPr>
          <p:cNvPr id="3" name="Footer Placeholder 2">
            <a:extLst>
              <a:ext uri="{FF2B5EF4-FFF2-40B4-BE49-F238E27FC236}">
                <a16:creationId xmlns:a16="http://schemas.microsoft.com/office/drawing/2014/main" id="{F10BB9C4-8D0D-3EDB-271D-721D6350B3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05CAC5-08B7-ED64-BAC0-ACD649AEB5C1}"/>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4093438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E880-CF3D-ED61-A43D-A744E0993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6435EA-A959-1220-7C21-D875E0498F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D2681C-73FE-4C9A-9EBC-B9E4992A1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0697B-28B3-226A-C0A8-7A41D0ABBD2D}"/>
              </a:ext>
            </a:extLst>
          </p:cNvPr>
          <p:cNvSpPr>
            <a:spLocks noGrp="1"/>
          </p:cNvSpPr>
          <p:nvPr>
            <p:ph type="dt" sz="half" idx="10"/>
          </p:nvPr>
        </p:nvSpPr>
        <p:spPr/>
        <p:txBody>
          <a:bodyPr/>
          <a:lstStyle/>
          <a:p>
            <a:fld id="{6A14CB47-1445-4A22-BBE6-14FF4699F8CB}" type="datetimeFigureOut">
              <a:rPr lang="en-US" smtClean="0"/>
              <a:t>10/21/2024</a:t>
            </a:fld>
            <a:endParaRPr lang="en-US"/>
          </a:p>
        </p:txBody>
      </p:sp>
      <p:sp>
        <p:nvSpPr>
          <p:cNvPr id="6" name="Footer Placeholder 5">
            <a:extLst>
              <a:ext uri="{FF2B5EF4-FFF2-40B4-BE49-F238E27FC236}">
                <a16:creationId xmlns:a16="http://schemas.microsoft.com/office/drawing/2014/main" id="{92C8559E-B7D3-5C3B-386C-A71364659F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C5960-27CA-93F8-B21A-6A88BCFD1844}"/>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312118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C4B0-B207-D9D1-CD6F-7A487D292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A14FDE-09D5-B8C9-762A-9204F3EEC4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CA1387-4EB1-E2AA-70AC-1375EDA20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CC836-F1CA-26A7-CED9-94AFB802860C}"/>
              </a:ext>
            </a:extLst>
          </p:cNvPr>
          <p:cNvSpPr>
            <a:spLocks noGrp="1"/>
          </p:cNvSpPr>
          <p:nvPr>
            <p:ph type="dt" sz="half" idx="10"/>
          </p:nvPr>
        </p:nvSpPr>
        <p:spPr/>
        <p:txBody>
          <a:bodyPr/>
          <a:lstStyle/>
          <a:p>
            <a:fld id="{6A14CB47-1445-4A22-BBE6-14FF4699F8CB}" type="datetimeFigureOut">
              <a:rPr lang="en-US" smtClean="0"/>
              <a:t>10/21/2024</a:t>
            </a:fld>
            <a:endParaRPr lang="en-US"/>
          </a:p>
        </p:txBody>
      </p:sp>
      <p:sp>
        <p:nvSpPr>
          <p:cNvPr id="6" name="Footer Placeholder 5">
            <a:extLst>
              <a:ext uri="{FF2B5EF4-FFF2-40B4-BE49-F238E27FC236}">
                <a16:creationId xmlns:a16="http://schemas.microsoft.com/office/drawing/2014/main" id="{3F64D94C-0770-EF96-CF27-71E1FDA1E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16526-E9BE-AED5-4B9A-440801B1D602}"/>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399125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0E28D-F6A9-5564-8AFF-8C082A7D6B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EBB471-2FE4-C306-9E58-FD21E3CE25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73B4D-C1E5-9D52-7CE6-D24CE3F64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4CB47-1445-4A22-BBE6-14FF4699F8CB}" type="datetimeFigureOut">
              <a:rPr lang="en-US" smtClean="0"/>
              <a:t>10/21/2024</a:t>
            </a:fld>
            <a:endParaRPr lang="en-US"/>
          </a:p>
        </p:txBody>
      </p:sp>
      <p:sp>
        <p:nvSpPr>
          <p:cNvPr id="5" name="Footer Placeholder 4">
            <a:extLst>
              <a:ext uri="{FF2B5EF4-FFF2-40B4-BE49-F238E27FC236}">
                <a16:creationId xmlns:a16="http://schemas.microsoft.com/office/drawing/2014/main" id="{9D1AA172-C531-E1E3-089A-60EC0732C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A773EA-796E-C002-11BC-98EBC10412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39FA2-1FF1-479B-88CA-05B67E91DDB6}" type="slidenum">
              <a:rPr lang="en-US" smtClean="0"/>
              <a:t>‹#›</a:t>
            </a:fld>
            <a:endParaRPr lang="en-US"/>
          </a:p>
        </p:txBody>
      </p:sp>
    </p:spTree>
    <p:extLst>
      <p:ext uri="{BB962C8B-B14F-4D97-AF65-F5344CB8AC3E}">
        <p14:creationId xmlns:p14="http://schemas.microsoft.com/office/powerpoint/2010/main" val="3344120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grpSp>
        <p:nvGrpSpPr>
          <p:cNvPr id="2" name="Group 2"/>
          <p:cNvGrpSpPr/>
          <p:nvPr/>
        </p:nvGrpSpPr>
        <p:grpSpPr>
          <a:xfrm>
            <a:off x="-199232" y="0"/>
            <a:ext cx="12391232" cy="6858003"/>
            <a:chOff x="-385763" y="-5"/>
            <a:chExt cx="24782464" cy="13716005"/>
          </a:xfrm>
        </p:grpSpPr>
        <p:grpSp>
          <p:nvGrpSpPr>
            <p:cNvPr id="3" name="Group 3"/>
            <p:cNvGrpSpPr/>
            <p:nvPr/>
          </p:nvGrpSpPr>
          <p:grpSpPr>
            <a:xfrm>
              <a:off x="0" y="0"/>
              <a:ext cx="1043385" cy="13716000"/>
              <a:chOff x="0" y="0"/>
              <a:chExt cx="206101" cy="2709333"/>
            </a:xfrm>
          </p:grpSpPr>
          <p:sp>
            <p:nvSpPr>
              <p:cNvPr id="4" name="Freeform 4"/>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5" name="TextBox 5"/>
              <p:cNvSpPr txBox="1"/>
              <p:nvPr/>
            </p:nvSpPr>
            <p:spPr>
              <a:xfrm>
                <a:off x="0" y="-76200"/>
                <a:ext cx="206101" cy="2785533"/>
              </a:xfrm>
              <a:prstGeom prst="rect">
                <a:avLst/>
              </a:prstGeom>
            </p:spPr>
            <p:txBody>
              <a:bodyPr lIns="33867" tIns="33867" rIns="33867" bIns="33867" rtlCol="0" anchor="ctr"/>
              <a:lstStyle/>
              <a:p>
                <a:pPr algn="ctr">
                  <a:lnSpc>
                    <a:spcPts val="1816"/>
                  </a:lnSpc>
                </a:pPr>
                <a:endParaRPr sz="1200">
                  <a:solidFill>
                    <a:srgbClr val="FF0000"/>
                  </a:solidFill>
                  <a:highlight>
                    <a:srgbClr val="000000"/>
                  </a:highlight>
                </a:endParaRPr>
              </a:p>
            </p:txBody>
          </p:sp>
        </p:grpSp>
        <p:grpSp>
          <p:nvGrpSpPr>
            <p:cNvPr id="6" name="Group 6"/>
            <p:cNvGrpSpPr/>
            <p:nvPr/>
          </p:nvGrpSpPr>
          <p:grpSpPr>
            <a:xfrm>
              <a:off x="23353315" y="0"/>
              <a:ext cx="1043385" cy="13716000"/>
              <a:chOff x="0" y="0"/>
              <a:chExt cx="206101" cy="2709333"/>
            </a:xfrm>
          </p:grpSpPr>
          <p:sp>
            <p:nvSpPr>
              <p:cNvPr id="7" name="Freeform 7"/>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8" name="TextBox 8"/>
              <p:cNvSpPr txBox="1"/>
              <p:nvPr/>
            </p:nvSpPr>
            <p:spPr>
              <a:xfrm>
                <a:off x="0" y="-76200"/>
                <a:ext cx="206101" cy="2785533"/>
              </a:xfrm>
              <a:prstGeom prst="rect">
                <a:avLst/>
              </a:prstGeom>
            </p:spPr>
            <p:txBody>
              <a:bodyPr lIns="33867" tIns="33867" rIns="33867" bIns="33867" rtlCol="0" anchor="ctr"/>
              <a:lstStyle/>
              <a:p>
                <a:pPr algn="ctr">
                  <a:lnSpc>
                    <a:spcPts val="1816"/>
                  </a:lnSpc>
                </a:pPr>
                <a:endParaRPr sz="1200">
                  <a:solidFill>
                    <a:srgbClr val="FF0000"/>
                  </a:solidFill>
                  <a:highlight>
                    <a:srgbClr val="000000"/>
                  </a:highlight>
                </a:endParaRPr>
              </a:p>
            </p:txBody>
          </p:sp>
        </p:grpSp>
        <p:grpSp>
          <p:nvGrpSpPr>
            <p:cNvPr id="9" name="Group 9"/>
            <p:cNvGrpSpPr/>
            <p:nvPr/>
          </p:nvGrpSpPr>
          <p:grpSpPr>
            <a:xfrm rot="-5400000">
              <a:off x="11483774" y="-11869542"/>
              <a:ext cx="1043390" cy="24782464"/>
              <a:chOff x="0" y="-76200"/>
              <a:chExt cx="206102" cy="4895302"/>
            </a:xfrm>
          </p:grpSpPr>
          <p:sp>
            <p:nvSpPr>
              <p:cNvPr id="10" name="Freeform 10"/>
              <p:cNvSpPr/>
              <p:nvPr/>
            </p:nvSpPr>
            <p:spPr>
              <a:xfrm>
                <a:off x="1" y="251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dirty="0">
                  <a:solidFill>
                    <a:srgbClr val="FF0000"/>
                  </a:solidFill>
                  <a:highlight>
                    <a:srgbClr val="000000"/>
                  </a:highlight>
                </a:endParaRPr>
              </a:p>
            </p:txBody>
          </p:sp>
          <p:sp>
            <p:nvSpPr>
              <p:cNvPr id="11" name="TextBox 11"/>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solidFill>
                    <a:srgbClr val="FF0000"/>
                  </a:solidFill>
                  <a:highlight>
                    <a:srgbClr val="000000"/>
                  </a:highlight>
                </a:endParaRPr>
              </a:p>
            </p:txBody>
          </p:sp>
        </p:grpSp>
        <p:grpSp>
          <p:nvGrpSpPr>
            <p:cNvPr id="12" name="Group 12"/>
            <p:cNvGrpSpPr/>
            <p:nvPr/>
          </p:nvGrpSpPr>
          <p:grpSpPr>
            <a:xfrm rot="-5400000">
              <a:off x="11670307" y="1002307"/>
              <a:ext cx="1043385" cy="24384000"/>
              <a:chOff x="0" y="0"/>
              <a:chExt cx="206101" cy="4816593"/>
            </a:xfrm>
          </p:grpSpPr>
          <p:sp>
            <p:nvSpPr>
              <p:cNvPr id="13" name="Freeform 13"/>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14" name="TextBox 14"/>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solidFill>
                    <a:srgbClr val="FF0000"/>
                  </a:solidFill>
                  <a:highlight>
                    <a:srgbClr val="000000"/>
                  </a:highlight>
                </a:endParaRPr>
              </a:p>
            </p:txBody>
          </p:sp>
        </p:grpSp>
      </p:grpSp>
      <p:sp>
        <p:nvSpPr>
          <p:cNvPr id="15" name="TextBox 15"/>
          <p:cNvSpPr txBox="1"/>
          <p:nvPr/>
        </p:nvSpPr>
        <p:spPr>
          <a:xfrm>
            <a:off x="1166130" y="1526807"/>
            <a:ext cx="6908799" cy="1661993"/>
          </a:xfrm>
          <a:prstGeom prst="rect">
            <a:avLst/>
          </a:prstGeom>
        </p:spPr>
        <p:txBody>
          <a:bodyPr wrap="square" lIns="0" tIns="0" rIns="0" bIns="0" rtlCol="0" anchor="t">
            <a:spAutoFit/>
          </a:bodyPr>
          <a:lstStyle/>
          <a:p>
            <a:r>
              <a:rPr lang="en-US" sz="5400" b="1" dirty="0">
                <a:solidFill>
                  <a:srgbClr val="B17457"/>
                </a:solidFill>
                <a:latin typeface="Segoe UI" panose="020B0502040204020203" pitchFamily="34" charset="0"/>
                <a:ea typeface="Cascadia Code" panose="020B0609020000020004" pitchFamily="49" charset="0"/>
                <a:cs typeface="Segoe UI" panose="020B0502040204020203" pitchFamily="34" charset="0"/>
                <a:sym typeface="Cooper Hewitt Bold"/>
              </a:rPr>
              <a:t>Human Resources Dataset Analytics</a:t>
            </a:r>
          </a:p>
        </p:txBody>
      </p:sp>
      <p:sp>
        <p:nvSpPr>
          <p:cNvPr id="16" name="AutoShape 16"/>
          <p:cNvSpPr/>
          <p:nvPr/>
        </p:nvSpPr>
        <p:spPr>
          <a:xfrm flipV="1">
            <a:off x="7971628" y="1264920"/>
            <a:ext cx="0" cy="4328160"/>
          </a:xfrm>
          <a:prstGeom prst="line">
            <a:avLst/>
          </a:prstGeom>
          <a:ln w="38100" cap="flat">
            <a:solidFill>
              <a:srgbClr val="D8D2C2"/>
            </a:solidFill>
            <a:prstDash val="solid"/>
            <a:headEnd type="none" w="sm" len="sm"/>
            <a:tailEnd type="none" w="sm" len="sm"/>
          </a:ln>
        </p:spPr>
        <p:txBody>
          <a:bodyPr/>
          <a:lstStyle/>
          <a:p>
            <a:endParaRPr lang="en-US"/>
          </a:p>
        </p:txBody>
      </p:sp>
      <p:sp>
        <p:nvSpPr>
          <p:cNvPr id="17" name="TextBox 17"/>
          <p:cNvSpPr txBox="1"/>
          <p:nvPr/>
        </p:nvSpPr>
        <p:spPr>
          <a:xfrm>
            <a:off x="8458025" y="4134426"/>
            <a:ext cx="1679575" cy="291747"/>
          </a:xfrm>
          <a:prstGeom prst="rect">
            <a:avLst/>
          </a:prstGeom>
        </p:spPr>
        <p:txBody>
          <a:bodyPr lIns="0" tIns="0" rIns="0" bIns="0" rtlCol="0" anchor="t">
            <a:spAutoFit/>
          </a:bodyPr>
          <a:lstStyle/>
          <a:p>
            <a:pPr>
              <a:lnSpc>
                <a:spcPts val="2427"/>
              </a:lnSpc>
            </a:pPr>
            <a:r>
              <a:rPr lang="en-US" b="1" u="sng" dirty="0">
                <a:solidFill>
                  <a:srgbClr val="B17457"/>
                </a:solidFill>
                <a:latin typeface="Segoe UI" panose="020B0502040204020203" pitchFamily="34" charset="0"/>
                <a:ea typeface="Open Sauce"/>
                <a:cs typeface="Segoe UI" panose="020B0502040204020203" pitchFamily="34" charset="0"/>
                <a:sym typeface="Open Sauce"/>
              </a:rPr>
              <a:t>By Team (2) </a:t>
            </a:r>
          </a:p>
        </p:txBody>
      </p:sp>
      <p:sp>
        <p:nvSpPr>
          <p:cNvPr id="19" name="TextBox 19"/>
          <p:cNvSpPr txBox="1"/>
          <p:nvPr/>
        </p:nvSpPr>
        <p:spPr>
          <a:xfrm>
            <a:off x="8458025" y="4485084"/>
            <a:ext cx="2725885" cy="1107996"/>
          </a:xfrm>
          <a:prstGeom prst="rect">
            <a:avLst/>
          </a:prstGeom>
        </p:spPr>
        <p:txBody>
          <a:bodyPr lIns="0" tIns="0" rIns="0" bIns="0" rtlCol="0" anchor="t">
            <a:spAutoFit/>
          </a:bodyPr>
          <a:lstStyle/>
          <a:p>
            <a:r>
              <a:rPr lang="en-US" dirty="0">
                <a:solidFill>
                  <a:srgbClr val="4A4947"/>
                </a:solidFill>
                <a:latin typeface="Segoe UI" panose="020B0502040204020203" pitchFamily="34" charset="0"/>
                <a:ea typeface="Open Sauce Bold"/>
                <a:cs typeface="Segoe UI" panose="020B0502040204020203" pitchFamily="34" charset="0"/>
                <a:sym typeface="Open Sauce Bold"/>
              </a:rPr>
              <a:t>Hisham Ghaly</a:t>
            </a:r>
          </a:p>
          <a:p>
            <a:r>
              <a:rPr lang="en-US" dirty="0">
                <a:solidFill>
                  <a:srgbClr val="4A4947"/>
                </a:solidFill>
                <a:latin typeface="Segoe UI" panose="020B0502040204020203" pitchFamily="34" charset="0"/>
                <a:ea typeface="Open Sauce Bold"/>
                <a:cs typeface="Segoe UI" panose="020B0502040204020203" pitchFamily="34" charset="0"/>
                <a:sym typeface="Open Sauce Bold"/>
              </a:rPr>
              <a:t>Ahmed Sabry</a:t>
            </a:r>
          </a:p>
          <a:p>
            <a:r>
              <a:rPr lang="en-US" dirty="0">
                <a:solidFill>
                  <a:srgbClr val="4A4947"/>
                </a:solidFill>
                <a:latin typeface="Segoe UI" panose="020B0502040204020203" pitchFamily="34" charset="0"/>
                <a:ea typeface="Open Sauce Bold"/>
                <a:cs typeface="Segoe UI" panose="020B0502040204020203" pitchFamily="34" charset="0"/>
                <a:sym typeface="Open Sauce Bold"/>
              </a:rPr>
              <a:t>Esraa Nagy</a:t>
            </a:r>
          </a:p>
          <a:p>
            <a:r>
              <a:rPr lang="en-US" dirty="0">
                <a:solidFill>
                  <a:srgbClr val="4A4947"/>
                </a:solidFill>
                <a:latin typeface="Segoe UI" panose="020B0502040204020203" pitchFamily="34" charset="0"/>
                <a:ea typeface="Open Sauce Bold"/>
                <a:cs typeface="Segoe UI" panose="020B0502040204020203" pitchFamily="34" charset="0"/>
                <a:sym typeface="Open Sauce Bold"/>
              </a:rPr>
              <a:t>Karim Youssef</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5" name="TextBox 5"/>
          <p:cNvSpPr txBox="1"/>
          <p:nvPr/>
        </p:nvSpPr>
        <p:spPr>
          <a:xfrm>
            <a:off x="509840" y="970684"/>
            <a:ext cx="11149462" cy="772134"/>
          </a:xfrm>
          <a:prstGeom prst="rect">
            <a:avLst/>
          </a:prstGeom>
        </p:spPr>
        <p:txBody>
          <a:bodyPr wrap="square" lIns="0" tIns="0" rIns="0" bIns="0" rtlCol="0" anchor="t">
            <a:spAutoFit/>
          </a:bodyPr>
          <a:lstStyle/>
          <a:p>
            <a:pPr algn="ctr">
              <a:lnSpc>
                <a:spcPts val="6666"/>
              </a:lnSpc>
            </a:pPr>
            <a:r>
              <a:rPr lang="en-US" sz="4400" b="1" dirty="0">
                <a:solidFill>
                  <a:srgbClr val="B17457"/>
                </a:solidFill>
                <a:latin typeface="Segoe UI" panose="020B0502040204020203" pitchFamily="34" charset="0"/>
                <a:ea typeface="Cascadia Code" panose="020B0609020000020004" pitchFamily="49" charset="0"/>
                <a:cs typeface="Segoe UI" panose="020B0502040204020203" pitchFamily="34" charset="0"/>
                <a:sym typeface="Cooper Hewitt Bold"/>
              </a:rPr>
              <a:t>ANALYSIS SCOPE</a:t>
            </a:r>
          </a:p>
        </p:txBody>
      </p:sp>
      <p:sp>
        <p:nvSpPr>
          <p:cNvPr id="13" name="TextBox 13"/>
          <p:cNvSpPr txBox="1"/>
          <p:nvPr/>
        </p:nvSpPr>
        <p:spPr>
          <a:xfrm>
            <a:off x="1014895" y="5444835"/>
            <a:ext cx="2521805" cy="970114"/>
          </a:xfrm>
          <a:prstGeom prst="rect">
            <a:avLst/>
          </a:prstGeom>
        </p:spPr>
        <p:txBody>
          <a:bodyPr lIns="33867" tIns="33867" rIns="33867" bIns="33867" rtlCol="0" anchor="ctr"/>
          <a:lstStyle/>
          <a:p>
            <a:pPr algn="ctr">
              <a:lnSpc>
                <a:spcPts val="1816"/>
              </a:lnSpc>
            </a:pPr>
            <a:endParaRPr sz="1200"/>
          </a:p>
        </p:txBody>
      </p:sp>
      <p:grpSp>
        <p:nvGrpSpPr>
          <p:cNvPr id="23" name="Group 23"/>
          <p:cNvGrpSpPr/>
          <p:nvPr/>
        </p:nvGrpSpPr>
        <p:grpSpPr>
          <a:xfrm>
            <a:off x="-11856" y="0"/>
            <a:ext cx="12203856" cy="7058551"/>
            <a:chOff x="-6" y="-401101"/>
            <a:chExt cx="24407712" cy="14117101"/>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6" name="TextBox 26"/>
              <p:cNvSpPr txBox="1"/>
              <p:nvPr/>
            </p:nvSpPr>
            <p:spPr>
              <a:xfrm>
                <a:off x="0" y="-76200"/>
                <a:ext cx="206101"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nvGrpSpPr>
            <p:cNvPr id="27" name="Group 27"/>
            <p:cNvGrpSpPr/>
            <p:nvPr/>
          </p:nvGrpSpPr>
          <p:grpSpPr>
            <a:xfrm>
              <a:off x="23353315" y="-385763"/>
              <a:ext cx="1054391" cy="14101763"/>
              <a:chOff x="0" y="-76200"/>
              <a:chExt cx="208275" cy="27855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9" name="TextBox 29"/>
              <p:cNvSpPr txBox="1"/>
              <p:nvPr/>
            </p:nvSpPr>
            <p:spPr>
              <a:xfrm>
                <a:off x="0" y="-76200"/>
                <a:ext cx="208275"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sp>
          <p:nvSpPr>
            <p:cNvPr id="32" name="TextBox 32"/>
            <p:cNvSpPr txBox="1"/>
            <p:nvPr/>
          </p:nvSpPr>
          <p:spPr>
            <a:xfrm rot="16200000">
              <a:off x="11694014" y="-12071409"/>
              <a:ext cx="1043384" cy="24384000"/>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nvGrpSpPr>
            <p:cNvPr id="33" name="Group 33"/>
            <p:cNvGrpSpPr/>
            <p:nvPr/>
          </p:nvGrpSpPr>
          <p:grpSpPr>
            <a:xfrm rot="-5400000">
              <a:off x="11670299" y="1002305"/>
              <a:ext cx="1043390" cy="24384000"/>
              <a:chOff x="0" y="-1"/>
              <a:chExt cx="206102"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35" name="TextBox 35"/>
              <p:cNvSpPr txBox="1"/>
              <p:nvPr/>
            </p:nvSpPr>
            <p:spPr>
              <a:xfrm>
                <a:off x="1" y="-1"/>
                <a:ext cx="206101" cy="481659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sp>
        <p:nvSpPr>
          <p:cNvPr id="7" name="Subtitle 25">
            <a:extLst>
              <a:ext uri="{FF2B5EF4-FFF2-40B4-BE49-F238E27FC236}">
                <a16:creationId xmlns:a16="http://schemas.microsoft.com/office/drawing/2014/main" id="{F310ADA9-E5DD-11A2-C4BC-A87737485E46}"/>
              </a:ext>
            </a:extLst>
          </p:cNvPr>
          <p:cNvSpPr txBox="1">
            <a:spLocks/>
          </p:cNvSpPr>
          <p:nvPr/>
        </p:nvSpPr>
        <p:spPr>
          <a:xfrm>
            <a:off x="1061167" y="1864723"/>
            <a:ext cx="10069665" cy="38350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Understand the factors that contribute to employee turnover.</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Analyze the workforce diversity based on gender, ethnicity, and other factors.</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Assess the impact of work-life balance factors (e.</a:t>
            </a:r>
            <a:r>
              <a:rPr lang="en-US" sz="2133">
                <a:solidFill>
                  <a:srgbClr val="746558"/>
                </a:solidFill>
                <a:latin typeface="Segoe UI" panose="020B0502040204020203" pitchFamily="34" charset="0"/>
                <a:ea typeface="Gelasio" pitchFamily="34" charset="-122"/>
                <a:cs typeface="Segoe UI" panose="020B0502040204020203" pitchFamily="34" charset="0"/>
              </a:rPr>
              <a:t>g., </a:t>
            </a:r>
            <a:r>
              <a:rPr lang="en-US" sz="2133" dirty="0">
                <a:solidFill>
                  <a:srgbClr val="746558"/>
                </a:solidFill>
                <a:latin typeface="Segoe UI" panose="020B0502040204020203" pitchFamily="34" charset="0"/>
                <a:ea typeface="Gelasio" pitchFamily="34" charset="-122"/>
                <a:cs typeface="Segoe UI" panose="020B0502040204020203" pitchFamily="34" charset="0"/>
              </a:rPr>
              <a:t>business travel, distance from home) on employee satisfaction and retention.</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Analyze employee tenure and stability within the company.</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Examine salary structure, stock options, and their impact on employee satisfaction and retention.</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Explore the role of managers in employee retention and satisfaction.</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Investigate relationships between multiple factors to identify patterns.</a:t>
            </a:r>
          </a:p>
        </p:txBody>
      </p:sp>
    </p:spTree>
    <p:extLst>
      <p:ext uri="{BB962C8B-B14F-4D97-AF65-F5344CB8AC3E}">
        <p14:creationId xmlns:p14="http://schemas.microsoft.com/office/powerpoint/2010/main" val="428262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13" name="TextBox 13"/>
          <p:cNvSpPr txBox="1"/>
          <p:nvPr/>
        </p:nvSpPr>
        <p:spPr>
          <a:xfrm>
            <a:off x="1014895" y="5444835"/>
            <a:ext cx="2521805" cy="970114"/>
          </a:xfrm>
          <a:prstGeom prst="rect">
            <a:avLst/>
          </a:prstGeom>
        </p:spPr>
        <p:txBody>
          <a:bodyPr lIns="33867" tIns="33867" rIns="33867" bIns="33867" rtlCol="0" anchor="ctr"/>
          <a:lstStyle/>
          <a:p>
            <a:pPr algn="ctr">
              <a:lnSpc>
                <a:spcPts val="1816"/>
              </a:lnSpc>
            </a:pPr>
            <a:endParaRPr sz="1200"/>
          </a:p>
        </p:txBody>
      </p:sp>
      <p:grpSp>
        <p:nvGrpSpPr>
          <p:cNvPr id="23" name="Group 23"/>
          <p:cNvGrpSpPr/>
          <p:nvPr/>
        </p:nvGrpSpPr>
        <p:grpSpPr>
          <a:xfrm>
            <a:off x="-11856" y="0"/>
            <a:ext cx="12203856" cy="7058551"/>
            <a:chOff x="-6" y="-401101"/>
            <a:chExt cx="24407712" cy="14117101"/>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6" name="TextBox 26"/>
              <p:cNvSpPr txBox="1"/>
              <p:nvPr/>
            </p:nvSpPr>
            <p:spPr>
              <a:xfrm>
                <a:off x="0" y="-76200"/>
                <a:ext cx="206101"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nvGrpSpPr>
            <p:cNvPr id="27" name="Group 27"/>
            <p:cNvGrpSpPr/>
            <p:nvPr/>
          </p:nvGrpSpPr>
          <p:grpSpPr>
            <a:xfrm>
              <a:off x="23353315" y="-385763"/>
              <a:ext cx="1054391" cy="14101763"/>
              <a:chOff x="0" y="-76200"/>
              <a:chExt cx="208275" cy="27855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9" name="TextBox 29"/>
              <p:cNvSpPr txBox="1"/>
              <p:nvPr/>
            </p:nvSpPr>
            <p:spPr>
              <a:xfrm>
                <a:off x="0" y="-76200"/>
                <a:ext cx="208275"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sp>
          <p:nvSpPr>
            <p:cNvPr id="32" name="TextBox 32"/>
            <p:cNvSpPr txBox="1"/>
            <p:nvPr/>
          </p:nvSpPr>
          <p:spPr>
            <a:xfrm rot="16200000">
              <a:off x="11694014" y="-12071409"/>
              <a:ext cx="1043384" cy="24384000"/>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nvGrpSpPr>
            <p:cNvPr id="33" name="Group 33"/>
            <p:cNvGrpSpPr/>
            <p:nvPr/>
          </p:nvGrpSpPr>
          <p:grpSpPr>
            <a:xfrm rot="-5400000">
              <a:off x="11670299" y="1002305"/>
              <a:ext cx="1043390" cy="24384000"/>
              <a:chOff x="0" y="-1"/>
              <a:chExt cx="206102"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35" name="TextBox 35"/>
              <p:cNvSpPr txBox="1"/>
              <p:nvPr/>
            </p:nvSpPr>
            <p:spPr>
              <a:xfrm>
                <a:off x="1" y="-1"/>
                <a:ext cx="206101" cy="481659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graphicFrame>
        <p:nvGraphicFramePr>
          <p:cNvPr id="2" name="Table 1">
            <a:extLst>
              <a:ext uri="{FF2B5EF4-FFF2-40B4-BE49-F238E27FC236}">
                <a16:creationId xmlns:a16="http://schemas.microsoft.com/office/drawing/2014/main" id="{EA0B76FC-683C-3072-933D-FA73058FFE0C}"/>
              </a:ext>
            </a:extLst>
          </p:cNvPr>
          <p:cNvGraphicFramePr>
            <a:graphicFrameLocks noGrp="1"/>
          </p:cNvGraphicFramePr>
          <p:nvPr>
            <p:extLst>
              <p:ext uri="{D42A27DB-BD31-4B8C-83A1-F6EECF244321}">
                <p14:modId xmlns:p14="http://schemas.microsoft.com/office/powerpoint/2010/main" val="1288459056"/>
              </p:ext>
            </p:extLst>
          </p:nvPr>
        </p:nvGraphicFramePr>
        <p:xfrm>
          <a:off x="2990300" y="1140635"/>
          <a:ext cx="6211400" cy="4635450"/>
        </p:xfrm>
        <a:graphic>
          <a:graphicData uri="http://schemas.openxmlformats.org/drawingml/2006/table">
            <a:tbl>
              <a:tblPr firstRow="1" bandRow="1">
                <a:tableStyleId>{5C22544A-7EE6-4342-B048-85BDC9FD1C3A}</a:tableStyleId>
              </a:tblPr>
              <a:tblGrid>
                <a:gridCol w="1888216">
                  <a:extLst>
                    <a:ext uri="{9D8B030D-6E8A-4147-A177-3AD203B41FA5}">
                      <a16:colId xmlns:a16="http://schemas.microsoft.com/office/drawing/2014/main" val="370375568"/>
                    </a:ext>
                  </a:extLst>
                </a:gridCol>
                <a:gridCol w="4323184">
                  <a:extLst>
                    <a:ext uri="{9D8B030D-6E8A-4147-A177-3AD203B41FA5}">
                      <a16:colId xmlns:a16="http://schemas.microsoft.com/office/drawing/2014/main" val="2260569129"/>
                    </a:ext>
                  </a:extLst>
                </a:gridCol>
              </a:tblGrid>
              <a:tr h="772575">
                <a:tc>
                  <a:txBody>
                    <a:bodyPr/>
                    <a:lstStyle/>
                    <a:p>
                      <a:pPr algn="ctr"/>
                      <a:endParaRPr lang="en-US" sz="1800" b="1" kern="1200" dirty="0">
                        <a:solidFill>
                          <a:schemeClr val="lt1"/>
                        </a:solidFill>
                        <a:latin typeface="Segoe UI" panose="020B0502040204020203" pitchFamily="34" charset="0"/>
                        <a:ea typeface="+mn-ea"/>
                        <a:cs typeface="Segoe UI" panose="020B0502040204020203" pitchFamily="34" charset="0"/>
                      </a:endParaRPr>
                    </a:p>
                    <a:p>
                      <a:pPr algn="ctr"/>
                      <a:r>
                        <a:rPr lang="en-US" sz="1800" b="1" kern="1200" dirty="0">
                          <a:solidFill>
                            <a:schemeClr val="lt1"/>
                          </a:solidFill>
                          <a:latin typeface="Segoe UI" panose="020B0502040204020203" pitchFamily="34" charset="0"/>
                          <a:ea typeface="+mn-ea"/>
                          <a:cs typeface="Segoe UI" panose="020B0502040204020203" pitchFamily="34" charset="0"/>
                        </a:rPr>
                        <a:t>KPIS</a:t>
                      </a:r>
                    </a:p>
                  </a:txBody>
                  <a:tcPr>
                    <a:solidFill>
                      <a:srgbClr val="B17457"/>
                    </a:solidFill>
                  </a:tcPr>
                </a:tc>
                <a:tc>
                  <a:txBody>
                    <a:bodyPr/>
                    <a:lstStyle/>
                    <a:p>
                      <a:pPr algn="ctr"/>
                      <a:endParaRPr lang="en-US" sz="1800" b="1" kern="1200" dirty="0">
                        <a:solidFill>
                          <a:schemeClr val="lt1"/>
                        </a:solidFill>
                        <a:latin typeface="Segoe UI" panose="020B0502040204020203" pitchFamily="34" charset="0"/>
                        <a:ea typeface="+mn-ea"/>
                        <a:cs typeface="Segoe UI" panose="020B0502040204020203" pitchFamily="34" charset="0"/>
                      </a:endParaRPr>
                    </a:p>
                    <a:p>
                      <a:pPr algn="ctr"/>
                      <a:r>
                        <a:rPr lang="en-US" sz="1800" b="1" kern="1200" dirty="0">
                          <a:solidFill>
                            <a:schemeClr val="lt1"/>
                          </a:solidFill>
                          <a:latin typeface="Segoe UI" panose="020B0502040204020203" pitchFamily="34" charset="0"/>
                          <a:ea typeface="+mn-ea"/>
                          <a:cs typeface="Segoe UI" panose="020B0502040204020203" pitchFamily="34" charset="0"/>
                        </a:rPr>
                        <a:t>Description</a:t>
                      </a:r>
                    </a:p>
                  </a:txBody>
                  <a:tcPr>
                    <a:solidFill>
                      <a:srgbClr val="B17457"/>
                    </a:solidFill>
                  </a:tcPr>
                </a:tc>
                <a:extLst>
                  <a:ext uri="{0D108BD9-81ED-4DB2-BD59-A6C34878D82A}">
                    <a16:rowId xmlns:a16="http://schemas.microsoft.com/office/drawing/2014/main" val="555039702"/>
                  </a:ext>
                </a:extLst>
              </a:tr>
              <a:tr h="772575">
                <a:tc>
                  <a:txBody>
                    <a:bodyPr/>
                    <a:lstStyle/>
                    <a:p>
                      <a:pPr algn="ctr"/>
                      <a:r>
                        <a:rPr lang="en-US" sz="1800" dirty="0">
                          <a:solidFill>
                            <a:srgbClr val="454240"/>
                          </a:solidFill>
                          <a:latin typeface="DM Sans" pitchFamily="34" charset="0"/>
                          <a:ea typeface="DM Sans" pitchFamily="34" charset="-122"/>
                          <a:cs typeface="DM Sans" pitchFamily="34" charset="-120"/>
                        </a:rPr>
                        <a:t>Headcount</a:t>
                      </a:r>
                      <a:endParaRPr lang="en-US" dirty="0"/>
                    </a:p>
                  </a:txBody>
                  <a:tcPr>
                    <a:solidFill>
                      <a:srgbClr val="D8D2C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454240"/>
                          </a:solidFill>
                          <a:latin typeface="DM Sans" pitchFamily="34" charset="0"/>
                          <a:ea typeface="DM Sans" pitchFamily="34" charset="-122"/>
                          <a:cs typeface="DM Sans" pitchFamily="34" charset="-120"/>
                        </a:rPr>
                        <a:t>Total number of employees</a:t>
                      </a:r>
                      <a:endParaRPr lang="en-US" sz="1800" dirty="0"/>
                    </a:p>
                  </a:txBody>
                  <a:tcPr>
                    <a:solidFill>
                      <a:srgbClr val="D8D2C2"/>
                    </a:solidFill>
                  </a:tcPr>
                </a:tc>
                <a:extLst>
                  <a:ext uri="{0D108BD9-81ED-4DB2-BD59-A6C34878D82A}">
                    <a16:rowId xmlns:a16="http://schemas.microsoft.com/office/drawing/2014/main" val="3875099277"/>
                  </a:ext>
                </a:extLst>
              </a:tr>
              <a:tr h="7725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454240"/>
                          </a:solidFill>
                          <a:latin typeface="DM Sans" pitchFamily="34" charset="0"/>
                          <a:ea typeface="DM Sans" pitchFamily="34" charset="-122"/>
                          <a:cs typeface="DM Sans" pitchFamily="34" charset="-120"/>
                        </a:rPr>
                        <a:t>Onboard</a:t>
                      </a:r>
                      <a:endParaRPr lang="en-US" sz="1800" dirty="0"/>
                    </a:p>
                  </a:txBody>
                  <a:tcPr>
                    <a:solidFill>
                      <a:srgbClr val="D8D2C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454240"/>
                          </a:solidFill>
                          <a:latin typeface="DM Sans" pitchFamily="34" charset="0"/>
                          <a:ea typeface="DM Sans" pitchFamily="34" charset="-122"/>
                          <a:cs typeface="DM Sans" pitchFamily="34" charset="-120"/>
                        </a:rPr>
                        <a:t>Number of current employees</a:t>
                      </a:r>
                      <a:endParaRPr lang="en-US" sz="1800" dirty="0"/>
                    </a:p>
                  </a:txBody>
                  <a:tcPr>
                    <a:solidFill>
                      <a:srgbClr val="D8D2C2"/>
                    </a:solidFill>
                  </a:tcPr>
                </a:tc>
                <a:extLst>
                  <a:ext uri="{0D108BD9-81ED-4DB2-BD59-A6C34878D82A}">
                    <a16:rowId xmlns:a16="http://schemas.microsoft.com/office/drawing/2014/main" val="1269015618"/>
                  </a:ext>
                </a:extLst>
              </a:tr>
              <a:tr h="772575">
                <a:tc>
                  <a:txBody>
                    <a:bodyPr/>
                    <a:lstStyle/>
                    <a:p>
                      <a:pPr algn="ctr"/>
                      <a:r>
                        <a:rPr lang="en-US" sz="1800" dirty="0">
                          <a:solidFill>
                            <a:srgbClr val="454240"/>
                          </a:solidFill>
                          <a:latin typeface="DM Sans" pitchFamily="34" charset="0"/>
                          <a:ea typeface="DM Sans" pitchFamily="34" charset="-122"/>
                          <a:cs typeface="DM Sans" pitchFamily="34" charset="-120"/>
                        </a:rPr>
                        <a:t>Exits</a:t>
                      </a:r>
                      <a:endParaRPr lang="en-US" dirty="0"/>
                    </a:p>
                  </a:txBody>
                  <a:tcPr>
                    <a:solidFill>
                      <a:srgbClr val="D8D2C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454240"/>
                          </a:solidFill>
                          <a:latin typeface="DM Sans" pitchFamily="34" charset="0"/>
                          <a:ea typeface="DM Sans" pitchFamily="34" charset="-122"/>
                          <a:cs typeface="DM Sans" pitchFamily="34" charset="-120"/>
                        </a:rPr>
                        <a:t>Number of employees who have left</a:t>
                      </a:r>
                      <a:endParaRPr lang="en-US" sz="1800" dirty="0"/>
                    </a:p>
                  </a:txBody>
                  <a:tcPr>
                    <a:solidFill>
                      <a:srgbClr val="D8D2C2"/>
                    </a:solidFill>
                  </a:tcPr>
                </a:tc>
                <a:extLst>
                  <a:ext uri="{0D108BD9-81ED-4DB2-BD59-A6C34878D82A}">
                    <a16:rowId xmlns:a16="http://schemas.microsoft.com/office/drawing/2014/main" val="2636944598"/>
                  </a:ext>
                </a:extLst>
              </a:tr>
              <a:tr h="7725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454240"/>
                          </a:solidFill>
                          <a:latin typeface="DM Sans" pitchFamily="34" charset="0"/>
                          <a:ea typeface="DM Sans" pitchFamily="34" charset="-122"/>
                          <a:cs typeface="DM Sans" pitchFamily="34" charset="-120"/>
                        </a:rPr>
                        <a:t>Retention %</a:t>
                      </a:r>
                      <a:endParaRPr lang="en-US" sz="1800" dirty="0"/>
                    </a:p>
                  </a:txBody>
                  <a:tcPr>
                    <a:solidFill>
                      <a:srgbClr val="D8D2C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454240"/>
                          </a:solidFill>
                          <a:latin typeface="DM Sans" pitchFamily="34" charset="0"/>
                          <a:ea typeface="DM Sans" pitchFamily="34" charset="-122"/>
                          <a:cs typeface="DM Sans" pitchFamily="34" charset="-120"/>
                        </a:rPr>
                        <a:t>Overall workforce stability</a:t>
                      </a:r>
                      <a:endParaRPr lang="en-US" sz="1800" dirty="0"/>
                    </a:p>
                  </a:txBody>
                  <a:tcPr>
                    <a:solidFill>
                      <a:srgbClr val="D8D2C2"/>
                    </a:solidFill>
                  </a:tcPr>
                </a:tc>
                <a:extLst>
                  <a:ext uri="{0D108BD9-81ED-4DB2-BD59-A6C34878D82A}">
                    <a16:rowId xmlns:a16="http://schemas.microsoft.com/office/drawing/2014/main" val="1358104388"/>
                  </a:ext>
                </a:extLst>
              </a:tr>
              <a:tr h="7725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454240"/>
                          </a:solidFill>
                          <a:latin typeface="DM Sans" pitchFamily="34" charset="0"/>
                          <a:ea typeface="DM Sans" pitchFamily="34" charset="-122"/>
                          <a:cs typeface="DM Sans" pitchFamily="34" charset="-120"/>
                        </a:rPr>
                        <a:t>Attrition %</a:t>
                      </a:r>
                      <a:endParaRPr lang="en-US" sz="1800" dirty="0"/>
                    </a:p>
                    <a:p>
                      <a:pPr algn="ctr"/>
                      <a:endParaRPr lang="en-US" dirty="0"/>
                    </a:p>
                  </a:txBody>
                  <a:tcPr>
                    <a:solidFill>
                      <a:srgbClr val="D8D2C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454240"/>
                          </a:solidFill>
                          <a:latin typeface="DM Sans" pitchFamily="34" charset="0"/>
                          <a:ea typeface="DM Sans" pitchFamily="34" charset="-122"/>
                          <a:cs typeface="DM Sans" pitchFamily="34" charset="-120"/>
                        </a:rPr>
                        <a:t>The rate at which employees leave the organization</a:t>
                      </a:r>
                      <a:endParaRPr lang="en-US" dirty="0"/>
                    </a:p>
                  </a:txBody>
                  <a:tcPr>
                    <a:solidFill>
                      <a:srgbClr val="D8D2C2"/>
                    </a:solidFill>
                  </a:tcPr>
                </a:tc>
                <a:extLst>
                  <a:ext uri="{0D108BD9-81ED-4DB2-BD59-A6C34878D82A}">
                    <a16:rowId xmlns:a16="http://schemas.microsoft.com/office/drawing/2014/main" val="2724463810"/>
                  </a:ext>
                </a:extLst>
              </a:tr>
            </a:tbl>
          </a:graphicData>
        </a:graphic>
      </p:graphicFrame>
    </p:spTree>
    <p:extLst>
      <p:ext uri="{BB962C8B-B14F-4D97-AF65-F5344CB8AC3E}">
        <p14:creationId xmlns:p14="http://schemas.microsoft.com/office/powerpoint/2010/main" val="3799490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13" name="TextBox 13"/>
          <p:cNvSpPr txBox="1"/>
          <p:nvPr/>
        </p:nvSpPr>
        <p:spPr>
          <a:xfrm>
            <a:off x="1014895" y="5444835"/>
            <a:ext cx="2521805" cy="970114"/>
          </a:xfrm>
          <a:prstGeom prst="rect">
            <a:avLst/>
          </a:prstGeom>
        </p:spPr>
        <p:txBody>
          <a:bodyPr lIns="33867" tIns="33867" rIns="33867" bIns="33867" rtlCol="0" anchor="ctr"/>
          <a:lstStyle/>
          <a:p>
            <a:pPr algn="ctr">
              <a:lnSpc>
                <a:spcPts val="1816"/>
              </a:lnSpc>
            </a:pPr>
            <a:endParaRPr sz="1200"/>
          </a:p>
        </p:txBody>
      </p:sp>
      <p:grpSp>
        <p:nvGrpSpPr>
          <p:cNvPr id="23" name="Group 23"/>
          <p:cNvGrpSpPr/>
          <p:nvPr/>
        </p:nvGrpSpPr>
        <p:grpSpPr>
          <a:xfrm>
            <a:off x="-11856" y="0"/>
            <a:ext cx="12203856" cy="7058551"/>
            <a:chOff x="-6" y="-401101"/>
            <a:chExt cx="24407712" cy="14117101"/>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6" name="TextBox 26"/>
              <p:cNvSpPr txBox="1"/>
              <p:nvPr/>
            </p:nvSpPr>
            <p:spPr>
              <a:xfrm>
                <a:off x="0" y="-76200"/>
                <a:ext cx="206101"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nvGrpSpPr>
            <p:cNvPr id="27" name="Group 27"/>
            <p:cNvGrpSpPr/>
            <p:nvPr/>
          </p:nvGrpSpPr>
          <p:grpSpPr>
            <a:xfrm>
              <a:off x="23353315" y="-385763"/>
              <a:ext cx="1054391" cy="14101763"/>
              <a:chOff x="0" y="-76200"/>
              <a:chExt cx="208275" cy="27855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9" name="TextBox 29"/>
              <p:cNvSpPr txBox="1"/>
              <p:nvPr/>
            </p:nvSpPr>
            <p:spPr>
              <a:xfrm>
                <a:off x="0" y="-76200"/>
                <a:ext cx="208275"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sp>
          <p:nvSpPr>
            <p:cNvPr id="32" name="TextBox 32"/>
            <p:cNvSpPr txBox="1"/>
            <p:nvPr/>
          </p:nvSpPr>
          <p:spPr>
            <a:xfrm rot="16200000">
              <a:off x="11694014" y="-12071409"/>
              <a:ext cx="1043384" cy="24384000"/>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nvGrpSpPr>
            <p:cNvPr id="33" name="Group 33"/>
            <p:cNvGrpSpPr/>
            <p:nvPr/>
          </p:nvGrpSpPr>
          <p:grpSpPr>
            <a:xfrm rot="-5400000">
              <a:off x="11670299" y="1002305"/>
              <a:ext cx="1043390" cy="24384000"/>
              <a:chOff x="0" y="-1"/>
              <a:chExt cx="206102"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35" name="TextBox 35"/>
              <p:cNvSpPr txBox="1"/>
              <p:nvPr/>
            </p:nvSpPr>
            <p:spPr>
              <a:xfrm>
                <a:off x="1" y="-1"/>
                <a:ext cx="206101" cy="481659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pic>
        <p:nvPicPr>
          <p:cNvPr id="4" name="Picture 3" descr="A screenshot of a graph&#10;&#10;Description automatically generated">
            <a:extLst>
              <a:ext uri="{FF2B5EF4-FFF2-40B4-BE49-F238E27FC236}">
                <a16:creationId xmlns:a16="http://schemas.microsoft.com/office/drawing/2014/main" id="{0F7365D7-1F53-5E4F-C5F7-2EB0CE308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2" y="687772"/>
            <a:ext cx="10629500" cy="5693582"/>
          </a:xfrm>
          <a:prstGeom prst="rect">
            <a:avLst/>
          </a:prstGeom>
        </p:spPr>
      </p:pic>
    </p:spTree>
    <p:extLst>
      <p:ext uri="{BB962C8B-B14F-4D97-AF65-F5344CB8AC3E}">
        <p14:creationId xmlns:p14="http://schemas.microsoft.com/office/powerpoint/2010/main" val="171789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13" name="TextBox 13"/>
          <p:cNvSpPr txBox="1"/>
          <p:nvPr/>
        </p:nvSpPr>
        <p:spPr>
          <a:xfrm>
            <a:off x="1014895" y="5444835"/>
            <a:ext cx="2521805" cy="970114"/>
          </a:xfrm>
          <a:prstGeom prst="rect">
            <a:avLst/>
          </a:prstGeom>
        </p:spPr>
        <p:txBody>
          <a:bodyPr lIns="33867" tIns="33867" rIns="33867" bIns="33867" rtlCol="0" anchor="ctr"/>
          <a:lstStyle/>
          <a:p>
            <a:pPr algn="ctr">
              <a:lnSpc>
                <a:spcPts val="1816"/>
              </a:lnSpc>
            </a:pPr>
            <a:endParaRPr sz="1200"/>
          </a:p>
        </p:txBody>
      </p:sp>
      <p:grpSp>
        <p:nvGrpSpPr>
          <p:cNvPr id="23" name="Group 23"/>
          <p:cNvGrpSpPr/>
          <p:nvPr/>
        </p:nvGrpSpPr>
        <p:grpSpPr>
          <a:xfrm>
            <a:off x="-11856" y="0"/>
            <a:ext cx="12203856" cy="7058551"/>
            <a:chOff x="-6" y="-401101"/>
            <a:chExt cx="24407712" cy="14117101"/>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6" name="TextBox 26"/>
              <p:cNvSpPr txBox="1"/>
              <p:nvPr/>
            </p:nvSpPr>
            <p:spPr>
              <a:xfrm>
                <a:off x="0" y="-76200"/>
                <a:ext cx="206101"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nvGrpSpPr>
            <p:cNvPr id="27" name="Group 27"/>
            <p:cNvGrpSpPr/>
            <p:nvPr/>
          </p:nvGrpSpPr>
          <p:grpSpPr>
            <a:xfrm>
              <a:off x="23353315" y="-385763"/>
              <a:ext cx="1054391" cy="14101763"/>
              <a:chOff x="0" y="-76200"/>
              <a:chExt cx="208275" cy="27855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9" name="TextBox 29"/>
              <p:cNvSpPr txBox="1"/>
              <p:nvPr/>
            </p:nvSpPr>
            <p:spPr>
              <a:xfrm>
                <a:off x="0" y="-76200"/>
                <a:ext cx="208275"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sp>
          <p:nvSpPr>
            <p:cNvPr id="32" name="TextBox 32"/>
            <p:cNvSpPr txBox="1"/>
            <p:nvPr/>
          </p:nvSpPr>
          <p:spPr>
            <a:xfrm rot="16200000">
              <a:off x="11694014" y="-12071409"/>
              <a:ext cx="1043384" cy="24384000"/>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nvGrpSpPr>
            <p:cNvPr id="33" name="Group 33"/>
            <p:cNvGrpSpPr/>
            <p:nvPr/>
          </p:nvGrpSpPr>
          <p:grpSpPr>
            <a:xfrm rot="-5400000">
              <a:off x="11670299" y="1002305"/>
              <a:ext cx="1043390" cy="24384000"/>
              <a:chOff x="0" y="-1"/>
              <a:chExt cx="206102"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35" name="TextBox 35"/>
              <p:cNvSpPr txBox="1"/>
              <p:nvPr/>
            </p:nvSpPr>
            <p:spPr>
              <a:xfrm>
                <a:off x="1" y="-1"/>
                <a:ext cx="206101" cy="481659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pic>
        <p:nvPicPr>
          <p:cNvPr id="5" name="Picture 4" descr="A graph of different sizes and shapes&#10;&#10;Description automatically generated with medium confidence">
            <a:extLst>
              <a:ext uri="{FF2B5EF4-FFF2-40B4-BE49-F238E27FC236}">
                <a16:creationId xmlns:a16="http://schemas.microsoft.com/office/drawing/2014/main" id="{F2E4B8A1-4F1B-5856-9F8A-7CEFFB05C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389" y="707882"/>
            <a:ext cx="10631222" cy="5642781"/>
          </a:xfrm>
          <a:prstGeom prst="rect">
            <a:avLst/>
          </a:prstGeom>
        </p:spPr>
      </p:pic>
    </p:spTree>
    <p:extLst>
      <p:ext uri="{BB962C8B-B14F-4D97-AF65-F5344CB8AC3E}">
        <p14:creationId xmlns:p14="http://schemas.microsoft.com/office/powerpoint/2010/main" val="1410678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13" name="TextBox 13"/>
          <p:cNvSpPr txBox="1"/>
          <p:nvPr/>
        </p:nvSpPr>
        <p:spPr>
          <a:xfrm>
            <a:off x="1014895" y="5444835"/>
            <a:ext cx="2521805" cy="970114"/>
          </a:xfrm>
          <a:prstGeom prst="rect">
            <a:avLst/>
          </a:prstGeom>
        </p:spPr>
        <p:txBody>
          <a:bodyPr lIns="33867" tIns="33867" rIns="33867" bIns="33867" rtlCol="0" anchor="ctr"/>
          <a:lstStyle/>
          <a:p>
            <a:pPr algn="ctr">
              <a:lnSpc>
                <a:spcPts val="1816"/>
              </a:lnSpc>
            </a:pPr>
            <a:endParaRPr sz="1200"/>
          </a:p>
        </p:txBody>
      </p:sp>
      <p:grpSp>
        <p:nvGrpSpPr>
          <p:cNvPr id="23" name="Group 23"/>
          <p:cNvGrpSpPr/>
          <p:nvPr/>
        </p:nvGrpSpPr>
        <p:grpSpPr>
          <a:xfrm>
            <a:off x="-11856" y="0"/>
            <a:ext cx="12203856" cy="7058551"/>
            <a:chOff x="-6" y="-401101"/>
            <a:chExt cx="24407712" cy="14117101"/>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6" name="TextBox 26"/>
              <p:cNvSpPr txBox="1"/>
              <p:nvPr/>
            </p:nvSpPr>
            <p:spPr>
              <a:xfrm>
                <a:off x="0" y="-76200"/>
                <a:ext cx="206101"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nvGrpSpPr>
            <p:cNvPr id="27" name="Group 27"/>
            <p:cNvGrpSpPr/>
            <p:nvPr/>
          </p:nvGrpSpPr>
          <p:grpSpPr>
            <a:xfrm>
              <a:off x="23353315" y="-385763"/>
              <a:ext cx="1054391" cy="14101763"/>
              <a:chOff x="0" y="-76200"/>
              <a:chExt cx="208275" cy="27855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9" name="TextBox 29"/>
              <p:cNvSpPr txBox="1"/>
              <p:nvPr/>
            </p:nvSpPr>
            <p:spPr>
              <a:xfrm>
                <a:off x="0" y="-76200"/>
                <a:ext cx="208275"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sp>
          <p:nvSpPr>
            <p:cNvPr id="32" name="TextBox 32"/>
            <p:cNvSpPr txBox="1"/>
            <p:nvPr/>
          </p:nvSpPr>
          <p:spPr>
            <a:xfrm rot="16200000">
              <a:off x="11694014" y="-12071409"/>
              <a:ext cx="1043384" cy="24384000"/>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nvGrpSpPr>
            <p:cNvPr id="33" name="Group 33"/>
            <p:cNvGrpSpPr/>
            <p:nvPr/>
          </p:nvGrpSpPr>
          <p:grpSpPr>
            <a:xfrm rot="-5400000">
              <a:off x="11670299" y="1002305"/>
              <a:ext cx="1043390" cy="24384000"/>
              <a:chOff x="0" y="-1"/>
              <a:chExt cx="206102"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35" name="TextBox 35"/>
              <p:cNvSpPr txBox="1"/>
              <p:nvPr/>
            </p:nvSpPr>
            <p:spPr>
              <a:xfrm>
                <a:off x="1" y="-1"/>
                <a:ext cx="206101" cy="481659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pic>
        <p:nvPicPr>
          <p:cNvPr id="3" name="Picture 2">
            <a:extLst>
              <a:ext uri="{FF2B5EF4-FFF2-40B4-BE49-F238E27FC236}">
                <a16:creationId xmlns:a16="http://schemas.microsoft.com/office/drawing/2014/main" id="{E5895A30-A760-A79B-23EA-05B0415B4D2E}"/>
              </a:ext>
            </a:extLst>
          </p:cNvPr>
          <p:cNvPicPr>
            <a:picLocks noChangeAspect="1"/>
          </p:cNvPicPr>
          <p:nvPr/>
        </p:nvPicPr>
        <p:blipFill>
          <a:blip r:embed="rId2"/>
          <a:stretch>
            <a:fillRect/>
          </a:stretch>
        </p:blipFill>
        <p:spPr>
          <a:xfrm>
            <a:off x="706962" y="682922"/>
            <a:ext cx="10754360" cy="5700375"/>
          </a:xfrm>
          <a:prstGeom prst="rect">
            <a:avLst/>
          </a:prstGeom>
        </p:spPr>
      </p:pic>
    </p:spTree>
    <p:extLst>
      <p:ext uri="{BB962C8B-B14F-4D97-AF65-F5344CB8AC3E}">
        <p14:creationId xmlns:p14="http://schemas.microsoft.com/office/powerpoint/2010/main" val="149979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5" name="TextBox 5"/>
          <p:cNvSpPr txBox="1"/>
          <p:nvPr/>
        </p:nvSpPr>
        <p:spPr>
          <a:xfrm>
            <a:off x="509840" y="970684"/>
            <a:ext cx="11149462" cy="772134"/>
          </a:xfrm>
          <a:prstGeom prst="rect">
            <a:avLst/>
          </a:prstGeom>
        </p:spPr>
        <p:txBody>
          <a:bodyPr wrap="square" lIns="0" tIns="0" rIns="0" bIns="0" rtlCol="0" anchor="t">
            <a:spAutoFit/>
          </a:bodyPr>
          <a:lstStyle/>
          <a:p>
            <a:pPr algn="ctr">
              <a:lnSpc>
                <a:spcPts val="6666"/>
              </a:lnSpc>
            </a:pPr>
            <a:r>
              <a:rPr lang="en-US" sz="4400" b="1" dirty="0">
                <a:solidFill>
                  <a:srgbClr val="B17457"/>
                </a:solidFill>
                <a:latin typeface="Segoe UI" panose="020B0502040204020203" pitchFamily="34" charset="0"/>
                <a:ea typeface="Cascadia Code" panose="020B0609020000020004" pitchFamily="49" charset="0"/>
                <a:cs typeface="Segoe UI" panose="020B0502040204020203" pitchFamily="34" charset="0"/>
                <a:sym typeface="Cooper Hewitt Bold"/>
              </a:rPr>
              <a:t>KEY INSIGHTS</a:t>
            </a:r>
          </a:p>
        </p:txBody>
      </p:sp>
      <p:sp>
        <p:nvSpPr>
          <p:cNvPr id="13" name="TextBox 13"/>
          <p:cNvSpPr txBox="1"/>
          <p:nvPr/>
        </p:nvSpPr>
        <p:spPr>
          <a:xfrm>
            <a:off x="1014895" y="5444835"/>
            <a:ext cx="2521805" cy="970114"/>
          </a:xfrm>
          <a:prstGeom prst="rect">
            <a:avLst/>
          </a:prstGeom>
        </p:spPr>
        <p:txBody>
          <a:bodyPr lIns="33867" tIns="33867" rIns="33867" bIns="33867" rtlCol="0" anchor="ctr"/>
          <a:lstStyle/>
          <a:p>
            <a:pPr algn="ctr">
              <a:lnSpc>
                <a:spcPts val="1816"/>
              </a:lnSpc>
            </a:pPr>
            <a:endParaRPr sz="1200"/>
          </a:p>
        </p:txBody>
      </p:sp>
      <p:grpSp>
        <p:nvGrpSpPr>
          <p:cNvPr id="23" name="Group 23"/>
          <p:cNvGrpSpPr/>
          <p:nvPr/>
        </p:nvGrpSpPr>
        <p:grpSpPr>
          <a:xfrm>
            <a:off x="-11856" y="0"/>
            <a:ext cx="12203856" cy="7058551"/>
            <a:chOff x="-6" y="-401101"/>
            <a:chExt cx="24407712" cy="14117101"/>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6" name="TextBox 26"/>
              <p:cNvSpPr txBox="1"/>
              <p:nvPr/>
            </p:nvSpPr>
            <p:spPr>
              <a:xfrm>
                <a:off x="0" y="-76200"/>
                <a:ext cx="206101"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nvGrpSpPr>
            <p:cNvPr id="27" name="Group 27"/>
            <p:cNvGrpSpPr/>
            <p:nvPr/>
          </p:nvGrpSpPr>
          <p:grpSpPr>
            <a:xfrm>
              <a:off x="23353315" y="-385763"/>
              <a:ext cx="1054391" cy="14101763"/>
              <a:chOff x="0" y="-76200"/>
              <a:chExt cx="208275" cy="27855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9" name="TextBox 29"/>
              <p:cNvSpPr txBox="1"/>
              <p:nvPr/>
            </p:nvSpPr>
            <p:spPr>
              <a:xfrm>
                <a:off x="0" y="-76200"/>
                <a:ext cx="208275"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sp>
          <p:nvSpPr>
            <p:cNvPr id="32" name="TextBox 32"/>
            <p:cNvSpPr txBox="1"/>
            <p:nvPr/>
          </p:nvSpPr>
          <p:spPr>
            <a:xfrm rot="16200000">
              <a:off x="11694014" y="-12071409"/>
              <a:ext cx="1043384" cy="24384000"/>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nvGrpSpPr>
            <p:cNvPr id="33" name="Group 33"/>
            <p:cNvGrpSpPr/>
            <p:nvPr/>
          </p:nvGrpSpPr>
          <p:grpSpPr>
            <a:xfrm rot="-5400000">
              <a:off x="11670299" y="1002305"/>
              <a:ext cx="1043390" cy="24384000"/>
              <a:chOff x="0" y="-1"/>
              <a:chExt cx="206102"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35" name="TextBox 35"/>
              <p:cNvSpPr txBox="1"/>
              <p:nvPr/>
            </p:nvSpPr>
            <p:spPr>
              <a:xfrm>
                <a:off x="1" y="-1"/>
                <a:ext cx="206101" cy="481659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sp>
        <p:nvSpPr>
          <p:cNvPr id="7" name="Subtitle 25">
            <a:extLst>
              <a:ext uri="{FF2B5EF4-FFF2-40B4-BE49-F238E27FC236}">
                <a16:creationId xmlns:a16="http://schemas.microsoft.com/office/drawing/2014/main" id="{F310ADA9-E5DD-11A2-C4BC-A87737485E46}"/>
              </a:ext>
            </a:extLst>
          </p:cNvPr>
          <p:cNvSpPr txBox="1">
            <a:spLocks/>
          </p:cNvSpPr>
          <p:nvPr/>
        </p:nvSpPr>
        <p:spPr>
          <a:xfrm>
            <a:off x="1061167" y="1864723"/>
            <a:ext cx="10069665" cy="4672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The current attrition rate is 16.12%, with the highest turnover recorded in 2020.</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Most employees are in California 59.52% from total employees , which also has the highest turnover rate among state  17.49% .</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Although the Technology department has the largest number of employees, the Sales team has the highest attrition rate at 20.63%, specifically among Sales Representatives.</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Single employees have the highest attrition rate, which is reasonable considering their younger age demographic.</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Employees who travel frequently exhibit the highest attrition rate compared to other travel categories. </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Employees with none stock option level show the highest attrition.</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Dissatisfaction in workplace relationships leads to the highest attrition rate.</a:t>
            </a:r>
          </a:p>
        </p:txBody>
      </p:sp>
    </p:spTree>
    <p:extLst>
      <p:ext uri="{BB962C8B-B14F-4D97-AF65-F5344CB8AC3E}">
        <p14:creationId xmlns:p14="http://schemas.microsoft.com/office/powerpoint/2010/main" val="3953822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5" name="TextBox 5"/>
          <p:cNvSpPr txBox="1"/>
          <p:nvPr/>
        </p:nvSpPr>
        <p:spPr>
          <a:xfrm>
            <a:off x="509840" y="970684"/>
            <a:ext cx="11149462" cy="772134"/>
          </a:xfrm>
          <a:prstGeom prst="rect">
            <a:avLst/>
          </a:prstGeom>
        </p:spPr>
        <p:txBody>
          <a:bodyPr wrap="square" lIns="0" tIns="0" rIns="0" bIns="0" rtlCol="0" anchor="t">
            <a:spAutoFit/>
          </a:bodyPr>
          <a:lstStyle/>
          <a:p>
            <a:pPr algn="ctr">
              <a:lnSpc>
                <a:spcPts val="6666"/>
              </a:lnSpc>
            </a:pPr>
            <a:r>
              <a:rPr lang="en-US" sz="4400" b="1" dirty="0">
                <a:solidFill>
                  <a:srgbClr val="B17457"/>
                </a:solidFill>
                <a:latin typeface="Segoe UI" panose="020B0502040204020203" pitchFamily="34" charset="0"/>
                <a:ea typeface="Cascadia Code" panose="020B0609020000020004" pitchFamily="49" charset="0"/>
                <a:cs typeface="Segoe UI" panose="020B0502040204020203" pitchFamily="34" charset="0"/>
                <a:sym typeface="Cooper Hewitt Bold"/>
              </a:rPr>
              <a:t>CONCLUSION</a:t>
            </a:r>
          </a:p>
        </p:txBody>
      </p:sp>
      <p:sp>
        <p:nvSpPr>
          <p:cNvPr id="13" name="TextBox 13"/>
          <p:cNvSpPr txBox="1"/>
          <p:nvPr/>
        </p:nvSpPr>
        <p:spPr>
          <a:xfrm>
            <a:off x="1014895" y="5444835"/>
            <a:ext cx="2521805" cy="970114"/>
          </a:xfrm>
          <a:prstGeom prst="rect">
            <a:avLst/>
          </a:prstGeom>
        </p:spPr>
        <p:txBody>
          <a:bodyPr lIns="33867" tIns="33867" rIns="33867" bIns="33867" rtlCol="0" anchor="ctr"/>
          <a:lstStyle/>
          <a:p>
            <a:pPr algn="ctr">
              <a:lnSpc>
                <a:spcPts val="1816"/>
              </a:lnSpc>
            </a:pPr>
            <a:endParaRPr sz="1200"/>
          </a:p>
        </p:txBody>
      </p:sp>
      <p:grpSp>
        <p:nvGrpSpPr>
          <p:cNvPr id="23" name="Group 23"/>
          <p:cNvGrpSpPr/>
          <p:nvPr/>
        </p:nvGrpSpPr>
        <p:grpSpPr>
          <a:xfrm>
            <a:off x="-11856" y="0"/>
            <a:ext cx="12203856" cy="7058551"/>
            <a:chOff x="-6" y="-401101"/>
            <a:chExt cx="24407712" cy="14117101"/>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6" name="TextBox 26"/>
              <p:cNvSpPr txBox="1"/>
              <p:nvPr/>
            </p:nvSpPr>
            <p:spPr>
              <a:xfrm>
                <a:off x="0" y="-76200"/>
                <a:ext cx="206101"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nvGrpSpPr>
            <p:cNvPr id="27" name="Group 27"/>
            <p:cNvGrpSpPr/>
            <p:nvPr/>
          </p:nvGrpSpPr>
          <p:grpSpPr>
            <a:xfrm>
              <a:off x="23353315" y="-385763"/>
              <a:ext cx="1054391" cy="14101763"/>
              <a:chOff x="0" y="-76200"/>
              <a:chExt cx="208275" cy="27855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9" name="TextBox 29"/>
              <p:cNvSpPr txBox="1"/>
              <p:nvPr/>
            </p:nvSpPr>
            <p:spPr>
              <a:xfrm>
                <a:off x="0" y="-76200"/>
                <a:ext cx="208275"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sp>
          <p:nvSpPr>
            <p:cNvPr id="32" name="TextBox 32"/>
            <p:cNvSpPr txBox="1"/>
            <p:nvPr/>
          </p:nvSpPr>
          <p:spPr>
            <a:xfrm rot="16200000">
              <a:off x="11694014" y="-12071409"/>
              <a:ext cx="1043384" cy="24384000"/>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nvGrpSpPr>
            <p:cNvPr id="33" name="Group 33"/>
            <p:cNvGrpSpPr/>
            <p:nvPr/>
          </p:nvGrpSpPr>
          <p:grpSpPr>
            <a:xfrm rot="-5400000">
              <a:off x="11670299" y="1002305"/>
              <a:ext cx="1043390" cy="24384000"/>
              <a:chOff x="0" y="-1"/>
              <a:chExt cx="206102"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35" name="TextBox 35"/>
              <p:cNvSpPr txBox="1"/>
              <p:nvPr/>
            </p:nvSpPr>
            <p:spPr>
              <a:xfrm>
                <a:off x="1" y="-1"/>
                <a:ext cx="206101" cy="481659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sp>
        <p:nvSpPr>
          <p:cNvPr id="7" name="Subtitle 25">
            <a:extLst>
              <a:ext uri="{FF2B5EF4-FFF2-40B4-BE49-F238E27FC236}">
                <a16:creationId xmlns:a16="http://schemas.microsoft.com/office/drawing/2014/main" id="{F310ADA9-E5DD-11A2-C4BC-A87737485E46}"/>
              </a:ext>
            </a:extLst>
          </p:cNvPr>
          <p:cNvSpPr txBox="1">
            <a:spLocks/>
          </p:cNvSpPr>
          <p:nvPr/>
        </p:nvSpPr>
        <p:spPr>
          <a:xfrm>
            <a:off x="1061167" y="1864723"/>
            <a:ext cx="10069665" cy="4672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B17457"/>
              </a:buClr>
              <a:buNone/>
            </a:pPr>
            <a:r>
              <a:rPr lang="en-US" sz="2133" dirty="0">
                <a:solidFill>
                  <a:srgbClr val="746558"/>
                </a:solidFill>
                <a:latin typeface="Segoe UI" panose="020B0502040204020203" pitchFamily="34" charset="0"/>
                <a:ea typeface="Gelasio" pitchFamily="34" charset="-122"/>
                <a:cs typeface="Segoe UI" panose="020B0502040204020203" pitchFamily="34" charset="0"/>
              </a:rPr>
              <a:t>Based on the insights from the employee attrition analysis dashboards</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The organization is experiencing a relatively high attrition rate, particularly in certain departments and among specific employee groups.</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Several factors are influencing employee turnover, including low manager ratings, job dissatisfaction, workplace relationship issues, long commutes, and compensation levels.</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To effectively address attrition, the organization should implement targeted strategies to improve manager effectiveness, enhance job satisfaction, foster a positive workplace culture, address commuting challenges, and ensure fair compensation.</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Regular monitoring and analysis of employee attrition data are crucial for identifying emerging trends and evaluating the effectiveness of implemented strategies.</a:t>
            </a:r>
          </a:p>
        </p:txBody>
      </p:sp>
    </p:spTree>
    <p:extLst>
      <p:ext uri="{BB962C8B-B14F-4D97-AF65-F5344CB8AC3E}">
        <p14:creationId xmlns:p14="http://schemas.microsoft.com/office/powerpoint/2010/main" val="4157885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5" name="TextBox 5"/>
          <p:cNvSpPr txBox="1"/>
          <p:nvPr/>
        </p:nvSpPr>
        <p:spPr>
          <a:xfrm>
            <a:off x="509840" y="970684"/>
            <a:ext cx="11149462" cy="772134"/>
          </a:xfrm>
          <a:prstGeom prst="rect">
            <a:avLst/>
          </a:prstGeom>
        </p:spPr>
        <p:txBody>
          <a:bodyPr wrap="square" lIns="0" tIns="0" rIns="0" bIns="0" rtlCol="0" anchor="t">
            <a:spAutoFit/>
          </a:bodyPr>
          <a:lstStyle/>
          <a:p>
            <a:pPr algn="ctr">
              <a:lnSpc>
                <a:spcPts val="6666"/>
              </a:lnSpc>
            </a:pPr>
            <a:r>
              <a:rPr lang="en-US" sz="4400" b="1" dirty="0">
                <a:solidFill>
                  <a:srgbClr val="B17457"/>
                </a:solidFill>
                <a:latin typeface="Segoe UI" panose="020B0502040204020203" pitchFamily="34" charset="0"/>
                <a:ea typeface="Cascadia Code" panose="020B0609020000020004" pitchFamily="49" charset="0"/>
                <a:cs typeface="Segoe UI" panose="020B0502040204020203" pitchFamily="34" charset="0"/>
                <a:sym typeface="Cooper Hewitt Bold"/>
              </a:rPr>
              <a:t>RECOMMENDATIONS</a:t>
            </a:r>
          </a:p>
        </p:txBody>
      </p:sp>
      <p:sp>
        <p:nvSpPr>
          <p:cNvPr id="13" name="TextBox 13"/>
          <p:cNvSpPr txBox="1"/>
          <p:nvPr/>
        </p:nvSpPr>
        <p:spPr>
          <a:xfrm>
            <a:off x="1014895" y="5444835"/>
            <a:ext cx="2521805" cy="970114"/>
          </a:xfrm>
          <a:prstGeom prst="rect">
            <a:avLst/>
          </a:prstGeom>
        </p:spPr>
        <p:txBody>
          <a:bodyPr lIns="33867" tIns="33867" rIns="33867" bIns="33867" rtlCol="0" anchor="ctr"/>
          <a:lstStyle/>
          <a:p>
            <a:pPr algn="ctr">
              <a:lnSpc>
                <a:spcPts val="1816"/>
              </a:lnSpc>
            </a:pPr>
            <a:endParaRPr sz="1200"/>
          </a:p>
        </p:txBody>
      </p:sp>
      <p:grpSp>
        <p:nvGrpSpPr>
          <p:cNvPr id="23" name="Group 23"/>
          <p:cNvGrpSpPr/>
          <p:nvPr/>
        </p:nvGrpSpPr>
        <p:grpSpPr>
          <a:xfrm>
            <a:off x="-11856" y="0"/>
            <a:ext cx="12203856" cy="7058551"/>
            <a:chOff x="-6" y="-401101"/>
            <a:chExt cx="24407712" cy="14117101"/>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6" name="TextBox 26"/>
              <p:cNvSpPr txBox="1"/>
              <p:nvPr/>
            </p:nvSpPr>
            <p:spPr>
              <a:xfrm>
                <a:off x="0" y="-76200"/>
                <a:ext cx="206101"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nvGrpSpPr>
            <p:cNvPr id="27" name="Group 27"/>
            <p:cNvGrpSpPr/>
            <p:nvPr/>
          </p:nvGrpSpPr>
          <p:grpSpPr>
            <a:xfrm>
              <a:off x="23353315" y="-385763"/>
              <a:ext cx="1054391" cy="14101763"/>
              <a:chOff x="0" y="-76200"/>
              <a:chExt cx="208275" cy="27855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9" name="TextBox 29"/>
              <p:cNvSpPr txBox="1"/>
              <p:nvPr/>
            </p:nvSpPr>
            <p:spPr>
              <a:xfrm>
                <a:off x="0" y="-76200"/>
                <a:ext cx="208275"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sp>
          <p:nvSpPr>
            <p:cNvPr id="32" name="TextBox 32"/>
            <p:cNvSpPr txBox="1"/>
            <p:nvPr/>
          </p:nvSpPr>
          <p:spPr>
            <a:xfrm rot="16200000">
              <a:off x="11694014" y="-12071409"/>
              <a:ext cx="1043384" cy="24384000"/>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nvGrpSpPr>
            <p:cNvPr id="33" name="Group 33"/>
            <p:cNvGrpSpPr/>
            <p:nvPr/>
          </p:nvGrpSpPr>
          <p:grpSpPr>
            <a:xfrm rot="-5400000">
              <a:off x="11670299" y="1002305"/>
              <a:ext cx="1043390" cy="24384000"/>
              <a:chOff x="0" y="-1"/>
              <a:chExt cx="206102"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35" name="TextBox 35"/>
              <p:cNvSpPr txBox="1"/>
              <p:nvPr/>
            </p:nvSpPr>
            <p:spPr>
              <a:xfrm>
                <a:off x="1" y="-1"/>
                <a:ext cx="206101" cy="481659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sp>
        <p:nvSpPr>
          <p:cNvPr id="7" name="Subtitle 25">
            <a:extLst>
              <a:ext uri="{FF2B5EF4-FFF2-40B4-BE49-F238E27FC236}">
                <a16:creationId xmlns:a16="http://schemas.microsoft.com/office/drawing/2014/main" id="{F310ADA9-E5DD-11A2-C4BC-A87737485E46}"/>
              </a:ext>
            </a:extLst>
          </p:cNvPr>
          <p:cNvSpPr txBox="1">
            <a:spLocks/>
          </p:cNvSpPr>
          <p:nvPr/>
        </p:nvSpPr>
        <p:spPr>
          <a:xfrm>
            <a:off x="509840" y="1864723"/>
            <a:ext cx="11154963" cy="4672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Invest in training programs to improve managerial skills and create a more supportive work environment.</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Implement initiatives to boost job satisfaction and employee engagement, such as recognition programs, career development opportunities, and flexible work arrangements.</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Foster a positive and inclusive workplace culture that promotes collaboration, communication, and respect.</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Explore options to reduce the impact of long commutes, such as flexible work arrangements, transportation benefits, or relocating offices to more accessible locations.</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Conduct a thorough review of compensation levels and ensure that employees are fairly rewarded for their contributions.</a:t>
            </a:r>
          </a:p>
          <a:p>
            <a:pPr marL="0" indent="0">
              <a:buClr>
                <a:srgbClr val="B17457"/>
              </a:buClr>
              <a:buNone/>
            </a:pPr>
            <a:r>
              <a:rPr lang="en-US" sz="2133" dirty="0">
                <a:solidFill>
                  <a:srgbClr val="746558"/>
                </a:solidFill>
                <a:latin typeface="Segoe UI" panose="020B0502040204020203" pitchFamily="34" charset="0"/>
                <a:ea typeface="Gelasio" pitchFamily="34" charset="-122"/>
                <a:cs typeface="Segoe UI" panose="020B0502040204020203" pitchFamily="34" charset="0"/>
              </a:rPr>
              <a:t>By implementing these recommendations, the organization can significantly reduce employee attrition and create a more positive and productive work environment.</a:t>
            </a:r>
          </a:p>
          <a:p>
            <a:pPr marL="0" indent="0">
              <a:buClr>
                <a:srgbClr val="B17457"/>
              </a:buClr>
              <a:buNone/>
            </a:pPr>
            <a:endParaRPr lang="en-US" sz="2133" dirty="0">
              <a:solidFill>
                <a:srgbClr val="746558"/>
              </a:solidFill>
              <a:latin typeface="Segoe UI" panose="020B0502040204020203" pitchFamily="34" charset="0"/>
              <a:ea typeface="Gelasio" pitchFamily="34" charset="-122"/>
              <a:cs typeface="Segoe UI" panose="020B0502040204020203" pitchFamily="34" charset="0"/>
            </a:endParaRPr>
          </a:p>
        </p:txBody>
      </p:sp>
    </p:spTree>
    <p:extLst>
      <p:ext uri="{BB962C8B-B14F-4D97-AF65-F5344CB8AC3E}">
        <p14:creationId xmlns:p14="http://schemas.microsoft.com/office/powerpoint/2010/main" val="2162311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13" name="TextBox 13"/>
          <p:cNvSpPr txBox="1"/>
          <p:nvPr/>
        </p:nvSpPr>
        <p:spPr>
          <a:xfrm>
            <a:off x="1014895" y="5444835"/>
            <a:ext cx="2521805" cy="970114"/>
          </a:xfrm>
          <a:prstGeom prst="rect">
            <a:avLst/>
          </a:prstGeom>
        </p:spPr>
        <p:txBody>
          <a:bodyPr lIns="33867" tIns="33867" rIns="33867" bIns="33867" rtlCol="0" anchor="ctr"/>
          <a:lstStyle/>
          <a:p>
            <a:pPr algn="ctr">
              <a:lnSpc>
                <a:spcPts val="1816"/>
              </a:lnSpc>
            </a:pPr>
            <a:endParaRPr sz="1200"/>
          </a:p>
        </p:txBody>
      </p:sp>
      <p:grpSp>
        <p:nvGrpSpPr>
          <p:cNvPr id="23" name="Group 23"/>
          <p:cNvGrpSpPr/>
          <p:nvPr/>
        </p:nvGrpSpPr>
        <p:grpSpPr>
          <a:xfrm>
            <a:off x="-11856" y="0"/>
            <a:ext cx="12203856" cy="7058551"/>
            <a:chOff x="-6" y="-401101"/>
            <a:chExt cx="24407712" cy="14117101"/>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6" name="TextBox 26"/>
              <p:cNvSpPr txBox="1"/>
              <p:nvPr/>
            </p:nvSpPr>
            <p:spPr>
              <a:xfrm>
                <a:off x="0" y="-76200"/>
                <a:ext cx="206101"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nvGrpSpPr>
            <p:cNvPr id="27" name="Group 27"/>
            <p:cNvGrpSpPr/>
            <p:nvPr/>
          </p:nvGrpSpPr>
          <p:grpSpPr>
            <a:xfrm>
              <a:off x="23353315" y="-385763"/>
              <a:ext cx="1054391" cy="14101763"/>
              <a:chOff x="0" y="-76200"/>
              <a:chExt cx="208275" cy="27855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9" name="TextBox 29"/>
              <p:cNvSpPr txBox="1"/>
              <p:nvPr/>
            </p:nvSpPr>
            <p:spPr>
              <a:xfrm>
                <a:off x="0" y="-76200"/>
                <a:ext cx="208275"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sp>
          <p:nvSpPr>
            <p:cNvPr id="32" name="TextBox 32"/>
            <p:cNvSpPr txBox="1"/>
            <p:nvPr/>
          </p:nvSpPr>
          <p:spPr>
            <a:xfrm rot="16200000">
              <a:off x="11694014" y="-12071409"/>
              <a:ext cx="1043384" cy="24384000"/>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nvGrpSpPr>
            <p:cNvPr id="33" name="Group 33"/>
            <p:cNvGrpSpPr/>
            <p:nvPr/>
          </p:nvGrpSpPr>
          <p:grpSpPr>
            <a:xfrm rot="-5400000">
              <a:off x="11670299" y="1002305"/>
              <a:ext cx="1043390" cy="24384000"/>
              <a:chOff x="0" y="-1"/>
              <a:chExt cx="206102"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35" name="TextBox 35"/>
              <p:cNvSpPr txBox="1"/>
              <p:nvPr/>
            </p:nvSpPr>
            <p:spPr>
              <a:xfrm>
                <a:off x="1" y="-1"/>
                <a:ext cx="206101" cy="481659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sp>
        <p:nvSpPr>
          <p:cNvPr id="2" name="TextBox 16">
            <a:extLst>
              <a:ext uri="{FF2B5EF4-FFF2-40B4-BE49-F238E27FC236}">
                <a16:creationId xmlns:a16="http://schemas.microsoft.com/office/drawing/2014/main" id="{4C2A9F26-541C-B426-8CCE-35E947CFCCCD}"/>
              </a:ext>
            </a:extLst>
          </p:cNvPr>
          <p:cNvSpPr txBox="1"/>
          <p:nvPr/>
        </p:nvSpPr>
        <p:spPr>
          <a:xfrm>
            <a:off x="2430780" y="2146597"/>
            <a:ext cx="7330440" cy="2564805"/>
          </a:xfrm>
          <a:prstGeom prst="rect">
            <a:avLst/>
          </a:prstGeom>
        </p:spPr>
        <p:txBody>
          <a:bodyPr wrap="square" lIns="0" tIns="0" rIns="0" bIns="0" rtlCol="0" anchor="t">
            <a:spAutoFit/>
          </a:bodyPr>
          <a:lstStyle/>
          <a:p>
            <a:pPr algn="ctr">
              <a:lnSpc>
                <a:spcPts val="10001"/>
              </a:lnSpc>
            </a:pPr>
            <a:r>
              <a:rPr lang="en-US" sz="10001" b="1" i="1" dirty="0">
                <a:solidFill>
                  <a:srgbClr val="B17457"/>
                </a:solidFill>
                <a:latin typeface="Segoe UI" panose="020B0502040204020203" pitchFamily="34" charset="0"/>
                <a:ea typeface="Cooper Hewitt Bold"/>
                <a:cs typeface="Segoe UI" panose="020B0502040204020203" pitchFamily="34" charset="0"/>
                <a:sym typeface="Cooper Hewitt Bold"/>
              </a:rPr>
              <a:t>THANK YOU.</a:t>
            </a:r>
          </a:p>
        </p:txBody>
      </p:sp>
    </p:spTree>
    <p:extLst>
      <p:ext uri="{BB962C8B-B14F-4D97-AF65-F5344CB8AC3E}">
        <p14:creationId xmlns:p14="http://schemas.microsoft.com/office/powerpoint/2010/main" val="1673472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grpSp>
        <p:nvGrpSpPr>
          <p:cNvPr id="2" name="Group 2"/>
          <p:cNvGrpSpPr/>
          <p:nvPr/>
        </p:nvGrpSpPr>
        <p:grpSpPr>
          <a:xfrm>
            <a:off x="966543" y="2161042"/>
            <a:ext cx="2820238" cy="970114"/>
            <a:chOff x="0" y="-76200"/>
            <a:chExt cx="996269" cy="383255"/>
          </a:xfrm>
          <a:noFill/>
        </p:grpSpPr>
        <p:sp>
          <p:nvSpPr>
            <p:cNvPr id="3" name="Freeform 3"/>
            <p:cNvSpPr/>
            <p:nvPr/>
          </p:nvSpPr>
          <p:spPr>
            <a:xfrm>
              <a:off x="0" y="0"/>
              <a:ext cx="996269" cy="307055"/>
            </a:xfrm>
            <a:custGeom>
              <a:avLst/>
              <a:gdLst/>
              <a:ahLst/>
              <a:cxnLst/>
              <a:rect l="l" t="t" r="r" b="b"/>
              <a:pathLst>
                <a:path w="996269" h="307055">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grpFill/>
            <a:ln w="38100" cap="rnd">
              <a:solidFill>
                <a:srgbClr val="4A4947"/>
              </a:solidFill>
              <a:prstDash val="solid"/>
              <a:round/>
            </a:ln>
          </p:spPr>
          <p:txBody>
            <a:bodyPr/>
            <a:lstStyle/>
            <a:p>
              <a:endParaRPr lang="en-US" dirty="0"/>
            </a:p>
          </p:txBody>
        </p:sp>
        <p:sp>
          <p:nvSpPr>
            <p:cNvPr id="4" name="TextBox 4"/>
            <p:cNvSpPr txBox="1"/>
            <p:nvPr/>
          </p:nvSpPr>
          <p:spPr>
            <a:xfrm>
              <a:off x="0" y="-76200"/>
              <a:ext cx="996269" cy="383255"/>
            </a:xfrm>
            <a:prstGeom prst="rect">
              <a:avLst/>
            </a:prstGeom>
            <a:grpFill/>
          </p:spPr>
          <p:txBody>
            <a:bodyPr lIns="33867" tIns="33867" rIns="33867" bIns="33867" rtlCol="0" anchor="ctr"/>
            <a:lstStyle/>
            <a:p>
              <a:pPr algn="ctr">
                <a:lnSpc>
                  <a:spcPts val="1816"/>
                </a:lnSpc>
              </a:pPr>
              <a:endParaRPr sz="1200"/>
            </a:p>
          </p:txBody>
        </p:sp>
      </p:grpSp>
      <p:sp>
        <p:nvSpPr>
          <p:cNvPr id="5" name="TextBox 5"/>
          <p:cNvSpPr txBox="1"/>
          <p:nvPr/>
        </p:nvSpPr>
        <p:spPr>
          <a:xfrm>
            <a:off x="1884196" y="970684"/>
            <a:ext cx="8293711" cy="859210"/>
          </a:xfrm>
          <a:prstGeom prst="rect">
            <a:avLst/>
          </a:prstGeom>
        </p:spPr>
        <p:txBody>
          <a:bodyPr lIns="0" tIns="0" rIns="0" bIns="0" rtlCol="0" anchor="t">
            <a:spAutoFit/>
          </a:bodyPr>
          <a:lstStyle/>
          <a:p>
            <a:pPr algn="ctr">
              <a:lnSpc>
                <a:spcPts val="6666"/>
              </a:lnSpc>
            </a:pPr>
            <a:r>
              <a:rPr lang="en-US" sz="5400" b="1" dirty="0">
                <a:solidFill>
                  <a:srgbClr val="B17457"/>
                </a:solidFill>
                <a:latin typeface="Segoe UI" panose="020B0502040204020203" pitchFamily="34" charset="0"/>
                <a:ea typeface="Cascadia Code" panose="020B0609020000020004" pitchFamily="49" charset="0"/>
                <a:cs typeface="Segoe UI" panose="020B0502040204020203" pitchFamily="34" charset="0"/>
                <a:sym typeface="Cooper Hewitt Bold"/>
              </a:rPr>
              <a:t>TABLE</a:t>
            </a:r>
            <a:r>
              <a:rPr lang="en-US" sz="6666" b="1" dirty="0">
                <a:solidFill>
                  <a:srgbClr val="000000"/>
                </a:solidFill>
                <a:latin typeface="Cooper Hewitt Bold"/>
                <a:ea typeface="Cooper Hewitt Bold"/>
                <a:cs typeface="Cooper Hewitt Bold"/>
                <a:sym typeface="Cooper Hewitt Bold"/>
              </a:rPr>
              <a:t> </a:t>
            </a:r>
            <a:r>
              <a:rPr lang="en-US" sz="5400" b="1" dirty="0">
                <a:solidFill>
                  <a:srgbClr val="B17457"/>
                </a:solidFill>
                <a:latin typeface="Segoe UI" panose="020B0502040204020203" pitchFamily="34" charset="0"/>
                <a:ea typeface="Cascadia Code" panose="020B0609020000020004" pitchFamily="49" charset="0"/>
                <a:cs typeface="Segoe UI" panose="020B0502040204020203" pitchFamily="34" charset="0"/>
                <a:sym typeface="Cooper Hewitt Bold"/>
              </a:rPr>
              <a:t>OF CONTENT</a:t>
            </a:r>
          </a:p>
        </p:txBody>
      </p:sp>
      <p:sp>
        <p:nvSpPr>
          <p:cNvPr id="6" name="TextBox 6"/>
          <p:cNvSpPr txBox="1"/>
          <p:nvPr/>
        </p:nvSpPr>
        <p:spPr>
          <a:xfrm>
            <a:off x="1317556" y="2554154"/>
            <a:ext cx="1916481" cy="337015"/>
          </a:xfrm>
          <a:prstGeom prst="rect">
            <a:avLst/>
          </a:prstGeom>
        </p:spPr>
        <p:txBody>
          <a:bodyPr lIns="0" tIns="0" rIns="0" bIns="0" rtlCol="0" anchor="t">
            <a:spAutoFit/>
          </a:bodyPr>
          <a:lstStyle/>
          <a:p>
            <a:pPr algn="ctr">
              <a:lnSpc>
                <a:spcPts val="2800"/>
              </a:lnSpc>
            </a:pPr>
            <a:r>
              <a:rPr lang="en-US" sz="2000" i="1" dirty="0">
                <a:solidFill>
                  <a:srgbClr val="B17457"/>
                </a:solidFill>
                <a:latin typeface="Segoe UI" panose="020B0502040204020203" pitchFamily="34" charset="0"/>
                <a:ea typeface="Open Sauce"/>
                <a:cs typeface="Segoe UI" panose="020B0502040204020203" pitchFamily="34" charset="0"/>
                <a:sym typeface="Open Sauce"/>
              </a:rPr>
              <a:t> </a:t>
            </a:r>
            <a:r>
              <a:rPr lang="en-US" sz="2000" b="1" i="1" dirty="0">
                <a:solidFill>
                  <a:srgbClr val="B17457"/>
                </a:solidFill>
                <a:latin typeface="Segoe UI" panose="020B0502040204020203" pitchFamily="34" charset="0"/>
                <a:ea typeface="Open Sauce"/>
                <a:cs typeface="Segoe UI" panose="020B0502040204020203" pitchFamily="34" charset="0"/>
                <a:sym typeface="Open Sauce"/>
              </a:rPr>
              <a:t>Introduction</a:t>
            </a:r>
          </a:p>
        </p:txBody>
      </p:sp>
      <p:sp>
        <p:nvSpPr>
          <p:cNvPr id="13" name="TextBox 13"/>
          <p:cNvSpPr txBox="1"/>
          <p:nvPr/>
        </p:nvSpPr>
        <p:spPr>
          <a:xfrm>
            <a:off x="1014895" y="5444835"/>
            <a:ext cx="2521805" cy="970114"/>
          </a:xfrm>
          <a:prstGeom prst="rect">
            <a:avLst/>
          </a:prstGeom>
        </p:spPr>
        <p:txBody>
          <a:bodyPr lIns="33867" tIns="33867" rIns="33867" bIns="33867" rtlCol="0" anchor="ctr"/>
          <a:lstStyle/>
          <a:p>
            <a:pPr algn="ctr">
              <a:lnSpc>
                <a:spcPts val="1816"/>
              </a:lnSpc>
            </a:pPr>
            <a:endParaRPr sz="1200"/>
          </a:p>
        </p:txBody>
      </p:sp>
      <p:grpSp>
        <p:nvGrpSpPr>
          <p:cNvPr id="23" name="Group 23"/>
          <p:cNvGrpSpPr/>
          <p:nvPr/>
        </p:nvGrpSpPr>
        <p:grpSpPr>
          <a:xfrm>
            <a:off x="-11856" y="0"/>
            <a:ext cx="12203856" cy="7058551"/>
            <a:chOff x="-6" y="-401101"/>
            <a:chExt cx="24407712" cy="14117101"/>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6" name="TextBox 26"/>
              <p:cNvSpPr txBox="1"/>
              <p:nvPr/>
            </p:nvSpPr>
            <p:spPr>
              <a:xfrm>
                <a:off x="0" y="-76200"/>
                <a:ext cx="206101"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nvGrpSpPr>
            <p:cNvPr id="27" name="Group 27"/>
            <p:cNvGrpSpPr/>
            <p:nvPr/>
          </p:nvGrpSpPr>
          <p:grpSpPr>
            <a:xfrm>
              <a:off x="23353315" y="-385763"/>
              <a:ext cx="1054391" cy="14101763"/>
              <a:chOff x="0" y="-76200"/>
              <a:chExt cx="208275" cy="27855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9" name="TextBox 29"/>
              <p:cNvSpPr txBox="1"/>
              <p:nvPr/>
            </p:nvSpPr>
            <p:spPr>
              <a:xfrm>
                <a:off x="0" y="-76200"/>
                <a:ext cx="208275"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sp>
          <p:nvSpPr>
            <p:cNvPr id="32" name="TextBox 32"/>
            <p:cNvSpPr txBox="1"/>
            <p:nvPr/>
          </p:nvSpPr>
          <p:spPr>
            <a:xfrm rot="16200000">
              <a:off x="11694014" y="-12071409"/>
              <a:ext cx="1043384" cy="24384000"/>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nvGrpSpPr>
            <p:cNvPr id="33" name="Group 33"/>
            <p:cNvGrpSpPr/>
            <p:nvPr/>
          </p:nvGrpSpPr>
          <p:grpSpPr>
            <a:xfrm rot="-5400000">
              <a:off x="11670299" y="1002305"/>
              <a:ext cx="1043390" cy="24384000"/>
              <a:chOff x="0" y="-1"/>
              <a:chExt cx="206102"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35" name="TextBox 35"/>
              <p:cNvSpPr txBox="1"/>
              <p:nvPr/>
            </p:nvSpPr>
            <p:spPr>
              <a:xfrm>
                <a:off x="1" y="-1"/>
                <a:ext cx="206101" cy="481659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grpSp>
        <p:nvGrpSpPr>
          <p:cNvPr id="42" name="Group 2">
            <a:extLst>
              <a:ext uri="{FF2B5EF4-FFF2-40B4-BE49-F238E27FC236}">
                <a16:creationId xmlns:a16="http://schemas.microsoft.com/office/drawing/2014/main" id="{D25DBB33-3A5D-ACE1-EC2D-964D0D78E140}"/>
              </a:ext>
            </a:extLst>
          </p:cNvPr>
          <p:cNvGrpSpPr/>
          <p:nvPr/>
        </p:nvGrpSpPr>
        <p:grpSpPr>
          <a:xfrm>
            <a:off x="4708350" y="2161042"/>
            <a:ext cx="2820238" cy="970114"/>
            <a:chOff x="0" y="-76200"/>
            <a:chExt cx="996269" cy="383255"/>
          </a:xfrm>
          <a:noFill/>
        </p:grpSpPr>
        <p:sp>
          <p:nvSpPr>
            <p:cNvPr id="43" name="Freeform 3">
              <a:extLst>
                <a:ext uri="{FF2B5EF4-FFF2-40B4-BE49-F238E27FC236}">
                  <a16:creationId xmlns:a16="http://schemas.microsoft.com/office/drawing/2014/main" id="{809F44B4-52E8-AB84-411F-050E9CB7FB5F}"/>
                </a:ext>
              </a:extLst>
            </p:cNvPr>
            <p:cNvSpPr/>
            <p:nvPr/>
          </p:nvSpPr>
          <p:spPr>
            <a:xfrm>
              <a:off x="0" y="0"/>
              <a:ext cx="996269" cy="307055"/>
            </a:xfrm>
            <a:custGeom>
              <a:avLst/>
              <a:gdLst/>
              <a:ahLst/>
              <a:cxnLst/>
              <a:rect l="l" t="t" r="r" b="b"/>
              <a:pathLst>
                <a:path w="996269" h="307055">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grpFill/>
            <a:ln w="38100" cap="rnd">
              <a:solidFill>
                <a:srgbClr val="4A4947"/>
              </a:solidFill>
              <a:prstDash val="solid"/>
              <a:round/>
            </a:ln>
          </p:spPr>
          <p:txBody>
            <a:bodyPr/>
            <a:lstStyle/>
            <a:p>
              <a:endParaRPr lang="en-US" dirty="0"/>
            </a:p>
          </p:txBody>
        </p:sp>
        <p:sp>
          <p:nvSpPr>
            <p:cNvPr id="46" name="TextBox 4">
              <a:extLst>
                <a:ext uri="{FF2B5EF4-FFF2-40B4-BE49-F238E27FC236}">
                  <a16:creationId xmlns:a16="http://schemas.microsoft.com/office/drawing/2014/main" id="{B39A4416-E753-C3B6-DA12-2F7B961F5581}"/>
                </a:ext>
              </a:extLst>
            </p:cNvPr>
            <p:cNvSpPr txBox="1"/>
            <p:nvPr/>
          </p:nvSpPr>
          <p:spPr>
            <a:xfrm>
              <a:off x="0" y="-76200"/>
              <a:ext cx="996269" cy="383255"/>
            </a:xfrm>
            <a:prstGeom prst="rect">
              <a:avLst/>
            </a:prstGeom>
            <a:grpFill/>
          </p:spPr>
          <p:txBody>
            <a:bodyPr lIns="33867" tIns="33867" rIns="33867" bIns="33867" rtlCol="0" anchor="ctr"/>
            <a:lstStyle/>
            <a:p>
              <a:pPr algn="ctr">
                <a:lnSpc>
                  <a:spcPts val="1816"/>
                </a:lnSpc>
              </a:pPr>
              <a:endParaRPr sz="1200"/>
            </a:p>
          </p:txBody>
        </p:sp>
      </p:grpSp>
      <p:grpSp>
        <p:nvGrpSpPr>
          <p:cNvPr id="48" name="Group 2">
            <a:extLst>
              <a:ext uri="{FF2B5EF4-FFF2-40B4-BE49-F238E27FC236}">
                <a16:creationId xmlns:a16="http://schemas.microsoft.com/office/drawing/2014/main" id="{61B1B1D3-7CE3-24EF-3B1D-8BBC1476CE36}"/>
              </a:ext>
            </a:extLst>
          </p:cNvPr>
          <p:cNvGrpSpPr/>
          <p:nvPr/>
        </p:nvGrpSpPr>
        <p:grpSpPr>
          <a:xfrm>
            <a:off x="8450157" y="2161042"/>
            <a:ext cx="2820238" cy="970114"/>
            <a:chOff x="0" y="-76200"/>
            <a:chExt cx="996269" cy="383255"/>
          </a:xfrm>
          <a:noFill/>
        </p:grpSpPr>
        <p:sp>
          <p:nvSpPr>
            <p:cNvPr id="50" name="Freeform 3">
              <a:extLst>
                <a:ext uri="{FF2B5EF4-FFF2-40B4-BE49-F238E27FC236}">
                  <a16:creationId xmlns:a16="http://schemas.microsoft.com/office/drawing/2014/main" id="{FF8636F1-5522-5B3B-3161-211183ECE7E9}"/>
                </a:ext>
              </a:extLst>
            </p:cNvPr>
            <p:cNvSpPr/>
            <p:nvPr/>
          </p:nvSpPr>
          <p:spPr>
            <a:xfrm>
              <a:off x="0" y="0"/>
              <a:ext cx="996269" cy="307055"/>
            </a:xfrm>
            <a:custGeom>
              <a:avLst/>
              <a:gdLst/>
              <a:ahLst/>
              <a:cxnLst/>
              <a:rect l="l" t="t" r="r" b="b"/>
              <a:pathLst>
                <a:path w="996269" h="307055">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grpFill/>
            <a:ln w="38100" cap="rnd">
              <a:solidFill>
                <a:srgbClr val="4A4947"/>
              </a:solidFill>
              <a:prstDash val="solid"/>
              <a:round/>
            </a:ln>
          </p:spPr>
          <p:txBody>
            <a:bodyPr/>
            <a:lstStyle/>
            <a:p>
              <a:endParaRPr lang="en-US" dirty="0"/>
            </a:p>
          </p:txBody>
        </p:sp>
        <p:sp>
          <p:nvSpPr>
            <p:cNvPr id="51" name="TextBox 4">
              <a:extLst>
                <a:ext uri="{FF2B5EF4-FFF2-40B4-BE49-F238E27FC236}">
                  <a16:creationId xmlns:a16="http://schemas.microsoft.com/office/drawing/2014/main" id="{C27CCD6C-B9A9-5F48-FE84-03AC1F2512CF}"/>
                </a:ext>
              </a:extLst>
            </p:cNvPr>
            <p:cNvSpPr txBox="1"/>
            <p:nvPr/>
          </p:nvSpPr>
          <p:spPr>
            <a:xfrm>
              <a:off x="0" y="-76200"/>
              <a:ext cx="996269" cy="383255"/>
            </a:xfrm>
            <a:prstGeom prst="rect">
              <a:avLst/>
            </a:prstGeom>
            <a:grpFill/>
          </p:spPr>
          <p:txBody>
            <a:bodyPr lIns="33867" tIns="33867" rIns="33867" bIns="33867" rtlCol="0" anchor="ctr"/>
            <a:lstStyle/>
            <a:p>
              <a:pPr algn="ctr">
                <a:lnSpc>
                  <a:spcPts val="1816"/>
                </a:lnSpc>
              </a:pPr>
              <a:endParaRPr sz="1200"/>
            </a:p>
          </p:txBody>
        </p:sp>
      </p:grpSp>
      <p:grpSp>
        <p:nvGrpSpPr>
          <p:cNvPr id="55" name="Group 2">
            <a:extLst>
              <a:ext uri="{FF2B5EF4-FFF2-40B4-BE49-F238E27FC236}">
                <a16:creationId xmlns:a16="http://schemas.microsoft.com/office/drawing/2014/main" id="{DFA09FB2-0877-8993-13C4-1CA87DA93925}"/>
              </a:ext>
            </a:extLst>
          </p:cNvPr>
          <p:cNvGrpSpPr/>
          <p:nvPr/>
        </p:nvGrpSpPr>
        <p:grpSpPr>
          <a:xfrm>
            <a:off x="8450157" y="3316867"/>
            <a:ext cx="2820238" cy="970114"/>
            <a:chOff x="0" y="-76200"/>
            <a:chExt cx="996269" cy="383255"/>
          </a:xfrm>
          <a:noFill/>
        </p:grpSpPr>
        <p:sp>
          <p:nvSpPr>
            <p:cNvPr id="56" name="Freeform 3">
              <a:extLst>
                <a:ext uri="{FF2B5EF4-FFF2-40B4-BE49-F238E27FC236}">
                  <a16:creationId xmlns:a16="http://schemas.microsoft.com/office/drawing/2014/main" id="{EFB38D1B-A9E6-3CF7-DB99-C8B12CD18DBB}"/>
                </a:ext>
              </a:extLst>
            </p:cNvPr>
            <p:cNvSpPr/>
            <p:nvPr/>
          </p:nvSpPr>
          <p:spPr>
            <a:xfrm>
              <a:off x="0" y="0"/>
              <a:ext cx="996269" cy="307055"/>
            </a:xfrm>
            <a:custGeom>
              <a:avLst/>
              <a:gdLst/>
              <a:ahLst/>
              <a:cxnLst/>
              <a:rect l="l" t="t" r="r" b="b"/>
              <a:pathLst>
                <a:path w="996269" h="307055">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grpFill/>
            <a:ln w="38100" cap="rnd">
              <a:solidFill>
                <a:srgbClr val="4A4947"/>
              </a:solidFill>
              <a:prstDash val="solid"/>
              <a:round/>
            </a:ln>
          </p:spPr>
          <p:txBody>
            <a:bodyPr/>
            <a:lstStyle/>
            <a:p>
              <a:endParaRPr lang="en-US" dirty="0"/>
            </a:p>
          </p:txBody>
        </p:sp>
        <p:sp>
          <p:nvSpPr>
            <p:cNvPr id="57" name="TextBox 4">
              <a:extLst>
                <a:ext uri="{FF2B5EF4-FFF2-40B4-BE49-F238E27FC236}">
                  <a16:creationId xmlns:a16="http://schemas.microsoft.com/office/drawing/2014/main" id="{C9DB53A8-22A2-ABE3-9EB8-D2888838688B}"/>
                </a:ext>
              </a:extLst>
            </p:cNvPr>
            <p:cNvSpPr txBox="1"/>
            <p:nvPr/>
          </p:nvSpPr>
          <p:spPr>
            <a:xfrm>
              <a:off x="0" y="-76200"/>
              <a:ext cx="996269" cy="383255"/>
            </a:xfrm>
            <a:prstGeom prst="rect">
              <a:avLst/>
            </a:prstGeom>
            <a:grpFill/>
          </p:spPr>
          <p:txBody>
            <a:bodyPr lIns="33867" tIns="33867" rIns="33867" bIns="33867" rtlCol="0" anchor="ctr"/>
            <a:lstStyle/>
            <a:p>
              <a:pPr algn="ctr">
                <a:lnSpc>
                  <a:spcPts val="1816"/>
                </a:lnSpc>
              </a:pPr>
              <a:endParaRPr sz="1200"/>
            </a:p>
          </p:txBody>
        </p:sp>
      </p:grpSp>
      <p:grpSp>
        <p:nvGrpSpPr>
          <p:cNvPr id="58" name="Group 2">
            <a:extLst>
              <a:ext uri="{FF2B5EF4-FFF2-40B4-BE49-F238E27FC236}">
                <a16:creationId xmlns:a16="http://schemas.microsoft.com/office/drawing/2014/main" id="{AF67F49E-268C-40E4-9AB9-D927A90DECCB}"/>
              </a:ext>
            </a:extLst>
          </p:cNvPr>
          <p:cNvGrpSpPr/>
          <p:nvPr/>
        </p:nvGrpSpPr>
        <p:grpSpPr>
          <a:xfrm>
            <a:off x="4708350" y="3316867"/>
            <a:ext cx="2820238" cy="970114"/>
            <a:chOff x="0" y="-76200"/>
            <a:chExt cx="996269" cy="383255"/>
          </a:xfrm>
          <a:noFill/>
        </p:grpSpPr>
        <p:sp>
          <p:nvSpPr>
            <p:cNvPr id="59" name="Freeform 3">
              <a:extLst>
                <a:ext uri="{FF2B5EF4-FFF2-40B4-BE49-F238E27FC236}">
                  <a16:creationId xmlns:a16="http://schemas.microsoft.com/office/drawing/2014/main" id="{9B8D0567-5D63-FC65-A5C3-EFB3A3641B16}"/>
                </a:ext>
              </a:extLst>
            </p:cNvPr>
            <p:cNvSpPr/>
            <p:nvPr/>
          </p:nvSpPr>
          <p:spPr>
            <a:xfrm>
              <a:off x="0" y="0"/>
              <a:ext cx="996269" cy="307055"/>
            </a:xfrm>
            <a:custGeom>
              <a:avLst/>
              <a:gdLst/>
              <a:ahLst/>
              <a:cxnLst/>
              <a:rect l="l" t="t" r="r" b="b"/>
              <a:pathLst>
                <a:path w="996269" h="307055">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grpFill/>
            <a:ln w="38100" cap="rnd">
              <a:solidFill>
                <a:srgbClr val="4A4947"/>
              </a:solidFill>
              <a:prstDash val="solid"/>
              <a:round/>
            </a:ln>
          </p:spPr>
          <p:txBody>
            <a:bodyPr/>
            <a:lstStyle/>
            <a:p>
              <a:endParaRPr lang="en-US" dirty="0"/>
            </a:p>
          </p:txBody>
        </p:sp>
        <p:sp>
          <p:nvSpPr>
            <p:cNvPr id="60" name="TextBox 4">
              <a:extLst>
                <a:ext uri="{FF2B5EF4-FFF2-40B4-BE49-F238E27FC236}">
                  <a16:creationId xmlns:a16="http://schemas.microsoft.com/office/drawing/2014/main" id="{64EEA52D-D338-6021-35AF-F39B9386E435}"/>
                </a:ext>
              </a:extLst>
            </p:cNvPr>
            <p:cNvSpPr txBox="1"/>
            <p:nvPr/>
          </p:nvSpPr>
          <p:spPr>
            <a:xfrm>
              <a:off x="0" y="-76200"/>
              <a:ext cx="996269" cy="383255"/>
            </a:xfrm>
            <a:prstGeom prst="rect">
              <a:avLst/>
            </a:prstGeom>
            <a:grpFill/>
          </p:spPr>
          <p:txBody>
            <a:bodyPr lIns="33867" tIns="33867" rIns="33867" bIns="33867" rtlCol="0" anchor="ctr"/>
            <a:lstStyle/>
            <a:p>
              <a:pPr algn="ctr">
                <a:lnSpc>
                  <a:spcPts val="1816"/>
                </a:lnSpc>
              </a:pPr>
              <a:endParaRPr sz="1200"/>
            </a:p>
          </p:txBody>
        </p:sp>
      </p:grpSp>
      <p:grpSp>
        <p:nvGrpSpPr>
          <p:cNvPr id="61" name="Group 2">
            <a:extLst>
              <a:ext uri="{FF2B5EF4-FFF2-40B4-BE49-F238E27FC236}">
                <a16:creationId xmlns:a16="http://schemas.microsoft.com/office/drawing/2014/main" id="{7D4018DA-691A-5FFB-968D-089AEBD1C750}"/>
              </a:ext>
            </a:extLst>
          </p:cNvPr>
          <p:cNvGrpSpPr/>
          <p:nvPr/>
        </p:nvGrpSpPr>
        <p:grpSpPr>
          <a:xfrm>
            <a:off x="966543" y="3316867"/>
            <a:ext cx="2820238" cy="970114"/>
            <a:chOff x="0" y="-76200"/>
            <a:chExt cx="996269" cy="383255"/>
          </a:xfrm>
          <a:noFill/>
        </p:grpSpPr>
        <p:sp>
          <p:nvSpPr>
            <p:cNvPr id="62" name="Freeform 3">
              <a:extLst>
                <a:ext uri="{FF2B5EF4-FFF2-40B4-BE49-F238E27FC236}">
                  <a16:creationId xmlns:a16="http://schemas.microsoft.com/office/drawing/2014/main" id="{F9C2DB88-088B-9B39-551A-FB775F2E4B17}"/>
                </a:ext>
              </a:extLst>
            </p:cNvPr>
            <p:cNvSpPr/>
            <p:nvPr/>
          </p:nvSpPr>
          <p:spPr>
            <a:xfrm>
              <a:off x="0" y="0"/>
              <a:ext cx="996269" cy="307055"/>
            </a:xfrm>
            <a:custGeom>
              <a:avLst/>
              <a:gdLst/>
              <a:ahLst/>
              <a:cxnLst/>
              <a:rect l="l" t="t" r="r" b="b"/>
              <a:pathLst>
                <a:path w="996269" h="307055">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grpFill/>
            <a:ln w="38100" cap="rnd">
              <a:solidFill>
                <a:srgbClr val="4A4947"/>
              </a:solidFill>
              <a:prstDash val="solid"/>
              <a:round/>
            </a:ln>
          </p:spPr>
          <p:txBody>
            <a:bodyPr/>
            <a:lstStyle/>
            <a:p>
              <a:endParaRPr lang="en-US" dirty="0"/>
            </a:p>
          </p:txBody>
        </p:sp>
        <p:sp>
          <p:nvSpPr>
            <p:cNvPr id="63" name="TextBox 4">
              <a:extLst>
                <a:ext uri="{FF2B5EF4-FFF2-40B4-BE49-F238E27FC236}">
                  <a16:creationId xmlns:a16="http://schemas.microsoft.com/office/drawing/2014/main" id="{F35D3C8D-3556-4CB2-B49F-FE97659C9544}"/>
                </a:ext>
              </a:extLst>
            </p:cNvPr>
            <p:cNvSpPr txBox="1"/>
            <p:nvPr/>
          </p:nvSpPr>
          <p:spPr>
            <a:xfrm>
              <a:off x="0" y="-76200"/>
              <a:ext cx="996269" cy="383255"/>
            </a:xfrm>
            <a:prstGeom prst="rect">
              <a:avLst/>
            </a:prstGeom>
            <a:grpFill/>
          </p:spPr>
          <p:txBody>
            <a:bodyPr lIns="33867" tIns="33867" rIns="33867" bIns="33867" rtlCol="0" anchor="ctr"/>
            <a:lstStyle/>
            <a:p>
              <a:pPr algn="ctr">
                <a:lnSpc>
                  <a:spcPts val="1816"/>
                </a:lnSpc>
              </a:pPr>
              <a:endParaRPr sz="1200" dirty="0"/>
            </a:p>
          </p:txBody>
        </p:sp>
      </p:grpSp>
      <p:sp>
        <p:nvSpPr>
          <p:cNvPr id="65" name="TextBox 6">
            <a:extLst>
              <a:ext uri="{FF2B5EF4-FFF2-40B4-BE49-F238E27FC236}">
                <a16:creationId xmlns:a16="http://schemas.microsoft.com/office/drawing/2014/main" id="{20CA09A1-635D-FFAD-D916-0D7EFD8E8606}"/>
              </a:ext>
            </a:extLst>
          </p:cNvPr>
          <p:cNvSpPr txBox="1"/>
          <p:nvPr/>
        </p:nvSpPr>
        <p:spPr>
          <a:xfrm>
            <a:off x="8462357" y="2578840"/>
            <a:ext cx="2780802" cy="327397"/>
          </a:xfrm>
          <a:prstGeom prst="rect">
            <a:avLst/>
          </a:prstGeom>
        </p:spPr>
        <p:txBody>
          <a:bodyPr wrap="square" lIns="0" tIns="0" rIns="0" bIns="0" rtlCol="0" anchor="t">
            <a:spAutoFit/>
          </a:bodyPr>
          <a:lstStyle/>
          <a:p>
            <a:pPr algn="ctr">
              <a:lnSpc>
                <a:spcPts val="2800"/>
              </a:lnSpc>
            </a:pPr>
            <a:r>
              <a:rPr lang="en-US" sz="2000" b="1" i="1" dirty="0">
                <a:solidFill>
                  <a:srgbClr val="B17457"/>
                </a:solidFill>
                <a:latin typeface="Segoe UI" panose="020B0502040204020203" pitchFamily="34" charset="0"/>
                <a:ea typeface="Open Sauce"/>
                <a:cs typeface="Segoe UI" panose="020B0502040204020203" pitchFamily="34" charset="0"/>
                <a:sym typeface="Open Sauce"/>
              </a:rPr>
              <a:t>Data Cleaning</a:t>
            </a:r>
          </a:p>
        </p:txBody>
      </p:sp>
      <p:sp>
        <p:nvSpPr>
          <p:cNvPr id="66" name="TextBox 6">
            <a:extLst>
              <a:ext uri="{FF2B5EF4-FFF2-40B4-BE49-F238E27FC236}">
                <a16:creationId xmlns:a16="http://schemas.microsoft.com/office/drawing/2014/main" id="{75D93F97-BFEC-37D1-D464-8A47CEE69CCA}"/>
              </a:ext>
            </a:extLst>
          </p:cNvPr>
          <p:cNvSpPr txBox="1"/>
          <p:nvPr/>
        </p:nvSpPr>
        <p:spPr>
          <a:xfrm>
            <a:off x="5006667" y="2554153"/>
            <a:ext cx="2214551" cy="327397"/>
          </a:xfrm>
          <a:prstGeom prst="rect">
            <a:avLst/>
          </a:prstGeom>
        </p:spPr>
        <p:txBody>
          <a:bodyPr wrap="square" lIns="0" tIns="0" rIns="0" bIns="0" rtlCol="0" anchor="t">
            <a:spAutoFit/>
          </a:bodyPr>
          <a:lstStyle/>
          <a:p>
            <a:pPr algn="ctr">
              <a:lnSpc>
                <a:spcPts val="2800"/>
              </a:lnSpc>
            </a:pPr>
            <a:r>
              <a:rPr lang="en-US" sz="2000" i="1" dirty="0">
                <a:solidFill>
                  <a:srgbClr val="B17457"/>
                </a:solidFill>
                <a:latin typeface="Segoe UI" panose="020B0502040204020203" pitchFamily="34" charset="0"/>
                <a:ea typeface="Open Sauce"/>
                <a:cs typeface="Segoe UI" panose="020B0502040204020203" pitchFamily="34" charset="0"/>
                <a:sym typeface="Open Sauce"/>
              </a:rPr>
              <a:t> </a:t>
            </a:r>
            <a:r>
              <a:rPr lang="en-US" sz="2000" b="1" i="1" dirty="0">
                <a:solidFill>
                  <a:srgbClr val="B17457"/>
                </a:solidFill>
                <a:latin typeface="Segoe UI" panose="020B0502040204020203" pitchFamily="34" charset="0"/>
                <a:ea typeface="Open Sauce"/>
                <a:cs typeface="Segoe UI" panose="020B0502040204020203" pitchFamily="34" charset="0"/>
                <a:sym typeface="Open Sauce"/>
              </a:rPr>
              <a:t>Project Objective</a:t>
            </a:r>
          </a:p>
        </p:txBody>
      </p:sp>
      <p:sp>
        <p:nvSpPr>
          <p:cNvPr id="67" name="TextBox 6">
            <a:extLst>
              <a:ext uri="{FF2B5EF4-FFF2-40B4-BE49-F238E27FC236}">
                <a16:creationId xmlns:a16="http://schemas.microsoft.com/office/drawing/2014/main" id="{26A6C37E-0B59-EC6F-D42B-5CDF5BF0C643}"/>
              </a:ext>
            </a:extLst>
          </p:cNvPr>
          <p:cNvSpPr txBox="1"/>
          <p:nvPr/>
        </p:nvSpPr>
        <p:spPr>
          <a:xfrm>
            <a:off x="8902035" y="3724517"/>
            <a:ext cx="1916481" cy="337015"/>
          </a:xfrm>
          <a:prstGeom prst="rect">
            <a:avLst/>
          </a:prstGeom>
        </p:spPr>
        <p:txBody>
          <a:bodyPr wrap="square" lIns="0" tIns="0" rIns="0" bIns="0" rtlCol="0" anchor="t">
            <a:spAutoFit/>
          </a:bodyPr>
          <a:lstStyle/>
          <a:p>
            <a:pPr algn="ctr">
              <a:lnSpc>
                <a:spcPts val="2800"/>
              </a:lnSpc>
            </a:pPr>
            <a:r>
              <a:rPr lang="en-US" sz="2000" i="1" dirty="0">
                <a:solidFill>
                  <a:srgbClr val="B17457"/>
                </a:solidFill>
                <a:latin typeface="Segoe UI" panose="020B0502040204020203" pitchFamily="34" charset="0"/>
                <a:ea typeface="Open Sauce"/>
                <a:cs typeface="Segoe UI" panose="020B0502040204020203" pitchFamily="34" charset="0"/>
                <a:sym typeface="Open Sauce"/>
              </a:rPr>
              <a:t> </a:t>
            </a:r>
            <a:r>
              <a:rPr lang="en-US" sz="2000" b="1" i="1" dirty="0">
                <a:solidFill>
                  <a:srgbClr val="B17457"/>
                </a:solidFill>
                <a:latin typeface="Segoe UI" panose="020B0502040204020203" pitchFamily="34" charset="0"/>
                <a:ea typeface="Open Sauce"/>
                <a:cs typeface="Segoe UI" panose="020B0502040204020203" pitchFamily="34" charset="0"/>
                <a:sym typeface="Open Sauce"/>
              </a:rPr>
              <a:t>Analysis Scope</a:t>
            </a:r>
          </a:p>
        </p:txBody>
      </p:sp>
      <p:sp>
        <p:nvSpPr>
          <p:cNvPr id="69" name="TextBox 6">
            <a:extLst>
              <a:ext uri="{FF2B5EF4-FFF2-40B4-BE49-F238E27FC236}">
                <a16:creationId xmlns:a16="http://schemas.microsoft.com/office/drawing/2014/main" id="{9F827596-4724-BD6E-2EF2-E305D2C5372E}"/>
              </a:ext>
            </a:extLst>
          </p:cNvPr>
          <p:cNvSpPr txBox="1"/>
          <p:nvPr/>
        </p:nvSpPr>
        <p:spPr>
          <a:xfrm>
            <a:off x="1267090" y="3724517"/>
            <a:ext cx="2219144" cy="327397"/>
          </a:xfrm>
          <a:prstGeom prst="rect">
            <a:avLst/>
          </a:prstGeom>
        </p:spPr>
        <p:txBody>
          <a:bodyPr wrap="square" lIns="0" tIns="0" rIns="0" bIns="0" rtlCol="0" anchor="t">
            <a:spAutoFit/>
          </a:bodyPr>
          <a:lstStyle/>
          <a:p>
            <a:pPr algn="ctr">
              <a:lnSpc>
                <a:spcPts val="2800"/>
              </a:lnSpc>
            </a:pPr>
            <a:r>
              <a:rPr lang="en-US" sz="2000" i="1" dirty="0">
                <a:solidFill>
                  <a:srgbClr val="B17457"/>
                </a:solidFill>
                <a:latin typeface="Segoe UI" panose="020B0502040204020203" pitchFamily="34" charset="0"/>
                <a:ea typeface="Open Sauce"/>
                <a:cs typeface="Segoe UI" panose="020B0502040204020203" pitchFamily="34" charset="0"/>
                <a:sym typeface="Open Sauce"/>
              </a:rPr>
              <a:t> </a:t>
            </a:r>
            <a:r>
              <a:rPr lang="en-US" sz="2000" b="1" i="1" dirty="0">
                <a:solidFill>
                  <a:srgbClr val="B17457"/>
                </a:solidFill>
                <a:latin typeface="Segoe UI" panose="020B0502040204020203" pitchFamily="34" charset="0"/>
                <a:ea typeface="Open Sauce"/>
                <a:cs typeface="Segoe UI" panose="020B0502040204020203" pitchFamily="34" charset="0"/>
                <a:sym typeface="Open Sauce"/>
              </a:rPr>
              <a:t>Data Modeling</a:t>
            </a:r>
          </a:p>
        </p:txBody>
      </p:sp>
      <p:sp>
        <p:nvSpPr>
          <p:cNvPr id="70" name="TextBox 6">
            <a:extLst>
              <a:ext uri="{FF2B5EF4-FFF2-40B4-BE49-F238E27FC236}">
                <a16:creationId xmlns:a16="http://schemas.microsoft.com/office/drawing/2014/main" id="{657DEA16-EB95-FE3E-AD39-A19BD642189C}"/>
              </a:ext>
            </a:extLst>
          </p:cNvPr>
          <p:cNvSpPr txBox="1"/>
          <p:nvPr/>
        </p:nvSpPr>
        <p:spPr>
          <a:xfrm>
            <a:off x="4950727" y="3721224"/>
            <a:ext cx="2219144" cy="327397"/>
          </a:xfrm>
          <a:prstGeom prst="rect">
            <a:avLst/>
          </a:prstGeom>
        </p:spPr>
        <p:txBody>
          <a:bodyPr wrap="square" lIns="0" tIns="0" rIns="0" bIns="0" rtlCol="0" anchor="t">
            <a:spAutoFit/>
          </a:bodyPr>
          <a:lstStyle/>
          <a:p>
            <a:pPr algn="ctr">
              <a:lnSpc>
                <a:spcPts val="2800"/>
              </a:lnSpc>
            </a:pPr>
            <a:r>
              <a:rPr lang="en-US" sz="2000" i="1" dirty="0">
                <a:solidFill>
                  <a:srgbClr val="B17457"/>
                </a:solidFill>
                <a:latin typeface="Segoe UI" panose="020B0502040204020203" pitchFamily="34" charset="0"/>
                <a:ea typeface="Open Sauce"/>
                <a:cs typeface="Segoe UI" panose="020B0502040204020203" pitchFamily="34" charset="0"/>
                <a:sym typeface="Open Sauce"/>
              </a:rPr>
              <a:t> </a:t>
            </a:r>
            <a:r>
              <a:rPr lang="en-US" sz="2000" b="1" i="1" dirty="0">
                <a:solidFill>
                  <a:srgbClr val="B17457"/>
                </a:solidFill>
                <a:latin typeface="Segoe UI" panose="020B0502040204020203" pitchFamily="34" charset="0"/>
                <a:ea typeface="Open Sauce"/>
                <a:cs typeface="Segoe UI" panose="020B0502040204020203" pitchFamily="34" charset="0"/>
                <a:sym typeface="Open Sauce"/>
              </a:rPr>
              <a:t>Dax Calculations</a:t>
            </a:r>
          </a:p>
        </p:txBody>
      </p:sp>
      <p:grpSp>
        <p:nvGrpSpPr>
          <p:cNvPr id="72" name="Group 2">
            <a:extLst>
              <a:ext uri="{FF2B5EF4-FFF2-40B4-BE49-F238E27FC236}">
                <a16:creationId xmlns:a16="http://schemas.microsoft.com/office/drawing/2014/main" id="{BF9F5117-B85B-EA57-9DAE-7B014DB525AF}"/>
              </a:ext>
            </a:extLst>
          </p:cNvPr>
          <p:cNvGrpSpPr/>
          <p:nvPr/>
        </p:nvGrpSpPr>
        <p:grpSpPr>
          <a:xfrm>
            <a:off x="966543" y="4501750"/>
            <a:ext cx="2820238" cy="970114"/>
            <a:chOff x="0" y="-76200"/>
            <a:chExt cx="996269" cy="383255"/>
          </a:xfrm>
          <a:noFill/>
        </p:grpSpPr>
        <p:sp>
          <p:nvSpPr>
            <p:cNvPr id="73" name="Freeform 3">
              <a:extLst>
                <a:ext uri="{FF2B5EF4-FFF2-40B4-BE49-F238E27FC236}">
                  <a16:creationId xmlns:a16="http://schemas.microsoft.com/office/drawing/2014/main" id="{0F397330-1582-9D54-F40D-BC7916F22F8E}"/>
                </a:ext>
              </a:extLst>
            </p:cNvPr>
            <p:cNvSpPr/>
            <p:nvPr/>
          </p:nvSpPr>
          <p:spPr>
            <a:xfrm>
              <a:off x="0" y="0"/>
              <a:ext cx="996269" cy="307055"/>
            </a:xfrm>
            <a:custGeom>
              <a:avLst/>
              <a:gdLst/>
              <a:ahLst/>
              <a:cxnLst/>
              <a:rect l="l" t="t" r="r" b="b"/>
              <a:pathLst>
                <a:path w="996269" h="307055">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grpFill/>
            <a:ln w="38100" cap="rnd">
              <a:solidFill>
                <a:srgbClr val="4A4947"/>
              </a:solidFill>
              <a:prstDash val="solid"/>
              <a:round/>
            </a:ln>
          </p:spPr>
          <p:txBody>
            <a:bodyPr/>
            <a:lstStyle/>
            <a:p>
              <a:endParaRPr lang="en-US" dirty="0"/>
            </a:p>
          </p:txBody>
        </p:sp>
        <p:sp>
          <p:nvSpPr>
            <p:cNvPr id="74" name="TextBox 4">
              <a:extLst>
                <a:ext uri="{FF2B5EF4-FFF2-40B4-BE49-F238E27FC236}">
                  <a16:creationId xmlns:a16="http://schemas.microsoft.com/office/drawing/2014/main" id="{7B35E871-6836-E1B9-9EBE-A5B5A1206884}"/>
                </a:ext>
              </a:extLst>
            </p:cNvPr>
            <p:cNvSpPr txBox="1"/>
            <p:nvPr/>
          </p:nvSpPr>
          <p:spPr>
            <a:xfrm>
              <a:off x="0" y="-76200"/>
              <a:ext cx="996269" cy="383255"/>
            </a:xfrm>
            <a:prstGeom prst="rect">
              <a:avLst/>
            </a:prstGeom>
            <a:grpFill/>
          </p:spPr>
          <p:txBody>
            <a:bodyPr lIns="33867" tIns="33867" rIns="33867" bIns="33867" rtlCol="0" anchor="ctr"/>
            <a:lstStyle/>
            <a:p>
              <a:pPr algn="ctr">
                <a:lnSpc>
                  <a:spcPts val="1816"/>
                </a:lnSpc>
              </a:pPr>
              <a:endParaRPr sz="1200" dirty="0"/>
            </a:p>
          </p:txBody>
        </p:sp>
      </p:grpSp>
      <p:grpSp>
        <p:nvGrpSpPr>
          <p:cNvPr id="75" name="Group 2">
            <a:extLst>
              <a:ext uri="{FF2B5EF4-FFF2-40B4-BE49-F238E27FC236}">
                <a16:creationId xmlns:a16="http://schemas.microsoft.com/office/drawing/2014/main" id="{F13F45A7-0DA2-18E1-9709-38B8FD0CE0F4}"/>
              </a:ext>
            </a:extLst>
          </p:cNvPr>
          <p:cNvGrpSpPr/>
          <p:nvPr/>
        </p:nvGrpSpPr>
        <p:grpSpPr>
          <a:xfrm>
            <a:off x="4780514" y="4498457"/>
            <a:ext cx="2820238" cy="970114"/>
            <a:chOff x="0" y="-76200"/>
            <a:chExt cx="996269" cy="383255"/>
          </a:xfrm>
          <a:noFill/>
        </p:grpSpPr>
        <p:sp>
          <p:nvSpPr>
            <p:cNvPr id="76" name="Freeform 3">
              <a:extLst>
                <a:ext uri="{FF2B5EF4-FFF2-40B4-BE49-F238E27FC236}">
                  <a16:creationId xmlns:a16="http://schemas.microsoft.com/office/drawing/2014/main" id="{2ED92E8E-26A2-33BB-9C8F-8E9C3686D3B1}"/>
                </a:ext>
              </a:extLst>
            </p:cNvPr>
            <p:cNvSpPr/>
            <p:nvPr/>
          </p:nvSpPr>
          <p:spPr>
            <a:xfrm>
              <a:off x="0" y="0"/>
              <a:ext cx="996269" cy="307055"/>
            </a:xfrm>
            <a:custGeom>
              <a:avLst/>
              <a:gdLst/>
              <a:ahLst/>
              <a:cxnLst/>
              <a:rect l="l" t="t" r="r" b="b"/>
              <a:pathLst>
                <a:path w="996269" h="307055">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grpFill/>
            <a:ln w="38100" cap="rnd">
              <a:solidFill>
                <a:srgbClr val="4A4947"/>
              </a:solidFill>
              <a:prstDash val="solid"/>
              <a:round/>
            </a:ln>
          </p:spPr>
          <p:txBody>
            <a:bodyPr/>
            <a:lstStyle/>
            <a:p>
              <a:endParaRPr lang="en-US" dirty="0"/>
            </a:p>
          </p:txBody>
        </p:sp>
        <p:sp>
          <p:nvSpPr>
            <p:cNvPr id="77" name="TextBox 4">
              <a:extLst>
                <a:ext uri="{FF2B5EF4-FFF2-40B4-BE49-F238E27FC236}">
                  <a16:creationId xmlns:a16="http://schemas.microsoft.com/office/drawing/2014/main" id="{C3140D37-3C17-D8DD-8F5B-2F60F4299601}"/>
                </a:ext>
              </a:extLst>
            </p:cNvPr>
            <p:cNvSpPr txBox="1"/>
            <p:nvPr/>
          </p:nvSpPr>
          <p:spPr>
            <a:xfrm>
              <a:off x="0" y="-76200"/>
              <a:ext cx="996269" cy="383255"/>
            </a:xfrm>
            <a:prstGeom prst="rect">
              <a:avLst/>
            </a:prstGeom>
            <a:grpFill/>
          </p:spPr>
          <p:txBody>
            <a:bodyPr lIns="33867" tIns="33867" rIns="33867" bIns="33867" rtlCol="0" anchor="ctr"/>
            <a:lstStyle/>
            <a:p>
              <a:pPr algn="ctr">
                <a:lnSpc>
                  <a:spcPts val="1816"/>
                </a:lnSpc>
              </a:pPr>
              <a:endParaRPr sz="1200" dirty="0"/>
            </a:p>
          </p:txBody>
        </p:sp>
      </p:grpSp>
      <p:grpSp>
        <p:nvGrpSpPr>
          <p:cNvPr id="78" name="Group 2">
            <a:extLst>
              <a:ext uri="{FF2B5EF4-FFF2-40B4-BE49-F238E27FC236}">
                <a16:creationId xmlns:a16="http://schemas.microsoft.com/office/drawing/2014/main" id="{76D6E8FB-93E2-E460-414F-3D465886F344}"/>
              </a:ext>
            </a:extLst>
          </p:cNvPr>
          <p:cNvGrpSpPr/>
          <p:nvPr/>
        </p:nvGrpSpPr>
        <p:grpSpPr>
          <a:xfrm>
            <a:off x="8442639" y="4488297"/>
            <a:ext cx="2820238" cy="970114"/>
            <a:chOff x="0" y="-76200"/>
            <a:chExt cx="996269" cy="383255"/>
          </a:xfrm>
          <a:noFill/>
        </p:grpSpPr>
        <p:sp>
          <p:nvSpPr>
            <p:cNvPr id="79" name="Freeform 3">
              <a:extLst>
                <a:ext uri="{FF2B5EF4-FFF2-40B4-BE49-F238E27FC236}">
                  <a16:creationId xmlns:a16="http://schemas.microsoft.com/office/drawing/2014/main" id="{7DE43D6A-0426-6700-79CA-42F102B747F0}"/>
                </a:ext>
              </a:extLst>
            </p:cNvPr>
            <p:cNvSpPr/>
            <p:nvPr/>
          </p:nvSpPr>
          <p:spPr>
            <a:xfrm>
              <a:off x="0" y="0"/>
              <a:ext cx="996269" cy="307055"/>
            </a:xfrm>
            <a:custGeom>
              <a:avLst/>
              <a:gdLst/>
              <a:ahLst/>
              <a:cxnLst/>
              <a:rect l="l" t="t" r="r" b="b"/>
              <a:pathLst>
                <a:path w="996269" h="307055">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grpFill/>
            <a:ln w="38100" cap="rnd">
              <a:solidFill>
                <a:srgbClr val="4A4947"/>
              </a:solidFill>
              <a:prstDash val="solid"/>
              <a:round/>
            </a:ln>
          </p:spPr>
          <p:txBody>
            <a:bodyPr/>
            <a:lstStyle/>
            <a:p>
              <a:endParaRPr lang="en-US" dirty="0"/>
            </a:p>
          </p:txBody>
        </p:sp>
        <p:sp>
          <p:nvSpPr>
            <p:cNvPr id="80" name="TextBox 4">
              <a:extLst>
                <a:ext uri="{FF2B5EF4-FFF2-40B4-BE49-F238E27FC236}">
                  <a16:creationId xmlns:a16="http://schemas.microsoft.com/office/drawing/2014/main" id="{8C127189-4855-6430-B7B2-8A79EA963DEB}"/>
                </a:ext>
              </a:extLst>
            </p:cNvPr>
            <p:cNvSpPr txBox="1"/>
            <p:nvPr/>
          </p:nvSpPr>
          <p:spPr>
            <a:xfrm>
              <a:off x="0" y="-76200"/>
              <a:ext cx="996269" cy="383255"/>
            </a:xfrm>
            <a:prstGeom prst="rect">
              <a:avLst/>
            </a:prstGeom>
            <a:grpFill/>
          </p:spPr>
          <p:txBody>
            <a:bodyPr lIns="33867" tIns="33867" rIns="33867" bIns="33867" rtlCol="0" anchor="ctr"/>
            <a:lstStyle/>
            <a:p>
              <a:pPr algn="ctr">
                <a:lnSpc>
                  <a:spcPts val="1816"/>
                </a:lnSpc>
              </a:pPr>
              <a:endParaRPr sz="1200" dirty="0"/>
            </a:p>
          </p:txBody>
        </p:sp>
      </p:grpSp>
      <p:sp>
        <p:nvSpPr>
          <p:cNvPr id="81" name="TextBox 6">
            <a:extLst>
              <a:ext uri="{FF2B5EF4-FFF2-40B4-BE49-F238E27FC236}">
                <a16:creationId xmlns:a16="http://schemas.microsoft.com/office/drawing/2014/main" id="{FE20086B-FFC7-87BD-00F5-48D19CFDD061}"/>
              </a:ext>
            </a:extLst>
          </p:cNvPr>
          <p:cNvSpPr txBox="1"/>
          <p:nvPr/>
        </p:nvSpPr>
        <p:spPr>
          <a:xfrm>
            <a:off x="1250834" y="4901257"/>
            <a:ext cx="2219144" cy="327397"/>
          </a:xfrm>
          <a:prstGeom prst="rect">
            <a:avLst/>
          </a:prstGeom>
        </p:spPr>
        <p:txBody>
          <a:bodyPr wrap="square" lIns="0" tIns="0" rIns="0" bIns="0" rtlCol="0" anchor="t">
            <a:spAutoFit/>
          </a:bodyPr>
          <a:lstStyle/>
          <a:p>
            <a:pPr algn="ctr">
              <a:lnSpc>
                <a:spcPts val="2800"/>
              </a:lnSpc>
            </a:pPr>
            <a:r>
              <a:rPr lang="en-US" sz="2000" i="1" dirty="0">
                <a:solidFill>
                  <a:srgbClr val="B17457"/>
                </a:solidFill>
                <a:latin typeface="Segoe UI" panose="020B0502040204020203" pitchFamily="34" charset="0"/>
                <a:ea typeface="Open Sauce"/>
                <a:cs typeface="Segoe UI" panose="020B0502040204020203" pitchFamily="34" charset="0"/>
                <a:sym typeface="Open Sauce"/>
              </a:rPr>
              <a:t> </a:t>
            </a:r>
            <a:r>
              <a:rPr lang="en-US" sz="2000" b="1" i="1" dirty="0">
                <a:solidFill>
                  <a:srgbClr val="B17457"/>
                </a:solidFill>
                <a:latin typeface="Segoe UI" panose="020B0502040204020203" pitchFamily="34" charset="0"/>
                <a:ea typeface="Open Sauce"/>
                <a:cs typeface="Segoe UI" panose="020B0502040204020203" pitchFamily="34" charset="0"/>
                <a:sym typeface="Open Sauce"/>
              </a:rPr>
              <a:t>Key Insights</a:t>
            </a:r>
          </a:p>
        </p:txBody>
      </p:sp>
      <p:sp>
        <p:nvSpPr>
          <p:cNvPr id="82" name="TextBox 6">
            <a:extLst>
              <a:ext uri="{FF2B5EF4-FFF2-40B4-BE49-F238E27FC236}">
                <a16:creationId xmlns:a16="http://schemas.microsoft.com/office/drawing/2014/main" id="{996E387D-6D70-1BA7-B134-24661BBE8C9B}"/>
              </a:ext>
            </a:extLst>
          </p:cNvPr>
          <p:cNvSpPr txBox="1"/>
          <p:nvPr/>
        </p:nvSpPr>
        <p:spPr>
          <a:xfrm>
            <a:off x="5081061" y="4901256"/>
            <a:ext cx="2219144" cy="327397"/>
          </a:xfrm>
          <a:prstGeom prst="rect">
            <a:avLst/>
          </a:prstGeom>
        </p:spPr>
        <p:txBody>
          <a:bodyPr wrap="square" lIns="0" tIns="0" rIns="0" bIns="0" rtlCol="0" anchor="t">
            <a:spAutoFit/>
          </a:bodyPr>
          <a:lstStyle/>
          <a:p>
            <a:pPr algn="ctr">
              <a:lnSpc>
                <a:spcPts val="2800"/>
              </a:lnSpc>
            </a:pPr>
            <a:r>
              <a:rPr lang="en-US" sz="2000" i="1" dirty="0">
                <a:solidFill>
                  <a:srgbClr val="B17457"/>
                </a:solidFill>
                <a:latin typeface="Segoe UI" panose="020B0502040204020203" pitchFamily="34" charset="0"/>
                <a:ea typeface="Open Sauce"/>
                <a:cs typeface="Segoe UI" panose="020B0502040204020203" pitchFamily="34" charset="0"/>
                <a:sym typeface="Open Sauce"/>
              </a:rPr>
              <a:t> </a:t>
            </a:r>
            <a:r>
              <a:rPr lang="en-US" sz="2000" b="1" i="1" dirty="0">
                <a:solidFill>
                  <a:srgbClr val="B17457"/>
                </a:solidFill>
                <a:latin typeface="Segoe UI" panose="020B0502040204020203" pitchFamily="34" charset="0"/>
                <a:ea typeface="Open Sauce"/>
                <a:cs typeface="Segoe UI" panose="020B0502040204020203" pitchFamily="34" charset="0"/>
                <a:sym typeface="Open Sauce"/>
              </a:rPr>
              <a:t>Conclusion</a:t>
            </a:r>
          </a:p>
        </p:txBody>
      </p:sp>
      <p:sp>
        <p:nvSpPr>
          <p:cNvPr id="83" name="TextBox 6">
            <a:extLst>
              <a:ext uri="{FF2B5EF4-FFF2-40B4-BE49-F238E27FC236}">
                <a16:creationId xmlns:a16="http://schemas.microsoft.com/office/drawing/2014/main" id="{77B891C5-50A3-40AC-F47E-63B466B3996F}"/>
              </a:ext>
            </a:extLst>
          </p:cNvPr>
          <p:cNvSpPr txBox="1"/>
          <p:nvPr/>
        </p:nvSpPr>
        <p:spPr>
          <a:xfrm>
            <a:off x="8860533" y="4542183"/>
            <a:ext cx="2219144" cy="686470"/>
          </a:xfrm>
          <a:prstGeom prst="rect">
            <a:avLst/>
          </a:prstGeom>
        </p:spPr>
        <p:txBody>
          <a:bodyPr wrap="square" lIns="0" tIns="0" rIns="0" bIns="0" rtlCol="0" anchor="t">
            <a:spAutoFit/>
          </a:bodyPr>
          <a:lstStyle/>
          <a:p>
            <a:pPr algn="ctr">
              <a:lnSpc>
                <a:spcPts val="2800"/>
              </a:lnSpc>
            </a:pPr>
            <a:r>
              <a:rPr lang="en-US" sz="2000" i="1" dirty="0">
                <a:solidFill>
                  <a:srgbClr val="B17457"/>
                </a:solidFill>
                <a:latin typeface="Segoe UI" panose="020B0502040204020203" pitchFamily="34" charset="0"/>
                <a:ea typeface="Open Sauce"/>
                <a:cs typeface="Segoe UI" panose="020B0502040204020203" pitchFamily="34" charset="0"/>
                <a:sym typeface="Open Sauce"/>
              </a:rPr>
              <a:t> </a:t>
            </a:r>
            <a:r>
              <a:rPr lang="en-US" sz="2000" b="1" i="1" dirty="0">
                <a:solidFill>
                  <a:srgbClr val="B17457"/>
                </a:solidFill>
                <a:latin typeface="Segoe UI" panose="020B0502040204020203" pitchFamily="34" charset="0"/>
                <a:ea typeface="Open Sauce"/>
                <a:cs typeface="Segoe UI" panose="020B0502040204020203" pitchFamily="34" charset="0"/>
                <a:sym typeface="Open Sauce"/>
              </a:rPr>
              <a:t>Recommendations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5" name="TextBox 5"/>
          <p:cNvSpPr txBox="1"/>
          <p:nvPr/>
        </p:nvSpPr>
        <p:spPr>
          <a:xfrm>
            <a:off x="1884196" y="970684"/>
            <a:ext cx="8293711" cy="801181"/>
          </a:xfrm>
          <a:prstGeom prst="rect">
            <a:avLst/>
          </a:prstGeom>
        </p:spPr>
        <p:txBody>
          <a:bodyPr lIns="0" tIns="0" rIns="0" bIns="0" rtlCol="0" anchor="t">
            <a:spAutoFit/>
          </a:bodyPr>
          <a:lstStyle/>
          <a:p>
            <a:pPr algn="ctr">
              <a:lnSpc>
                <a:spcPts val="6666"/>
              </a:lnSpc>
            </a:pPr>
            <a:r>
              <a:rPr lang="en-US" sz="5400" b="1" dirty="0">
                <a:solidFill>
                  <a:srgbClr val="B17457"/>
                </a:solidFill>
                <a:latin typeface="Segoe UI" panose="020B0502040204020203" pitchFamily="34" charset="0"/>
                <a:ea typeface="Cascadia Code" panose="020B0609020000020004" pitchFamily="49" charset="0"/>
                <a:cs typeface="Segoe UI" panose="020B0502040204020203" pitchFamily="34" charset="0"/>
                <a:sym typeface="Cooper Hewitt Bold"/>
              </a:rPr>
              <a:t>INTRODUCTION</a:t>
            </a:r>
          </a:p>
        </p:txBody>
      </p:sp>
      <p:sp>
        <p:nvSpPr>
          <p:cNvPr id="13" name="TextBox 13"/>
          <p:cNvSpPr txBox="1"/>
          <p:nvPr/>
        </p:nvSpPr>
        <p:spPr>
          <a:xfrm>
            <a:off x="1014895" y="5444835"/>
            <a:ext cx="2521805" cy="970114"/>
          </a:xfrm>
          <a:prstGeom prst="rect">
            <a:avLst/>
          </a:prstGeom>
        </p:spPr>
        <p:txBody>
          <a:bodyPr lIns="33867" tIns="33867" rIns="33867" bIns="33867" rtlCol="0" anchor="ctr"/>
          <a:lstStyle/>
          <a:p>
            <a:pPr algn="ctr">
              <a:lnSpc>
                <a:spcPts val="1816"/>
              </a:lnSpc>
            </a:pPr>
            <a:endParaRPr sz="1200"/>
          </a:p>
        </p:txBody>
      </p:sp>
      <p:grpSp>
        <p:nvGrpSpPr>
          <p:cNvPr id="23" name="Group 23"/>
          <p:cNvGrpSpPr/>
          <p:nvPr/>
        </p:nvGrpSpPr>
        <p:grpSpPr>
          <a:xfrm>
            <a:off x="-11856" y="0"/>
            <a:ext cx="12203856" cy="7058551"/>
            <a:chOff x="-6" y="-401101"/>
            <a:chExt cx="24407712" cy="14117101"/>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6" name="TextBox 26"/>
              <p:cNvSpPr txBox="1"/>
              <p:nvPr/>
            </p:nvSpPr>
            <p:spPr>
              <a:xfrm>
                <a:off x="0" y="-76200"/>
                <a:ext cx="206101"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nvGrpSpPr>
            <p:cNvPr id="27" name="Group 27"/>
            <p:cNvGrpSpPr/>
            <p:nvPr/>
          </p:nvGrpSpPr>
          <p:grpSpPr>
            <a:xfrm>
              <a:off x="23353315" y="-385763"/>
              <a:ext cx="1054391" cy="14101763"/>
              <a:chOff x="0" y="-76200"/>
              <a:chExt cx="208275" cy="27855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9" name="TextBox 29"/>
              <p:cNvSpPr txBox="1"/>
              <p:nvPr/>
            </p:nvSpPr>
            <p:spPr>
              <a:xfrm>
                <a:off x="0" y="-76200"/>
                <a:ext cx="208275"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sp>
          <p:nvSpPr>
            <p:cNvPr id="32" name="TextBox 32"/>
            <p:cNvSpPr txBox="1"/>
            <p:nvPr/>
          </p:nvSpPr>
          <p:spPr>
            <a:xfrm rot="16200000">
              <a:off x="11694014" y="-12071409"/>
              <a:ext cx="1043384" cy="24384000"/>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nvGrpSpPr>
            <p:cNvPr id="33" name="Group 33"/>
            <p:cNvGrpSpPr/>
            <p:nvPr/>
          </p:nvGrpSpPr>
          <p:grpSpPr>
            <a:xfrm rot="-5400000">
              <a:off x="11670299" y="1002305"/>
              <a:ext cx="1043390" cy="24384000"/>
              <a:chOff x="0" y="-1"/>
              <a:chExt cx="206102"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35" name="TextBox 35"/>
              <p:cNvSpPr txBox="1"/>
              <p:nvPr/>
            </p:nvSpPr>
            <p:spPr>
              <a:xfrm>
                <a:off x="1" y="-1"/>
                <a:ext cx="206101" cy="481659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sp>
        <p:nvSpPr>
          <p:cNvPr id="7" name="Subtitle 25">
            <a:extLst>
              <a:ext uri="{FF2B5EF4-FFF2-40B4-BE49-F238E27FC236}">
                <a16:creationId xmlns:a16="http://schemas.microsoft.com/office/drawing/2014/main" id="{F310ADA9-E5DD-11A2-C4BC-A87737485E46}"/>
              </a:ext>
            </a:extLst>
          </p:cNvPr>
          <p:cNvSpPr txBox="1">
            <a:spLocks/>
          </p:cNvSpPr>
          <p:nvPr/>
        </p:nvSpPr>
        <p:spPr>
          <a:xfrm>
            <a:off x="1061167" y="2550496"/>
            <a:ext cx="10069665" cy="16038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33" dirty="0">
                <a:solidFill>
                  <a:srgbClr val="746558"/>
                </a:solidFill>
                <a:latin typeface="Segoe UI" panose="020B0502040204020203" pitchFamily="34" charset="0"/>
                <a:ea typeface="Gelasio" pitchFamily="34" charset="-122"/>
                <a:cs typeface="Segoe UI" panose="020B0502040204020203" pitchFamily="34" charset="0"/>
              </a:rPr>
              <a:t>This presentation outlines the analysis of a human resources dataset, focusing on employee management, performance tracking, and workforce planning. </a:t>
            </a:r>
          </a:p>
          <a:p>
            <a:pPr marL="0" indent="0">
              <a:buNone/>
            </a:pPr>
            <a:r>
              <a:rPr lang="en-US" sz="2133" dirty="0">
                <a:solidFill>
                  <a:srgbClr val="746558"/>
                </a:solidFill>
                <a:latin typeface="Segoe UI" panose="020B0502040204020203" pitchFamily="34" charset="0"/>
                <a:ea typeface="Gelasio" pitchFamily="34" charset="-122"/>
                <a:cs typeface="Segoe UI" panose="020B0502040204020203" pitchFamily="34" charset="0"/>
              </a:rPr>
              <a:t>The dataset comprises five tables: Employee, Performance Rating, Education Level, Rating Level, and Satisfaction Level.</a:t>
            </a:r>
            <a:endParaRPr lang="en-US" sz="2133"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326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5" name="TextBox 5"/>
          <p:cNvSpPr txBox="1"/>
          <p:nvPr/>
        </p:nvSpPr>
        <p:spPr>
          <a:xfrm>
            <a:off x="1884196" y="970684"/>
            <a:ext cx="8293711" cy="801181"/>
          </a:xfrm>
          <a:prstGeom prst="rect">
            <a:avLst/>
          </a:prstGeom>
        </p:spPr>
        <p:txBody>
          <a:bodyPr lIns="0" tIns="0" rIns="0" bIns="0" rtlCol="0" anchor="t">
            <a:spAutoFit/>
          </a:bodyPr>
          <a:lstStyle/>
          <a:p>
            <a:pPr algn="ctr">
              <a:lnSpc>
                <a:spcPts val="6666"/>
              </a:lnSpc>
            </a:pPr>
            <a:r>
              <a:rPr lang="en-US" sz="5400" b="1" dirty="0">
                <a:solidFill>
                  <a:srgbClr val="B17457"/>
                </a:solidFill>
                <a:latin typeface="Segoe UI" panose="020B0502040204020203" pitchFamily="34" charset="0"/>
                <a:ea typeface="Cascadia Code" panose="020B0609020000020004" pitchFamily="49" charset="0"/>
                <a:cs typeface="Segoe UI" panose="020B0502040204020203" pitchFamily="34" charset="0"/>
                <a:sym typeface="Cooper Hewitt Bold"/>
              </a:rPr>
              <a:t>PROJECT OBJECTIVE</a:t>
            </a:r>
          </a:p>
        </p:txBody>
      </p:sp>
      <p:sp>
        <p:nvSpPr>
          <p:cNvPr id="13" name="TextBox 13"/>
          <p:cNvSpPr txBox="1"/>
          <p:nvPr/>
        </p:nvSpPr>
        <p:spPr>
          <a:xfrm>
            <a:off x="1014895" y="5444835"/>
            <a:ext cx="2521805" cy="970114"/>
          </a:xfrm>
          <a:prstGeom prst="rect">
            <a:avLst/>
          </a:prstGeom>
        </p:spPr>
        <p:txBody>
          <a:bodyPr lIns="33867" tIns="33867" rIns="33867" bIns="33867" rtlCol="0" anchor="ctr"/>
          <a:lstStyle/>
          <a:p>
            <a:pPr algn="ctr">
              <a:lnSpc>
                <a:spcPts val="1816"/>
              </a:lnSpc>
            </a:pPr>
            <a:endParaRPr sz="1200"/>
          </a:p>
        </p:txBody>
      </p:sp>
      <p:grpSp>
        <p:nvGrpSpPr>
          <p:cNvPr id="23" name="Group 23"/>
          <p:cNvGrpSpPr/>
          <p:nvPr/>
        </p:nvGrpSpPr>
        <p:grpSpPr>
          <a:xfrm>
            <a:off x="-11856" y="0"/>
            <a:ext cx="12203856" cy="7058551"/>
            <a:chOff x="-6" y="-401101"/>
            <a:chExt cx="24407712" cy="14117101"/>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6" name="TextBox 26"/>
              <p:cNvSpPr txBox="1"/>
              <p:nvPr/>
            </p:nvSpPr>
            <p:spPr>
              <a:xfrm>
                <a:off x="0" y="-76200"/>
                <a:ext cx="206101"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nvGrpSpPr>
            <p:cNvPr id="27" name="Group 27"/>
            <p:cNvGrpSpPr/>
            <p:nvPr/>
          </p:nvGrpSpPr>
          <p:grpSpPr>
            <a:xfrm>
              <a:off x="23353315" y="-385763"/>
              <a:ext cx="1054391" cy="14101763"/>
              <a:chOff x="0" y="-76200"/>
              <a:chExt cx="208275" cy="27855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9" name="TextBox 29"/>
              <p:cNvSpPr txBox="1"/>
              <p:nvPr/>
            </p:nvSpPr>
            <p:spPr>
              <a:xfrm>
                <a:off x="0" y="-76200"/>
                <a:ext cx="208275"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sp>
          <p:nvSpPr>
            <p:cNvPr id="32" name="TextBox 32"/>
            <p:cNvSpPr txBox="1"/>
            <p:nvPr/>
          </p:nvSpPr>
          <p:spPr>
            <a:xfrm rot="16200000">
              <a:off x="11694014" y="-12071409"/>
              <a:ext cx="1043384" cy="24384000"/>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nvGrpSpPr>
            <p:cNvPr id="33" name="Group 33"/>
            <p:cNvGrpSpPr/>
            <p:nvPr/>
          </p:nvGrpSpPr>
          <p:grpSpPr>
            <a:xfrm rot="-5400000">
              <a:off x="11670299" y="1002305"/>
              <a:ext cx="1043390" cy="24384000"/>
              <a:chOff x="0" y="-1"/>
              <a:chExt cx="206102"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35" name="TextBox 35"/>
              <p:cNvSpPr txBox="1"/>
              <p:nvPr/>
            </p:nvSpPr>
            <p:spPr>
              <a:xfrm>
                <a:off x="1" y="-1"/>
                <a:ext cx="206101" cy="481659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sp>
        <p:nvSpPr>
          <p:cNvPr id="7" name="Subtitle 25">
            <a:extLst>
              <a:ext uri="{FF2B5EF4-FFF2-40B4-BE49-F238E27FC236}">
                <a16:creationId xmlns:a16="http://schemas.microsoft.com/office/drawing/2014/main" id="{F310ADA9-E5DD-11A2-C4BC-A87737485E46}"/>
              </a:ext>
            </a:extLst>
          </p:cNvPr>
          <p:cNvSpPr txBox="1">
            <a:spLocks/>
          </p:cNvSpPr>
          <p:nvPr/>
        </p:nvSpPr>
        <p:spPr>
          <a:xfrm>
            <a:off x="1061167" y="2550496"/>
            <a:ext cx="10069665" cy="28943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33" dirty="0">
                <a:solidFill>
                  <a:srgbClr val="746558"/>
                </a:solidFill>
                <a:latin typeface="Segoe UI" panose="020B0502040204020203" pitchFamily="34" charset="0"/>
                <a:ea typeface="Gelasio" pitchFamily="34" charset="-122"/>
                <a:cs typeface="Segoe UI" panose="020B0502040204020203" pitchFamily="34" charset="0"/>
              </a:rPr>
              <a:t>The objective of this project is to analyze the HR process, identify inefficiencies, and propose solutions to improve operational efficiency. By examining key HR functions such as recruitment, onboarding, performance management, and employee engagement, we aim to uncover areas of improvement.</a:t>
            </a:r>
          </a:p>
          <a:p>
            <a:pPr marL="0" indent="0">
              <a:buNone/>
            </a:pPr>
            <a:r>
              <a:rPr lang="en-US" sz="2133" dirty="0">
                <a:solidFill>
                  <a:srgbClr val="746558"/>
                </a:solidFill>
                <a:latin typeface="Segoe UI" panose="020B0502040204020203" pitchFamily="34" charset="0"/>
                <a:ea typeface="Gelasio" pitchFamily="34" charset="-122"/>
                <a:cs typeface="Segoe UI" panose="020B0502040204020203" pitchFamily="34" charset="0"/>
              </a:rPr>
              <a:t>Additionally, the project seeks to identify the key drivers of employee satisfaction and performance through data-driven insights. These insights will help the organization optimize its HR strategies, improve employee retention and productivity, and ensure that HR processes are aligned with business goals for long-term success.</a:t>
            </a:r>
          </a:p>
        </p:txBody>
      </p:sp>
    </p:spTree>
    <p:extLst>
      <p:ext uri="{BB962C8B-B14F-4D97-AF65-F5344CB8AC3E}">
        <p14:creationId xmlns:p14="http://schemas.microsoft.com/office/powerpoint/2010/main" val="2420677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5" name="TextBox 5"/>
          <p:cNvSpPr txBox="1"/>
          <p:nvPr/>
        </p:nvSpPr>
        <p:spPr>
          <a:xfrm>
            <a:off x="509840" y="970684"/>
            <a:ext cx="11149462" cy="772134"/>
          </a:xfrm>
          <a:prstGeom prst="rect">
            <a:avLst/>
          </a:prstGeom>
        </p:spPr>
        <p:txBody>
          <a:bodyPr wrap="square" lIns="0" tIns="0" rIns="0" bIns="0" rtlCol="0" anchor="t">
            <a:spAutoFit/>
          </a:bodyPr>
          <a:lstStyle/>
          <a:p>
            <a:pPr algn="ctr">
              <a:lnSpc>
                <a:spcPts val="6666"/>
              </a:lnSpc>
            </a:pPr>
            <a:r>
              <a:rPr lang="en-US" sz="4400" b="1" dirty="0">
                <a:solidFill>
                  <a:srgbClr val="B17457"/>
                </a:solidFill>
                <a:latin typeface="Segoe UI" panose="020B0502040204020203" pitchFamily="34" charset="0"/>
                <a:ea typeface="Cascadia Code" panose="020B0609020000020004" pitchFamily="49" charset="0"/>
                <a:cs typeface="Segoe UI" panose="020B0502040204020203" pitchFamily="34" charset="0"/>
                <a:sym typeface="Cooper Hewitt Bold"/>
              </a:rPr>
              <a:t>DATA CLEANING</a:t>
            </a:r>
          </a:p>
        </p:txBody>
      </p:sp>
      <p:sp>
        <p:nvSpPr>
          <p:cNvPr id="13" name="TextBox 13"/>
          <p:cNvSpPr txBox="1"/>
          <p:nvPr/>
        </p:nvSpPr>
        <p:spPr>
          <a:xfrm>
            <a:off x="1014895" y="5444835"/>
            <a:ext cx="2521805" cy="970114"/>
          </a:xfrm>
          <a:prstGeom prst="rect">
            <a:avLst/>
          </a:prstGeom>
        </p:spPr>
        <p:txBody>
          <a:bodyPr lIns="33867" tIns="33867" rIns="33867" bIns="33867" rtlCol="0" anchor="ctr"/>
          <a:lstStyle/>
          <a:p>
            <a:pPr algn="ctr">
              <a:lnSpc>
                <a:spcPts val="1816"/>
              </a:lnSpc>
            </a:pPr>
            <a:endParaRPr sz="1200"/>
          </a:p>
        </p:txBody>
      </p:sp>
      <p:grpSp>
        <p:nvGrpSpPr>
          <p:cNvPr id="23" name="Group 23"/>
          <p:cNvGrpSpPr/>
          <p:nvPr/>
        </p:nvGrpSpPr>
        <p:grpSpPr>
          <a:xfrm>
            <a:off x="-11856" y="0"/>
            <a:ext cx="12203856" cy="7058551"/>
            <a:chOff x="-6" y="-401101"/>
            <a:chExt cx="24407712" cy="14117101"/>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6" name="TextBox 26"/>
              <p:cNvSpPr txBox="1"/>
              <p:nvPr/>
            </p:nvSpPr>
            <p:spPr>
              <a:xfrm>
                <a:off x="0" y="-76200"/>
                <a:ext cx="206101"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nvGrpSpPr>
            <p:cNvPr id="27" name="Group 27"/>
            <p:cNvGrpSpPr/>
            <p:nvPr/>
          </p:nvGrpSpPr>
          <p:grpSpPr>
            <a:xfrm>
              <a:off x="23353315" y="-385763"/>
              <a:ext cx="1054391" cy="14101763"/>
              <a:chOff x="0" y="-76200"/>
              <a:chExt cx="208275" cy="27855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9" name="TextBox 29"/>
              <p:cNvSpPr txBox="1"/>
              <p:nvPr/>
            </p:nvSpPr>
            <p:spPr>
              <a:xfrm>
                <a:off x="0" y="-76200"/>
                <a:ext cx="208275"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sp>
          <p:nvSpPr>
            <p:cNvPr id="32" name="TextBox 32"/>
            <p:cNvSpPr txBox="1"/>
            <p:nvPr/>
          </p:nvSpPr>
          <p:spPr>
            <a:xfrm rot="16200000">
              <a:off x="11694014" y="-12071409"/>
              <a:ext cx="1043384" cy="24384000"/>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nvGrpSpPr>
            <p:cNvPr id="33" name="Group 33"/>
            <p:cNvGrpSpPr/>
            <p:nvPr/>
          </p:nvGrpSpPr>
          <p:grpSpPr>
            <a:xfrm rot="-5400000">
              <a:off x="11670299" y="1002305"/>
              <a:ext cx="1043390" cy="24384000"/>
              <a:chOff x="0" y="-1"/>
              <a:chExt cx="206102"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35" name="TextBox 35"/>
              <p:cNvSpPr txBox="1"/>
              <p:nvPr/>
            </p:nvSpPr>
            <p:spPr>
              <a:xfrm>
                <a:off x="1" y="-1"/>
                <a:ext cx="206101" cy="481659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sp>
        <p:nvSpPr>
          <p:cNvPr id="7" name="Subtitle 25">
            <a:extLst>
              <a:ext uri="{FF2B5EF4-FFF2-40B4-BE49-F238E27FC236}">
                <a16:creationId xmlns:a16="http://schemas.microsoft.com/office/drawing/2014/main" id="{F310ADA9-E5DD-11A2-C4BC-A87737485E46}"/>
              </a:ext>
            </a:extLst>
          </p:cNvPr>
          <p:cNvSpPr txBox="1">
            <a:spLocks/>
          </p:cNvSpPr>
          <p:nvPr/>
        </p:nvSpPr>
        <p:spPr>
          <a:xfrm>
            <a:off x="1061167" y="1864724"/>
            <a:ext cx="10069665" cy="358010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Date fields (HireDate and ReviewDate) standardized to DD/MM/YYYY.</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Renaming columns (e.g., changing Education to EducationLevelID).</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Mapping values (e.g., changing Stock option Level codes 0-3 to meaningful labels: "None," "Low," "Medium," and "High").</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State abbreviations mapped to full names (e.g., IL to Illinois, CA to 	California).</a:t>
            </a:r>
          </a:p>
          <a:p>
            <a:pPr>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Replacing one word of “Marketing” instead of 2 instances.</a:t>
            </a:r>
          </a:p>
        </p:txBody>
      </p:sp>
    </p:spTree>
    <p:extLst>
      <p:ext uri="{BB962C8B-B14F-4D97-AF65-F5344CB8AC3E}">
        <p14:creationId xmlns:p14="http://schemas.microsoft.com/office/powerpoint/2010/main" val="1275960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5" name="TextBox 5"/>
          <p:cNvSpPr txBox="1"/>
          <p:nvPr/>
        </p:nvSpPr>
        <p:spPr>
          <a:xfrm>
            <a:off x="509840" y="970684"/>
            <a:ext cx="11149462" cy="772134"/>
          </a:xfrm>
          <a:prstGeom prst="rect">
            <a:avLst/>
          </a:prstGeom>
        </p:spPr>
        <p:txBody>
          <a:bodyPr wrap="square" lIns="0" tIns="0" rIns="0" bIns="0" rtlCol="0" anchor="t">
            <a:spAutoFit/>
          </a:bodyPr>
          <a:lstStyle/>
          <a:p>
            <a:pPr algn="ctr">
              <a:lnSpc>
                <a:spcPts val="6666"/>
              </a:lnSpc>
            </a:pPr>
            <a:r>
              <a:rPr lang="en-US" sz="4400" b="1" dirty="0">
                <a:solidFill>
                  <a:srgbClr val="B17457"/>
                </a:solidFill>
                <a:latin typeface="Segoe UI" panose="020B0502040204020203" pitchFamily="34" charset="0"/>
                <a:ea typeface="Cascadia Code" panose="020B0609020000020004" pitchFamily="49" charset="0"/>
                <a:cs typeface="Segoe UI" panose="020B0502040204020203" pitchFamily="34" charset="0"/>
                <a:sym typeface="Cooper Hewitt Bold"/>
              </a:rPr>
              <a:t>DATA MODELING</a:t>
            </a:r>
          </a:p>
        </p:txBody>
      </p:sp>
      <p:sp>
        <p:nvSpPr>
          <p:cNvPr id="13" name="TextBox 13"/>
          <p:cNvSpPr txBox="1"/>
          <p:nvPr/>
        </p:nvSpPr>
        <p:spPr>
          <a:xfrm>
            <a:off x="1014895" y="5444835"/>
            <a:ext cx="2521805" cy="970114"/>
          </a:xfrm>
          <a:prstGeom prst="rect">
            <a:avLst/>
          </a:prstGeom>
        </p:spPr>
        <p:txBody>
          <a:bodyPr lIns="33867" tIns="33867" rIns="33867" bIns="33867" rtlCol="0" anchor="ctr"/>
          <a:lstStyle/>
          <a:p>
            <a:pPr algn="ctr">
              <a:lnSpc>
                <a:spcPts val="1816"/>
              </a:lnSpc>
            </a:pPr>
            <a:endParaRPr sz="1200"/>
          </a:p>
        </p:txBody>
      </p:sp>
      <p:grpSp>
        <p:nvGrpSpPr>
          <p:cNvPr id="23" name="Group 23"/>
          <p:cNvGrpSpPr/>
          <p:nvPr/>
        </p:nvGrpSpPr>
        <p:grpSpPr>
          <a:xfrm>
            <a:off x="-11856" y="0"/>
            <a:ext cx="12203856" cy="7058551"/>
            <a:chOff x="-6" y="-401101"/>
            <a:chExt cx="24407712" cy="14117101"/>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6" name="TextBox 26"/>
              <p:cNvSpPr txBox="1"/>
              <p:nvPr/>
            </p:nvSpPr>
            <p:spPr>
              <a:xfrm>
                <a:off x="0" y="-76200"/>
                <a:ext cx="206101"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nvGrpSpPr>
            <p:cNvPr id="27" name="Group 27"/>
            <p:cNvGrpSpPr/>
            <p:nvPr/>
          </p:nvGrpSpPr>
          <p:grpSpPr>
            <a:xfrm>
              <a:off x="23353315" y="-385763"/>
              <a:ext cx="1054391" cy="14101763"/>
              <a:chOff x="0" y="-76200"/>
              <a:chExt cx="208275" cy="27855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9" name="TextBox 29"/>
              <p:cNvSpPr txBox="1"/>
              <p:nvPr/>
            </p:nvSpPr>
            <p:spPr>
              <a:xfrm>
                <a:off x="0" y="-76200"/>
                <a:ext cx="208275"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sp>
          <p:nvSpPr>
            <p:cNvPr id="32" name="TextBox 32"/>
            <p:cNvSpPr txBox="1"/>
            <p:nvPr/>
          </p:nvSpPr>
          <p:spPr>
            <a:xfrm rot="16200000">
              <a:off x="11694014" y="-12071409"/>
              <a:ext cx="1043384" cy="24384000"/>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nvGrpSpPr>
            <p:cNvPr id="33" name="Group 33"/>
            <p:cNvGrpSpPr/>
            <p:nvPr/>
          </p:nvGrpSpPr>
          <p:grpSpPr>
            <a:xfrm rot="-5400000">
              <a:off x="11670299" y="1002305"/>
              <a:ext cx="1043390" cy="24384000"/>
              <a:chOff x="0" y="-1"/>
              <a:chExt cx="206102"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35" name="TextBox 35"/>
              <p:cNvSpPr txBox="1"/>
              <p:nvPr/>
            </p:nvSpPr>
            <p:spPr>
              <a:xfrm>
                <a:off x="1" y="-1"/>
                <a:ext cx="206101" cy="481659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sp>
        <p:nvSpPr>
          <p:cNvPr id="7" name="Subtitle 25">
            <a:extLst>
              <a:ext uri="{FF2B5EF4-FFF2-40B4-BE49-F238E27FC236}">
                <a16:creationId xmlns:a16="http://schemas.microsoft.com/office/drawing/2014/main" id="{F310ADA9-E5DD-11A2-C4BC-A87737485E46}"/>
              </a:ext>
            </a:extLst>
          </p:cNvPr>
          <p:cNvSpPr txBox="1">
            <a:spLocks/>
          </p:cNvSpPr>
          <p:nvPr/>
        </p:nvSpPr>
        <p:spPr>
          <a:xfrm>
            <a:off x="1061167" y="1864724"/>
            <a:ext cx="10069665" cy="325045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133" dirty="0">
              <a:solidFill>
                <a:srgbClr val="746558"/>
              </a:solidFill>
              <a:latin typeface="Segoe UI" panose="020B0502040204020203" pitchFamily="34" charset="0"/>
              <a:ea typeface="Gelasio" pitchFamily="34" charset="-122"/>
              <a:cs typeface="Segoe UI" panose="020B0502040204020203" pitchFamily="34" charset="0"/>
            </a:endParaRPr>
          </a:p>
          <a:p>
            <a:pPr marL="0" indent="0">
              <a:buNone/>
            </a:pPr>
            <a:r>
              <a:rPr lang="en-US" sz="2133" u="sng" dirty="0">
                <a:solidFill>
                  <a:srgbClr val="746558"/>
                </a:solidFill>
                <a:latin typeface="Segoe UI" panose="020B0502040204020203" pitchFamily="34" charset="0"/>
                <a:ea typeface="Gelasio" pitchFamily="34" charset="-122"/>
                <a:cs typeface="Segoe UI" panose="020B0502040204020203" pitchFamily="34" charset="0"/>
              </a:rPr>
              <a:t>Data Relationship Setup</a:t>
            </a:r>
          </a:p>
          <a:p>
            <a:pPr marL="0" indent="0">
              <a:buNone/>
            </a:pPr>
            <a:r>
              <a:rPr lang="en-US" sz="2133" dirty="0">
                <a:solidFill>
                  <a:srgbClr val="746558"/>
                </a:solidFill>
                <a:latin typeface="Segoe UI" panose="020B0502040204020203" pitchFamily="34" charset="0"/>
                <a:ea typeface="Gelasio" pitchFamily="34" charset="-122"/>
                <a:cs typeface="Segoe UI" panose="020B0502040204020203" pitchFamily="34" charset="0"/>
              </a:rPr>
              <a:t>	The tables are related through primary and foreign keys.</a:t>
            </a:r>
          </a:p>
          <a:p>
            <a:pPr marL="0" indent="0">
              <a:buNone/>
            </a:pPr>
            <a:r>
              <a:rPr lang="en-US" sz="2133" dirty="0">
                <a:solidFill>
                  <a:srgbClr val="746558"/>
                </a:solidFill>
                <a:latin typeface="Segoe UI" panose="020B0502040204020203" pitchFamily="34" charset="0"/>
                <a:ea typeface="Gelasio" pitchFamily="34" charset="-122"/>
                <a:cs typeface="Segoe UI" panose="020B0502040204020203" pitchFamily="34" charset="0"/>
              </a:rPr>
              <a:t>	EmployeeID connects the Employee &amp; Performance Rating tables.</a:t>
            </a:r>
          </a:p>
          <a:p>
            <a:pPr marL="0" indent="0">
              <a:buNone/>
            </a:pPr>
            <a:r>
              <a:rPr lang="en-US" sz="2133" dirty="0">
                <a:solidFill>
                  <a:srgbClr val="746558"/>
                </a:solidFill>
                <a:latin typeface="Segoe UI" panose="020B0502040204020203" pitchFamily="34" charset="0"/>
                <a:ea typeface="Gelasio" pitchFamily="34" charset="-122"/>
                <a:cs typeface="Segoe UI" panose="020B0502040204020203" pitchFamily="34" charset="0"/>
              </a:rPr>
              <a:t>	SatisfactionID, RelationshipSatisfaction , EnvironmentSatisfaction &amp; 	JobSatisfaction connects Performance Rating &amp; Satisfied Level tables</a:t>
            </a:r>
          </a:p>
          <a:p>
            <a:pPr marL="0" indent="0">
              <a:buNone/>
            </a:pPr>
            <a:r>
              <a:rPr lang="en-US" sz="2133" dirty="0">
                <a:solidFill>
                  <a:srgbClr val="746558"/>
                </a:solidFill>
                <a:latin typeface="Segoe UI" panose="020B0502040204020203" pitchFamily="34" charset="0"/>
                <a:ea typeface="Gelasio" pitchFamily="34" charset="-122"/>
                <a:cs typeface="Segoe UI" panose="020B0502040204020203" pitchFamily="34" charset="0"/>
              </a:rPr>
              <a:t>	RatingID , SelfRating, &amp; ManagerRating connects Performance Rating &amp; 	Rating Level tables</a:t>
            </a:r>
          </a:p>
          <a:p>
            <a:pPr marL="0" indent="0">
              <a:buNone/>
            </a:pPr>
            <a:r>
              <a:rPr lang="en-US" sz="2133" dirty="0">
                <a:solidFill>
                  <a:srgbClr val="746558"/>
                </a:solidFill>
                <a:latin typeface="Segoe UI" panose="020B0502040204020203" pitchFamily="34" charset="0"/>
                <a:ea typeface="Gelasio" pitchFamily="34" charset="-122"/>
                <a:cs typeface="Segoe UI" panose="020B0502040204020203" pitchFamily="34" charset="0"/>
              </a:rPr>
              <a:t>	EducationLevelID connects the Employee &amp; Education Level tables</a:t>
            </a:r>
          </a:p>
        </p:txBody>
      </p:sp>
    </p:spTree>
    <p:extLst>
      <p:ext uri="{BB962C8B-B14F-4D97-AF65-F5344CB8AC3E}">
        <p14:creationId xmlns:p14="http://schemas.microsoft.com/office/powerpoint/2010/main" val="203518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13" name="TextBox 13"/>
          <p:cNvSpPr txBox="1"/>
          <p:nvPr/>
        </p:nvSpPr>
        <p:spPr>
          <a:xfrm>
            <a:off x="1014895" y="5444835"/>
            <a:ext cx="2521805" cy="970114"/>
          </a:xfrm>
          <a:prstGeom prst="rect">
            <a:avLst/>
          </a:prstGeom>
        </p:spPr>
        <p:txBody>
          <a:bodyPr lIns="33867" tIns="33867" rIns="33867" bIns="33867" rtlCol="0" anchor="ctr"/>
          <a:lstStyle/>
          <a:p>
            <a:pPr algn="ctr">
              <a:lnSpc>
                <a:spcPts val="1816"/>
              </a:lnSpc>
            </a:pPr>
            <a:endParaRPr sz="1200"/>
          </a:p>
        </p:txBody>
      </p:sp>
      <p:grpSp>
        <p:nvGrpSpPr>
          <p:cNvPr id="23" name="Group 23"/>
          <p:cNvGrpSpPr/>
          <p:nvPr/>
        </p:nvGrpSpPr>
        <p:grpSpPr>
          <a:xfrm>
            <a:off x="-11856" y="0"/>
            <a:ext cx="12203856" cy="7058551"/>
            <a:chOff x="-6" y="-401101"/>
            <a:chExt cx="24407712" cy="14117101"/>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6" name="TextBox 26"/>
              <p:cNvSpPr txBox="1"/>
              <p:nvPr/>
            </p:nvSpPr>
            <p:spPr>
              <a:xfrm>
                <a:off x="0" y="-76200"/>
                <a:ext cx="206101"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nvGrpSpPr>
            <p:cNvPr id="27" name="Group 27"/>
            <p:cNvGrpSpPr/>
            <p:nvPr/>
          </p:nvGrpSpPr>
          <p:grpSpPr>
            <a:xfrm>
              <a:off x="23353315" y="-385763"/>
              <a:ext cx="1054391" cy="14101763"/>
              <a:chOff x="0" y="-76200"/>
              <a:chExt cx="208275" cy="27855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9" name="TextBox 29"/>
              <p:cNvSpPr txBox="1"/>
              <p:nvPr/>
            </p:nvSpPr>
            <p:spPr>
              <a:xfrm>
                <a:off x="0" y="-76200"/>
                <a:ext cx="208275"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sp>
          <p:nvSpPr>
            <p:cNvPr id="32" name="TextBox 32"/>
            <p:cNvSpPr txBox="1"/>
            <p:nvPr/>
          </p:nvSpPr>
          <p:spPr>
            <a:xfrm rot="16200000">
              <a:off x="11694014" y="-12071409"/>
              <a:ext cx="1043384" cy="24384000"/>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nvGrpSpPr>
            <p:cNvPr id="33" name="Group 33"/>
            <p:cNvGrpSpPr/>
            <p:nvPr/>
          </p:nvGrpSpPr>
          <p:grpSpPr>
            <a:xfrm rot="-5400000">
              <a:off x="11670299" y="1002305"/>
              <a:ext cx="1043390" cy="24384000"/>
              <a:chOff x="0" y="-1"/>
              <a:chExt cx="206102"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35" name="TextBox 35"/>
              <p:cNvSpPr txBox="1"/>
              <p:nvPr/>
            </p:nvSpPr>
            <p:spPr>
              <a:xfrm>
                <a:off x="1" y="-1"/>
                <a:ext cx="206101" cy="481659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pic>
        <p:nvPicPr>
          <p:cNvPr id="2" name="Picture 1" descr="A screenshot of a computer&#10;&#10;Description automatically generated">
            <a:extLst>
              <a:ext uri="{FF2B5EF4-FFF2-40B4-BE49-F238E27FC236}">
                <a16:creationId xmlns:a16="http://schemas.microsoft.com/office/drawing/2014/main" id="{A2108615-5CC4-FE24-EC27-34BF2E5908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9787" y="751029"/>
            <a:ext cx="10197638" cy="5564161"/>
          </a:xfrm>
          <a:prstGeom prst="rect">
            <a:avLst/>
          </a:prstGeom>
          <a:noFill/>
          <a:ln>
            <a:noFill/>
          </a:ln>
        </p:spPr>
      </p:pic>
    </p:spTree>
    <p:extLst>
      <p:ext uri="{BB962C8B-B14F-4D97-AF65-F5344CB8AC3E}">
        <p14:creationId xmlns:p14="http://schemas.microsoft.com/office/powerpoint/2010/main" val="3753127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5" name="TextBox 5"/>
          <p:cNvSpPr txBox="1"/>
          <p:nvPr/>
        </p:nvSpPr>
        <p:spPr>
          <a:xfrm>
            <a:off x="509840" y="881268"/>
            <a:ext cx="11149462" cy="772134"/>
          </a:xfrm>
          <a:prstGeom prst="rect">
            <a:avLst/>
          </a:prstGeom>
        </p:spPr>
        <p:txBody>
          <a:bodyPr wrap="square" lIns="0" tIns="0" rIns="0" bIns="0" rtlCol="0" anchor="t">
            <a:spAutoFit/>
          </a:bodyPr>
          <a:lstStyle/>
          <a:p>
            <a:pPr algn="ctr">
              <a:lnSpc>
                <a:spcPts val="6666"/>
              </a:lnSpc>
            </a:pPr>
            <a:r>
              <a:rPr lang="en-US" sz="4400" b="1" dirty="0">
                <a:solidFill>
                  <a:srgbClr val="B17457"/>
                </a:solidFill>
                <a:latin typeface="Segoe UI" panose="020B0502040204020203" pitchFamily="34" charset="0"/>
                <a:ea typeface="Cascadia Code" panose="020B0609020000020004" pitchFamily="49" charset="0"/>
                <a:cs typeface="Segoe UI" panose="020B0502040204020203" pitchFamily="34" charset="0"/>
                <a:sym typeface="Cooper Hewitt Bold"/>
              </a:rPr>
              <a:t>DAX CALCULATIONS</a:t>
            </a:r>
          </a:p>
        </p:txBody>
      </p:sp>
      <p:sp>
        <p:nvSpPr>
          <p:cNvPr id="13" name="TextBox 13"/>
          <p:cNvSpPr txBox="1"/>
          <p:nvPr/>
        </p:nvSpPr>
        <p:spPr>
          <a:xfrm>
            <a:off x="1014895" y="5444835"/>
            <a:ext cx="2521805" cy="970114"/>
          </a:xfrm>
          <a:prstGeom prst="rect">
            <a:avLst/>
          </a:prstGeom>
        </p:spPr>
        <p:txBody>
          <a:bodyPr lIns="33867" tIns="33867" rIns="33867" bIns="33867" rtlCol="0" anchor="ctr"/>
          <a:lstStyle/>
          <a:p>
            <a:pPr algn="ctr">
              <a:lnSpc>
                <a:spcPts val="1816"/>
              </a:lnSpc>
            </a:pPr>
            <a:endParaRPr sz="1200"/>
          </a:p>
        </p:txBody>
      </p:sp>
      <p:grpSp>
        <p:nvGrpSpPr>
          <p:cNvPr id="23" name="Group 23"/>
          <p:cNvGrpSpPr/>
          <p:nvPr/>
        </p:nvGrpSpPr>
        <p:grpSpPr>
          <a:xfrm>
            <a:off x="-11856" y="0"/>
            <a:ext cx="12203856" cy="7058551"/>
            <a:chOff x="-6" y="-401101"/>
            <a:chExt cx="24407712" cy="14117101"/>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6" name="TextBox 26"/>
              <p:cNvSpPr txBox="1"/>
              <p:nvPr/>
            </p:nvSpPr>
            <p:spPr>
              <a:xfrm>
                <a:off x="0" y="-76200"/>
                <a:ext cx="206101"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nvGrpSpPr>
            <p:cNvPr id="27" name="Group 27"/>
            <p:cNvGrpSpPr/>
            <p:nvPr/>
          </p:nvGrpSpPr>
          <p:grpSpPr>
            <a:xfrm>
              <a:off x="23353315" y="-385763"/>
              <a:ext cx="1054391" cy="14101763"/>
              <a:chOff x="0" y="-76200"/>
              <a:chExt cx="208275" cy="27855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9" name="TextBox 29"/>
              <p:cNvSpPr txBox="1"/>
              <p:nvPr/>
            </p:nvSpPr>
            <p:spPr>
              <a:xfrm>
                <a:off x="0" y="-76200"/>
                <a:ext cx="208275"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sp>
          <p:nvSpPr>
            <p:cNvPr id="32" name="TextBox 32"/>
            <p:cNvSpPr txBox="1"/>
            <p:nvPr/>
          </p:nvSpPr>
          <p:spPr>
            <a:xfrm rot="16200000">
              <a:off x="11694014" y="-12071409"/>
              <a:ext cx="1043384" cy="24384000"/>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nvGrpSpPr>
            <p:cNvPr id="33" name="Group 33"/>
            <p:cNvGrpSpPr/>
            <p:nvPr/>
          </p:nvGrpSpPr>
          <p:grpSpPr>
            <a:xfrm rot="-5400000">
              <a:off x="11670299" y="1002305"/>
              <a:ext cx="1043390" cy="24384000"/>
              <a:chOff x="0" y="-1"/>
              <a:chExt cx="206102"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35" name="TextBox 35"/>
              <p:cNvSpPr txBox="1"/>
              <p:nvPr/>
            </p:nvSpPr>
            <p:spPr>
              <a:xfrm>
                <a:off x="1" y="-1"/>
                <a:ext cx="206101" cy="481659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sp>
        <p:nvSpPr>
          <p:cNvPr id="7" name="Subtitle 25">
            <a:extLst>
              <a:ext uri="{FF2B5EF4-FFF2-40B4-BE49-F238E27FC236}">
                <a16:creationId xmlns:a16="http://schemas.microsoft.com/office/drawing/2014/main" id="{F310ADA9-E5DD-11A2-C4BC-A87737485E46}"/>
              </a:ext>
            </a:extLst>
          </p:cNvPr>
          <p:cNvSpPr txBox="1">
            <a:spLocks/>
          </p:cNvSpPr>
          <p:nvPr/>
        </p:nvSpPr>
        <p:spPr>
          <a:xfrm>
            <a:off x="509840" y="1775307"/>
            <a:ext cx="11149461" cy="4639641"/>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Years at Company: DAX function calculates the number of years an employee has been at the company.</a:t>
            </a:r>
          </a:p>
          <a:p>
            <a:pPr>
              <a:lnSpc>
                <a:spcPct val="120000"/>
              </a:lnSpc>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Attrition Rate: DAX calculation for the proportion of employees who have left.</a:t>
            </a:r>
          </a:p>
          <a:p>
            <a:pPr>
              <a:lnSpc>
                <a:spcPct val="120000"/>
              </a:lnSpc>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Retention Rate: DAX calculation for the proportion of employees still with the company.</a:t>
            </a:r>
          </a:p>
          <a:p>
            <a:pPr>
              <a:lnSpc>
                <a:spcPct val="120000"/>
              </a:lnSpc>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RelationshipSatisfactionMeasure: DAX calculation for the count of performance ratings based on a specific relationship between satisfaction levels and relationship satisfaction within the dataset.</a:t>
            </a:r>
          </a:p>
          <a:p>
            <a:pPr>
              <a:lnSpc>
                <a:spcPct val="120000"/>
              </a:lnSpc>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SelfRatingMeasure: DAX calculation for the count of performance ratings based on a specific relationship between rating levels and self-rating within the dataset.</a:t>
            </a:r>
          </a:p>
          <a:p>
            <a:pPr>
              <a:lnSpc>
                <a:spcPct val="120000"/>
              </a:lnSpc>
              <a:buClr>
                <a:srgbClr val="B17457"/>
              </a:buClr>
              <a:buFont typeface="Wingdings" panose="05000000000000000000" pitchFamily="2" charset="2"/>
              <a:buChar char="§"/>
            </a:pPr>
            <a:r>
              <a:rPr lang="en-US" sz="2133" dirty="0">
                <a:solidFill>
                  <a:srgbClr val="746558"/>
                </a:solidFill>
                <a:latin typeface="Segoe UI" panose="020B0502040204020203" pitchFamily="34" charset="0"/>
                <a:ea typeface="Gelasio" pitchFamily="34" charset="-122"/>
                <a:cs typeface="Segoe UI" panose="020B0502040204020203" pitchFamily="34" charset="0"/>
              </a:rPr>
              <a:t>WorkLifeBalanceLabel: DAX formula to translate the numeric work-life 	balance ratings into descriptive text labels. </a:t>
            </a:r>
          </a:p>
        </p:txBody>
      </p:sp>
    </p:spTree>
    <p:extLst>
      <p:ext uri="{BB962C8B-B14F-4D97-AF65-F5344CB8AC3E}">
        <p14:creationId xmlns:p14="http://schemas.microsoft.com/office/powerpoint/2010/main" val="205816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13" name="TextBox 13"/>
          <p:cNvSpPr txBox="1"/>
          <p:nvPr/>
        </p:nvSpPr>
        <p:spPr>
          <a:xfrm>
            <a:off x="1014895" y="5444835"/>
            <a:ext cx="2521805" cy="970114"/>
          </a:xfrm>
          <a:prstGeom prst="rect">
            <a:avLst/>
          </a:prstGeom>
        </p:spPr>
        <p:txBody>
          <a:bodyPr lIns="33867" tIns="33867" rIns="33867" bIns="33867" rtlCol="0" anchor="ctr"/>
          <a:lstStyle/>
          <a:p>
            <a:pPr algn="ctr">
              <a:lnSpc>
                <a:spcPts val="1816"/>
              </a:lnSpc>
            </a:pPr>
            <a:endParaRPr sz="1200"/>
          </a:p>
        </p:txBody>
      </p:sp>
      <p:grpSp>
        <p:nvGrpSpPr>
          <p:cNvPr id="23" name="Group 23"/>
          <p:cNvGrpSpPr/>
          <p:nvPr/>
        </p:nvGrpSpPr>
        <p:grpSpPr>
          <a:xfrm>
            <a:off x="-11856" y="0"/>
            <a:ext cx="12203856" cy="7058551"/>
            <a:chOff x="-6" y="-401101"/>
            <a:chExt cx="24407712" cy="14117101"/>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6" name="TextBox 26"/>
              <p:cNvSpPr txBox="1"/>
              <p:nvPr/>
            </p:nvSpPr>
            <p:spPr>
              <a:xfrm>
                <a:off x="0" y="-76200"/>
                <a:ext cx="206101"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nvGrpSpPr>
            <p:cNvPr id="27" name="Group 27"/>
            <p:cNvGrpSpPr/>
            <p:nvPr/>
          </p:nvGrpSpPr>
          <p:grpSpPr>
            <a:xfrm>
              <a:off x="23353315" y="-385763"/>
              <a:ext cx="1054391" cy="14101763"/>
              <a:chOff x="0" y="-76200"/>
              <a:chExt cx="208275" cy="27855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D8D2C2"/>
              </a:solidFill>
            </p:spPr>
            <p:txBody>
              <a:bodyPr/>
              <a:lstStyle/>
              <a:p>
                <a:endParaRPr lang="en-US">
                  <a:solidFill>
                    <a:srgbClr val="FF0000"/>
                  </a:solidFill>
                  <a:highlight>
                    <a:srgbClr val="000000"/>
                  </a:highlight>
                </a:endParaRPr>
              </a:p>
            </p:txBody>
          </p:sp>
          <p:sp>
            <p:nvSpPr>
              <p:cNvPr id="29" name="TextBox 29"/>
              <p:cNvSpPr txBox="1"/>
              <p:nvPr/>
            </p:nvSpPr>
            <p:spPr>
              <a:xfrm>
                <a:off x="0" y="-76200"/>
                <a:ext cx="208275" cy="278553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sp>
          <p:nvSpPr>
            <p:cNvPr id="32" name="TextBox 32"/>
            <p:cNvSpPr txBox="1"/>
            <p:nvPr/>
          </p:nvSpPr>
          <p:spPr>
            <a:xfrm rot="16200000">
              <a:off x="11694014" y="-12071409"/>
              <a:ext cx="1043384" cy="24384000"/>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nvGrpSpPr>
            <p:cNvPr id="33" name="Group 33"/>
            <p:cNvGrpSpPr/>
            <p:nvPr/>
          </p:nvGrpSpPr>
          <p:grpSpPr>
            <a:xfrm rot="-5400000">
              <a:off x="11670299" y="1002305"/>
              <a:ext cx="1043390" cy="24384000"/>
              <a:chOff x="0" y="-1"/>
              <a:chExt cx="206102"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D8D2C2"/>
              </a:solidFill>
            </p:spPr>
            <p:txBody>
              <a:bodyPr/>
              <a:lstStyle/>
              <a:p>
                <a:endParaRPr lang="en-US">
                  <a:solidFill>
                    <a:srgbClr val="FF0000"/>
                  </a:solidFill>
                  <a:highlight>
                    <a:srgbClr val="000000"/>
                  </a:highlight>
                </a:endParaRPr>
              </a:p>
            </p:txBody>
          </p:sp>
          <p:sp>
            <p:nvSpPr>
              <p:cNvPr id="35" name="TextBox 35"/>
              <p:cNvSpPr txBox="1"/>
              <p:nvPr/>
            </p:nvSpPr>
            <p:spPr>
              <a:xfrm>
                <a:off x="1" y="-1"/>
                <a:ext cx="206101" cy="4816593"/>
              </a:xfrm>
              <a:prstGeom prst="rect">
                <a:avLst/>
              </a:prstGeom>
              <a:solidFill>
                <a:srgbClr val="D8D2C2"/>
              </a:solidFill>
            </p:spPr>
            <p:txBody>
              <a:bodyPr/>
              <a:lstStyle>
                <a:defPPr>
                  <a:defRPr lang="en-US"/>
                </a:defPPr>
                <a:lvl1pPr>
                  <a:defRPr>
                    <a:solidFill>
                      <a:srgbClr val="FF0000"/>
                    </a:solidFill>
                    <a:highlight>
                      <a:srgbClr val="000000"/>
                    </a:highlight>
                  </a:defRPr>
                </a:lvl1pPr>
              </a:lstStyle>
              <a:p>
                <a:endParaRPr/>
              </a:p>
            </p:txBody>
          </p:sp>
        </p:grpSp>
      </p:grpSp>
      <p:pic>
        <p:nvPicPr>
          <p:cNvPr id="3" name="Picture 2" descr="A screenshot of a computer code&#10;&#10;Description automatically generated">
            <a:extLst>
              <a:ext uri="{FF2B5EF4-FFF2-40B4-BE49-F238E27FC236}">
                <a16:creationId xmlns:a16="http://schemas.microsoft.com/office/drawing/2014/main" id="{9764C6ED-2970-8EA9-238C-5D5D1DABFA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1680" y="619602"/>
            <a:ext cx="5555687" cy="2901107"/>
          </a:xfrm>
          <a:prstGeom prst="rect">
            <a:avLst/>
          </a:prstGeom>
          <a:noFill/>
          <a:ln>
            <a:noFill/>
          </a:ln>
        </p:spPr>
      </p:pic>
      <p:pic>
        <p:nvPicPr>
          <p:cNvPr id="5" name="Picture 4">
            <a:extLst>
              <a:ext uri="{FF2B5EF4-FFF2-40B4-BE49-F238E27FC236}">
                <a16:creationId xmlns:a16="http://schemas.microsoft.com/office/drawing/2014/main" id="{F8CE4D84-9C29-4E63-DDB8-37F3D7E103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8065" y="3618618"/>
            <a:ext cx="7929880" cy="970114"/>
          </a:xfrm>
          <a:prstGeom prst="rect">
            <a:avLst/>
          </a:prstGeom>
          <a:noFill/>
          <a:ln>
            <a:noFill/>
          </a:ln>
        </p:spPr>
      </p:pic>
      <p:pic>
        <p:nvPicPr>
          <p:cNvPr id="6" name="Picture 5">
            <a:extLst>
              <a:ext uri="{FF2B5EF4-FFF2-40B4-BE49-F238E27FC236}">
                <a16:creationId xmlns:a16="http://schemas.microsoft.com/office/drawing/2014/main" id="{9EC83BBF-C78A-60BB-9303-566D58F3D87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8066" y="4671554"/>
            <a:ext cx="7929880" cy="690458"/>
          </a:xfrm>
          <a:prstGeom prst="rect">
            <a:avLst/>
          </a:prstGeom>
          <a:noFill/>
          <a:ln>
            <a:noFill/>
          </a:ln>
        </p:spPr>
      </p:pic>
      <p:pic>
        <p:nvPicPr>
          <p:cNvPr id="7" name="Picture 6">
            <a:extLst>
              <a:ext uri="{FF2B5EF4-FFF2-40B4-BE49-F238E27FC236}">
                <a16:creationId xmlns:a16="http://schemas.microsoft.com/office/drawing/2014/main" id="{B19D1CB2-BFDA-4E2A-EA76-DE9DC63D480E}"/>
              </a:ext>
            </a:extLst>
          </p:cNvPr>
          <p:cNvPicPr>
            <a:picLocks noChangeAspect="1"/>
          </p:cNvPicPr>
          <p:nvPr/>
        </p:nvPicPr>
        <p:blipFill>
          <a:blip r:embed="rId5"/>
          <a:stretch>
            <a:fillRect/>
          </a:stretch>
        </p:blipFill>
        <p:spPr>
          <a:xfrm>
            <a:off x="6562724" y="631218"/>
            <a:ext cx="4867276" cy="2898054"/>
          </a:xfrm>
          <a:prstGeom prst="rect">
            <a:avLst/>
          </a:prstGeom>
        </p:spPr>
      </p:pic>
      <p:pic>
        <p:nvPicPr>
          <p:cNvPr id="8" name="Picture 7">
            <a:extLst>
              <a:ext uri="{FF2B5EF4-FFF2-40B4-BE49-F238E27FC236}">
                <a16:creationId xmlns:a16="http://schemas.microsoft.com/office/drawing/2014/main" id="{B2C7D812-AC1F-69A0-0990-D47158245B6C}"/>
              </a:ext>
            </a:extLst>
          </p:cNvPr>
          <p:cNvPicPr>
            <a:picLocks noChangeAspect="1"/>
          </p:cNvPicPr>
          <p:nvPr/>
        </p:nvPicPr>
        <p:blipFill>
          <a:blip r:embed="rId6"/>
          <a:stretch>
            <a:fillRect/>
          </a:stretch>
        </p:blipFill>
        <p:spPr>
          <a:xfrm>
            <a:off x="708064" y="5546843"/>
            <a:ext cx="7929879" cy="868106"/>
          </a:xfrm>
          <a:prstGeom prst="rect">
            <a:avLst/>
          </a:prstGeom>
        </p:spPr>
      </p:pic>
    </p:spTree>
    <p:extLst>
      <p:ext uri="{BB962C8B-B14F-4D97-AF65-F5344CB8AC3E}">
        <p14:creationId xmlns:p14="http://schemas.microsoft.com/office/powerpoint/2010/main" val="1599678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953</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Cooper Hewitt Bold</vt:lpstr>
      <vt:lpstr>DM Sans</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esraa nagy</dc:creator>
  <cp:lastModifiedBy>Ahmed Sabry</cp:lastModifiedBy>
  <cp:revision>24</cp:revision>
  <dcterms:created xsi:type="dcterms:W3CDTF">2024-10-16T19:37:53Z</dcterms:created>
  <dcterms:modified xsi:type="dcterms:W3CDTF">2024-10-21T15:17:41Z</dcterms:modified>
</cp:coreProperties>
</file>