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sldIdLst>
    <p:sldId id="256" r:id="rId3"/>
    <p:sldId id="267" r:id="rId4"/>
    <p:sldId id="272" r:id="rId5"/>
    <p:sldId id="268" r:id="rId6"/>
    <p:sldId id="269" r:id="rId7"/>
    <p:sldId id="270" r:id="rId8"/>
    <p:sldId id="271" r:id="rId9"/>
    <p:sldId id="265" r:id="rId10"/>
    <p:sldId id="264" r:id="rId11"/>
    <p:sldId id="258" r:id="rId12"/>
    <p:sldId id="259" r:id="rId13"/>
    <p:sldId id="260" r:id="rId14"/>
    <p:sldId id="279" r:id="rId15"/>
    <p:sldId id="261" r:id="rId16"/>
    <p:sldId id="277" r:id="rId17"/>
    <p:sldId id="278" r:id="rId18"/>
    <p:sldId id="262" r:id="rId19"/>
    <p:sldId id="263" r:id="rId20"/>
    <p:sldId id="273" r:id="rId21"/>
    <p:sldId id="266" r:id="rId22"/>
    <p:sldId id="276" r:id="rId23"/>
    <p:sldId id="280" r:id="rId24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50F0-4DC5-4E52-AFB2-6F07AF98542B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385720"/>
            <a:ext cx="609600" cy="365125"/>
          </a:xfrm>
          <a:prstGeom prst="rect">
            <a:avLst/>
          </a:prstGeom>
        </p:spPr>
        <p:txBody>
          <a:bodyPr/>
          <a:lstStyle/>
          <a:p>
            <a:fld id="{F4710A71-5FB6-4728-A5CC-80CBA3D54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61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DEEC-6BE6-484F-BFF5-6191A744CE89}" type="datetime1">
              <a:rPr lang="en-US" smtClean="0"/>
              <a:t>7/29/2018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42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79F4-DB7F-AD41-A0BB-29D2BAB33E6B}" type="datetime1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58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5C7-3D40-D147-8474-4CAF78E28128}" type="datetime1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90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DCC7-F5A3-F54A-8412-78F07FF2601F}" type="datetime1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79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6D2-335C-6748-BEAD-B38E52C128C7}" type="datetime1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8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50F0-4DC5-4E52-AFB2-6F07AF98542B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710A71-5FB6-4728-A5CC-80CBA3D54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1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50F0-4DC5-4E52-AFB2-6F07AF98542B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710A71-5FB6-4728-A5CC-80CBA3D54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03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622F-DC27-6E4D-80EB-5A6117330FAE}" type="datetime1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07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A6B0-E07D-7A4E-9C17-34F6E529FF07}" type="datetime1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41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CC3-6E6E-6643-828B-49F62B8D27E7}" type="datetime1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47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E71E-C708-8048-B873-9764252AFD88}" type="datetime1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11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E0B2-8F0E-E541-A881-26952164E626}" type="datetime1">
              <a:rPr lang="en-US" smtClean="0"/>
              <a:t>7/29/2018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54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8D78-157E-6441-A2E9-690CAD17061D}" type="datetime1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11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33" r="73809"/>
          <a:stretch/>
        </p:blipFill>
        <p:spPr>
          <a:xfrm>
            <a:off x="0" y="5410200"/>
            <a:ext cx="3266831" cy="14478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D50F0-4DC5-4E52-AFB2-6F07AF98542B}" type="datetimeFigureOut">
              <a:rPr lang="en-US" smtClean="0"/>
              <a:t>7/29/2018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0" b="76667"/>
          <a:stretch/>
        </p:blipFill>
        <p:spPr>
          <a:xfrm>
            <a:off x="8920122" y="0"/>
            <a:ext cx="3271879" cy="15615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IT1090</a:t>
            </a:r>
            <a:r>
              <a:rPr lang="en-US" sz="1600" b="1" baseline="0" dirty="0" smtClean="0">
                <a:solidFill>
                  <a:schemeClr val="tx1"/>
                </a:solidFill>
              </a:rPr>
              <a:t> – Information Systems and Data Modeling</a:t>
            </a:r>
            <a:endParaRPr lang="en-US" sz="1600" b="1" dirty="0" smtClean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/>
                </a:solidFill>
              </a:rPr>
              <a:t>SLIIT </a:t>
            </a:r>
            <a:r>
              <a:rPr lang="en-US" sz="1600" b="1" baseline="0" dirty="0" smtClean="0">
                <a:solidFill>
                  <a:schemeClr val="tx1"/>
                </a:solidFill>
              </a:rPr>
              <a:t> - Faculty of Computing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31200" y="76200"/>
            <a:ext cx="3657600" cy="91440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8331201" y="76200"/>
            <a:ext cx="365714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3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>
            <a:off x="0" y="6400801"/>
            <a:ext cx="12192000" cy="4572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29E6-4FCB-2845-BF22-D83D87980FEA}" type="datetime1">
              <a:rPr lang="en-US" smtClean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AFE79-0F59-BC47-A038-EDA78F95D4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71D3D-F011-47C0-9290-685F7D9F641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10160000" y="0"/>
            <a:ext cx="2032000" cy="5080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655320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E87A23"/>
                </a:solidFill>
              </a:rPr>
              <a:t>SLIIT </a:t>
            </a:r>
            <a:r>
              <a:rPr lang="en-US" sz="1600" b="1" baseline="0" dirty="0" smtClean="0">
                <a:solidFill>
                  <a:srgbClr val="E87A23"/>
                </a:solidFill>
              </a:rPr>
              <a:t> - Faculty of Computing</a:t>
            </a:r>
            <a:endParaRPr lang="en-US" sz="1600" b="1" dirty="0">
              <a:solidFill>
                <a:srgbClr val="E87A23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 rot="10800000">
            <a:off x="0" y="-2"/>
            <a:ext cx="10160000" cy="4572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-76200"/>
            <a:ext cx="589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IT1090</a:t>
            </a:r>
            <a:r>
              <a:rPr lang="en-US" sz="1600" b="1" baseline="0" dirty="0" smtClean="0">
                <a:solidFill>
                  <a:schemeClr val="bg1"/>
                </a:solidFill>
              </a:rPr>
              <a:t> – Information Systems and Data Modeling</a:t>
            </a:r>
            <a:endParaRPr lang="en-US" sz="1600" b="1" dirty="0" smtClean="0">
              <a:solidFill>
                <a:schemeClr val="bg1"/>
              </a:solidFill>
            </a:endParaRPr>
          </a:p>
          <a:p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8200" y="1447800"/>
            <a:ext cx="10515600" cy="0"/>
          </a:xfrm>
          <a:prstGeom prst="line">
            <a:avLst/>
          </a:prstGeom>
          <a:ln w="19050">
            <a:solidFill>
              <a:srgbClr val="242D6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17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76908"/>
            <a:ext cx="9144000" cy="3359485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Structured Query Language</a:t>
            </a:r>
            <a:br>
              <a:rPr lang="en-US" dirty="0" smtClean="0"/>
            </a:br>
            <a:r>
              <a:rPr lang="en-US" dirty="0" smtClean="0"/>
              <a:t>(SQL)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dirty="0" smtClean="0"/>
          </a:p>
          <a:p>
            <a:r>
              <a:rPr lang="en-US" dirty="0"/>
              <a:t>Lecture 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4246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270222"/>
              </p:ext>
            </p:extLst>
          </p:nvPr>
        </p:nvGraphicFramePr>
        <p:xfrm>
          <a:off x="3816593" y="3130142"/>
          <a:ext cx="5904656" cy="1477592"/>
        </p:xfrm>
        <a:graphic>
          <a:graphicData uri="http://schemas.openxmlformats.org/drawingml/2006/table">
            <a:tbl>
              <a:tblPr/>
              <a:tblGrid>
                <a:gridCol w="1476164"/>
                <a:gridCol w="1476164"/>
                <a:gridCol w="1476164"/>
                <a:gridCol w="1476164"/>
              </a:tblGrid>
              <a:tr h="2756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Price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Category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Manufacturer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4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Gizmo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$19.99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Gadgets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GizmoWorks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4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Powergizmo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$29.99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Gadgets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GizmoWorks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4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SingleTouch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$149.99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Photography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Canon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4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MultiTouch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$203.99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Household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Hitachi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62" name="Text Box 35"/>
          <p:cNvSpPr txBox="1">
            <a:spLocks noChangeArrowheads="1"/>
          </p:cNvSpPr>
          <p:nvPr/>
        </p:nvSpPr>
        <p:spPr bwMode="auto">
          <a:xfrm>
            <a:off x="2410713" y="3048468"/>
            <a:ext cx="975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800" dirty="0">
                <a:latin typeface="Times New Roman" panose="02020603050405020304" pitchFamily="18" charset="0"/>
              </a:rPr>
              <a:t>Product</a:t>
            </a:r>
          </a:p>
        </p:txBody>
      </p:sp>
      <p:sp>
        <p:nvSpPr>
          <p:cNvPr id="22563" name="Text Box 36"/>
          <p:cNvSpPr txBox="1">
            <a:spLocks noChangeArrowheads="1"/>
          </p:cNvSpPr>
          <p:nvPr/>
        </p:nvSpPr>
        <p:spPr bwMode="auto">
          <a:xfrm>
            <a:off x="4140427" y="4920676"/>
            <a:ext cx="11464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800" dirty="0">
                <a:latin typeface="Times New Roman" panose="02020603050405020304" pitchFamily="18" charset="0"/>
              </a:rPr>
              <a:t>Company</a:t>
            </a:r>
          </a:p>
        </p:txBody>
      </p:sp>
      <p:graphicFrame>
        <p:nvGraphicFramePr>
          <p:cNvPr id="33829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296846"/>
              </p:ext>
            </p:extLst>
          </p:nvPr>
        </p:nvGraphicFramePr>
        <p:xfrm>
          <a:off x="5343639" y="4892810"/>
          <a:ext cx="4057650" cy="1447800"/>
        </p:xfrm>
        <a:graphic>
          <a:graphicData uri="http://schemas.openxmlformats.org/drawingml/2006/table">
            <a:tbl>
              <a:tblPr/>
              <a:tblGrid>
                <a:gridCol w="1352550"/>
                <a:gridCol w="1352550"/>
                <a:gridCol w="135255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StockPrice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Country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GizmoWorks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USA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Canon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Japan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Hitachi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Japan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586" name="Rectangle 61"/>
          <p:cNvSpPr>
            <a:spLocks noGrp="1" noChangeArrowheads="1"/>
          </p:cNvSpPr>
          <p:nvPr>
            <p:ph type="title"/>
          </p:nvPr>
        </p:nvSpPr>
        <p:spPr>
          <a:xfrm>
            <a:off x="672713" y="576193"/>
            <a:ext cx="8107654" cy="1009029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EXAMPLE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26611" y="1472865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Product </a:t>
            </a:r>
            <a:r>
              <a:rPr lang="en-US" dirty="0" smtClean="0"/>
              <a:t>(</a:t>
            </a:r>
            <a:r>
              <a:rPr lang="en-US" b="1" u="sng" dirty="0" smtClean="0"/>
              <a:t>name</a:t>
            </a:r>
            <a:r>
              <a:rPr lang="en-US" dirty="0"/>
              <a:t>,  price, category, manufacturer)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Company </a:t>
            </a:r>
            <a:r>
              <a:rPr lang="en-US" dirty="0" smtClean="0"/>
              <a:t>(</a:t>
            </a:r>
            <a:r>
              <a:rPr lang="en-US" b="1" u="sng" dirty="0" smtClean="0"/>
              <a:t>name</a:t>
            </a:r>
            <a:r>
              <a:rPr lang="en-US" dirty="0"/>
              <a:t>, </a:t>
            </a:r>
            <a:r>
              <a:rPr lang="en-US" dirty="0" err="1"/>
              <a:t>stockPrice</a:t>
            </a:r>
            <a:r>
              <a:rPr lang="en-US" dirty="0"/>
              <a:t>, country)</a:t>
            </a:r>
          </a:p>
          <a:p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212275" y="2075982"/>
            <a:ext cx="2592288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54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8389" y="1506828"/>
            <a:ext cx="9144000" cy="4842456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1) List product information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SELECT *</a:t>
            </a:r>
          </a:p>
          <a:p>
            <a:pPr algn="l"/>
            <a:r>
              <a:rPr lang="en-US" dirty="0" smtClean="0"/>
              <a:t>FROM Product;</a:t>
            </a:r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2) List company information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SELECT *</a:t>
            </a:r>
          </a:p>
          <a:p>
            <a:pPr algn="l"/>
            <a:r>
              <a:rPr lang="en-US" dirty="0" smtClean="0"/>
              <a:t>FROM Company;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38389" y="422857"/>
            <a:ext cx="9144000" cy="8135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 smtClean="0"/>
          </a:p>
          <a:p>
            <a:pPr algn="l"/>
            <a:r>
              <a:rPr lang="en-US" dirty="0" smtClean="0"/>
              <a:t>Introducing SELECT and FROM clause …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48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442" y="1661375"/>
            <a:ext cx="10515600" cy="4811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3) List name and price of all products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SELECT Name, Price</a:t>
            </a:r>
          </a:p>
          <a:p>
            <a:pPr marL="0" indent="0">
              <a:buNone/>
            </a:pPr>
            <a:r>
              <a:rPr lang="en-US" sz="2400" dirty="0" smtClean="0"/>
              <a:t>FROM Product;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38389" y="422857"/>
            <a:ext cx="9144000" cy="8135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 smtClean="0"/>
          </a:p>
          <a:p>
            <a:pPr algn="l"/>
            <a:r>
              <a:rPr lang="en-US" dirty="0" smtClean="0"/>
              <a:t>Introducing SELECT and FROM clause …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91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442" y="1661375"/>
            <a:ext cx="10515600" cy="48118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4) List name and price of products which fall in to the Gadgets category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SELECT Name, Price</a:t>
            </a:r>
          </a:p>
          <a:p>
            <a:pPr marL="0" indent="0">
              <a:buNone/>
            </a:pPr>
            <a:r>
              <a:rPr lang="en-US" sz="2400" dirty="0" smtClean="0"/>
              <a:t>FROM Product</a:t>
            </a:r>
          </a:p>
          <a:p>
            <a:pPr marL="0" indent="0">
              <a:buNone/>
            </a:pPr>
            <a:r>
              <a:rPr lang="en-US" sz="2400" dirty="0" smtClean="0"/>
              <a:t>WHERE Category = ‘Gadgets’;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5</a:t>
            </a:r>
            <a:r>
              <a:rPr lang="en-US" sz="2400" dirty="0" smtClean="0"/>
              <a:t>) </a:t>
            </a:r>
            <a:r>
              <a:rPr lang="en-US" sz="2400" dirty="0"/>
              <a:t>List the company name and stock price for the companies in Japan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SELECT name, </a:t>
            </a:r>
            <a:r>
              <a:rPr lang="en-US" sz="2400" dirty="0" err="1"/>
              <a:t>stockPrice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FROM company</a:t>
            </a:r>
          </a:p>
          <a:p>
            <a:pPr marL="0" indent="0">
              <a:buNone/>
            </a:pPr>
            <a:r>
              <a:rPr lang="en-US" sz="2400" dirty="0"/>
              <a:t>WHERE country = ‘Japan’;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38389" y="422857"/>
            <a:ext cx="9144000" cy="8135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 smtClean="0"/>
          </a:p>
          <a:p>
            <a:pPr algn="l"/>
            <a:r>
              <a:rPr lang="en-US" dirty="0" smtClean="0"/>
              <a:t>Introducing WHERE clause …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65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6</a:t>
            </a:r>
            <a:r>
              <a:rPr lang="en-US" dirty="0" smtClean="0"/>
              <a:t>) </a:t>
            </a:r>
            <a:r>
              <a:rPr lang="en-US" dirty="0"/>
              <a:t>List name and price of products which fall in to the Gadgets </a:t>
            </a:r>
            <a:r>
              <a:rPr lang="en-US" dirty="0" smtClean="0"/>
              <a:t>category. Arrange the result according to the Descending order of the price.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Name, Price</a:t>
            </a:r>
          </a:p>
          <a:p>
            <a:pPr marL="0" indent="0">
              <a:buNone/>
            </a:pPr>
            <a:r>
              <a:rPr lang="en-US" dirty="0"/>
              <a:t>FROM Product</a:t>
            </a:r>
          </a:p>
          <a:p>
            <a:pPr marL="0" indent="0">
              <a:buNone/>
            </a:pPr>
            <a:r>
              <a:rPr lang="en-US" dirty="0"/>
              <a:t>WHERE Category = ‘Gadgets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r>
              <a:rPr lang="en-US" dirty="0" smtClean="0"/>
              <a:t>ORDER BY price DESC;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38389" y="422857"/>
            <a:ext cx="9144000" cy="8135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 smtClean="0"/>
          </a:p>
          <a:p>
            <a:pPr algn="l"/>
            <a:r>
              <a:rPr lang="en-US" dirty="0" smtClean="0"/>
              <a:t>Introducing ORDER BY clause …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55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7</a:t>
            </a:r>
            <a:r>
              <a:rPr lang="en-US" dirty="0" smtClean="0"/>
              <a:t>) </a:t>
            </a:r>
            <a:r>
              <a:rPr lang="en-US" dirty="0" smtClean="0"/>
              <a:t>List the product name and the country of origin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SELECT p.name, </a:t>
            </a:r>
            <a:r>
              <a:rPr lang="en-US" dirty="0" err="1" smtClean="0"/>
              <a:t>c.country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Product p, Company c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p.manufacturer</a:t>
            </a:r>
            <a:r>
              <a:rPr lang="en-US" dirty="0" smtClean="0"/>
              <a:t>=c.name;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38389" y="422857"/>
            <a:ext cx="9144000" cy="8135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 smtClean="0"/>
          </a:p>
          <a:p>
            <a:pPr algn="l"/>
            <a:r>
              <a:rPr lang="en-US" dirty="0" smtClean="0"/>
              <a:t>Introducing a Query with a TABLE JOIN…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1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8</a:t>
            </a:r>
            <a:r>
              <a:rPr lang="en-US" dirty="0" smtClean="0"/>
              <a:t>) </a:t>
            </a:r>
            <a:r>
              <a:rPr lang="en-US" dirty="0" smtClean="0"/>
              <a:t>Find </a:t>
            </a:r>
            <a:r>
              <a:rPr lang="en-US" dirty="0"/>
              <a:t>all products </a:t>
            </a:r>
            <a:r>
              <a:rPr lang="en-US" dirty="0" smtClean="0"/>
              <a:t>manufactured </a:t>
            </a:r>
            <a:r>
              <a:rPr lang="en-US" dirty="0"/>
              <a:t>in </a:t>
            </a:r>
            <a:r>
              <a:rPr lang="en-US" dirty="0" smtClean="0"/>
              <a:t>Japan. </a:t>
            </a:r>
            <a:r>
              <a:rPr lang="en-US" dirty="0"/>
              <a:t>P</a:t>
            </a:r>
            <a:r>
              <a:rPr lang="en-US" dirty="0" smtClean="0"/>
              <a:t>rint </a:t>
            </a:r>
            <a:r>
              <a:rPr lang="en-US" dirty="0"/>
              <a:t>their </a:t>
            </a:r>
            <a:r>
              <a:rPr lang="en-US" dirty="0" smtClean="0"/>
              <a:t>name </a:t>
            </a:r>
            <a:r>
              <a:rPr lang="en-US" dirty="0"/>
              <a:t>and </a:t>
            </a:r>
            <a:r>
              <a:rPr lang="en-US" dirty="0" smtClean="0"/>
              <a:t>category.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SELECT p.name, </a:t>
            </a:r>
            <a:r>
              <a:rPr lang="en-US" dirty="0" err="1" smtClean="0"/>
              <a:t>p.category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Product p, Company c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smtClean="0"/>
              <a:t>p.manufacturer=c.name 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c.country</a:t>
            </a:r>
            <a:r>
              <a:rPr lang="en-US" dirty="0" smtClean="0"/>
              <a:t>=‘Japan’;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38389" y="422857"/>
            <a:ext cx="9144000" cy="8135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 smtClean="0"/>
          </a:p>
          <a:p>
            <a:pPr algn="l"/>
            <a:r>
              <a:rPr lang="en-US" dirty="0" smtClean="0"/>
              <a:t>Introducing a TABLE JOIN with a WHERE clause …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64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2738"/>
            <a:ext cx="10515600" cy="45542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9</a:t>
            </a:r>
            <a:r>
              <a:rPr lang="en-US" dirty="0" smtClean="0"/>
              <a:t>) </a:t>
            </a:r>
            <a:r>
              <a:rPr lang="en-US" dirty="0" smtClean="0"/>
              <a:t>How many products are there for each product category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category, COUNT(*) </a:t>
            </a:r>
          </a:p>
          <a:p>
            <a:pPr marL="0" indent="0">
              <a:buNone/>
            </a:pPr>
            <a:r>
              <a:rPr lang="en-US" dirty="0" smtClean="0"/>
              <a:t>FROM Product</a:t>
            </a:r>
          </a:p>
          <a:p>
            <a:pPr marL="0" indent="0">
              <a:buNone/>
            </a:pPr>
            <a:r>
              <a:rPr lang="en-US" dirty="0" smtClean="0"/>
              <a:t>GROUP BY category;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10</a:t>
            </a:r>
            <a:r>
              <a:rPr lang="en-US" dirty="0" smtClean="0"/>
              <a:t>) </a:t>
            </a:r>
            <a:r>
              <a:rPr lang="en-US" dirty="0" smtClean="0"/>
              <a:t>How many manufacturing companies are their in each country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country, COUNT(*) AS [No of companies]</a:t>
            </a:r>
          </a:p>
          <a:p>
            <a:pPr marL="0" indent="0">
              <a:buNone/>
            </a:pPr>
            <a:r>
              <a:rPr lang="en-US" dirty="0" smtClean="0"/>
              <a:t>FROM Company</a:t>
            </a:r>
          </a:p>
          <a:p>
            <a:pPr marL="0" indent="0">
              <a:buNone/>
            </a:pPr>
            <a:r>
              <a:rPr lang="en-US" dirty="0" smtClean="0"/>
              <a:t>GROUP BY country;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38389" y="422857"/>
            <a:ext cx="9144000" cy="8135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 smtClean="0"/>
          </a:p>
          <a:p>
            <a:pPr algn="l"/>
            <a:r>
              <a:rPr lang="en-US" dirty="0" smtClean="0"/>
              <a:t>Introducing GROUP BY clause …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81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169" y="176123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11</a:t>
            </a:r>
            <a:r>
              <a:rPr lang="en-US" dirty="0" smtClean="0"/>
              <a:t>) </a:t>
            </a:r>
            <a:r>
              <a:rPr lang="en-US" dirty="0" smtClean="0"/>
              <a:t>List the manufacturers who create more than </a:t>
            </a:r>
            <a:r>
              <a:rPr lang="en-US" dirty="0"/>
              <a:t>1</a:t>
            </a:r>
            <a:r>
              <a:rPr lang="en-US" dirty="0" smtClean="0"/>
              <a:t> product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SELECT manufacturer</a:t>
            </a:r>
          </a:p>
          <a:p>
            <a:pPr marL="0" indent="0">
              <a:buNone/>
            </a:pPr>
            <a:r>
              <a:rPr lang="en-US" dirty="0" smtClean="0"/>
              <a:t>FROM Product</a:t>
            </a:r>
          </a:p>
          <a:p>
            <a:pPr marL="0" indent="0">
              <a:buNone/>
            </a:pPr>
            <a:r>
              <a:rPr lang="en-US" dirty="0" smtClean="0"/>
              <a:t>GROUP BY manufacturer</a:t>
            </a:r>
          </a:p>
          <a:p>
            <a:pPr marL="0" indent="0">
              <a:buNone/>
            </a:pPr>
            <a:r>
              <a:rPr lang="en-US" dirty="0" smtClean="0"/>
              <a:t>HAVING COUNT(*) &gt; 1;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38389" y="422857"/>
            <a:ext cx="9144000" cy="8135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 smtClean="0"/>
          </a:p>
          <a:p>
            <a:pPr algn="l"/>
            <a:r>
              <a:rPr lang="en-US" dirty="0" smtClean="0"/>
              <a:t>Introducing HAVING clause …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68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685" y="168395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12</a:t>
            </a:r>
            <a:r>
              <a:rPr lang="en-US" dirty="0" smtClean="0"/>
              <a:t>) </a:t>
            </a:r>
            <a:r>
              <a:rPr lang="en-US" dirty="0"/>
              <a:t>Find the manufacturers who create more than 1 product. </a:t>
            </a:r>
            <a:r>
              <a:rPr lang="en-US" dirty="0" smtClean="0"/>
              <a:t>Consider only the products that are above $20.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/>
              <a:t>manufacturer, COUNT(name) AS </a:t>
            </a:r>
            <a:r>
              <a:rPr lang="en-US" dirty="0" err="1"/>
              <a:t>No_of_products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smtClean="0"/>
              <a:t>Product</a:t>
            </a:r>
          </a:p>
          <a:p>
            <a:pPr marL="0" indent="0">
              <a:buNone/>
            </a:pPr>
            <a:r>
              <a:rPr lang="en-US" b="1" dirty="0" smtClean="0"/>
              <a:t>WHERE price &gt; 20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GROUP BY manufacturer</a:t>
            </a:r>
          </a:p>
          <a:p>
            <a:pPr marL="0" indent="0">
              <a:buNone/>
            </a:pPr>
            <a:r>
              <a:rPr lang="en-US" b="1" dirty="0"/>
              <a:t>HAVING COUNT(name) &gt; 1</a:t>
            </a: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No_of_products</a:t>
            </a:r>
            <a:r>
              <a:rPr lang="en-US" dirty="0"/>
              <a:t>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38389" y="422857"/>
            <a:ext cx="9144000" cy="8135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 smtClean="0"/>
          </a:p>
          <a:p>
            <a:pPr algn="l"/>
            <a:r>
              <a:rPr lang="en-US" dirty="0" smtClean="0"/>
              <a:t>Distinguishing between WHERE and HAVING clause…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3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  <a:defRPr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SQL was developed at IBM around 1975...</a:t>
            </a:r>
          </a:p>
          <a:p>
            <a:pPr>
              <a:buFont typeface="Arial"/>
              <a:buChar char="•"/>
              <a:defRPr/>
            </a:pP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Arial"/>
              <a:buChar char="•"/>
              <a:defRPr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SQL is a </a:t>
            </a:r>
            <a:r>
              <a:rPr lang="en-GB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declarative language -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says </a:t>
            </a:r>
            <a:r>
              <a:rPr lang="en-GB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 </a:t>
            </a:r>
            <a:r>
              <a:rPr lang="en-GB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</a:t>
            </a:r>
          </a:p>
          <a:p>
            <a:pPr>
              <a:buFont typeface="Arial"/>
              <a:buChar char="•"/>
              <a:defRPr/>
            </a:pPr>
            <a:endParaRPr lang="en-GB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Arial"/>
              <a:buChar char="•"/>
              <a:defRPr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SQL is a powerful language, </a:t>
            </a:r>
          </a:p>
          <a:p>
            <a:pPr>
              <a:buFont typeface="Arial"/>
              <a:buChar char="•"/>
              <a:defRPr/>
            </a:pPr>
            <a:endParaRPr lang="en-GB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Arial"/>
              <a:buChar char="•"/>
              <a:defRPr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SQL is an </a:t>
            </a:r>
            <a:r>
              <a:rPr lang="en-GB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abstract 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&amp; </a:t>
            </a:r>
            <a:r>
              <a:rPr lang="en-GB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portable 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interface to RDMBs</a:t>
            </a:r>
          </a:p>
          <a:p>
            <a:pPr>
              <a:buFont typeface="Arial"/>
              <a:buChar char="•"/>
              <a:defRPr/>
            </a:pP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60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048" y="1571223"/>
            <a:ext cx="10515600" cy="49405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13</a:t>
            </a:r>
            <a:r>
              <a:rPr lang="en-US" dirty="0" smtClean="0"/>
              <a:t>) </a:t>
            </a:r>
            <a:r>
              <a:rPr lang="en-US" dirty="0" smtClean="0"/>
              <a:t>Find the manufacturers who create more than 1 product. List the result according to the Ascending order of the number of products created.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manufacturer, </a:t>
            </a:r>
            <a:r>
              <a:rPr lang="en-US" b="1" dirty="0" smtClean="0"/>
              <a:t>COUNT(name) AS </a:t>
            </a:r>
            <a:r>
              <a:rPr lang="en-US" b="1" dirty="0" err="1" smtClean="0"/>
              <a:t>No_of_products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FROM Product</a:t>
            </a:r>
          </a:p>
          <a:p>
            <a:pPr marL="0" indent="0">
              <a:buNone/>
            </a:pPr>
            <a:r>
              <a:rPr lang="en-US" dirty="0" smtClean="0"/>
              <a:t>GROUP BY manufacturer</a:t>
            </a:r>
          </a:p>
          <a:p>
            <a:pPr marL="0" indent="0">
              <a:buNone/>
            </a:pPr>
            <a:r>
              <a:rPr lang="en-US" dirty="0" smtClean="0"/>
              <a:t>HAVING COUNT(name) &gt; 1</a:t>
            </a:r>
          </a:p>
          <a:p>
            <a:pPr marL="0" indent="0">
              <a:buNone/>
            </a:pPr>
            <a:r>
              <a:rPr lang="en-US" dirty="0" smtClean="0"/>
              <a:t>ORDER BY </a:t>
            </a:r>
            <a:r>
              <a:rPr lang="en-US" b="1" dirty="0" err="1" smtClean="0"/>
              <a:t>No_of_products</a:t>
            </a:r>
            <a:r>
              <a:rPr lang="en-US" dirty="0" smtClean="0"/>
              <a:t>;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SELECT manufacturer, </a:t>
            </a:r>
            <a:r>
              <a:rPr lang="en-US" b="1" dirty="0"/>
              <a:t>COUNT(name) AS </a:t>
            </a:r>
            <a:r>
              <a:rPr lang="en-US" b="1" dirty="0" err="1"/>
              <a:t>No_of_products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FROM Product</a:t>
            </a:r>
          </a:p>
          <a:p>
            <a:pPr marL="0" indent="0">
              <a:buNone/>
            </a:pPr>
            <a:r>
              <a:rPr lang="en-US" dirty="0"/>
              <a:t>GROUP BY manufacturer</a:t>
            </a:r>
          </a:p>
          <a:p>
            <a:pPr marL="0" indent="0">
              <a:buNone/>
            </a:pPr>
            <a:r>
              <a:rPr lang="en-US" dirty="0"/>
              <a:t>HAVING </a:t>
            </a:r>
            <a:r>
              <a:rPr lang="en-US" b="1" strike="sngStrike" dirty="0" err="1"/>
              <a:t>No_of_products</a:t>
            </a:r>
            <a:r>
              <a:rPr lang="en-US" dirty="0"/>
              <a:t> &gt; 1</a:t>
            </a: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b="1" dirty="0" err="1"/>
              <a:t>No_of_products</a:t>
            </a:r>
            <a:r>
              <a:rPr lang="en-US" dirty="0" smtClean="0"/>
              <a:t>;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468969" y="5705341"/>
            <a:ext cx="270457" cy="321972"/>
          </a:xfrm>
          <a:prstGeom prst="line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4430332" y="5705341"/>
            <a:ext cx="386367" cy="296214"/>
          </a:xfrm>
          <a:prstGeom prst="line">
            <a:avLst/>
          </a:prstGeom>
          <a:effectLst>
            <a:glow rad="1397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134118" y="4185634"/>
            <a:ext cx="103031" cy="115910"/>
          </a:xfrm>
          <a:prstGeom prst="line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237149" y="3889420"/>
            <a:ext cx="386366" cy="412124"/>
          </a:xfrm>
          <a:prstGeom prst="line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 2"/>
          <p:cNvSpPr txBox="1">
            <a:spLocks/>
          </p:cNvSpPr>
          <p:nvPr/>
        </p:nvSpPr>
        <p:spPr>
          <a:xfrm>
            <a:off x="738389" y="422857"/>
            <a:ext cx="9144000" cy="8135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 smtClean="0"/>
          </a:p>
          <a:p>
            <a:pPr algn="l"/>
            <a:r>
              <a:rPr lang="en-US" dirty="0" smtClean="0"/>
              <a:t>Identifying the proper use of an ALIAS…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75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14) Find the number of products manufactured by each country. List the name of the country and the amount only if they manufacture more than 1 product.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 smtClean="0"/>
              <a:t>c.country</a:t>
            </a:r>
            <a:r>
              <a:rPr lang="en-US" dirty="0" smtClean="0"/>
              <a:t>, </a:t>
            </a:r>
            <a:r>
              <a:rPr lang="en-US" dirty="0"/>
              <a:t>COUNT(p.name</a:t>
            </a:r>
            <a:r>
              <a:rPr lang="en-US" dirty="0" smtClean="0"/>
              <a:t>) AS Amount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Product p, Company c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smtClean="0"/>
              <a:t>p.manufacturer=c.name</a:t>
            </a:r>
          </a:p>
          <a:p>
            <a:pPr marL="0" indent="0">
              <a:buNone/>
            </a:pPr>
            <a:r>
              <a:rPr lang="en-US" dirty="0" smtClean="0"/>
              <a:t>GROUP BY </a:t>
            </a:r>
            <a:r>
              <a:rPr lang="en-US" dirty="0" err="1" smtClean="0"/>
              <a:t>c.country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HAVING COUNT(p.name) &gt; 1;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344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400" dirty="0" smtClean="0"/>
              <a:t>End Of Lecture 5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4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SQL statements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1000"/>
              </a:spcBef>
            </a:pPr>
            <a:r>
              <a:rPr lang="en-GB" sz="2200" dirty="0"/>
              <a:t>Data Definition Language (DDL</a:t>
            </a:r>
            <a:r>
              <a:rPr lang="en-GB" sz="2200" dirty="0" smtClean="0"/>
              <a:t>)</a:t>
            </a:r>
          </a:p>
          <a:p>
            <a:pPr marL="342900" lvl="1" indent="-342900">
              <a:spcBef>
                <a:spcPts val="1000"/>
              </a:spcBef>
            </a:pPr>
            <a:r>
              <a:rPr lang="en-GB" sz="2000" dirty="0"/>
              <a:t>Data Manipulation Language (DML</a:t>
            </a:r>
            <a:r>
              <a:rPr lang="en-GB" sz="2000" dirty="0" smtClean="0"/>
              <a:t>)</a:t>
            </a:r>
          </a:p>
          <a:p>
            <a:pPr marL="342900" lvl="1" indent="-342900">
              <a:spcBef>
                <a:spcPts val="1000"/>
              </a:spcBef>
            </a:pPr>
            <a:r>
              <a:rPr lang="en-GB" sz="2000" dirty="0"/>
              <a:t>Data Control Language (DCL</a:t>
            </a:r>
            <a:r>
              <a:rPr lang="en-GB" sz="2000" dirty="0" smtClean="0"/>
              <a:t>)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sz="2000" dirty="0"/>
              <a:t>Transaction Control Language</a:t>
            </a:r>
            <a:r>
              <a:rPr lang="en-GB" sz="2000" dirty="0"/>
              <a:t> (TCL)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GB" sz="2200" dirty="0" smtClean="0"/>
              <a:t> </a:t>
            </a:r>
            <a:endParaRPr lang="en-GB" sz="2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27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ategories </a:t>
            </a:r>
            <a:r>
              <a:rPr lang="en-US" dirty="0"/>
              <a:t>of SQL </a:t>
            </a:r>
            <a:r>
              <a:rPr lang="en-US" dirty="0" smtClean="0"/>
              <a:t>statements…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288" y="1658199"/>
            <a:ext cx="10515600" cy="4351338"/>
          </a:xfrm>
        </p:spPr>
        <p:txBody>
          <a:bodyPr/>
          <a:lstStyle/>
          <a:p>
            <a:pPr lvl="1"/>
            <a:r>
              <a:rPr lang="en-GB" sz="2200" b="1" dirty="0" smtClean="0"/>
              <a:t>Data </a:t>
            </a:r>
            <a:r>
              <a:rPr lang="en-GB" sz="2200" b="1" dirty="0"/>
              <a:t>Definition Language</a:t>
            </a:r>
            <a:r>
              <a:rPr lang="en-GB" sz="2200" dirty="0"/>
              <a:t> (DDL) </a:t>
            </a:r>
            <a:endParaRPr lang="en-GB" sz="2200" dirty="0" smtClean="0"/>
          </a:p>
          <a:p>
            <a:pPr lvl="1">
              <a:buNone/>
            </a:pPr>
            <a:r>
              <a:rPr lang="en-US" dirty="0" smtClean="0"/>
              <a:t>	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DDL </a:t>
            </a:r>
            <a:r>
              <a:rPr lang="en-US" dirty="0"/>
              <a:t>statements are used </a:t>
            </a:r>
            <a:r>
              <a:rPr lang="en-US" dirty="0" smtClean="0"/>
              <a:t>to </a:t>
            </a:r>
            <a:r>
              <a:rPr lang="en-US" dirty="0"/>
              <a:t>create and modify the structure of database objects in database.</a:t>
            </a:r>
            <a:endParaRPr lang="en-US" dirty="0" smtClean="0"/>
          </a:p>
          <a:p>
            <a:pPr lvl="1">
              <a:buNone/>
            </a:pPr>
            <a:r>
              <a:rPr lang="en-US" dirty="0"/>
              <a:t>	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Ex:</a:t>
            </a:r>
          </a:p>
          <a:p>
            <a:pPr lvl="1">
              <a:buNone/>
            </a:pPr>
            <a:r>
              <a:rPr lang="en-US" dirty="0" smtClean="0"/>
              <a:t>	CREATE </a:t>
            </a:r>
            <a:r>
              <a:rPr lang="en-US" dirty="0"/>
              <a:t>– create a new Table, database, schema</a:t>
            </a:r>
          </a:p>
          <a:p>
            <a:pPr lvl="1">
              <a:buNone/>
            </a:pPr>
            <a:r>
              <a:rPr lang="en-US" dirty="0" smtClean="0"/>
              <a:t>	ALTER </a:t>
            </a:r>
            <a:r>
              <a:rPr lang="en-US" dirty="0"/>
              <a:t>– alter existing table, column description</a:t>
            </a:r>
          </a:p>
          <a:p>
            <a:pPr lvl="1">
              <a:buNone/>
            </a:pPr>
            <a:r>
              <a:rPr lang="en-US" dirty="0" smtClean="0"/>
              <a:t>	DROP </a:t>
            </a:r>
            <a:r>
              <a:rPr lang="en-US" dirty="0"/>
              <a:t>– delete existing objects from database </a:t>
            </a:r>
            <a:r>
              <a:rPr lang="en-GB" dirty="0"/>
              <a:t>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98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69" y="365125"/>
            <a:ext cx="10515600" cy="1082675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ategories </a:t>
            </a:r>
            <a:r>
              <a:rPr lang="en-US" dirty="0"/>
              <a:t>of SQL </a:t>
            </a:r>
            <a:r>
              <a:rPr lang="en-US" dirty="0" smtClean="0"/>
              <a:t>statements…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287" y="1735473"/>
            <a:ext cx="10515600" cy="4351338"/>
          </a:xfrm>
        </p:spPr>
        <p:txBody>
          <a:bodyPr>
            <a:normAutofit lnSpcReduction="10000"/>
          </a:bodyPr>
          <a:lstStyle/>
          <a:p>
            <a:pPr lvl="1"/>
            <a:r>
              <a:rPr lang="en-GB" dirty="0" smtClean="0"/>
              <a:t> </a:t>
            </a:r>
            <a:r>
              <a:rPr lang="en-GB" b="1" dirty="0"/>
              <a:t>Data Manipulation Language</a:t>
            </a:r>
            <a:r>
              <a:rPr lang="en-GB" dirty="0"/>
              <a:t> (DML</a:t>
            </a:r>
            <a:r>
              <a:rPr lang="en-GB" dirty="0" smtClean="0"/>
              <a:t>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DML </a:t>
            </a:r>
            <a:r>
              <a:rPr lang="en-US" dirty="0"/>
              <a:t>statements </a:t>
            </a:r>
            <a:r>
              <a:rPr lang="en-US" dirty="0" smtClean="0"/>
              <a:t>are used to perform basic </a:t>
            </a:r>
            <a:r>
              <a:rPr lang="en-US" dirty="0"/>
              <a:t>operations </a:t>
            </a:r>
            <a:r>
              <a:rPr lang="en-US" dirty="0" smtClean="0"/>
              <a:t>on </a:t>
            </a:r>
            <a:r>
              <a:rPr lang="en-US" dirty="0"/>
              <a:t>data such as selecting a few records from a table, inserting new records, deleting unnecessary records, and updating/modifying existing records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/>
              <a:t>DML statements affect records in a table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b="1" dirty="0" smtClean="0"/>
          </a:p>
          <a:p>
            <a:pPr marL="457200" lvl="1" indent="0">
              <a:buNone/>
            </a:pPr>
            <a:r>
              <a:rPr lang="en-US" b="1" dirty="0" smtClean="0"/>
              <a:t>Ex:</a:t>
            </a: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SELECT – select records from a table</a:t>
            </a:r>
          </a:p>
          <a:p>
            <a:pPr marL="457200" lvl="1" indent="0">
              <a:buNone/>
            </a:pPr>
            <a:r>
              <a:rPr lang="en-US" b="1" dirty="0"/>
              <a:t>INSERT – insert new records</a:t>
            </a:r>
          </a:p>
          <a:p>
            <a:pPr marL="457200" lvl="1" indent="0">
              <a:buNone/>
            </a:pPr>
            <a:r>
              <a:rPr lang="en-US" b="1" dirty="0"/>
              <a:t>UPDATE – update/Modify existing records</a:t>
            </a:r>
          </a:p>
          <a:p>
            <a:pPr marL="457200" lvl="1" indent="0">
              <a:buNone/>
            </a:pPr>
            <a:r>
              <a:rPr lang="en-US" b="1" dirty="0"/>
              <a:t>DELETE – delete existing records</a:t>
            </a:r>
          </a:p>
        </p:txBody>
      </p:sp>
    </p:spTree>
    <p:extLst>
      <p:ext uri="{BB962C8B-B14F-4D97-AF65-F5344CB8AC3E}">
        <p14:creationId xmlns:p14="http://schemas.microsoft.com/office/powerpoint/2010/main" val="361287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ategories </a:t>
            </a:r>
            <a:r>
              <a:rPr lang="en-US" dirty="0"/>
              <a:t>of SQL </a:t>
            </a:r>
            <a:r>
              <a:rPr lang="en-US" dirty="0" smtClean="0"/>
              <a:t>statements…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046" y="1748352"/>
            <a:ext cx="10515600" cy="4351338"/>
          </a:xfrm>
        </p:spPr>
        <p:txBody>
          <a:bodyPr/>
          <a:lstStyle/>
          <a:p>
            <a:pPr lvl="1"/>
            <a:r>
              <a:rPr lang="en-GB" dirty="0" smtClean="0"/>
              <a:t> </a:t>
            </a:r>
            <a:r>
              <a:rPr lang="en-GB" b="1" dirty="0"/>
              <a:t>Data Control Language</a:t>
            </a:r>
            <a:r>
              <a:rPr lang="en-GB" dirty="0"/>
              <a:t> (DCL) </a:t>
            </a:r>
            <a:endParaRPr lang="en-GB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DCL </a:t>
            </a:r>
            <a:r>
              <a:rPr lang="en-US" dirty="0"/>
              <a:t>statements control the level of access that users have on database objects.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Ex:</a:t>
            </a:r>
            <a:endParaRPr lang="en-US" dirty="0"/>
          </a:p>
          <a:p>
            <a:pPr lvl="1">
              <a:buNone/>
            </a:pPr>
            <a:r>
              <a:rPr lang="en-US" dirty="0"/>
              <a:t>GRANT – allows users to read/write on certain database objects</a:t>
            </a:r>
          </a:p>
          <a:p>
            <a:pPr lvl="1">
              <a:buNone/>
            </a:pPr>
            <a:r>
              <a:rPr lang="en-US" dirty="0"/>
              <a:t>REVOKE – keeps users </a:t>
            </a:r>
            <a:r>
              <a:rPr lang="en-US" dirty="0" smtClean="0"/>
              <a:t>away from </a:t>
            </a:r>
            <a:r>
              <a:rPr lang="en-US" dirty="0"/>
              <a:t>read/write permission on database objects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427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ategories </a:t>
            </a:r>
            <a:r>
              <a:rPr lang="en-US" dirty="0"/>
              <a:t>of SQL </a:t>
            </a:r>
            <a:r>
              <a:rPr lang="en-US" dirty="0" smtClean="0"/>
              <a:t>statements…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167" y="1786988"/>
            <a:ext cx="10515600" cy="4351338"/>
          </a:xfrm>
        </p:spPr>
        <p:txBody>
          <a:bodyPr/>
          <a:lstStyle/>
          <a:p>
            <a:pPr lvl="1"/>
            <a:r>
              <a:rPr lang="en-GB" dirty="0" smtClean="0"/>
              <a:t> </a:t>
            </a:r>
            <a:r>
              <a:rPr lang="en-US" b="1" dirty="0"/>
              <a:t>Transaction Control Language</a:t>
            </a:r>
            <a:r>
              <a:rPr lang="en-GB" b="1" dirty="0" smtClean="0"/>
              <a:t> (</a:t>
            </a:r>
            <a:r>
              <a:rPr lang="en-GB" dirty="0" smtClean="0"/>
              <a:t>TCL</a:t>
            </a:r>
            <a:r>
              <a:rPr lang="en-GB" dirty="0"/>
              <a:t>) </a:t>
            </a:r>
            <a:endParaRPr lang="en-GB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TCL </a:t>
            </a:r>
            <a:r>
              <a:rPr lang="en-US" dirty="0"/>
              <a:t>statements allow you to control and manage transactions to maintain the integrity of data within SQL statements.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Ex: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BEGIN Transaction – opens a transaction</a:t>
            </a:r>
          </a:p>
          <a:p>
            <a:pPr marL="457200" lvl="1" indent="0">
              <a:buNone/>
            </a:pPr>
            <a:r>
              <a:rPr lang="en-US" dirty="0"/>
              <a:t>COMMIT Transaction – commits a transaction</a:t>
            </a:r>
          </a:p>
          <a:p>
            <a:pPr marL="457200" lvl="1" indent="0">
              <a:buNone/>
            </a:pPr>
            <a:r>
              <a:rPr lang="en-US" dirty="0"/>
              <a:t>ROLLBACK Transaction – ROLLBACK a transaction in case of any error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841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DML – ‘SELECT’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SQL has one basic statement for retrieving information from a database called the SELECT clause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SELECT clause has many options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16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DML – ‘SELECT’ </a:t>
            </a:r>
            <a:r>
              <a:rPr lang="en-US" dirty="0" smtClean="0"/>
              <a:t>statement…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 SELECT &lt;attribute-list&gt;</a:t>
            </a:r>
          </a:p>
          <a:p>
            <a:pPr>
              <a:buNone/>
            </a:pPr>
            <a:r>
              <a:rPr lang="en-US" dirty="0" smtClean="0"/>
              <a:t>	FROM &lt;table-list&gt;</a:t>
            </a:r>
          </a:p>
          <a:p>
            <a:pPr>
              <a:buNone/>
            </a:pPr>
            <a:r>
              <a:rPr lang="en-US" dirty="0" smtClean="0"/>
              <a:t>	[WHERE &lt;condition&gt;]</a:t>
            </a:r>
          </a:p>
          <a:p>
            <a:pPr>
              <a:buNone/>
            </a:pPr>
            <a:r>
              <a:rPr lang="en-US" dirty="0" smtClean="0"/>
              <a:t>	[GROUP BY &lt;group attribute(s)&gt;]</a:t>
            </a:r>
          </a:p>
          <a:p>
            <a:pPr>
              <a:buNone/>
            </a:pPr>
            <a:r>
              <a:rPr lang="en-US" dirty="0" smtClean="0"/>
              <a:t>	[HAVING &lt;group condition&gt;]</a:t>
            </a:r>
          </a:p>
          <a:p>
            <a:pPr>
              <a:buNone/>
            </a:pPr>
            <a:r>
              <a:rPr lang="en-US" dirty="0" smtClean="0"/>
              <a:t>	[ORDER BY	&lt;attribute list&gt;];</a:t>
            </a:r>
          </a:p>
          <a:p>
            <a:pPr>
              <a:buNone/>
            </a:pPr>
            <a:endParaRPr lang="en-US" dirty="0" smtClean="0"/>
          </a:p>
          <a:p>
            <a:pPr marL="557213" lvl="1" indent="-214313" eaLnBrk="0" hangingPunct="0">
              <a:spcBef>
                <a:spcPct val="20000"/>
              </a:spcBef>
              <a:buClr>
                <a:schemeClr val="accent1"/>
              </a:buClr>
              <a:buSzPct val="75000"/>
              <a:defRPr/>
            </a:pPr>
            <a:r>
              <a:rPr lang="en-US" sz="2100" kern="0" dirty="0"/>
              <a:t>&lt;attribute-list&gt; is  a list of column names</a:t>
            </a:r>
          </a:p>
          <a:p>
            <a:pPr marL="557213" lvl="1" indent="-214313" eaLnBrk="0" hangingPunct="0">
              <a:spcBef>
                <a:spcPct val="20000"/>
              </a:spcBef>
              <a:buClr>
                <a:schemeClr val="accent1"/>
              </a:buClr>
              <a:buSzPct val="75000"/>
              <a:defRPr/>
            </a:pPr>
            <a:r>
              <a:rPr lang="en-US" sz="2100" kern="0" dirty="0"/>
              <a:t>&lt;table-list&gt; is a list of tables which the query accesses</a:t>
            </a:r>
          </a:p>
          <a:p>
            <a:pPr marL="557213" lvl="1" indent="-214313" eaLnBrk="0" hangingPunct="0">
              <a:spcBef>
                <a:spcPct val="20000"/>
              </a:spcBef>
              <a:buClr>
                <a:schemeClr val="accent1"/>
              </a:buClr>
              <a:buSzPct val="75000"/>
              <a:defRPr/>
            </a:pPr>
            <a:r>
              <a:rPr lang="en-US" sz="2100" kern="0" dirty="0"/>
              <a:t>&lt;condition&gt; is the condition that the output rows must satisfy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922869"/>
      </p:ext>
    </p:extLst>
  </p:cSld>
  <p:clrMapOvr>
    <a:masterClrMapping/>
  </p:clrMapOvr>
</p:sld>
</file>

<file path=ppt/theme/theme1.xml><?xml version="1.0" encoding="utf-8"?>
<a:theme xmlns:a="http://schemas.openxmlformats.org/drawingml/2006/main" name="Updated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5C82534-F570-47D0-B68B-77FF3196E0DA}" vid="{CA49051E-35FD-4162-BB75-12F1D25530D3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5C82534-F570-47D0-B68B-77FF3196E0DA}" vid="{0BC3DA50-FEEF-43B6-860E-C898C0E591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Updated Design</Template>
  <TotalTime>709</TotalTime>
  <Words>852</Words>
  <Application>Microsoft Office PowerPoint</Application>
  <PresentationFormat>Widescreen</PresentationFormat>
  <Paragraphs>225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Wingdings</vt:lpstr>
      <vt:lpstr>Updated Design</vt:lpstr>
      <vt:lpstr>Custom Design</vt:lpstr>
      <vt:lpstr> Structured Query Language (SQL) </vt:lpstr>
      <vt:lpstr>SQL</vt:lpstr>
      <vt:lpstr>Categories of SQL statements </vt:lpstr>
      <vt:lpstr>Categories of SQL statements… </vt:lpstr>
      <vt:lpstr>Categories of SQL statements… </vt:lpstr>
      <vt:lpstr>Categories of SQL statements… </vt:lpstr>
      <vt:lpstr>Categories of SQL statements… </vt:lpstr>
      <vt:lpstr>SQL DML – ‘SELECT’ statement</vt:lpstr>
      <vt:lpstr>SQL DML – ‘SELECT’ statement…</vt:lpstr>
      <vt:lpstr>EXAMPLE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manori.g</dc:creator>
  <cp:lastModifiedBy>Manori Gamage</cp:lastModifiedBy>
  <cp:revision>69</cp:revision>
  <cp:lastPrinted>2017-07-21T04:43:41Z</cp:lastPrinted>
  <dcterms:created xsi:type="dcterms:W3CDTF">2017-07-07T09:18:35Z</dcterms:created>
  <dcterms:modified xsi:type="dcterms:W3CDTF">2018-07-29T09:57:40Z</dcterms:modified>
</cp:coreProperties>
</file>