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 id="2147483730" r:id="rId2"/>
  </p:sldMasterIdLst>
  <p:notesMasterIdLst>
    <p:notesMasterId r:id="rId22"/>
  </p:notesMasterIdLst>
  <p:sldIdLst>
    <p:sldId id="320"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FB6"/>
    <a:srgbClr val="CCDBFC"/>
    <a:srgbClr val="6995F7"/>
    <a:srgbClr val="EFB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p:cViewPr varScale="1">
        <p:scale>
          <a:sx n="70" d="100"/>
          <a:sy n="70" d="100"/>
        </p:scale>
        <p:origin x="159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2B9279-37E6-4BE8-9088-DA5B9C48A802}" type="datetimeFigureOut">
              <a:rPr lang="en-US" smtClean="0"/>
              <a:pPr/>
              <a:t>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D5136-5326-4EDC-84B0-531B5BE47442}" type="slidenum">
              <a:rPr lang="en-US" smtClean="0"/>
              <a:pPr/>
              <a:t>‹#›</a:t>
            </a:fld>
            <a:endParaRPr lang="en-US"/>
          </a:p>
        </p:txBody>
      </p:sp>
    </p:spTree>
    <p:extLst>
      <p:ext uri="{BB962C8B-B14F-4D97-AF65-F5344CB8AC3E}">
        <p14:creationId xmlns:p14="http://schemas.microsoft.com/office/powerpoint/2010/main" val="2840587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13.png"/></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CD5136-5326-4EDC-84B0-531B5BE47442}" type="slidenum">
              <a:rPr lang="en-US" smtClean="0"/>
              <a:pPr/>
              <a:t>1</a:t>
            </a:fld>
            <a:endParaRPr lang="en-US"/>
          </a:p>
        </p:txBody>
      </p:sp>
    </p:spTree>
    <p:extLst>
      <p:ext uri="{BB962C8B-B14F-4D97-AF65-F5344CB8AC3E}">
        <p14:creationId xmlns:p14="http://schemas.microsoft.com/office/powerpoint/2010/main" val="3681991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Rot="1" noChangeAspect="1" noChangeArrowheads="1" noTextEdit="1"/>
          </p:cNvSpPr>
          <p:nvPr>
            <p:ph type="sldImg"/>
          </p:nvPr>
        </p:nvSpPr>
        <p:spPr>
          <a:ln/>
        </p:spPr>
      </p:sp>
      <p:sp>
        <p:nvSpPr>
          <p:cNvPr id="32771" name="Rectangle 5"/>
          <p:cNvSpPr>
            <a:spLocks noGrp="1" noChangeArrowheads="1"/>
          </p:cNvSpPr>
          <p:nvPr>
            <p:ph type="body" idx="1"/>
          </p:nvPr>
        </p:nvSpPr>
        <p:spPr>
          <a:noFill/>
          <a:ln/>
        </p:spPr>
        <p:txBody>
          <a:bodyPr/>
          <a:lstStyle/>
          <a:p>
            <a:pPr eaLnBrk="1" hangingPunct="1"/>
            <a:r>
              <a:rPr lang="en-US" dirty="0" smtClean="0"/>
              <a:t>Using Group Functions in a </a:t>
            </a:r>
            <a:r>
              <a:rPr lang="en-US" dirty="0" err="1" smtClean="0"/>
              <a:t>Subquery</a:t>
            </a:r>
            <a:endParaRPr lang="en-US" dirty="0" smtClean="0"/>
          </a:p>
          <a:p>
            <a:pPr lvl="1" eaLnBrk="1" hangingPunct="1"/>
            <a:r>
              <a:rPr lang="en-US" dirty="0" smtClean="0">
                <a:solidFill>
                  <a:schemeClr val="tx1"/>
                </a:solidFill>
              </a:rPr>
              <a:t>You can display data from a main query by using a group function in a </a:t>
            </a:r>
            <a:r>
              <a:rPr lang="en-US" dirty="0" err="1" smtClean="0">
                <a:solidFill>
                  <a:schemeClr val="tx1"/>
                </a:solidFill>
              </a:rPr>
              <a:t>subquery</a:t>
            </a:r>
            <a:r>
              <a:rPr lang="en-US" dirty="0" smtClean="0">
                <a:solidFill>
                  <a:schemeClr val="tx1"/>
                </a:solidFill>
              </a:rPr>
              <a:t> to return a single row. The </a:t>
            </a:r>
            <a:r>
              <a:rPr lang="en-US" dirty="0" err="1" smtClean="0">
                <a:solidFill>
                  <a:schemeClr val="tx1"/>
                </a:solidFill>
              </a:rPr>
              <a:t>subquery</a:t>
            </a:r>
            <a:r>
              <a:rPr lang="en-US" dirty="0" smtClean="0">
                <a:solidFill>
                  <a:schemeClr val="tx1"/>
                </a:solidFill>
              </a:rPr>
              <a:t> is in parentheses and is placed after the comparison condition.</a:t>
            </a:r>
          </a:p>
          <a:p>
            <a:pPr lvl="1" eaLnBrk="1" hangingPunct="1"/>
            <a:r>
              <a:rPr lang="en-US" dirty="0" smtClean="0">
                <a:solidFill>
                  <a:schemeClr val="tx1"/>
                </a:solidFill>
              </a:rPr>
              <a:t>The example in the slide displays the employee last name, job ID, and salary of all employees whose salary is equal to the minimum salary. The </a:t>
            </a:r>
            <a:r>
              <a:rPr lang="en-US" dirty="0" smtClean="0">
                <a:solidFill>
                  <a:schemeClr val="tx1"/>
                </a:solidFill>
                <a:latin typeface="Courier New" pitchFamily="49" charset="0"/>
              </a:rPr>
              <a:t>MIN</a:t>
            </a:r>
            <a:r>
              <a:rPr lang="en-US" dirty="0" smtClean="0">
                <a:solidFill>
                  <a:schemeClr val="tx1"/>
                </a:solidFill>
              </a:rPr>
              <a:t> group function returns a single value (</a:t>
            </a:r>
            <a:r>
              <a:rPr lang="en-US" dirty="0" smtClean="0">
                <a:solidFill>
                  <a:schemeClr val="tx1"/>
                </a:solidFill>
                <a:latin typeface="Courier New" pitchFamily="49" charset="0"/>
              </a:rPr>
              <a:t>2500</a:t>
            </a:r>
            <a:r>
              <a:rPr lang="en-US" dirty="0" smtClean="0">
                <a:solidFill>
                  <a:schemeClr val="tx1"/>
                </a:solidFill>
              </a:rPr>
              <a:t>) to the outer query.</a:t>
            </a:r>
          </a:p>
        </p:txBody>
      </p:sp>
    </p:spTree>
    <p:extLst>
      <p:ext uri="{BB962C8B-B14F-4D97-AF65-F5344CB8AC3E}">
        <p14:creationId xmlns:p14="http://schemas.microsoft.com/office/powerpoint/2010/main" val="374125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Rot="1" noChangeAspect="1" noChangeArrowheads="1" noTextEdit="1"/>
          </p:cNvSpPr>
          <p:nvPr>
            <p:ph type="sldImg"/>
          </p:nvPr>
        </p:nvSpPr>
        <p:spPr>
          <a:ln/>
        </p:spPr>
      </p:sp>
      <p:sp>
        <p:nvSpPr>
          <p:cNvPr id="33795" name="Rectangle 8"/>
          <p:cNvSpPr>
            <a:spLocks noGrp="1" noChangeArrowheads="1"/>
          </p:cNvSpPr>
          <p:nvPr>
            <p:ph type="body" idx="1"/>
          </p:nvPr>
        </p:nvSpPr>
        <p:spPr>
          <a:noFill/>
          <a:ln/>
        </p:spPr>
        <p:txBody>
          <a:bodyPr/>
          <a:lstStyle/>
          <a:p>
            <a:pPr eaLnBrk="1" hangingPunct="1">
              <a:lnSpc>
                <a:spcPct val="90000"/>
              </a:lnSpc>
            </a:pPr>
            <a:r>
              <a:rPr lang="en-US" dirty="0" smtClean="0"/>
              <a:t>The </a:t>
            </a:r>
            <a:r>
              <a:rPr lang="en-US" dirty="0" smtClean="0">
                <a:latin typeface="Courier New" pitchFamily="49" charset="0"/>
              </a:rPr>
              <a:t>HAVING</a:t>
            </a:r>
            <a:r>
              <a:rPr lang="en-US" dirty="0" smtClean="0"/>
              <a:t> Clause with </a:t>
            </a:r>
            <a:r>
              <a:rPr lang="en-US" dirty="0" err="1" smtClean="0"/>
              <a:t>Subqueries</a:t>
            </a:r>
            <a:endParaRPr lang="en-US" dirty="0" smtClean="0"/>
          </a:p>
          <a:p>
            <a:pPr lvl="1" eaLnBrk="1" hangingPunct="1">
              <a:lnSpc>
                <a:spcPct val="80000"/>
              </a:lnSpc>
              <a:spcBef>
                <a:spcPct val="15000"/>
              </a:spcBef>
            </a:pPr>
            <a:r>
              <a:rPr lang="en-US" dirty="0" smtClean="0">
                <a:solidFill>
                  <a:schemeClr val="tx1"/>
                </a:solidFill>
              </a:rPr>
              <a:t>You can use </a:t>
            </a:r>
            <a:r>
              <a:rPr lang="en-US" dirty="0" err="1" smtClean="0">
                <a:solidFill>
                  <a:schemeClr val="tx1"/>
                </a:solidFill>
              </a:rPr>
              <a:t>subqueries</a:t>
            </a:r>
            <a:r>
              <a:rPr lang="en-US" dirty="0" smtClean="0">
                <a:solidFill>
                  <a:schemeClr val="tx1"/>
                </a:solidFill>
              </a:rPr>
              <a:t> not only in the </a:t>
            </a:r>
            <a:r>
              <a:rPr lang="en-US" dirty="0" smtClean="0">
                <a:solidFill>
                  <a:schemeClr val="tx1"/>
                </a:solidFill>
                <a:latin typeface="Courier New" pitchFamily="49" charset="0"/>
              </a:rPr>
              <a:t>WHERE</a:t>
            </a:r>
            <a:r>
              <a:rPr lang="en-US" dirty="0" smtClean="0">
                <a:solidFill>
                  <a:schemeClr val="tx1"/>
                </a:solidFill>
              </a:rPr>
              <a:t> clause but also in the </a:t>
            </a:r>
            <a:r>
              <a:rPr lang="en-US" dirty="0" smtClean="0">
                <a:solidFill>
                  <a:schemeClr val="tx1"/>
                </a:solidFill>
                <a:latin typeface="Courier New" pitchFamily="49" charset="0"/>
              </a:rPr>
              <a:t>HAVING</a:t>
            </a:r>
            <a:r>
              <a:rPr lang="en-US" dirty="0" smtClean="0">
                <a:solidFill>
                  <a:schemeClr val="tx1"/>
                </a:solidFill>
              </a:rPr>
              <a:t> clause. The Oracle server executes the </a:t>
            </a:r>
            <a:r>
              <a:rPr lang="en-US" dirty="0" err="1" smtClean="0">
                <a:solidFill>
                  <a:schemeClr val="tx1"/>
                </a:solidFill>
              </a:rPr>
              <a:t>subquery</a:t>
            </a:r>
            <a:r>
              <a:rPr lang="en-US" dirty="0" smtClean="0">
                <a:solidFill>
                  <a:schemeClr val="tx1"/>
                </a:solidFill>
              </a:rPr>
              <a:t>, and the results are returned into the </a:t>
            </a:r>
            <a:r>
              <a:rPr lang="en-US" dirty="0" smtClean="0">
                <a:solidFill>
                  <a:schemeClr val="tx1"/>
                </a:solidFill>
                <a:latin typeface="Courier New" pitchFamily="49" charset="0"/>
              </a:rPr>
              <a:t>HAVING</a:t>
            </a:r>
            <a:r>
              <a:rPr lang="en-US" dirty="0" smtClean="0">
                <a:solidFill>
                  <a:schemeClr val="tx1"/>
                </a:solidFill>
              </a:rPr>
              <a:t> clause of the main query.</a:t>
            </a:r>
          </a:p>
          <a:p>
            <a:pPr lvl="1" eaLnBrk="1" hangingPunct="1">
              <a:lnSpc>
                <a:spcPct val="80000"/>
              </a:lnSpc>
              <a:spcBef>
                <a:spcPct val="15000"/>
              </a:spcBef>
            </a:pPr>
            <a:r>
              <a:rPr lang="en-US" dirty="0" smtClean="0">
                <a:solidFill>
                  <a:schemeClr val="tx1"/>
                </a:solidFill>
              </a:rPr>
              <a:t>The SQL statement in the slide displays all the departments that have a minimum salary greater than that of department 50.</a:t>
            </a:r>
          </a:p>
          <a:p>
            <a:pPr lvl="1" eaLnBrk="1" hangingPunct="1">
              <a:lnSpc>
                <a:spcPct val="80000"/>
              </a:lnSpc>
              <a:spcBef>
                <a:spcPct val="0"/>
              </a:spcBef>
            </a:pP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sz="1800" b="1" dirty="0" smtClean="0"/>
              <a:t/>
            </a:r>
            <a:br>
              <a:rPr lang="en-US" sz="1800" b="1" dirty="0" smtClean="0"/>
            </a:br>
            <a:r>
              <a:rPr lang="en-US" b="1" dirty="0" smtClean="0">
                <a:solidFill>
                  <a:schemeClr val="tx1"/>
                </a:solidFill>
              </a:rPr>
              <a:t>Example</a:t>
            </a:r>
          </a:p>
          <a:p>
            <a:pPr lvl="1" eaLnBrk="1" hangingPunct="1">
              <a:lnSpc>
                <a:spcPct val="80000"/>
              </a:lnSpc>
              <a:spcBef>
                <a:spcPct val="15000"/>
              </a:spcBef>
            </a:pPr>
            <a:r>
              <a:rPr lang="en-US" dirty="0" smtClean="0">
                <a:solidFill>
                  <a:schemeClr val="tx1"/>
                </a:solidFill>
              </a:rPr>
              <a:t>Find the job with the lowest average salary.</a:t>
            </a:r>
            <a:endParaRPr lang="en-US" sz="100" dirty="0" smtClean="0"/>
          </a:p>
          <a:p>
            <a:pPr lvl="1" eaLnBrk="1" hangingPunct="1">
              <a:lnSpc>
                <a:spcPct val="90000"/>
              </a:lnSpc>
              <a:spcBef>
                <a:spcPct val="0"/>
              </a:spcBef>
            </a:pPr>
            <a:r>
              <a:rPr lang="en-US" sz="1100" dirty="0" smtClean="0">
                <a:latin typeface="Courier New" pitchFamily="49" charset="0"/>
              </a:rPr>
              <a:t>   SELECT   </a:t>
            </a:r>
            <a:r>
              <a:rPr lang="en-US" sz="1100" dirty="0" err="1" smtClean="0">
                <a:latin typeface="Courier New" pitchFamily="49" charset="0"/>
              </a:rPr>
              <a:t>job_id</a:t>
            </a:r>
            <a:r>
              <a:rPr lang="en-US" sz="1100" dirty="0" smtClean="0">
                <a:latin typeface="Courier New" pitchFamily="49" charset="0"/>
              </a:rPr>
              <a:t>, AVG(salary)</a:t>
            </a:r>
          </a:p>
          <a:p>
            <a:pPr lvl="1" eaLnBrk="1" hangingPunct="1">
              <a:lnSpc>
                <a:spcPct val="90000"/>
              </a:lnSpc>
              <a:spcBef>
                <a:spcPct val="0"/>
              </a:spcBef>
            </a:pPr>
            <a:r>
              <a:rPr lang="en-US" sz="1100" dirty="0" smtClean="0">
                <a:latin typeface="Courier New" pitchFamily="49" charset="0"/>
              </a:rPr>
              <a:t>   FROM     employees</a:t>
            </a:r>
          </a:p>
          <a:p>
            <a:pPr lvl="1" eaLnBrk="1" hangingPunct="1">
              <a:lnSpc>
                <a:spcPct val="90000"/>
              </a:lnSpc>
              <a:spcBef>
                <a:spcPct val="0"/>
              </a:spcBef>
            </a:pPr>
            <a:r>
              <a:rPr lang="en-US" sz="1100" dirty="0" smtClean="0">
                <a:latin typeface="Courier New" pitchFamily="49" charset="0"/>
              </a:rPr>
              <a:t>   GROUP BY </a:t>
            </a:r>
            <a:r>
              <a:rPr lang="en-US" sz="1100" dirty="0" err="1" smtClean="0">
                <a:latin typeface="Courier New" pitchFamily="49" charset="0"/>
              </a:rPr>
              <a:t>job_id</a:t>
            </a:r>
            <a:endParaRPr lang="en-US" sz="1100" dirty="0" smtClean="0">
              <a:latin typeface="Courier New" pitchFamily="49" charset="0"/>
            </a:endParaRPr>
          </a:p>
          <a:p>
            <a:pPr lvl="1" eaLnBrk="1" hangingPunct="1">
              <a:lnSpc>
                <a:spcPct val="90000"/>
              </a:lnSpc>
              <a:spcBef>
                <a:spcPct val="0"/>
              </a:spcBef>
            </a:pPr>
            <a:r>
              <a:rPr lang="en-US" sz="1100" dirty="0" smtClean="0">
                <a:latin typeface="Courier New" pitchFamily="49" charset="0"/>
              </a:rPr>
              <a:t>   HAVING   AVG(salary) = (SELECT   MIN(AVG(salary))</a:t>
            </a:r>
          </a:p>
          <a:p>
            <a:pPr lvl="1" eaLnBrk="1" hangingPunct="1">
              <a:lnSpc>
                <a:spcPct val="90000"/>
              </a:lnSpc>
              <a:spcBef>
                <a:spcPct val="0"/>
              </a:spcBef>
            </a:pPr>
            <a:r>
              <a:rPr lang="en-US" sz="1100" dirty="0" smtClean="0">
                <a:latin typeface="Courier New" pitchFamily="49" charset="0"/>
              </a:rPr>
              <a:t>                           FROM     employees</a:t>
            </a:r>
          </a:p>
          <a:p>
            <a:pPr lvl="1" eaLnBrk="1" hangingPunct="1">
              <a:lnSpc>
                <a:spcPct val="90000"/>
              </a:lnSpc>
              <a:spcBef>
                <a:spcPct val="0"/>
              </a:spcBef>
            </a:pPr>
            <a:r>
              <a:rPr lang="en-US" sz="1100" dirty="0" smtClean="0">
                <a:latin typeface="Courier New" pitchFamily="49" charset="0"/>
              </a:rPr>
              <a:t>                           GROUP BY </a:t>
            </a:r>
            <a:r>
              <a:rPr lang="en-US" sz="1100" dirty="0" err="1" smtClean="0">
                <a:latin typeface="Courier New" pitchFamily="49" charset="0"/>
              </a:rPr>
              <a:t>job_id</a:t>
            </a:r>
            <a:r>
              <a:rPr lang="en-US" sz="1100" dirty="0" smtClean="0">
                <a:latin typeface="Courier New" pitchFamily="49" charset="0"/>
              </a:rPr>
              <a:t>);</a:t>
            </a:r>
          </a:p>
        </p:txBody>
      </p:sp>
      <p:pic>
        <p:nvPicPr>
          <p:cNvPr id="33796" name="Picture 4"/>
          <p:cNvPicPr>
            <a:picLocks noChangeAspect="1" noChangeArrowheads="1"/>
          </p:cNvPicPr>
          <p:nvPr/>
        </p:nvPicPr>
        <p:blipFill>
          <a:blip r:embed="rId3"/>
          <a:srcRect/>
          <a:stretch>
            <a:fillRect/>
          </a:stretch>
        </p:blipFill>
        <p:spPr bwMode="gray">
          <a:xfrm>
            <a:off x="638461" y="6127278"/>
            <a:ext cx="5422243" cy="680288"/>
          </a:xfrm>
          <a:prstGeom prst="rect">
            <a:avLst/>
          </a:prstGeom>
          <a:noFill/>
          <a:ln w="25400">
            <a:noFill/>
            <a:miter lim="800000"/>
            <a:headEnd type="none" w="sm" len="sm"/>
            <a:tailEnd type="none" w="sm" len="sm"/>
          </a:ln>
        </p:spPr>
      </p:pic>
      <p:pic>
        <p:nvPicPr>
          <p:cNvPr id="33797" name="Picture 5"/>
          <p:cNvPicPr>
            <a:picLocks noChangeAspect="1" noChangeArrowheads="1"/>
          </p:cNvPicPr>
          <p:nvPr/>
        </p:nvPicPr>
        <p:blipFill>
          <a:blip r:embed="rId4"/>
          <a:srcRect/>
          <a:stretch>
            <a:fillRect/>
          </a:stretch>
        </p:blipFill>
        <p:spPr bwMode="gray">
          <a:xfrm>
            <a:off x="440694" y="6887322"/>
            <a:ext cx="5623123" cy="558305"/>
          </a:xfrm>
          <a:prstGeom prst="rect">
            <a:avLst/>
          </a:prstGeom>
          <a:noFill/>
          <a:ln w="25400">
            <a:noFill/>
            <a:miter lim="800000"/>
            <a:headEnd type="none" w="sm" len="sm"/>
            <a:tailEnd type="none" w="sm" len="sm"/>
          </a:ln>
        </p:spPr>
      </p:pic>
      <p:sp>
        <p:nvSpPr>
          <p:cNvPr id="33798" name="Text Box 6"/>
          <p:cNvSpPr txBox="1">
            <a:spLocks noChangeArrowheads="1"/>
          </p:cNvSpPr>
          <p:nvPr/>
        </p:nvSpPr>
        <p:spPr bwMode="gray">
          <a:xfrm>
            <a:off x="647804" y="6557345"/>
            <a:ext cx="347261" cy="378529"/>
          </a:xfrm>
          <a:prstGeom prst="rect">
            <a:avLst/>
          </a:prstGeom>
          <a:noFill/>
          <a:ln w="25400">
            <a:noFill/>
            <a:miter lim="800000"/>
            <a:headEnd type="none" w="sm" len="sm"/>
            <a:tailEnd type="none" w="med" len="lg"/>
          </a:ln>
        </p:spPr>
        <p:txBody>
          <a:bodyPr lIns="12174" tIns="12174" rIns="12174" bIns="12174">
            <a:spAutoFit/>
          </a:bodyPr>
          <a:lstStyle/>
          <a:p>
            <a:pPr defTabSz="788300">
              <a:buClr>
                <a:srgbClr val="000000"/>
              </a:buClr>
            </a:pPr>
            <a:r>
              <a:rPr lang="en-US" sz="2300" dirty="0"/>
              <a:t>…</a:t>
            </a:r>
          </a:p>
        </p:txBody>
      </p:sp>
    </p:spTree>
    <p:extLst>
      <p:ext uri="{BB962C8B-B14F-4D97-AF65-F5344CB8AC3E}">
        <p14:creationId xmlns:p14="http://schemas.microsoft.com/office/powerpoint/2010/main" val="97236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Rot="1" noChangeAspect="1" noChangeArrowheads="1" noTextEdit="1"/>
          </p:cNvSpPr>
          <p:nvPr>
            <p:ph type="sldImg"/>
          </p:nvPr>
        </p:nvSpPr>
        <p:spPr>
          <a:ln/>
        </p:spPr>
      </p:sp>
      <p:sp>
        <p:nvSpPr>
          <p:cNvPr id="35843" name="Rectangle 5"/>
          <p:cNvSpPr>
            <a:spLocks noGrp="1" noChangeArrowheads="1"/>
          </p:cNvSpPr>
          <p:nvPr>
            <p:ph type="body" idx="1"/>
          </p:nvPr>
        </p:nvSpPr>
        <p:spPr>
          <a:noFill/>
          <a:ln/>
        </p:spPr>
        <p:txBody>
          <a:bodyPr/>
          <a:lstStyle/>
          <a:p>
            <a:pPr eaLnBrk="1" hangingPunct="1"/>
            <a:r>
              <a:rPr lang="en-US" dirty="0" smtClean="0"/>
              <a:t>Problems with </a:t>
            </a:r>
            <a:r>
              <a:rPr lang="en-US" dirty="0" err="1" smtClean="0"/>
              <a:t>Subqueries</a:t>
            </a:r>
            <a:endParaRPr lang="en-US" dirty="0" smtClean="0"/>
          </a:p>
          <a:p>
            <a:pPr lvl="1" eaLnBrk="1" hangingPunct="1"/>
            <a:r>
              <a:rPr lang="en-US" dirty="0" smtClean="0">
                <a:solidFill>
                  <a:schemeClr val="tx1"/>
                </a:solidFill>
              </a:rPr>
              <a:t>A common problem with </a:t>
            </a:r>
            <a:r>
              <a:rPr lang="en-US" dirty="0" err="1" smtClean="0">
                <a:solidFill>
                  <a:schemeClr val="tx1"/>
                </a:solidFill>
              </a:rPr>
              <a:t>subqueries</a:t>
            </a:r>
            <a:r>
              <a:rPr lang="en-US" dirty="0" smtClean="0">
                <a:solidFill>
                  <a:schemeClr val="tx1"/>
                </a:solidFill>
              </a:rPr>
              <a:t> occurs when no rows are returned by the inner query. </a:t>
            </a:r>
          </a:p>
          <a:p>
            <a:pPr lvl="1" eaLnBrk="1" hangingPunct="1"/>
            <a:r>
              <a:rPr lang="en-US" dirty="0" smtClean="0">
                <a:solidFill>
                  <a:schemeClr val="tx1"/>
                </a:solidFill>
              </a:rPr>
              <a:t>In the SQL statement in the slide, the </a:t>
            </a:r>
            <a:r>
              <a:rPr lang="en-US" dirty="0" err="1" smtClean="0">
                <a:solidFill>
                  <a:schemeClr val="tx1"/>
                </a:solidFill>
              </a:rPr>
              <a:t>subquery</a:t>
            </a:r>
            <a:r>
              <a:rPr lang="en-US" dirty="0" smtClean="0">
                <a:solidFill>
                  <a:schemeClr val="tx1"/>
                </a:solidFill>
              </a:rPr>
              <a:t> contains a </a:t>
            </a:r>
            <a:r>
              <a:rPr lang="en-US" dirty="0" smtClean="0">
                <a:solidFill>
                  <a:schemeClr val="tx1"/>
                </a:solidFill>
                <a:latin typeface="Courier New" pitchFamily="49" charset="0"/>
              </a:rPr>
              <a:t>WHERE</a:t>
            </a:r>
            <a:r>
              <a:rPr lang="en-US" dirty="0" smtClean="0">
                <a:solidFill>
                  <a:schemeClr val="tx1"/>
                </a:solidFill>
              </a:rPr>
              <a:t> clause. Presumably, the intention is to find the employee whose name is Haas. The statement is correct but selects no rows when executed. </a:t>
            </a:r>
          </a:p>
          <a:p>
            <a:pPr lvl="1" eaLnBrk="1" hangingPunct="1"/>
            <a:r>
              <a:rPr lang="en-US" dirty="0" smtClean="0">
                <a:solidFill>
                  <a:schemeClr val="tx1"/>
                </a:solidFill>
              </a:rPr>
              <a:t>There is no employee named Haas. So the </a:t>
            </a:r>
            <a:r>
              <a:rPr lang="en-US" dirty="0" err="1" smtClean="0">
                <a:solidFill>
                  <a:schemeClr val="tx1"/>
                </a:solidFill>
              </a:rPr>
              <a:t>subquery</a:t>
            </a:r>
            <a:r>
              <a:rPr lang="en-US" dirty="0" smtClean="0">
                <a:solidFill>
                  <a:schemeClr val="tx1"/>
                </a:solidFill>
              </a:rPr>
              <a:t> returns no rows. The outer query takes the results of the </a:t>
            </a:r>
            <a:r>
              <a:rPr lang="en-US" dirty="0" err="1" smtClean="0">
                <a:solidFill>
                  <a:schemeClr val="tx1"/>
                </a:solidFill>
              </a:rPr>
              <a:t>subquery</a:t>
            </a:r>
            <a:r>
              <a:rPr lang="en-US" dirty="0" smtClean="0">
                <a:solidFill>
                  <a:schemeClr val="tx1"/>
                </a:solidFill>
              </a:rPr>
              <a:t> (null) and uses these results in its </a:t>
            </a:r>
            <a:r>
              <a:rPr lang="en-US" dirty="0" smtClean="0">
                <a:solidFill>
                  <a:schemeClr val="tx1"/>
                </a:solidFill>
                <a:latin typeface="Courier New" pitchFamily="49" charset="0"/>
              </a:rPr>
              <a:t>WHERE</a:t>
            </a:r>
            <a:r>
              <a:rPr lang="en-US" dirty="0" smtClean="0">
                <a:solidFill>
                  <a:schemeClr val="tx1"/>
                </a:solidFill>
              </a:rPr>
              <a:t> clause. The outer query finds no employee with a job ID equal to null, and so returns no rows. If a job existed with a value of null, the row is not returned because comparison of two null values yields a null; therefore, the </a:t>
            </a:r>
            <a:r>
              <a:rPr lang="en-US" dirty="0" smtClean="0">
                <a:solidFill>
                  <a:schemeClr val="tx1"/>
                </a:solidFill>
                <a:latin typeface="Courier New" pitchFamily="49" charset="0"/>
              </a:rPr>
              <a:t>WHERE</a:t>
            </a:r>
            <a:r>
              <a:rPr lang="en-US" dirty="0" smtClean="0">
                <a:solidFill>
                  <a:schemeClr val="tx1"/>
                </a:solidFill>
              </a:rPr>
              <a:t> condition is not true.</a:t>
            </a:r>
          </a:p>
        </p:txBody>
      </p:sp>
    </p:spTree>
    <p:extLst>
      <p:ext uri="{BB962C8B-B14F-4D97-AF65-F5344CB8AC3E}">
        <p14:creationId xmlns:p14="http://schemas.microsoft.com/office/powerpoint/2010/main" val="4291929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Rot="1" noChangeAspect="1" noChangeArrowheads="1" noTextEdit="1"/>
          </p:cNvSpPr>
          <p:nvPr>
            <p:ph type="sldImg"/>
          </p:nvPr>
        </p:nvSpPr>
        <p:spPr>
          <a:ln/>
        </p:spPr>
      </p:sp>
      <p:sp>
        <p:nvSpPr>
          <p:cNvPr id="36867" name="Rectangle 5"/>
          <p:cNvSpPr>
            <a:spLocks noGrp="1" noChangeArrowheads="1"/>
          </p:cNvSpPr>
          <p:nvPr>
            <p:ph type="body" idx="1"/>
          </p:nvPr>
        </p:nvSpPr>
        <p:spPr>
          <a:noFill/>
          <a:ln/>
        </p:spPr>
        <p:txBody>
          <a:bodyPr/>
          <a:lstStyle/>
          <a:p>
            <a:pPr eaLnBrk="1" hangingPunct="1"/>
            <a:r>
              <a:rPr lang="en-US" dirty="0" smtClean="0"/>
              <a:t>Multiple-Row </a:t>
            </a:r>
            <a:r>
              <a:rPr lang="en-US" dirty="0" err="1" smtClean="0"/>
              <a:t>Subqueries</a:t>
            </a:r>
            <a:endParaRPr lang="en-US" dirty="0" smtClean="0"/>
          </a:p>
          <a:p>
            <a:pPr lvl="1" eaLnBrk="1" hangingPunct="1"/>
            <a:r>
              <a:rPr lang="en-US" dirty="0" err="1" smtClean="0">
                <a:solidFill>
                  <a:schemeClr val="tx1"/>
                </a:solidFill>
              </a:rPr>
              <a:t>Subqueries</a:t>
            </a:r>
            <a:r>
              <a:rPr lang="en-US" dirty="0" smtClean="0">
                <a:solidFill>
                  <a:schemeClr val="tx1"/>
                </a:solidFill>
              </a:rPr>
              <a:t> that return more than one row are called multiple-row </a:t>
            </a:r>
            <a:r>
              <a:rPr lang="en-US" dirty="0" err="1" smtClean="0">
                <a:solidFill>
                  <a:schemeClr val="tx1"/>
                </a:solidFill>
              </a:rPr>
              <a:t>subqueries</a:t>
            </a:r>
            <a:r>
              <a:rPr lang="en-US" dirty="0" smtClean="0">
                <a:solidFill>
                  <a:schemeClr val="tx1"/>
                </a:solidFill>
              </a:rPr>
              <a:t>. You use a multiple-row operator, instead of a single-row operator, with a multiple-row </a:t>
            </a:r>
            <a:r>
              <a:rPr lang="en-US" dirty="0" err="1" smtClean="0">
                <a:solidFill>
                  <a:schemeClr val="tx1"/>
                </a:solidFill>
              </a:rPr>
              <a:t>subquery</a:t>
            </a:r>
            <a:r>
              <a:rPr lang="en-US" dirty="0" smtClean="0">
                <a:solidFill>
                  <a:schemeClr val="tx1"/>
                </a:solidFill>
              </a:rPr>
              <a:t>. The multiple-row operator expects one or more values:</a:t>
            </a:r>
          </a:p>
          <a:p>
            <a:pPr lvl="1" eaLnBrk="1" hangingPunct="1"/>
            <a:r>
              <a:rPr lang="en-US" sz="500" dirty="0" smtClean="0"/>
              <a:t> </a:t>
            </a:r>
          </a:p>
          <a:p>
            <a:pPr lvl="1" eaLnBrk="1" hangingPunct="1">
              <a:spcBef>
                <a:spcPct val="0"/>
              </a:spcBef>
            </a:pPr>
            <a:r>
              <a:rPr lang="en-US" sz="1100" dirty="0" smtClean="0">
                <a:latin typeface="Courier New" pitchFamily="49" charset="0"/>
              </a:rPr>
              <a:t>   SELECT </a:t>
            </a:r>
            <a:r>
              <a:rPr lang="en-US" sz="1100" dirty="0" err="1" smtClean="0">
                <a:latin typeface="Courier New" pitchFamily="49" charset="0"/>
              </a:rPr>
              <a:t>last_name</a:t>
            </a:r>
            <a:r>
              <a:rPr lang="en-US" sz="1100" dirty="0" smtClean="0">
                <a:latin typeface="Courier New" pitchFamily="49" charset="0"/>
              </a:rPr>
              <a:t>, salary, </a:t>
            </a:r>
            <a:r>
              <a:rPr lang="en-US" sz="1100" dirty="0" err="1" smtClean="0">
                <a:latin typeface="Courier New" pitchFamily="49" charset="0"/>
              </a:rPr>
              <a:t>department_id</a:t>
            </a:r>
            <a:endParaRPr lang="en-US" sz="1100" dirty="0" smtClean="0">
              <a:latin typeface="Courier New" pitchFamily="49" charset="0"/>
            </a:endParaRPr>
          </a:p>
          <a:p>
            <a:pPr lvl="1" eaLnBrk="1" hangingPunct="1">
              <a:spcBef>
                <a:spcPct val="0"/>
              </a:spcBef>
            </a:pPr>
            <a:r>
              <a:rPr lang="en-US" sz="1100" dirty="0" smtClean="0">
                <a:latin typeface="Courier New" pitchFamily="49" charset="0"/>
              </a:rPr>
              <a:t>   FROM   employees</a:t>
            </a:r>
          </a:p>
          <a:p>
            <a:pPr lvl="1" eaLnBrk="1" hangingPunct="1">
              <a:spcBef>
                <a:spcPct val="0"/>
              </a:spcBef>
            </a:pPr>
            <a:r>
              <a:rPr lang="en-US" sz="1100" dirty="0" smtClean="0">
                <a:latin typeface="Courier New" pitchFamily="49" charset="0"/>
              </a:rPr>
              <a:t>   WHERE  salary IN (SELECT   MIN(salary)</a:t>
            </a:r>
          </a:p>
          <a:p>
            <a:pPr lvl="1" eaLnBrk="1" hangingPunct="1">
              <a:spcBef>
                <a:spcPct val="0"/>
              </a:spcBef>
            </a:pPr>
            <a:r>
              <a:rPr lang="en-US" sz="1100" dirty="0" smtClean="0">
                <a:latin typeface="Courier New" pitchFamily="49" charset="0"/>
              </a:rPr>
              <a:t>                     FROM     employees</a:t>
            </a:r>
          </a:p>
          <a:p>
            <a:pPr lvl="1" eaLnBrk="1" hangingPunct="1">
              <a:spcBef>
                <a:spcPct val="0"/>
              </a:spcBef>
            </a:pPr>
            <a:r>
              <a:rPr lang="en-US" sz="1100" dirty="0" smtClean="0">
                <a:latin typeface="Courier New" pitchFamily="49" charset="0"/>
              </a:rPr>
              <a:t>                     GROUP BY </a:t>
            </a:r>
            <a:r>
              <a:rPr lang="en-US" sz="1100" dirty="0" err="1" smtClean="0">
                <a:latin typeface="Courier New" pitchFamily="49" charset="0"/>
              </a:rPr>
              <a:t>department_id</a:t>
            </a:r>
            <a:r>
              <a:rPr lang="en-US" sz="1100" dirty="0" smtClean="0">
                <a:latin typeface="Courier New" pitchFamily="49" charset="0"/>
              </a:rPr>
              <a:t>);</a:t>
            </a:r>
          </a:p>
          <a:p>
            <a:pPr lvl="1" eaLnBrk="1" hangingPunct="1"/>
            <a:r>
              <a:rPr lang="en-US" b="1" dirty="0" smtClean="0">
                <a:solidFill>
                  <a:schemeClr val="tx1"/>
                </a:solidFill>
              </a:rPr>
              <a:t>Example</a:t>
            </a:r>
            <a:endParaRPr lang="en-US" dirty="0" smtClean="0">
              <a:solidFill>
                <a:schemeClr val="tx1"/>
              </a:solidFill>
            </a:endParaRPr>
          </a:p>
          <a:p>
            <a:pPr lvl="1" eaLnBrk="1" hangingPunct="1"/>
            <a:r>
              <a:rPr lang="en-US" dirty="0" smtClean="0">
                <a:solidFill>
                  <a:schemeClr val="tx1"/>
                </a:solidFill>
              </a:rPr>
              <a:t>Find the employees who earn the same salary as the minimum salary for each department.</a:t>
            </a:r>
          </a:p>
          <a:p>
            <a:pPr lvl="1" eaLnBrk="1" hangingPunct="1"/>
            <a:r>
              <a:rPr lang="en-US" dirty="0" smtClean="0">
                <a:solidFill>
                  <a:schemeClr val="tx1"/>
                </a:solidFill>
              </a:rPr>
              <a:t>The inner query is executed first, producing a query result. The main query block is then processed and uses the values that were returned by the inner query to complete its search condition. In fact, the main query appears to the Oracle server as follows:</a:t>
            </a:r>
          </a:p>
          <a:p>
            <a:pPr lvl="1" eaLnBrk="1" hangingPunct="1"/>
            <a:endParaRPr lang="en-US" sz="500" dirty="0" smtClean="0"/>
          </a:p>
          <a:p>
            <a:pPr lvl="1" eaLnBrk="1" hangingPunct="1">
              <a:spcBef>
                <a:spcPct val="0"/>
              </a:spcBef>
            </a:pPr>
            <a:r>
              <a:rPr lang="en-US" sz="1100" dirty="0" smtClean="0">
                <a:latin typeface="Courier New" pitchFamily="49" charset="0"/>
              </a:rPr>
              <a:t>   SELECT </a:t>
            </a:r>
            <a:r>
              <a:rPr lang="en-US" sz="1100" dirty="0" err="1" smtClean="0">
                <a:latin typeface="Courier New" pitchFamily="49" charset="0"/>
              </a:rPr>
              <a:t>last_name</a:t>
            </a:r>
            <a:r>
              <a:rPr lang="en-US" sz="1100" dirty="0" smtClean="0">
                <a:latin typeface="Courier New" pitchFamily="49" charset="0"/>
              </a:rPr>
              <a:t>, salary, </a:t>
            </a:r>
            <a:r>
              <a:rPr lang="en-US" sz="1100" dirty="0" err="1" smtClean="0">
                <a:latin typeface="Courier New" pitchFamily="49" charset="0"/>
              </a:rPr>
              <a:t>department_id</a:t>
            </a:r>
            <a:endParaRPr lang="en-US" sz="1100" dirty="0" smtClean="0">
              <a:latin typeface="Courier New" pitchFamily="49" charset="0"/>
            </a:endParaRPr>
          </a:p>
          <a:p>
            <a:pPr lvl="1" eaLnBrk="1" hangingPunct="1">
              <a:spcBef>
                <a:spcPct val="0"/>
              </a:spcBef>
            </a:pPr>
            <a:r>
              <a:rPr lang="en-US" sz="1100" dirty="0" smtClean="0">
                <a:latin typeface="Courier New" pitchFamily="49" charset="0"/>
              </a:rPr>
              <a:t>   FROM   employees</a:t>
            </a:r>
          </a:p>
          <a:p>
            <a:pPr lvl="1" eaLnBrk="1" hangingPunct="1">
              <a:spcBef>
                <a:spcPct val="0"/>
              </a:spcBef>
            </a:pPr>
            <a:r>
              <a:rPr lang="en-US" sz="1100" dirty="0" smtClean="0">
                <a:latin typeface="Courier New" pitchFamily="49" charset="0"/>
              </a:rPr>
              <a:t>   WHERE  salary IN (2500, 4200, 4400, 6000, 7000, 8300, 				8600, 17000);</a:t>
            </a:r>
          </a:p>
        </p:txBody>
      </p:sp>
    </p:spTree>
    <p:extLst>
      <p:ext uri="{BB962C8B-B14F-4D97-AF65-F5344CB8AC3E}">
        <p14:creationId xmlns:p14="http://schemas.microsoft.com/office/powerpoint/2010/main" val="2328348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spect="1" noChangeArrowheads="1" noTextEdit="1"/>
          </p:cNvSpPr>
          <p:nvPr>
            <p:ph type="sldImg"/>
          </p:nvPr>
        </p:nvSpPr>
        <p:spPr>
          <a:ln/>
        </p:spPr>
      </p:sp>
      <p:sp>
        <p:nvSpPr>
          <p:cNvPr id="37891" name="Rectangle 5"/>
          <p:cNvSpPr>
            <a:spLocks noGrp="1" noChangeArrowheads="1"/>
          </p:cNvSpPr>
          <p:nvPr>
            <p:ph type="body" idx="1"/>
          </p:nvPr>
        </p:nvSpPr>
        <p:spPr>
          <a:noFill/>
          <a:ln/>
        </p:spPr>
        <p:txBody>
          <a:bodyPr/>
          <a:lstStyle/>
          <a:p>
            <a:pPr eaLnBrk="1" hangingPunct="1"/>
            <a:r>
              <a:rPr lang="en-US" dirty="0" smtClean="0"/>
              <a:t>Multiple-Row </a:t>
            </a:r>
            <a:r>
              <a:rPr lang="en-US" dirty="0" err="1" smtClean="0"/>
              <a:t>Subqueries</a:t>
            </a:r>
            <a:r>
              <a:rPr lang="en-US" dirty="0" smtClean="0"/>
              <a:t> (continued)</a:t>
            </a:r>
          </a:p>
          <a:p>
            <a:pPr lvl="1" eaLnBrk="1" hangingPunct="1"/>
            <a:r>
              <a:rPr lang="en-US" dirty="0" smtClean="0">
                <a:solidFill>
                  <a:schemeClr val="tx1"/>
                </a:solidFill>
              </a:rPr>
              <a:t>The </a:t>
            </a:r>
            <a:r>
              <a:rPr lang="en-US" dirty="0" smtClean="0">
                <a:solidFill>
                  <a:schemeClr val="tx1"/>
                </a:solidFill>
                <a:latin typeface="Courier New" pitchFamily="49" charset="0"/>
              </a:rPr>
              <a:t>ANY</a:t>
            </a:r>
            <a:r>
              <a:rPr lang="en-US" dirty="0" smtClean="0">
                <a:solidFill>
                  <a:schemeClr val="tx1"/>
                </a:solidFill>
              </a:rPr>
              <a:t> operator (and its synonym, the </a:t>
            </a:r>
            <a:r>
              <a:rPr lang="en-US" dirty="0" smtClean="0">
                <a:solidFill>
                  <a:schemeClr val="tx1"/>
                </a:solidFill>
                <a:latin typeface="Courier New" pitchFamily="49" charset="0"/>
              </a:rPr>
              <a:t>SOME</a:t>
            </a:r>
            <a:r>
              <a:rPr lang="en-US" dirty="0" smtClean="0">
                <a:solidFill>
                  <a:schemeClr val="tx1"/>
                </a:solidFill>
              </a:rPr>
              <a:t> operator) compares a value to </a:t>
            </a:r>
            <a:r>
              <a:rPr lang="en-US" i="1" dirty="0" smtClean="0">
                <a:solidFill>
                  <a:schemeClr val="tx1"/>
                </a:solidFill>
              </a:rPr>
              <a:t>each</a:t>
            </a:r>
            <a:r>
              <a:rPr lang="en-US" b="1" i="1" dirty="0" smtClean="0">
                <a:solidFill>
                  <a:schemeClr val="tx1"/>
                </a:solidFill>
              </a:rPr>
              <a:t> </a:t>
            </a:r>
            <a:r>
              <a:rPr lang="en-US" dirty="0" smtClean="0">
                <a:solidFill>
                  <a:schemeClr val="tx1"/>
                </a:solidFill>
              </a:rPr>
              <a:t>value returned by a </a:t>
            </a:r>
            <a:r>
              <a:rPr lang="en-US" dirty="0" err="1" smtClean="0">
                <a:solidFill>
                  <a:schemeClr val="tx1"/>
                </a:solidFill>
              </a:rPr>
              <a:t>subquery</a:t>
            </a:r>
            <a:r>
              <a:rPr lang="en-US" dirty="0" smtClean="0">
                <a:solidFill>
                  <a:schemeClr val="tx1"/>
                </a:solidFill>
              </a:rPr>
              <a:t>. The slide example displays employees who are not IT programmers and whose salary is less than that of any IT programmer. The maximum salary that a programmer earns is $9,000. </a:t>
            </a:r>
          </a:p>
          <a:p>
            <a:pPr lvl="1" eaLnBrk="1" hangingPunct="1"/>
            <a:r>
              <a:rPr lang="en-US" dirty="0" smtClean="0">
                <a:solidFill>
                  <a:schemeClr val="tx1"/>
                </a:solidFill>
              </a:rPr>
              <a:t>&lt;</a:t>
            </a:r>
            <a:r>
              <a:rPr lang="en-US" dirty="0" smtClean="0">
                <a:solidFill>
                  <a:schemeClr val="tx1"/>
                </a:solidFill>
                <a:latin typeface="Courier New" pitchFamily="49" charset="0"/>
              </a:rPr>
              <a:t>ANY</a:t>
            </a:r>
            <a:r>
              <a:rPr lang="en-US" dirty="0" smtClean="0">
                <a:solidFill>
                  <a:schemeClr val="tx1"/>
                </a:solidFill>
              </a:rPr>
              <a:t> means less than the maximum. &gt;</a:t>
            </a:r>
            <a:r>
              <a:rPr lang="en-US" dirty="0" smtClean="0">
                <a:solidFill>
                  <a:schemeClr val="tx1"/>
                </a:solidFill>
                <a:latin typeface="Courier New" pitchFamily="49" charset="0"/>
              </a:rPr>
              <a:t>ANY</a:t>
            </a:r>
            <a:r>
              <a:rPr lang="en-US" dirty="0" smtClean="0">
                <a:solidFill>
                  <a:schemeClr val="tx1"/>
                </a:solidFill>
              </a:rPr>
              <a:t> means more than the minimum. =</a:t>
            </a:r>
            <a:r>
              <a:rPr lang="en-US" dirty="0" smtClean="0">
                <a:solidFill>
                  <a:schemeClr val="tx1"/>
                </a:solidFill>
                <a:latin typeface="Courier New" pitchFamily="49" charset="0"/>
              </a:rPr>
              <a:t>ANY</a:t>
            </a:r>
            <a:r>
              <a:rPr lang="en-US" dirty="0" smtClean="0">
                <a:solidFill>
                  <a:schemeClr val="tx1"/>
                </a:solidFill>
              </a:rPr>
              <a:t> is equivalent to </a:t>
            </a:r>
            <a:r>
              <a:rPr lang="en-US" dirty="0" smtClean="0">
                <a:solidFill>
                  <a:schemeClr val="tx1"/>
                </a:solidFill>
                <a:latin typeface="Courier New" pitchFamily="49" charset="0"/>
              </a:rPr>
              <a:t>IN</a:t>
            </a:r>
            <a:r>
              <a:rPr lang="en-US" dirty="0" smtClean="0">
                <a:solidFill>
                  <a:schemeClr val="tx1"/>
                </a:solidFill>
              </a:rPr>
              <a:t>.</a:t>
            </a:r>
          </a:p>
        </p:txBody>
      </p:sp>
    </p:spTree>
    <p:extLst>
      <p:ext uri="{BB962C8B-B14F-4D97-AF65-F5344CB8AC3E}">
        <p14:creationId xmlns:p14="http://schemas.microsoft.com/office/powerpoint/2010/main" val="2003304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spect="1" noChangeArrowheads="1" noTextEdit="1"/>
          </p:cNvSpPr>
          <p:nvPr>
            <p:ph type="sldImg"/>
          </p:nvPr>
        </p:nvSpPr>
        <p:spPr>
          <a:ln/>
        </p:spPr>
      </p:sp>
      <p:sp>
        <p:nvSpPr>
          <p:cNvPr id="37891" name="Rectangle 5"/>
          <p:cNvSpPr>
            <a:spLocks noGrp="1" noChangeArrowheads="1"/>
          </p:cNvSpPr>
          <p:nvPr>
            <p:ph type="body" idx="1"/>
          </p:nvPr>
        </p:nvSpPr>
        <p:spPr>
          <a:noFill/>
          <a:ln/>
        </p:spPr>
        <p:txBody>
          <a:bodyPr/>
          <a:lstStyle/>
          <a:p>
            <a:pPr eaLnBrk="1" hangingPunct="1"/>
            <a:r>
              <a:rPr lang="en-US" dirty="0" smtClean="0"/>
              <a:t>Multiple-Row </a:t>
            </a:r>
            <a:r>
              <a:rPr lang="en-US" dirty="0" err="1" smtClean="0"/>
              <a:t>Subqueries</a:t>
            </a:r>
            <a:r>
              <a:rPr lang="en-US" dirty="0" smtClean="0"/>
              <a:t> (continued)</a:t>
            </a:r>
          </a:p>
          <a:p>
            <a:pPr lvl="1" eaLnBrk="1" hangingPunct="1"/>
            <a:r>
              <a:rPr lang="en-US" dirty="0" smtClean="0">
                <a:solidFill>
                  <a:schemeClr val="tx1"/>
                </a:solidFill>
              </a:rPr>
              <a:t>The </a:t>
            </a:r>
            <a:r>
              <a:rPr lang="en-US" dirty="0" smtClean="0">
                <a:solidFill>
                  <a:schemeClr val="tx1"/>
                </a:solidFill>
                <a:latin typeface="Courier New" pitchFamily="49" charset="0"/>
              </a:rPr>
              <a:t>ANY</a:t>
            </a:r>
            <a:r>
              <a:rPr lang="en-US" dirty="0" smtClean="0">
                <a:solidFill>
                  <a:schemeClr val="tx1"/>
                </a:solidFill>
              </a:rPr>
              <a:t> operator (and its synonym, the </a:t>
            </a:r>
            <a:r>
              <a:rPr lang="en-US" dirty="0" smtClean="0">
                <a:solidFill>
                  <a:schemeClr val="tx1"/>
                </a:solidFill>
                <a:latin typeface="Courier New" pitchFamily="49" charset="0"/>
              </a:rPr>
              <a:t>SOME</a:t>
            </a:r>
            <a:r>
              <a:rPr lang="en-US" dirty="0" smtClean="0">
                <a:solidFill>
                  <a:schemeClr val="tx1"/>
                </a:solidFill>
              </a:rPr>
              <a:t> operator) compares a value to </a:t>
            </a:r>
            <a:r>
              <a:rPr lang="en-US" i="1" dirty="0" smtClean="0">
                <a:solidFill>
                  <a:schemeClr val="tx1"/>
                </a:solidFill>
              </a:rPr>
              <a:t>each</a:t>
            </a:r>
            <a:r>
              <a:rPr lang="en-US" b="1" i="1" dirty="0" smtClean="0">
                <a:solidFill>
                  <a:schemeClr val="tx1"/>
                </a:solidFill>
              </a:rPr>
              <a:t> </a:t>
            </a:r>
            <a:r>
              <a:rPr lang="en-US" dirty="0" smtClean="0">
                <a:solidFill>
                  <a:schemeClr val="tx1"/>
                </a:solidFill>
              </a:rPr>
              <a:t>value returned by a </a:t>
            </a:r>
            <a:r>
              <a:rPr lang="en-US" dirty="0" err="1" smtClean="0">
                <a:solidFill>
                  <a:schemeClr val="tx1"/>
                </a:solidFill>
              </a:rPr>
              <a:t>subquery</a:t>
            </a:r>
            <a:r>
              <a:rPr lang="en-US" dirty="0" smtClean="0">
                <a:solidFill>
                  <a:schemeClr val="tx1"/>
                </a:solidFill>
              </a:rPr>
              <a:t>. The slide example displays employees who are not IT programmers and whose salary is less than that of any IT programmer. The maximum salary that a programmer earns is $9,000. </a:t>
            </a:r>
          </a:p>
          <a:p>
            <a:pPr lvl="1" eaLnBrk="1" hangingPunct="1"/>
            <a:r>
              <a:rPr lang="en-US" dirty="0" smtClean="0">
                <a:solidFill>
                  <a:schemeClr val="tx1"/>
                </a:solidFill>
              </a:rPr>
              <a:t>&lt;</a:t>
            </a:r>
            <a:r>
              <a:rPr lang="en-US" dirty="0" smtClean="0">
                <a:solidFill>
                  <a:schemeClr val="tx1"/>
                </a:solidFill>
                <a:latin typeface="Courier New" pitchFamily="49" charset="0"/>
              </a:rPr>
              <a:t>ANY</a:t>
            </a:r>
            <a:r>
              <a:rPr lang="en-US" dirty="0" smtClean="0">
                <a:solidFill>
                  <a:schemeClr val="tx1"/>
                </a:solidFill>
              </a:rPr>
              <a:t> means less than the maximum. &gt;</a:t>
            </a:r>
            <a:r>
              <a:rPr lang="en-US" dirty="0" smtClean="0">
                <a:solidFill>
                  <a:schemeClr val="tx1"/>
                </a:solidFill>
                <a:latin typeface="Courier New" pitchFamily="49" charset="0"/>
              </a:rPr>
              <a:t>ANY</a:t>
            </a:r>
            <a:r>
              <a:rPr lang="en-US" dirty="0" smtClean="0">
                <a:solidFill>
                  <a:schemeClr val="tx1"/>
                </a:solidFill>
              </a:rPr>
              <a:t> means more than the minimum. =</a:t>
            </a:r>
            <a:r>
              <a:rPr lang="en-US" dirty="0" smtClean="0">
                <a:solidFill>
                  <a:schemeClr val="tx1"/>
                </a:solidFill>
                <a:latin typeface="Courier New" pitchFamily="49" charset="0"/>
              </a:rPr>
              <a:t>ANY</a:t>
            </a:r>
            <a:r>
              <a:rPr lang="en-US" dirty="0" smtClean="0">
                <a:solidFill>
                  <a:schemeClr val="tx1"/>
                </a:solidFill>
              </a:rPr>
              <a:t> is equivalent to </a:t>
            </a:r>
            <a:r>
              <a:rPr lang="en-US" dirty="0" smtClean="0">
                <a:solidFill>
                  <a:schemeClr val="tx1"/>
                </a:solidFill>
                <a:latin typeface="Courier New" pitchFamily="49" charset="0"/>
              </a:rPr>
              <a:t>IN</a:t>
            </a:r>
            <a:r>
              <a:rPr lang="en-US" dirty="0" smtClean="0">
                <a:solidFill>
                  <a:schemeClr val="tx1"/>
                </a:solidFill>
              </a:rPr>
              <a:t>.</a:t>
            </a:r>
          </a:p>
        </p:txBody>
      </p:sp>
    </p:spTree>
    <p:extLst>
      <p:ext uri="{BB962C8B-B14F-4D97-AF65-F5344CB8AC3E}">
        <p14:creationId xmlns:p14="http://schemas.microsoft.com/office/powerpoint/2010/main" val="1496005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Rot="1" noChangeAspect="1" noChangeArrowheads="1" noTextEdit="1"/>
          </p:cNvSpPr>
          <p:nvPr>
            <p:ph type="sldImg"/>
          </p:nvPr>
        </p:nvSpPr>
        <p:spPr>
          <a:ln/>
        </p:spPr>
      </p:sp>
      <p:sp>
        <p:nvSpPr>
          <p:cNvPr id="39939" name="Rectangle 5"/>
          <p:cNvSpPr>
            <a:spLocks noGrp="1" noChangeArrowheads="1"/>
          </p:cNvSpPr>
          <p:nvPr>
            <p:ph type="body" idx="1"/>
          </p:nvPr>
        </p:nvSpPr>
        <p:spPr>
          <a:noFill/>
          <a:ln/>
        </p:spPr>
        <p:txBody>
          <a:bodyPr/>
          <a:lstStyle/>
          <a:p>
            <a:pPr eaLnBrk="1" hangingPunct="1"/>
            <a:r>
              <a:rPr lang="en-US" dirty="0" smtClean="0"/>
              <a:t>Returning Nulls in the Resulting Set of a </a:t>
            </a:r>
            <a:r>
              <a:rPr lang="en-US" dirty="0" err="1" smtClean="0"/>
              <a:t>Subquery</a:t>
            </a:r>
            <a:endParaRPr lang="en-US" dirty="0" smtClean="0"/>
          </a:p>
          <a:p>
            <a:pPr lvl="1" eaLnBrk="1" hangingPunct="1"/>
            <a:r>
              <a:rPr lang="en-US" dirty="0" smtClean="0"/>
              <a:t>The SQL statement in the slide attempts to display all the employees who do not have any subordinates. Logically, this SQL statement should have returned 12 rows. However, the SQL statement does not return any rows. One of the values returned by the inner query is a null value, and hence the entire query returns no rows. </a:t>
            </a:r>
          </a:p>
          <a:p>
            <a:pPr lvl="1" eaLnBrk="1" hangingPunct="1"/>
            <a:r>
              <a:rPr lang="en-US" dirty="0" smtClean="0"/>
              <a:t>The reason is that all conditions that compare a null value result in a null. So whenever null values are likely to be part of the results set of a </a:t>
            </a:r>
            <a:r>
              <a:rPr lang="en-US" dirty="0" err="1" smtClean="0"/>
              <a:t>subquery</a:t>
            </a:r>
            <a:r>
              <a:rPr lang="en-US" dirty="0" smtClean="0"/>
              <a:t>, do not use the </a:t>
            </a:r>
            <a:r>
              <a:rPr lang="en-US" dirty="0" smtClean="0">
                <a:latin typeface="Courier New" pitchFamily="49" charset="0"/>
              </a:rPr>
              <a:t>NOT</a:t>
            </a:r>
            <a:r>
              <a:rPr lang="en-US" dirty="0" smtClean="0"/>
              <a:t> </a:t>
            </a:r>
            <a:r>
              <a:rPr lang="en-US" dirty="0" smtClean="0">
                <a:latin typeface="Courier New" pitchFamily="49" charset="0"/>
              </a:rPr>
              <a:t>IN</a:t>
            </a:r>
            <a:r>
              <a:rPr lang="en-US" dirty="0" smtClean="0"/>
              <a:t> operator. The </a:t>
            </a:r>
            <a:r>
              <a:rPr lang="en-US" dirty="0" smtClean="0">
                <a:latin typeface="Courier New" pitchFamily="49" charset="0"/>
              </a:rPr>
              <a:t>NOT</a:t>
            </a:r>
            <a:r>
              <a:rPr lang="en-US" dirty="0" smtClean="0"/>
              <a:t> </a:t>
            </a:r>
            <a:r>
              <a:rPr lang="en-US" dirty="0" smtClean="0">
                <a:latin typeface="Courier New" pitchFamily="49" charset="0"/>
              </a:rPr>
              <a:t>IN</a:t>
            </a:r>
            <a:r>
              <a:rPr lang="en-US" dirty="0" smtClean="0"/>
              <a:t> operator is equivalent to </a:t>
            </a:r>
            <a:r>
              <a:rPr lang="en-US" dirty="0" smtClean="0">
                <a:latin typeface="Courier New" pitchFamily="49" charset="0"/>
              </a:rPr>
              <a:t>&lt;&gt;</a:t>
            </a:r>
            <a:r>
              <a:rPr lang="en-US" dirty="0" smtClean="0"/>
              <a:t> </a:t>
            </a:r>
            <a:r>
              <a:rPr lang="en-US" dirty="0" smtClean="0">
                <a:latin typeface="Courier New" pitchFamily="49" charset="0"/>
              </a:rPr>
              <a:t>ALL</a:t>
            </a:r>
            <a:r>
              <a:rPr lang="en-US" dirty="0" smtClean="0"/>
              <a:t>.</a:t>
            </a:r>
          </a:p>
          <a:p>
            <a:pPr lvl="1" eaLnBrk="1" hangingPunct="1"/>
            <a:r>
              <a:rPr lang="en-US" dirty="0" smtClean="0"/>
              <a:t>Notice that the null value as part of the results set of a </a:t>
            </a:r>
            <a:r>
              <a:rPr lang="en-US" dirty="0" err="1" smtClean="0"/>
              <a:t>subquery</a:t>
            </a:r>
            <a:r>
              <a:rPr lang="en-US" dirty="0" smtClean="0"/>
              <a:t> is not a problem if you use the </a:t>
            </a:r>
            <a:r>
              <a:rPr lang="en-US" dirty="0" smtClean="0">
                <a:latin typeface="Courier New" pitchFamily="49" charset="0"/>
              </a:rPr>
              <a:t>IN</a:t>
            </a:r>
            <a:r>
              <a:rPr lang="en-US" dirty="0" smtClean="0"/>
              <a:t> operator. The </a:t>
            </a:r>
            <a:r>
              <a:rPr lang="en-US" dirty="0" smtClean="0">
                <a:latin typeface="Courier New" pitchFamily="49" charset="0"/>
              </a:rPr>
              <a:t>IN</a:t>
            </a:r>
            <a:r>
              <a:rPr lang="en-US" dirty="0" smtClean="0"/>
              <a:t> operator is equivalent to </a:t>
            </a:r>
            <a:r>
              <a:rPr lang="en-US" dirty="0" smtClean="0">
                <a:latin typeface="Courier New" pitchFamily="49" charset="0"/>
              </a:rPr>
              <a:t>=ANY</a:t>
            </a:r>
            <a:r>
              <a:rPr lang="en-US" dirty="0" smtClean="0"/>
              <a:t>. For example, to display the employees who have subordinates, use the following SQL statement:</a:t>
            </a:r>
          </a:p>
          <a:p>
            <a:pPr lvl="2" eaLnBrk="1" hangingPunct="1">
              <a:buFontTx/>
              <a:buNone/>
            </a:pPr>
            <a:r>
              <a:rPr lang="en-US" sz="1100" dirty="0" smtClean="0">
                <a:latin typeface="Courier New" pitchFamily="49" charset="0"/>
              </a:rPr>
              <a:t>    SELECT </a:t>
            </a:r>
            <a:r>
              <a:rPr lang="en-US" sz="1100" dirty="0" err="1" smtClean="0">
                <a:latin typeface="Courier New" pitchFamily="49" charset="0"/>
              </a:rPr>
              <a:t>emp.last_name</a:t>
            </a:r>
            <a:endParaRPr lang="en-US" sz="1100" dirty="0" smtClean="0">
              <a:latin typeface="Courier New" pitchFamily="49" charset="0"/>
            </a:endParaRPr>
          </a:p>
          <a:p>
            <a:pPr lvl="2" eaLnBrk="1" hangingPunct="1">
              <a:buFontTx/>
              <a:buNone/>
            </a:pPr>
            <a:r>
              <a:rPr lang="en-US" sz="1100" dirty="0" smtClean="0">
                <a:latin typeface="Courier New" pitchFamily="49" charset="0"/>
              </a:rPr>
              <a:t>    FROM   employees </a:t>
            </a:r>
            <a:r>
              <a:rPr lang="en-US" sz="1100" dirty="0" err="1" smtClean="0">
                <a:latin typeface="Courier New" pitchFamily="49" charset="0"/>
              </a:rPr>
              <a:t>emp</a:t>
            </a:r>
            <a:endParaRPr lang="en-US" sz="1100" dirty="0" smtClean="0">
              <a:latin typeface="Courier New" pitchFamily="49" charset="0"/>
            </a:endParaRPr>
          </a:p>
          <a:p>
            <a:pPr lvl="2" eaLnBrk="1" hangingPunct="1">
              <a:buFontTx/>
              <a:buNone/>
            </a:pPr>
            <a:r>
              <a:rPr lang="en-US" sz="1100" dirty="0" smtClean="0">
                <a:latin typeface="Courier New" pitchFamily="49" charset="0"/>
              </a:rPr>
              <a:t>    WHERE  </a:t>
            </a:r>
            <a:r>
              <a:rPr lang="en-US" sz="1100" dirty="0" err="1" smtClean="0">
                <a:latin typeface="Courier New" pitchFamily="49" charset="0"/>
              </a:rPr>
              <a:t>emp.employee_id</a:t>
            </a:r>
            <a:r>
              <a:rPr lang="en-US" sz="1100" dirty="0" smtClean="0">
                <a:latin typeface="Courier New" pitchFamily="49" charset="0"/>
              </a:rPr>
              <a:t>  IN</a:t>
            </a:r>
          </a:p>
          <a:p>
            <a:pPr lvl="2" eaLnBrk="1" hangingPunct="1">
              <a:buFontTx/>
              <a:buNone/>
            </a:pPr>
            <a:r>
              <a:rPr lang="en-US" sz="1100" dirty="0" smtClean="0">
                <a:latin typeface="Courier New" pitchFamily="49" charset="0"/>
              </a:rPr>
              <a:t>                              (SELECT </a:t>
            </a:r>
            <a:r>
              <a:rPr lang="en-US" sz="1100" dirty="0" err="1" smtClean="0">
                <a:latin typeface="Courier New" pitchFamily="49" charset="0"/>
              </a:rPr>
              <a:t>mgr.manager_id</a:t>
            </a:r>
            <a:endParaRPr lang="en-US" sz="1100" dirty="0" smtClean="0">
              <a:latin typeface="Courier New" pitchFamily="49" charset="0"/>
            </a:endParaRPr>
          </a:p>
          <a:p>
            <a:pPr lvl="2" eaLnBrk="1" hangingPunct="1">
              <a:buFontTx/>
              <a:buNone/>
            </a:pPr>
            <a:r>
              <a:rPr lang="en-US" sz="1100" dirty="0" smtClean="0">
                <a:latin typeface="Courier New" pitchFamily="49" charset="0"/>
              </a:rPr>
              <a:t>                               FROM   employees mgr);</a:t>
            </a:r>
          </a:p>
        </p:txBody>
      </p:sp>
    </p:spTree>
    <p:extLst>
      <p:ext uri="{BB962C8B-B14F-4D97-AF65-F5344CB8AC3E}">
        <p14:creationId xmlns:p14="http://schemas.microsoft.com/office/powerpoint/2010/main" val="1383325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3709" y="-1564"/>
            <a:ext cx="2975849" cy="461345"/>
          </a:xfrm>
          <a:prstGeom prst="rect">
            <a:avLst/>
          </a:prstGeom>
          <a:noFill/>
          <a:ln w="9525">
            <a:noFill/>
            <a:miter lim="800000"/>
            <a:headEnd/>
            <a:tailEnd/>
          </a:ln>
        </p:spPr>
        <p:txBody>
          <a:bodyPr wrap="none" lIns="89913" tIns="44956" rIns="89913" bIns="44956" anchor="ctr"/>
          <a:lstStyle/>
          <a:p>
            <a:endParaRPr lang="en-US"/>
          </a:p>
        </p:txBody>
      </p:sp>
      <p:sp>
        <p:nvSpPr>
          <p:cNvPr id="41987" name="Rectangle 3"/>
          <p:cNvSpPr>
            <a:spLocks noChangeArrowheads="1"/>
          </p:cNvSpPr>
          <p:nvPr/>
        </p:nvSpPr>
        <p:spPr bwMode="auto">
          <a:xfrm>
            <a:off x="-3115" y="-1564"/>
            <a:ext cx="2972735" cy="461345"/>
          </a:xfrm>
          <a:prstGeom prst="rect">
            <a:avLst/>
          </a:prstGeom>
          <a:noFill/>
          <a:ln w="9525">
            <a:noFill/>
            <a:miter lim="800000"/>
            <a:headEnd/>
            <a:tailEnd/>
          </a:ln>
        </p:spPr>
        <p:txBody>
          <a:bodyPr wrap="none" lIns="89913" tIns="44956" rIns="89913" bIns="44956" anchor="ctr"/>
          <a:lstStyle/>
          <a:p>
            <a:endParaRPr lang="en-US"/>
          </a:p>
        </p:txBody>
      </p:sp>
      <p:sp>
        <p:nvSpPr>
          <p:cNvPr id="41988" name="Rectangle 6"/>
          <p:cNvSpPr>
            <a:spLocks noGrp="1" noRot="1" noChangeAspect="1" noChangeArrowheads="1" noTextEdit="1"/>
          </p:cNvSpPr>
          <p:nvPr>
            <p:ph type="sldImg"/>
          </p:nvPr>
        </p:nvSpPr>
        <p:spPr>
          <a:ln/>
        </p:spPr>
      </p:sp>
      <p:sp>
        <p:nvSpPr>
          <p:cNvPr id="41989" name="Rectangle 7"/>
          <p:cNvSpPr>
            <a:spLocks noGrp="1" noChangeArrowheads="1"/>
          </p:cNvSpPr>
          <p:nvPr>
            <p:ph type="body" idx="1"/>
          </p:nvPr>
        </p:nvSpPr>
        <p:spPr>
          <a:noFill/>
          <a:ln/>
        </p:spPr>
        <p:txBody>
          <a:bodyPr/>
          <a:lstStyle/>
          <a:p>
            <a:pPr eaLnBrk="1" hangingPunct="1"/>
            <a:r>
              <a:rPr lang="en-US" smtClean="0"/>
              <a:t>Summary</a:t>
            </a:r>
            <a:endParaRPr lang="en-US" smtClean="0">
              <a:solidFill>
                <a:srgbClr val="3333FF"/>
              </a:solidFill>
            </a:endParaRPr>
          </a:p>
          <a:p>
            <a:pPr lvl="1" eaLnBrk="1" hangingPunct="1"/>
            <a:r>
              <a:rPr lang="en-US" smtClean="0"/>
              <a:t>In this lesson, you should have learned how to use subqueries. A subquery is a </a:t>
            </a:r>
            <a:r>
              <a:rPr lang="en-US" smtClean="0">
                <a:latin typeface="Courier New" pitchFamily="49" charset="0"/>
              </a:rPr>
              <a:t>SELECT</a:t>
            </a:r>
            <a:r>
              <a:rPr lang="en-US" smtClean="0"/>
              <a:t> statement that is embedded in a clause of another SQL statement. Subqueries are useful when a query is based on a search criterion with unknown intermediate values.</a:t>
            </a:r>
          </a:p>
          <a:p>
            <a:pPr lvl="1" eaLnBrk="1" hangingPunct="1"/>
            <a:r>
              <a:rPr lang="en-US" smtClean="0"/>
              <a:t>Subqueries have the following characteristics:</a:t>
            </a:r>
          </a:p>
          <a:p>
            <a:pPr lvl="2" eaLnBrk="1" hangingPunct="1"/>
            <a:r>
              <a:rPr lang="en-US" smtClean="0"/>
              <a:t>Can pass one row of data to a main statement that contains a single-row operator, such as =, &lt;&gt;, &gt;, &gt;=, &lt;, or &lt;=</a:t>
            </a:r>
          </a:p>
          <a:p>
            <a:pPr lvl="2" eaLnBrk="1" hangingPunct="1"/>
            <a:r>
              <a:rPr lang="en-US" smtClean="0"/>
              <a:t>Can pass multiple rows of data to a main statement that contains a multiple-row operator, such as </a:t>
            </a:r>
            <a:r>
              <a:rPr lang="en-US" smtClean="0">
                <a:latin typeface="Courier New" pitchFamily="49" charset="0"/>
              </a:rPr>
              <a:t>IN</a:t>
            </a:r>
            <a:endParaRPr lang="en-US" smtClean="0"/>
          </a:p>
          <a:p>
            <a:pPr lvl="2" eaLnBrk="1" hangingPunct="1"/>
            <a:r>
              <a:rPr lang="en-US" smtClean="0"/>
              <a:t>Are processed first by the Oracle server, after which the </a:t>
            </a:r>
            <a:r>
              <a:rPr lang="en-US" smtClean="0">
                <a:latin typeface="Courier New" pitchFamily="49" charset="0"/>
              </a:rPr>
              <a:t>WHERE</a:t>
            </a:r>
            <a:r>
              <a:rPr lang="en-US" smtClean="0"/>
              <a:t> or </a:t>
            </a:r>
            <a:r>
              <a:rPr lang="en-US" smtClean="0">
                <a:latin typeface="Courier New" pitchFamily="49" charset="0"/>
              </a:rPr>
              <a:t>HAVING</a:t>
            </a:r>
            <a:r>
              <a:rPr lang="en-US" smtClean="0"/>
              <a:t> clause uses the results</a:t>
            </a:r>
          </a:p>
          <a:p>
            <a:pPr lvl="2" eaLnBrk="1" hangingPunct="1"/>
            <a:r>
              <a:rPr lang="en-US" smtClean="0"/>
              <a:t>Can contain group functions</a:t>
            </a:r>
          </a:p>
        </p:txBody>
      </p:sp>
    </p:spTree>
    <p:extLst>
      <p:ext uri="{BB962C8B-B14F-4D97-AF65-F5344CB8AC3E}">
        <p14:creationId xmlns:p14="http://schemas.microsoft.com/office/powerpoint/2010/main" val="3067649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5267" y="-3127"/>
            <a:ext cx="2972734" cy="459780"/>
          </a:xfrm>
          <a:prstGeom prst="rect">
            <a:avLst/>
          </a:prstGeom>
          <a:noFill/>
          <a:ln w="9525">
            <a:noFill/>
            <a:miter lim="800000"/>
            <a:headEnd/>
            <a:tailEnd/>
          </a:ln>
        </p:spPr>
        <p:txBody>
          <a:bodyPr wrap="none" lIns="89913" tIns="44956" rIns="89913" bIns="44956" anchor="ctr"/>
          <a:lstStyle/>
          <a:p>
            <a:endParaRPr lang="en-US"/>
          </a:p>
        </p:txBody>
      </p:sp>
      <p:sp>
        <p:nvSpPr>
          <p:cNvPr id="25603" name="Rectangle 3"/>
          <p:cNvSpPr>
            <a:spLocks noChangeArrowheads="1"/>
          </p:cNvSpPr>
          <p:nvPr/>
        </p:nvSpPr>
        <p:spPr bwMode="auto">
          <a:xfrm>
            <a:off x="-1557" y="-3127"/>
            <a:ext cx="2969620" cy="459780"/>
          </a:xfrm>
          <a:prstGeom prst="rect">
            <a:avLst/>
          </a:prstGeom>
          <a:noFill/>
          <a:ln w="9525">
            <a:noFill/>
            <a:miter lim="800000"/>
            <a:headEnd/>
            <a:tailEnd/>
          </a:ln>
        </p:spPr>
        <p:txBody>
          <a:bodyPr wrap="none" lIns="89913" tIns="44956" rIns="89913" bIns="44956" anchor="ctr"/>
          <a:lstStyle/>
          <a:p>
            <a:endParaRPr lang="en-US"/>
          </a:p>
        </p:txBody>
      </p:sp>
      <p:sp>
        <p:nvSpPr>
          <p:cNvPr id="25604" name="Rectangle 6"/>
          <p:cNvSpPr>
            <a:spLocks noGrp="1" noRot="1" noChangeAspect="1" noChangeArrowheads="1" noTextEdit="1"/>
          </p:cNvSpPr>
          <p:nvPr>
            <p:ph type="sldImg"/>
          </p:nvPr>
        </p:nvSpPr>
        <p:spPr>
          <a:ln/>
        </p:spPr>
      </p:sp>
      <p:sp>
        <p:nvSpPr>
          <p:cNvPr id="25605" name="Rectangle 7"/>
          <p:cNvSpPr>
            <a:spLocks noGrp="1" noChangeArrowheads="1"/>
          </p:cNvSpPr>
          <p:nvPr>
            <p:ph type="body" idx="1"/>
          </p:nvPr>
        </p:nvSpPr>
        <p:spPr>
          <a:noFill/>
          <a:ln/>
        </p:spPr>
        <p:txBody>
          <a:bodyPr/>
          <a:lstStyle/>
          <a:p>
            <a:pPr eaLnBrk="1" hangingPunct="1"/>
            <a:r>
              <a:rPr lang="en-US" smtClean="0"/>
              <a:t>Using a Subquery to Solve a Problem</a:t>
            </a:r>
          </a:p>
          <a:p>
            <a:pPr lvl="1" eaLnBrk="1" hangingPunct="1"/>
            <a:r>
              <a:rPr lang="en-US" smtClean="0">
                <a:solidFill>
                  <a:schemeClr val="tx1"/>
                </a:solidFill>
              </a:rPr>
              <a:t>Suppose you want to write a query to find out who earns a salary greater than Abel’s salary. </a:t>
            </a:r>
          </a:p>
          <a:p>
            <a:pPr lvl="1" eaLnBrk="1" hangingPunct="1"/>
            <a:r>
              <a:rPr lang="en-US" smtClean="0">
                <a:solidFill>
                  <a:schemeClr val="tx1"/>
                </a:solidFill>
              </a:rPr>
              <a:t>To solve this problem, you need </a:t>
            </a:r>
            <a:r>
              <a:rPr lang="en-US" i="1" smtClean="0">
                <a:solidFill>
                  <a:schemeClr val="tx1"/>
                </a:solidFill>
              </a:rPr>
              <a:t>two</a:t>
            </a:r>
            <a:r>
              <a:rPr lang="en-US" smtClean="0">
                <a:solidFill>
                  <a:schemeClr val="tx1"/>
                </a:solidFill>
              </a:rPr>
              <a:t> queries: one to find how much Abel earns, and a second query to find who earns more than that amount. </a:t>
            </a:r>
          </a:p>
          <a:p>
            <a:pPr lvl="1" eaLnBrk="1" hangingPunct="1"/>
            <a:r>
              <a:rPr lang="en-US" smtClean="0">
                <a:solidFill>
                  <a:schemeClr val="tx1"/>
                </a:solidFill>
              </a:rPr>
              <a:t>You can solve this problem by combining the two queries, placing one query </a:t>
            </a:r>
            <a:r>
              <a:rPr lang="en-US" i="1" smtClean="0">
                <a:solidFill>
                  <a:schemeClr val="tx1"/>
                </a:solidFill>
              </a:rPr>
              <a:t>inside</a:t>
            </a:r>
            <a:r>
              <a:rPr lang="en-US" smtClean="0">
                <a:solidFill>
                  <a:schemeClr val="tx1"/>
                </a:solidFill>
              </a:rPr>
              <a:t> the other query.</a:t>
            </a:r>
          </a:p>
          <a:p>
            <a:pPr lvl="1" eaLnBrk="1" hangingPunct="1"/>
            <a:r>
              <a:rPr lang="en-US" smtClean="0">
                <a:solidFill>
                  <a:schemeClr val="tx1"/>
                </a:solidFill>
              </a:rPr>
              <a:t>The inner query (or </a:t>
            </a:r>
            <a:r>
              <a:rPr lang="en-US" i="1" smtClean="0">
                <a:solidFill>
                  <a:schemeClr val="tx1"/>
                </a:solidFill>
              </a:rPr>
              <a:t>subquery</a:t>
            </a:r>
            <a:r>
              <a:rPr lang="en-US" smtClean="0"/>
              <a:t>)</a:t>
            </a:r>
            <a:r>
              <a:rPr lang="en-US" smtClean="0">
                <a:solidFill>
                  <a:schemeClr val="tx1"/>
                </a:solidFill>
              </a:rPr>
              <a:t> returns a value that is used by the outer query (or </a:t>
            </a:r>
            <a:r>
              <a:rPr lang="en-US" i="1" smtClean="0">
                <a:solidFill>
                  <a:schemeClr val="tx1"/>
                </a:solidFill>
              </a:rPr>
              <a:t>main query</a:t>
            </a:r>
            <a:r>
              <a:rPr lang="en-US" smtClean="0">
                <a:solidFill>
                  <a:schemeClr val="tx1"/>
                </a:solidFill>
              </a:rPr>
              <a:t>). Using a subquery is equivalent to performing two sequential queries and using the result of the first query as the search value in the second query.</a:t>
            </a:r>
          </a:p>
        </p:txBody>
      </p:sp>
    </p:spTree>
    <p:extLst>
      <p:ext uri="{BB962C8B-B14F-4D97-AF65-F5344CB8AC3E}">
        <p14:creationId xmlns:p14="http://schemas.microsoft.com/office/powerpoint/2010/main" val="158660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Rot="1" noChangeAspect="1" noChangeArrowheads="1" noTextEdit="1"/>
          </p:cNvSpPr>
          <p:nvPr>
            <p:ph type="sldImg"/>
          </p:nvPr>
        </p:nvSpPr>
        <p:spPr>
          <a:ln/>
        </p:spPr>
      </p:sp>
      <p:sp>
        <p:nvSpPr>
          <p:cNvPr id="26627" name="Rectangle 5"/>
          <p:cNvSpPr>
            <a:spLocks noGrp="1" noChangeArrowheads="1"/>
          </p:cNvSpPr>
          <p:nvPr>
            <p:ph type="body" idx="1"/>
          </p:nvPr>
        </p:nvSpPr>
        <p:spPr>
          <a:noFill/>
          <a:ln/>
        </p:spPr>
        <p:txBody>
          <a:bodyPr/>
          <a:lstStyle/>
          <a:p>
            <a:pPr eaLnBrk="1" hangingPunct="1"/>
            <a:r>
              <a:rPr lang="en-US" smtClean="0"/>
              <a:t>Subquery Syntax</a:t>
            </a:r>
          </a:p>
          <a:p>
            <a:pPr lvl="1" eaLnBrk="1" hangingPunct="1"/>
            <a:r>
              <a:rPr lang="en-US" smtClean="0">
                <a:solidFill>
                  <a:schemeClr val="tx1"/>
                </a:solidFill>
              </a:rPr>
              <a:t>A subquery is a </a:t>
            </a:r>
            <a:r>
              <a:rPr lang="en-US" smtClean="0">
                <a:solidFill>
                  <a:schemeClr val="tx1"/>
                </a:solidFill>
                <a:latin typeface="Courier New" pitchFamily="49" charset="0"/>
              </a:rPr>
              <a:t>SELECT</a:t>
            </a:r>
            <a:r>
              <a:rPr lang="en-US" smtClean="0">
                <a:solidFill>
                  <a:schemeClr val="tx1"/>
                </a:solidFill>
              </a:rPr>
              <a:t> statement that is embedded in a clause of another </a:t>
            </a:r>
            <a:r>
              <a:rPr lang="en-US" smtClean="0">
                <a:solidFill>
                  <a:schemeClr val="tx1"/>
                </a:solidFill>
                <a:latin typeface="Courier New" pitchFamily="49" charset="0"/>
              </a:rPr>
              <a:t>SELECT</a:t>
            </a:r>
            <a:r>
              <a:rPr lang="en-US" smtClean="0">
                <a:solidFill>
                  <a:schemeClr val="tx1"/>
                </a:solidFill>
              </a:rPr>
              <a:t> statement. </a:t>
            </a:r>
            <a:r>
              <a:rPr lang="en-US" smtClean="0">
                <a:solidFill>
                  <a:schemeClr val="tx1"/>
                </a:solidFill>
                <a:latin typeface="Times" pitchFamily="18" charset="0"/>
              </a:rPr>
              <a:t>You can build powerful statements out of simple ones by using subqueries. They can be very useful when you need to select rows from a table with a condition that depends on the data in the table itself.</a:t>
            </a:r>
          </a:p>
          <a:p>
            <a:pPr lvl="1" eaLnBrk="1" hangingPunct="1"/>
            <a:r>
              <a:rPr lang="en-US" smtClean="0">
                <a:solidFill>
                  <a:schemeClr val="tx1"/>
                </a:solidFill>
              </a:rPr>
              <a:t>You can place the subquery in a number of SQL clauses, including the following:</a:t>
            </a:r>
          </a:p>
          <a:p>
            <a:pPr lvl="2" eaLnBrk="1" hangingPunct="1">
              <a:buSzPct val="70000"/>
            </a:pPr>
            <a:r>
              <a:rPr lang="en-US" smtClean="0">
                <a:solidFill>
                  <a:schemeClr val="tx1"/>
                </a:solidFill>
                <a:latin typeface="Courier New" pitchFamily="49" charset="0"/>
              </a:rPr>
              <a:t>WHERE</a:t>
            </a:r>
            <a:r>
              <a:rPr lang="en-US" smtClean="0">
                <a:solidFill>
                  <a:schemeClr val="tx1"/>
                </a:solidFill>
              </a:rPr>
              <a:t> clause</a:t>
            </a:r>
          </a:p>
          <a:p>
            <a:pPr lvl="2" eaLnBrk="1" hangingPunct="1">
              <a:buSzPct val="70000"/>
            </a:pPr>
            <a:r>
              <a:rPr lang="en-US" smtClean="0">
                <a:solidFill>
                  <a:schemeClr val="tx1"/>
                </a:solidFill>
                <a:latin typeface="Courier New" pitchFamily="49" charset="0"/>
              </a:rPr>
              <a:t>HAVING</a:t>
            </a:r>
            <a:r>
              <a:rPr lang="en-US" smtClean="0">
                <a:solidFill>
                  <a:schemeClr val="tx1"/>
                </a:solidFill>
              </a:rPr>
              <a:t> clause</a:t>
            </a:r>
          </a:p>
          <a:p>
            <a:pPr lvl="2" eaLnBrk="1" hangingPunct="1">
              <a:buSzPct val="70000"/>
            </a:pPr>
            <a:r>
              <a:rPr lang="en-US" smtClean="0">
                <a:solidFill>
                  <a:schemeClr val="tx1"/>
                </a:solidFill>
                <a:latin typeface="Courier New" pitchFamily="49" charset="0"/>
              </a:rPr>
              <a:t>FROM</a:t>
            </a:r>
            <a:r>
              <a:rPr lang="en-US" smtClean="0">
                <a:solidFill>
                  <a:schemeClr val="tx1"/>
                </a:solidFill>
              </a:rPr>
              <a:t> clause</a:t>
            </a:r>
          </a:p>
          <a:p>
            <a:pPr lvl="1" eaLnBrk="1" hangingPunct="1"/>
            <a:r>
              <a:rPr lang="en-US" smtClean="0">
                <a:solidFill>
                  <a:schemeClr val="tx1"/>
                </a:solidFill>
              </a:rPr>
              <a:t>In the syntax:</a:t>
            </a:r>
          </a:p>
          <a:p>
            <a:pPr lvl="1" algn="just" eaLnBrk="1" hangingPunct="1"/>
            <a:r>
              <a:rPr lang="en-US" i="1" smtClean="0">
                <a:solidFill>
                  <a:schemeClr val="tx1"/>
                </a:solidFill>
                <a:latin typeface="Times" pitchFamily="18" charset="0"/>
              </a:rPr>
              <a:t>	</a:t>
            </a:r>
            <a:r>
              <a:rPr lang="en-US" i="1" smtClean="0">
                <a:solidFill>
                  <a:schemeClr val="tx1"/>
                </a:solidFill>
                <a:latin typeface="Courier New" pitchFamily="49" charset="0"/>
              </a:rPr>
              <a:t>operator</a:t>
            </a:r>
            <a:r>
              <a:rPr lang="en-US" smtClean="0">
                <a:solidFill>
                  <a:schemeClr val="tx1"/>
                </a:solidFill>
                <a:latin typeface="Times" pitchFamily="18" charset="0"/>
              </a:rPr>
              <a:t> includes a comparison condition such as &gt;, =, or </a:t>
            </a:r>
            <a:r>
              <a:rPr lang="en-US" smtClean="0">
                <a:solidFill>
                  <a:schemeClr val="tx1"/>
                </a:solidFill>
                <a:latin typeface="Courier New" pitchFamily="49" charset="0"/>
              </a:rPr>
              <a:t>IN</a:t>
            </a:r>
            <a:endParaRPr lang="en-US" smtClean="0">
              <a:solidFill>
                <a:schemeClr val="tx1"/>
              </a:solidFill>
              <a:latin typeface="Times" pitchFamily="18" charset="0"/>
            </a:endParaRPr>
          </a:p>
          <a:p>
            <a:pPr lvl="2" eaLnBrk="1" hangingPunct="1">
              <a:buFontTx/>
              <a:buNone/>
            </a:pPr>
            <a:r>
              <a:rPr lang="en-US" b="1" smtClean="0">
                <a:solidFill>
                  <a:schemeClr val="tx1"/>
                </a:solidFill>
              </a:rPr>
              <a:t>      Note:</a:t>
            </a:r>
            <a:r>
              <a:rPr lang="en-US" smtClean="0">
                <a:solidFill>
                  <a:schemeClr val="tx1"/>
                </a:solidFill>
              </a:rPr>
              <a:t> Comparison conditions fall into two classes: single-row operators</a:t>
            </a:r>
            <a:br>
              <a:rPr lang="en-US" smtClean="0">
                <a:solidFill>
                  <a:schemeClr val="tx1"/>
                </a:solidFill>
              </a:rPr>
            </a:br>
            <a:r>
              <a:rPr lang="en-US" smtClean="0">
                <a:solidFill>
                  <a:schemeClr val="tx1"/>
                </a:solidFill>
              </a:rPr>
              <a:t>(&gt;, =, &gt;=, &lt;, &lt;&gt;, &lt;=) and multiple-row operators (</a:t>
            </a:r>
            <a:r>
              <a:rPr lang="en-US" smtClean="0">
                <a:solidFill>
                  <a:schemeClr val="tx1"/>
                </a:solidFill>
                <a:latin typeface="Courier New" pitchFamily="49" charset="0"/>
              </a:rPr>
              <a:t>IN</a:t>
            </a:r>
            <a:r>
              <a:rPr lang="en-US" smtClean="0">
                <a:solidFill>
                  <a:schemeClr val="tx1"/>
                </a:solidFill>
              </a:rPr>
              <a:t>, </a:t>
            </a:r>
            <a:r>
              <a:rPr lang="en-US" smtClean="0">
                <a:solidFill>
                  <a:schemeClr val="tx1"/>
                </a:solidFill>
                <a:latin typeface="Courier New" pitchFamily="49" charset="0"/>
              </a:rPr>
              <a:t>ANY</a:t>
            </a:r>
            <a:r>
              <a:rPr lang="en-US" smtClean="0">
                <a:solidFill>
                  <a:schemeClr val="tx1"/>
                </a:solidFill>
              </a:rPr>
              <a:t>, </a:t>
            </a:r>
            <a:r>
              <a:rPr lang="en-US" smtClean="0">
                <a:solidFill>
                  <a:schemeClr val="tx1"/>
                </a:solidFill>
                <a:latin typeface="Courier New" pitchFamily="49" charset="0"/>
              </a:rPr>
              <a:t>ALL</a:t>
            </a:r>
            <a:r>
              <a:rPr lang="en-US" smtClean="0">
                <a:solidFill>
                  <a:schemeClr val="tx1"/>
                </a:solidFill>
              </a:rPr>
              <a:t>).</a:t>
            </a:r>
          </a:p>
          <a:p>
            <a:pPr lvl="1" eaLnBrk="1" hangingPunct="1"/>
            <a:r>
              <a:rPr lang="en-US" smtClean="0">
                <a:solidFill>
                  <a:schemeClr val="tx1"/>
                </a:solidFill>
              </a:rPr>
              <a:t>The subquery is often referred to as a nested </a:t>
            </a:r>
            <a:r>
              <a:rPr lang="en-US" smtClean="0">
                <a:solidFill>
                  <a:schemeClr val="tx1"/>
                </a:solidFill>
                <a:latin typeface="Courier New" pitchFamily="49" charset="0"/>
              </a:rPr>
              <a:t>SELECT</a:t>
            </a:r>
            <a:r>
              <a:rPr lang="en-US" smtClean="0">
                <a:solidFill>
                  <a:schemeClr val="tx1"/>
                </a:solidFill>
              </a:rPr>
              <a:t>, sub-</a:t>
            </a:r>
            <a:r>
              <a:rPr lang="en-US" smtClean="0">
                <a:solidFill>
                  <a:schemeClr val="tx1"/>
                </a:solidFill>
                <a:latin typeface="Courier New" pitchFamily="49" charset="0"/>
              </a:rPr>
              <a:t>SELECT</a:t>
            </a:r>
            <a:r>
              <a:rPr lang="en-US" smtClean="0">
                <a:solidFill>
                  <a:schemeClr val="tx1"/>
                </a:solidFill>
              </a:rPr>
              <a:t>, or inner </a:t>
            </a:r>
            <a:r>
              <a:rPr lang="en-US" smtClean="0">
                <a:solidFill>
                  <a:schemeClr val="tx1"/>
                </a:solidFill>
                <a:latin typeface="Courier New" pitchFamily="49" charset="0"/>
              </a:rPr>
              <a:t>SELECT</a:t>
            </a:r>
            <a:r>
              <a:rPr lang="en-US" smtClean="0">
                <a:solidFill>
                  <a:schemeClr val="tx1"/>
                </a:solidFill>
              </a:rPr>
              <a:t> statement. The subquery generally executes first, and its output is used to complete the query condition for the main (or outer) query.</a:t>
            </a:r>
          </a:p>
        </p:txBody>
      </p:sp>
    </p:spTree>
    <p:extLst>
      <p:ext uri="{BB962C8B-B14F-4D97-AF65-F5344CB8AC3E}">
        <p14:creationId xmlns:p14="http://schemas.microsoft.com/office/powerpoint/2010/main" val="355071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Rot="1" noChangeAspect="1" noChangeArrowheads="1" noTextEdit="1"/>
          </p:cNvSpPr>
          <p:nvPr>
            <p:ph type="sldImg"/>
          </p:nvPr>
        </p:nvSpPr>
        <p:spPr>
          <a:ln/>
        </p:spPr>
      </p:sp>
      <p:sp>
        <p:nvSpPr>
          <p:cNvPr id="27651" name="Rectangle 5"/>
          <p:cNvSpPr>
            <a:spLocks noGrp="1" noChangeArrowheads="1"/>
          </p:cNvSpPr>
          <p:nvPr>
            <p:ph type="body" idx="1"/>
          </p:nvPr>
        </p:nvSpPr>
        <p:spPr>
          <a:noFill/>
          <a:ln/>
        </p:spPr>
        <p:txBody>
          <a:bodyPr/>
          <a:lstStyle/>
          <a:p>
            <a:pPr eaLnBrk="1" hangingPunct="1"/>
            <a:r>
              <a:rPr lang="en-US" smtClean="0"/>
              <a:t>Using a Subquery</a:t>
            </a:r>
          </a:p>
          <a:p>
            <a:pPr lvl="1" eaLnBrk="1" hangingPunct="1"/>
            <a:r>
              <a:rPr lang="en-US" smtClean="0">
                <a:solidFill>
                  <a:schemeClr val="tx1"/>
                </a:solidFill>
              </a:rPr>
              <a:t>In the slide, the inner query determines the salary of employee Abel. The outer query takes the result of the inner query and uses this result to display all the employees who earn more than this amount.</a:t>
            </a:r>
          </a:p>
        </p:txBody>
      </p:sp>
    </p:spTree>
    <p:extLst>
      <p:ext uri="{BB962C8B-B14F-4D97-AF65-F5344CB8AC3E}">
        <p14:creationId xmlns:p14="http://schemas.microsoft.com/office/powerpoint/2010/main" val="1445296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3709" y="-1564"/>
            <a:ext cx="2975849" cy="461345"/>
          </a:xfrm>
          <a:prstGeom prst="rect">
            <a:avLst/>
          </a:prstGeom>
          <a:noFill/>
          <a:ln w="9525">
            <a:noFill/>
            <a:miter lim="800000"/>
            <a:headEnd/>
            <a:tailEnd/>
          </a:ln>
        </p:spPr>
        <p:txBody>
          <a:bodyPr wrap="none" lIns="89913" tIns="44956" rIns="89913" bIns="44956" anchor="ctr"/>
          <a:lstStyle/>
          <a:p>
            <a:endParaRPr lang="en-US"/>
          </a:p>
        </p:txBody>
      </p:sp>
      <p:sp>
        <p:nvSpPr>
          <p:cNvPr id="28675" name="Rectangle 3"/>
          <p:cNvSpPr>
            <a:spLocks noChangeArrowheads="1"/>
          </p:cNvSpPr>
          <p:nvPr/>
        </p:nvSpPr>
        <p:spPr bwMode="auto">
          <a:xfrm>
            <a:off x="-3115" y="-1564"/>
            <a:ext cx="2972735" cy="461345"/>
          </a:xfrm>
          <a:prstGeom prst="rect">
            <a:avLst/>
          </a:prstGeom>
          <a:noFill/>
          <a:ln w="9525">
            <a:noFill/>
            <a:miter lim="800000"/>
            <a:headEnd/>
            <a:tailEnd/>
          </a:ln>
        </p:spPr>
        <p:txBody>
          <a:bodyPr wrap="none" lIns="89913" tIns="44956" rIns="89913" bIns="44956" anchor="ctr"/>
          <a:lstStyle/>
          <a:p>
            <a:endParaRPr lang="en-US"/>
          </a:p>
        </p:txBody>
      </p:sp>
      <p:sp>
        <p:nvSpPr>
          <p:cNvPr id="28676" name="Rectangle 6"/>
          <p:cNvSpPr>
            <a:spLocks noGrp="1" noRot="1" noChangeAspect="1" noChangeArrowheads="1" noTextEdit="1"/>
          </p:cNvSpPr>
          <p:nvPr>
            <p:ph type="sldImg"/>
          </p:nvPr>
        </p:nvSpPr>
        <p:spPr>
          <a:ln/>
        </p:spPr>
      </p:sp>
      <p:sp>
        <p:nvSpPr>
          <p:cNvPr id="28677" name="Rectangle 7"/>
          <p:cNvSpPr>
            <a:spLocks noGrp="1" noChangeArrowheads="1"/>
          </p:cNvSpPr>
          <p:nvPr>
            <p:ph type="body" idx="1"/>
          </p:nvPr>
        </p:nvSpPr>
        <p:spPr>
          <a:noFill/>
          <a:ln/>
        </p:spPr>
        <p:txBody>
          <a:bodyPr/>
          <a:lstStyle/>
          <a:p>
            <a:pPr eaLnBrk="1" hangingPunct="1"/>
            <a:r>
              <a:rPr lang="en-US" smtClean="0"/>
              <a:t>Guidelines for Using Subqueries</a:t>
            </a:r>
          </a:p>
          <a:p>
            <a:pPr lvl="2" eaLnBrk="1" hangingPunct="1"/>
            <a:r>
              <a:rPr lang="en-US" smtClean="0"/>
              <a:t>A subquery must be</a:t>
            </a:r>
            <a:r>
              <a:rPr lang="en-US" smtClean="0">
                <a:latin typeface="Times" pitchFamily="18" charset="0"/>
              </a:rPr>
              <a:t> enclosed in parentheses.</a:t>
            </a:r>
          </a:p>
          <a:p>
            <a:pPr lvl="2" eaLnBrk="1" hangingPunct="1"/>
            <a:r>
              <a:rPr lang="en-US" smtClean="0"/>
              <a:t>Place the subquery on the right side of the comparison condition for readability.</a:t>
            </a:r>
          </a:p>
          <a:p>
            <a:pPr lvl="2" eaLnBrk="1" hangingPunct="1">
              <a:lnSpc>
                <a:spcPct val="105000"/>
              </a:lnSpc>
              <a:spcBef>
                <a:spcPct val="30000"/>
              </a:spcBef>
            </a:pPr>
            <a:r>
              <a:rPr lang="en-US" smtClean="0"/>
              <a:t>With Oracle8</a:t>
            </a:r>
            <a:r>
              <a:rPr lang="en-US" i="1" smtClean="0"/>
              <a:t>i</a:t>
            </a:r>
            <a:r>
              <a:rPr lang="en-US" smtClean="0"/>
              <a:t> and later releases, an </a:t>
            </a:r>
            <a:r>
              <a:rPr lang="en-US" smtClean="0">
                <a:latin typeface="Courier New" pitchFamily="49" charset="0"/>
              </a:rPr>
              <a:t>ORDER</a:t>
            </a:r>
            <a:r>
              <a:rPr lang="en-US" smtClean="0"/>
              <a:t> </a:t>
            </a:r>
            <a:r>
              <a:rPr lang="en-US" smtClean="0">
                <a:latin typeface="Courier New" pitchFamily="49" charset="0"/>
              </a:rPr>
              <a:t>BY</a:t>
            </a:r>
            <a:r>
              <a:rPr lang="en-US" smtClean="0"/>
              <a:t> clause can be used and is required in the subquery to perform Top-N analysis.</a:t>
            </a:r>
          </a:p>
          <a:p>
            <a:pPr lvl="3" eaLnBrk="1" hangingPunct="1">
              <a:lnSpc>
                <a:spcPct val="95000"/>
              </a:lnSpc>
              <a:spcBef>
                <a:spcPct val="30000"/>
              </a:spcBef>
            </a:pPr>
            <a:r>
              <a:rPr lang="en-US" smtClean="0"/>
              <a:t>Prior to Oracle8</a:t>
            </a:r>
            <a:r>
              <a:rPr lang="en-US" i="1" smtClean="0"/>
              <a:t>i</a:t>
            </a:r>
            <a:r>
              <a:rPr lang="en-US" smtClean="0"/>
              <a:t>, however, subqueries could not contain an </a:t>
            </a:r>
            <a:r>
              <a:rPr lang="en-US" smtClean="0">
                <a:latin typeface="Courier New" pitchFamily="49" charset="0"/>
              </a:rPr>
              <a:t>ORDER</a:t>
            </a:r>
            <a:r>
              <a:rPr lang="en-US" smtClean="0"/>
              <a:t> </a:t>
            </a:r>
            <a:r>
              <a:rPr lang="en-US" smtClean="0">
                <a:latin typeface="Courier New" pitchFamily="49" charset="0"/>
              </a:rPr>
              <a:t>BY</a:t>
            </a:r>
            <a:r>
              <a:rPr lang="en-US" smtClean="0"/>
              <a:t> clause. Only one </a:t>
            </a:r>
            <a:r>
              <a:rPr lang="en-US" smtClean="0">
                <a:latin typeface="Courier New" pitchFamily="49" charset="0"/>
              </a:rPr>
              <a:t>ORDER</a:t>
            </a:r>
            <a:r>
              <a:rPr lang="en-US" smtClean="0"/>
              <a:t> </a:t>
            </a:r>
            <a:r>
              <a:rPr lang="en-US" smtClean="0">
                <a:latin typeface="Courier New" pitchFamily="49" charset="0"/>
              </a:rPr>
              <a:t>BY</a:t>
            </a:r>
            <a:r>
              <a:rPr lang="en-US" smtClean="0"/>
              <a:t> clause could be used for a </a:t>
            </a:r>
            <a:r>
              <a:rPr lang="en-US" smtClean="0">
                <a:latin typeface="Courier New" pitchFamily="49" charset="0"/>
              </a:rPr>
              <a:t>SELECT</a:t>
            </a:r>
            <a:r>
              <a:rPr lang="en-US" smtClean="0"/>
              <a:t> statement; if specified, it had to be the last clause in the main </a:t>
            </a:r>
            <a:r>
              <a:rPr lang="en-US" smtClean="0">
                <a:latin typeface="Courier New" pitchFamily="49" charset="0"/>
              </a:rPr>
              <a:t>SELECT</a:t>
            </a:r>
            <a:r>
              <a:rPr lang="en-US" smtClean="0"/>
              <a:t> statement.</a:t>
            </a:r>
          </a:p>
          <a:p>
            <a:pPr lvl="2" eaLnBrk="1" hangingPunct="1"/>
            <a:r>
              <a:rPr lang="en-US" smtClean="0"/>
              <a:t>Two classes of comparison conditions are used in subqueries: single-row operators and </a:t>
            </a:r>
            <a:br>
              <a:rPr lang="en-US" smtClean="0"/>
            </a:br>
            <a:r>
              <a:rPr lang="en-US" smtClean="0"/>
              <a:t>multiple-row operators.</a:t>
            </a:r>
          </a:p>
        </p:txBody>
      </p:sp>
    </p:spTree>
    <p:extLst>
      <p:ext uri="{BB962C8B-B14F-4D97-AF65-F5344CB8AC3E}">
        <p14:creationId xmlns:p14="http://schemas.microsoft.com/office/powerpoint/2010/main" val="2702806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5267" y="-3127"/>
            <a:ext cx="2972734" cy="459780"/>
          </a:xfrm>
          <a:prstGeom prst="rect">
            <a:avLst/>
          </a:prstGeom>
          <a:noFill/>
          <a:ln w="9525">
            <a:noFill/>
            <a:miter lim="800000"/>
            <a:headEnd/>
            <a:tailEnd/>
          </a:ln>
        </p:spPr>
        <p:txBody>
          <a:bodyPr wrap="none" lIns="89913" tIns="44956" rIns="89913" bIns="44956" anchor="ctr"/>
          <a:lstStyle/>
          <a:p>
            <a:endParaRPr lang="en-US"/>
          </a:p>
        </p:txBody>
      </p:sp>
      <p:sp>
        <p:nvSpPr>
          <p:cNvPr id="29699" name="Rectangle 3"/>
          <p:cNvSpPr>
            <a:spLocks noChangeArrowheads="1"/>
          </p:cNvSpPr>
          <p:nvPr/>
        </p:nvSpPr>
        <p:spPr bwMode="auto">
          <a:xfrm>
            <a:off x="-1557" y="-3127"/>
            <a:ext cx="2969620" cy="459780"/>
          </a:xfrm>
          <a:prstGeom prst="rect">
            <a:avLst/>
          </a:prstGeom>
          <a:noFill/>
          <a:ln w="9525">
            <a:noFill/>
            <a:miter lim="800000"/>
            <a:headEnd/>
            <a:tailEnd/>
          </a:ln>
        </p:spPr>
        <p:txBody>
          <a:bodyPr wrap="none" lIns="89913" tIns="44956" rIns="89913" bIns="44956" anchor="ctr"/>
          <a:lstStyle/>
          <a:p>
            <a:endParaRPr lang="en-US"/>
          </a:p>
        </p:txBody>
      </p:sp>
      <p:sp>
        <p:nvSpPr>
          <p:cNvPr id="29700" name="Rectangle 6"/>
          <p:cNvSpPr>
            <a:spLocks noGrp="1" noRot="1" noChangeAspect="1" noChangeArrowheads="1" noTextEdit="1"/>
          </p:cNvSpPr>
          <p:nvPr>
            <p:ph type="sldImg"/>
          </p:nvPr>
        </p:nvSpPr>
        <p:spPr>
          <a:ln/>
        </p:spPr>
      </p:sp>
      <p:sp>
        <p:nvSpPr>
          <p:cNvPr id="29701" name="Rectangle 7"/>
          <p:cNvSpPr>
            <a:spLocks noGrp="1" noChangeArrowheads="1"/>
          </p:cNvSpPr>
          <p:nvPr>
            <p:ph type="body" idx="1"/>
          </p:nvPr>
        </p:nvSpPr>
        <p:spPr>
          <a:noFill/>
          <a:ln/>
        </p:spPr>
        <p:txBody>
          <a:bodyPr/>
          <a:lstStyle/>
          <a:p>
            <a:pPr eaLnBrk="1" hangingPunct="1"/>
            <a:r>
              <a:rPr lang="en-US" smtClean="0"/>
              <a:t>Types of Subqueries</a:t>
            </a:r>
          </a:p>
          <a:p>
            <a:pPr lvl="2" eaLnBrk="1" hangingPunct="1">
              <a:buClr>
                <a:schemeClr val="tx1"/>
              </a:buClr>
            </a:pPr>
            <a:r>
              <a:rPr lang="en-US" smtClean="0">
                <a:solidFill>
                  <a:schemeClr val="tx1"/>
                </a:solidFill>
              </a:rPr>
              <a:t>Single-row subqueries: Queries that return only one row from the inner </a:t>
            </a:r>
            <a:r>
              <a:rPr lang="en-US" smtClean="0">
                <a:solidFill>
                  <a:schemeClr val="tx1"/>
                </a:solidFill>
                <a:latin typeface="Courier New" pitchFamily="49" charset="0"/>
              </a:rPr>
              <a:t>SELECT</a:t>
            </a:r>
            <a:r>
              <a:rPr lang="en-US" smtClean="0">
                <a:solidFill>
                  <a:schemeClr val="tx1"/>
                </a:solidFill>
              </a:rPr>
              <a:t> statement</a:t>
            </a:r>
          </a:p>
          <a:p>
            <a:pPr lvl="2" eaLnBrk="1" hangingPunct="1">
              <a:buClr>
                <a:schemeClr val="tx1"/>
              </a:buClr>
            </a:pPr>
            <a:r>
              <a:rPr lang="en-US" smtClean="0">
                <a:solidFill>
                  <a:schemeClr val="tx1"/>
                </a:solidFill>
              </a:rPr>
              <a:t>Multiple-row subqueries: Queries that return more than one row from the inner </a:t>
            </a:r>
            <a:r>
              <a:rPr lang="en-US" smtClean="0">
                <a:solidFill>
                  <a:schemeClr val="tx1"/>
                </a:solidFill>
                <a:latin typeface="Courier New" pitchFamily="49" charset="0"/>
              </a:rPr>
              <a:t>SELECT</a:t>
            </a:r>
            <a:r>
              <a:rPr lang="en-US" smtClean="0">
                <a:solidFill>
                  <a:schemeClr val="tx1"/>
                </a:solidFill>
              </a:rPr>
              <a:t> statement</a:t>
            </a:r>
          </a:p>
          <a:p>
            <a:pPr lvl="1" eaLnBrk="1" hangingPunct="1"/>
            <a:r>
              <a:rPr lang="en-US" b="1" smtClean="0">
                <a:solidFill>
                  <a:schemeClr val="tx1"/>
                </a:solidFill>
              </a:rPr>
              <a:t>Note:</a:t>
            </a:r>
            <a:r>
              <a:rPr lang="en-US" smtClean="0">
                <a:solidFill>
                  <a:schemeClr val="tx1"/>
                </a:solidFill>
              </a:rPr>
              <a:t> There are also multiple-column subqueries, which are queries that return more than one column from the inner </a:t>
            </a:r>
            <a:r>
              <a:rPr lang="en-US" smtClean="0">
                <a:solidFill>
                  <a:schemeClr val="tx1"/>
                </a:solidFill>
                <a:latin typeface="Courier New" pitchFamily="49" charset="0"/>
              </a:rPr>
              <a:t>SELECT</a:t>
            </a:r>
            <a:r>
              <a:rPr lang="en-US" smtClean="0">
                <a:solidFill>
                  <a:schemeClr val="tx1"/>
                </a:solidFill>
              </a:rPr>
              <a:t> statement. These are covered in the </a:t>
            </a:r>
            <a:r>
              <a:rPr lang="en-US" i="1" smtClean="0">
                <a:solidFill>
                  <a:schemeClr val="tx1"/>
                </a:solidFill>
              </a:rPr>
              <a:t>Oracle Database 10g: SQL Fundamentals II</a:t>
            </a:r>
            <a:r>
              <a:rPr lang="en-US" smtClean="0">
                <a:solidFill>
                  <a:schemeClr val="tx1"/>
                </a:solidFill>
              </a:rPr>
              <a:t> course.</a:t>
            </a:r>
          </a:p>
        </p:txBody>
      </p:sp>
    </p:spTree>
    <p:extLst>
      <p:ext uri="{BB962C8B-B14F-4D97-AF65-F5344CB8AC3E}">
        <p14:creationId xmlns:p14="http://schemas.microsoft.com/office/powerpoint/2010/main" val="342726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Rot="1" noChangeAspect="1" noChangeArrowheads="1" noTextEdit="1"/>
          </p:cNvSpPr>
          <p:nvPr>
            <p:ph type="sldImg"/>
          </p:nvPr>
        </p:nvSpPr>
        <p:spPr>
          <a:ln/>
        </p:spPr>
      </p:sp>
      <p:sp>
        <p:nvSpPr>
          <p:cNvPr id="30723" name="Rectangle 10"/>
          <p:cNvSpPr>
            <a:spLocks noGrp="1" noChangeArrowheads="1"/>
          </p:cNvSpPr>
          <p:nvPr>
            <p:ph type="body" idx="1"/>
          </p:nvPr>
        </p:nvSpPr>
        <p:spPr>
          <a:noFill/>
          <a:ln/>
        </p:spPr>
        <p:txBody>
          <a:bodyPr/>
          <a:lstStyle/>
          <a:p>
            <a:pPr eaLnBrk="1" hangingPunct="1"/>
            <a:r>
              <a:rPr lang="en-US" dirty="0" smtClean="0"/>
              <a:t>Single-Row </a:t>
            </a:r>
            <a:r>
              <a:rPr lang="en-US" dirty="0" err="1" smtClean="0"/>
              <a:t>Subqueries</a:t>
            </a:r>
            <a:endParaRPr lang="en-US" dirty="0" smtClean="0"/>
          </a:p>
          <a:p>
            <a:pPr lvl="1" eaLnBrk="1" hangingPunct="1"/>
            <a:r>
              <a:rPr lang="en-US" dirty="0" smtClean="0">
                <a:solidFill>
                  <a:schemeClr val="tx1"/>
                </a:solidFill>
              </a:rPr>
              <a:t>A single-row </a:t>
            </a:r>
            <a:r>
              <a:rPr lang="en-US" dirty="0" err="1" smtClean="0">
                <a:solidFill>
                  <a:schemeClr val="tx1"/>
                </a:solidFill>
              </a:rPr>
              <a:t>subquery</a:t>
            </a:r>
            <a:r>
              <a:rPr lang="en-US" dirty="0" smtClean="0">
                <a:solidFill>
                  <a:schemeClr val="tx1"/>
                </a:solidFill>
              </a:rPr>
              <a:t> is one that returns one row from the inner </a:t>
            </a:r>
            <a:r>
              <a:rPr lang="en-US" dirty="0" smtClean="0">
                <a:solidFill>
                  <a:schemeClr val="tx1"/>
                </a:solidFill>
                <a:latin typeface="Courier New" pitchFamily="49" charset="0"/>
              </a:rPr>
              <a:t>SELECT</a:t>
            </a:r>
            <a:r>
              <a:rPr lang="en-US" dirty="0" smtClean="0">
                <a:solidFill>
                  <a:schemeClr val="tx1"/>
                </a:solidFill>
              </a:rPr>
              <a:t> statement. This type of </a:t>
            </a:r>
            <a:r>
              <a:rPr lang="en-US" dirty="0" err="1" smtClean="0">
                <a:solidFill>
                  <a:schemeClr val="tx1"/>
                </a:solidFill>
              </a:rPr>
              <a:t>subquery</a:t>
            </a:r>
            <a:r>
              <a:rPr lang="en-US" dirty="0" smtClean="0">
                <a:solidFill>
                  <a:schemeClr val="tx1"/>
                </a:solidFill>
              </a:rPr>
              <a:t> uses a single-row operator. The slide gives a list of single-row operators. </a:t>
            </a:r>
          </a:p>
          <a:p>
            <a:pPr lvl="1" eaLnBrk="1" hangingPunct="1"/>
            <a:r>
              <a:rPr lang="en-US" b="1" dirty="0" smtClean="0">
                <a:solidFill>
                  <a:schemeClr val="tx1"/>
                </a:solidFill>
              </a:rPr>
              <a:t>Example</a:t>
            </a:r>
          </a:p>
          <a:p>
            <a:pPr lvl="1" eaLnBrk="1" hangingPunct="1"/>
            <a:r>
              <a:rPr lang="en-US" dirty="0" smtClean="0">
                <a:solidFill>
                  <a:schemeClr val="tx1"/>
                </a:solidFill>
              </a:rPr>
              <a:t>Display the employees whose job ID is the same as that of employee 141: </a:t>
            </a:r>
            <a:endParaRPr lang="en-US" dirty="0" smtClean="0">
              <a:solidFill>
                <a:schemeClr val="tx1"/>
              </a:solidFill>
              <a:latin typeface="Courier New" pitchFamily="49" charset="0"/>
            </a:endParaRPr>
          </a:p>
          <a:p>
            <a:pPr eaLnBrk="1" hangingPunct="1">
              <a:spcBef>
                <a:spcPct val="0"/>
              </a:spcBef>
            </a:pPr>
            <a:r>
              <a:rPr lang="en-US" dirty="0" smtClean="0">
                <a:latin typeface="Courier New" pitchFamily="49" charset="0"/>
              </a:rPr>
              <a:t> </a:t>
            </a:r>
            <a:r>
              <a:rPr lang="en-US" sz="1100" dirty="0" smtClean="0">
                <a:latin typeface="Courier New" pitchFamily="49" charset="0"/>
              </a:rPr>
              <a:t>  SELECT </a:t>
            </a:r>
            <a:r>
              <a:rPr lang="en-US" sz="1100" dirty="0" err="1" smtClean="0">
                <a:latin typeface="Courier New" pitchFamily="49" charset="0"/>
              </a:rPr>
              <a:t>last_name</a:t>
            </a:r>
            <a:r>
              <a:rPr lang="en-US" sz="1100" dirty="0" smtClean="0">
                <a:latin typeface="Courier New" pitchFamily="49" charset="0"/>
              </a:rPr>
              <a:t>, </a:t>
            </a:r>
            <a:r>
              <a:rPr lang="en-US" sz="1100" dirty="0" err="1" smtClean="0">
                <a:latin typeface="Courier New" pitchFamily="49" charset="0"/>
              </a:rPr>
              <a:t>job_id</a:t>
            </a:r>
            <a:endParaRPr lang="en-US" sz="1100" dirty="0" smtClean="0">
              <a:latin typeface="Courier New" pitchFamily="49" charset="0"/>
            </a:endParaRPr>
          </a:p>
          <a:p>
            <a:pPr eaLnBrk="1" hangingPunct="1">
              <a:spcBef>
                <a:spcPct val="0"/>
              </a:spcBef>
            </a:pPr>
            <a:r>
              <a:rPr lang="en-US" sz="1100" dirty="0" smtClean="0">
                <a:latin typeface="Courier New" pitchFamily="49" charset="0"/>
              </a:rPr>
              <a:t>   FROM   employees</a:t>
            </a:r>
          </a:p>
          <a:p>
            <a:pPr eaLnBrk="1" hangingPunct="1">
              <a:spcBef>
                <a:spcPct val="0"/>
              </a:spcBef>
            </a:pPr>
            <a:r>
              <a:rPr lang="en-US" sz="1100" dirty="0" smtClean="0">
                <a:latin typeface="Courier New" pitchFamily="49" charset="0"/>
              </a:rPr>
              <a:t>   WHERE  </a:t>
            </a:r>
            <a:r>
              <a:rPr lang="en-US" sz="1100" dirty="0" err="1" smtClean="0">
                <a:latin typeface="Courier New" pitchFamily="49" charset="0"/>
              </a:rPr>
              <a:t>job_id</a:t>
            </a:r>
            <a:r>
              <a:rPr lang="en-US" sz="1100" dirty="0" smtClean="0">
                <a:latin typeface="Courier New" pitchFamily="49" charset="0"/>
              </a:rPr>
              <a:t> =</a:t>
            </a:r>
          </a:p>
          <a:p>
            <a:pPr eaLnBrk="1" hangingPunct="1">
              <a:spcBef>
                <a:spcPct val="0"/>
              </a:spcBef>
            </a:pPr>
            <a:r>
              <a:rPr lang="en-US" sz="1100" dirty="0" smtClean="0">
                <a:latin typeface="Courier New" pitchFamily="49" charset="0"/>
              </a:rPr>
              <a:t>                   (SELECT </a:t>
            </a:r>
            <a:r>
              <a:rPr lang="en-US" sz="1100" dirty="0" err="1" smtClean="0">
                <a:latin typeface="Courier New" pitchFamily="49" charset="0"/>
              </a:rPr>
              <a:t>job_id</a:t>
            </a:r>
            <a:endParaRPr lang="en-US" sz="1100" dirty="0" smtClean="0">
              <a:latin typeface="Courier New" pitchFamily="49" charset="0"/>
            </a:endParaRPr>
          </a:p>
          <a:p>
            <a:pPr eaLnBrk="1" hangingPunct="1">
              <a:spcBef>
                <a:spcPct val="0"/>
              </a:spcBef>
            </a:pPr>
            <a:r>
              <a:rPr lang="en-US" sz="1100" dirty="0" smtClean="0">
                <a:latin typeface="Courier New" pitchFamily="49" charset="0"/>
              </a:rPr>
              <a:t>                    FROM   employees</a:t>
            </a:r>
          </a:p>
          <a:p>
            <a:pPr eaLnBrk="1" hangingPunct="1">
              <a:spcBef>
                <a:spcPct val="0"/>
              </a:spcBef>
            </a:pPr>
            <a:r>
              <a:rPr lang="en-US" sz="1100" dirty="0" smtClean="0">
                <a:latin typeface="Courier New" pitchFamily="49" charset="0"/>
              </a:rPr>
              <a:t>                    WHERE  </a:t>
            </a:r>
            <a:r>
              <a:rPr lang="en-US" sz="1100" dirty="0" err="1" smtClean="0">
                <a:latin typeface="Courier New" pitchFamily="49" charset="0"/>
              </a:rPr>
              <a:t>employee_id</a:t>
            </a:r>
            <a:r>
              <a:rPr lang="en-US" sz="1100" dirty="0" smtClean="0">
                <a:latin typeface="Courier New" pitchFamily="49" charset="0"/>
              </a:rPr>
              <a:t> = 141);</a:t>
            </a:r>
          </a:p>
        </p:txBody>
      </p:sp>
      <p:sp>
        <p:nvSpPr>
          <p:cNvPr id="30724" name="Rectangle 3"/>
          <p:cNvSpPr>
            <a:spLocks noChangeArrowheads="1"/>
          </p:cNvSpPr>
          <p:nvPr/>
        </p:nvSpPr>
        <p:spPr bwMode="auto">
          <a:xfrm>
            <a:off x="3885267" y="-3127"/>
            <a:ext cx="2972734" cy="459780"/>
          </a:xfrm>
          <a:prstGeom prst="rect">
            <a:avLst/>
          </a:prstGeom>
          <a:noFill/>
          <a:ln w="9525">
            <a:noFill/>
            <a:miter lim="800000"/>
            <a:headEnd/>
            <a:tailEnd/>
          </a:ln>
        </p:spPr>
        <p:txBody>
          <a:bodyPr wrap="none" lIns="89913" tIns="44956" rIns="89913" bIns="44956" anchor="ctr"/>
          <a:lstStyle/>
          <a:p>
            <a:endParaRPr lang="en-US"/>
          </a:p>
        </p:txBody>
      </p:sp>
      <p:sp>
        <p:nvSpPr>
          <p:cNvPr id="30725" name="Rectangle 4"/>
          <p:cNvSpPr>
            <a:spLocks noChangeArrowheads="1"/>
          </p:cNvSpPr>
          <p:nvPr/>
        </p:nvSpPr>
        <p:spPr bwMode="auto">
          <a:xfrm>
            <a:off x="-1557" y="-3127"/>
            <a:ext cx="2969620" cy="459780"/>
          </a:xfrm>
          <a:prstGeom prst="rect">
            <a:avLst/>
          </a:prstGeom>
          <a:noFill/>
          <a:ln w="9525">
            <a:noFill/>
            <a:miter lim="800000"/>
            <a:headEnd/>
            <a:tailEnd/>
          </a:ln>
        </p:spPr>
        <p:txBody>
          <a:bodyPr wrap="none" lIns="89913" tIns="44956" rIns="89913" bIns="44956" anchor="ctr"/>
          <a:lstStyle/>
          <a:p>
            <a:endParaRPr lang="en-US"/>
          </a:p>
        </p:txBody>
      </p:sp>
      <p:sp>
        <p:nvSpPr>
          <p:cNvPr id="30726" name="Rectangle 6"/>
          <p:cNvSpPr>
            <a:spLocks noChangeArrowheads="1"/>
          </p:cNvSpPr>
          <p:nvPr/>
        </p:nvSpPr>
        <p:spPr bwMode="auto">
          <a:xfrm>
            <a:off x="652477" y="5845779"/>
            <a:ext cx="5663611" cy="1252667"/>
          </a:xfrm>
          <a:prstGeom prst="rect">
            <a:avLst/>
          </a:prstGeom>
          <a:noFill/>
          <a:ln w="9525">
            <a:noFill/>
            <a:miter lim="800000"/>
            <a:headEnd/>
            <a:tailEnd/>
          </a:ln>
        </p:spPr>
        <p:txBody>
          <a:bodyPr wrap="none" lIns="89913" tIns="44956" rIns="89913" bIns="44956" anchor="ctr"/>
          <a:lstStyle/>
          <a:p>
            <a:endParaRPr lang="en-US"/>
          </a:p>
        </p:txBody>
      </p:sp>
      <p:sp>
        <p:nvSpPr>
          <p:cNvPr id="30727" name="Rectangle 7"/>
          <p:cNvSpPr>
            <a:spLocks noChangeArrowheads="1"/>
          </p:cNvSpPr>
          <p:nvPr/>
        </p:nvSpPr>
        <p:spPr bwMode="auto">
          <a:xfrm>
            <a:off x="649362" y="7218865"/>
            <a:ext cx="5676069" cy="1141632"/>
          </a:xfrm>
          <a:prstGeom prst="rect">
            <a:avLst/>
          </a:prstGeom>
          <a:noFill/>
          <a:ln w="9525">
            <a:noFill/>
            <a:miter lim="800000"/>
            <a:headEnd/>
            <a:tailEnd/>
          </a:ln>
        </p:spPr>
        <p:txBody>
          <a:bodyPr wrap="none" lIns="89913" tIns="44956" rIns="89913" bIns="44956" anchor="ctr"/>
          <a:lstStyle/>
          <a:p>
            <a:endParaRPr lang="en-US"/>
          </a:p>
        </p:txBody>
      </p:sp>
      <p:pic>
        <p:nvPicPr>
          <p:cNvPr id="30728" name="Picture 8"/>
          <p:cNvPicPr>
            <a:picLocks noChangeAspect="1" noChangeArrowheads="1"/>
          </p:cNvPicPr>
          <p:nvPr/>
        </p:nvPicPr>
        <p:blipFill>
          <a:blip r:embed="rId3"/>
          <a:srcRect/>
          <a:stretch>
            <a:fillRect/>
          </a:stretch>
        </p:blipFill>
        <p:spPr bwMode="gray">
          <a:xfrm>
            <a:off x="744351" y="7206354"/>
            <a:ext cx="5414457" cy="1110354"/>
          </a:xfrm>
          <a:prstGeom prst="rect">
            <a:avLst/>
          </a:prstGeom>
          <a:noFill/>
          <a:ln w="25400">
            <a:noFill/>
            <a:miter lim="800000"/>
            <a:headEnd type="none" w="sm" len="sm"/>
            <a:tailEnd type="none" w="sm" len="sm"/>
          </a:ln>
        </p:spPr>
      </p:pic>
    </p:spTree>
    <p:extLst>
      <p:ext uri="{BB962C8B-B14F-4D97-AF65-F5344CB8AC3E}">
        <p14:creationId xmlns:p14="http://schemas.microsoft.com/office/powerpoint/2010/main" val="2735057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Rot="1" noChangeAspect="1" noChangeArrowheads="1" noTextEdit="1"/>
          </p:cNvSpPr>
          <p:nvPr>
            <p:ph type="sldImg"/>
          </p:nvPr>
        </p:nvSpPr>
        <p:spPr>
          <a:ln/>
        </p:spPr>
      </p:sp>
      <p:sp>
        <p:nvSpPr>
          <p:cNvPr id="31747" name="Rectangle 5"/>
          <p:cNvSpPr>
            <a:spLocks noGrp="1" noChangeArrowheads="1"/>
          </p:cNvSpPr>
          <p:nvPr>
            <p:ph type="body" idx="1"/>
          </p:nvPr>
        </p:nvSpPr>
        <p:spPr>
          <a:noFill/>
          <a:ln/>
        </p:spPr>
        <p:txBody>
          <a:bodyPr/>
          <a:lstStyle/>
          <a:p>
            <a:pPr eaLnBrk="1" hangingPunct="1"/>
            <a:r>
              <a:rPr lang="en-US" dirty="0" smtClean="0"/>
              <a:t>Executing Single-Row </a:t>
            </a:r>
            <a:r>
              <a:rPr lang="en-US" dirty="0" err="1" smtClean="0"/>
              <a:t>Subqueries</a:t>
            </a:r>
            <a:endParaRPr lang="en-US" dirty="0" smtClean="0"/>
          </a:p>
          <a:p>
            <a:pPr lvl="1" eaLnBrk="1" hangingPunct="1"/>
            <a:r>
              <a:rPr lang="en-US" dirty="0" smtClean="0"/>
              <a:t>A </a:t>
            </a:r>
            <a:r>
              <a:rPr lang="en-US" dirty="0" smtClean="0">
                <a:latin typeface="Courier New" pitchFamily="49" charset="0"/>
              </a:rPr>
              <a:t>SELECT</a:t>
            </a:r>
            <a:r>
              <a:rPr lang="en-US" dirty="0" smtClean="0"/>
              <a:t> statement can be considered as a query block. The example in the slide displays employees whose job ID is the same as that of employee 141 and whose salary is greater than that of employee 143.</a:t>
            </a:r>
          </a:p>
          <a:p>
            <a:pPr lvl="1" eaLnBrk="1" hangingPunct="1"/>
            <a:r>
              <a:rPr lang="en-US" dirty="0" smtClean="0"/>
              <a:t>The example consists of three query blocks: the outer query and two inner queries. The inner query blocks are executed first, producing the query results </a:t>
            </a:r>
            <a:r>
              <a:rPr lang="en-US" dirty="0" smtClean="0">
                <a:latin typeface="Courier New" pitchFamily="49" charset="0"/>
              </a:rPr>
              <a:t>ST_CLERK</a:t>
            </a:r>
            <a:r>
              <a:rPr lang="en-US" dirty="0" smtClean="0"/>
              <a:t> and </a:t>
            </a:r>
            <a:r>
              <a:rPr lang="en-US" dirty="0" smtClean="0">
                <a:latin typeface="Courier New" pitchFamily="49" charset="0"/>
              </a:rPr>
              <a:t>2600</a:t>
            </a:r>
            <a:r>
              <a:rPr lang="en-US" dirty="0" smtClean="0"/>
              <a:t>, respectively. The outer query block is then processed and uses the values that were returned by the inner queries to complete its search conditions. </a:t>
            </a:r>
          </a:p>
          <a:p>
            <a:pPr lvl="1" eaLnBrk="1" hangingPunct="1"/>
            <a:r>
              <a:rPr lang="en-US" dirty="0" smtClean="0"/>
              <a:t>Both inner queries return single values (</a:t>
            </a:r>
            <a:r>
              <a:rPr lang="en-US" dirty="0" smtClean="0">
                <a:latin typeface="Courier New" pitchFamily="49" charset="0"/>
              </a:rPr>
              <a:t>ST_CLERK</a:t>
            </a:r>
            <a:r>
              <a:rPr lang="en-US" dirty="0" smtClean="0"/>
              <a:t> and </a:t>
            </a:r>
            <a:r>
              <a:rPr lang="en-US" dirty="0" smtClean="0">
                <a:latin typeface="Courier New" pitchFamily="49" charset="0"/>
              </a:rPr>
              <a:t>2600</a:t>
            </a:r>
            <a:r>
              <a:rPr lang="en-US" dirty="0" smtClean="0"/>
              <a:t>, respectively), so this SQL statement is called a single-row </a:t>
            </a:r>
            <a:r>
              <a:rPr lang="en-US" dirty="0" err="1" smtClean="0"/>
              <a:t>subquery</a:t>
            </a:r>
            <a:r>
              <a:rPr lang="en-US" dirty="0" smtClean="0"/>
              <a:t>.</a:t>
            </a:r>
          </a:p>
          <a:p>
            <a:pPr lvl="1" eaLnBrk="1" hangingPunct="1"/>
            <a:r>
              <a:rPr lang="en-US" b="1" dirty="0" smtClean="0"/>
              <a:t>Note:</a:t>
            </a:r>
            <a:r>
              <a:rPr lang="en-US" dirty="0" smtClean="0"/>
              <a:t> The outer and inner queries can get data from different tables.</a:t>
            </a:r>
          </a:p>
        </p:txBody>
      </p:sp>
    </p:spTree>
    <p:extLst>
      <p:ext uri="{BB962C8B-B14F-4D97-AF65-F5344CB8AC3E}">
        <p14:creationId xmlns:p14="http://schemas.microsoft.com/office/powerpoint/2010/main" val="4090597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Rot="1" noChangeAspect="1" noChangeArrowheads="1" noTextEdit="1"/>
          </p:cNvSpPr>
          <p:nvPr>
            <p:ph type="sldImg"/>
          </p:nvPr>
        </p:nvSpPr>
        <p:spPr>
          <a:ln/>
        </p:spPr>
      </p:sp>
      <p:sp>
        <p:nvSpPr>
          <p:cNvPr id="31747" name="Rectangle 5"/>
          <p:cNvSpPr>
            <a:spLocks noGrp="1" noChangeArrowheads="1"/>
          </p:cNvSpPr>
          <p:nvPr>
            <p:ph type="body" idx="1"/>
          </p:nvPr>
        </p:nvSpPr>
        <p:spPr>
          <a:noFill/>
          <a:ln/>
        </p:spPr>
        <p:txBody>
          <a:bodyPr/>
          <a:lstStyle/>
          <a:p>
            <a:pPr eaLnBrk="1" hangingPunct="1"/>
            <a:r>
              <a:rPr lang="en-US" dirty="0" smtClean="0"/>
              <a:t>Executing Single-Row </a:t>
            </a:r>
            <a:r>
              <a:rPr lang="en-US" dirty="0" err="1" smtClean="0"/>
              <a:t>Subqueries</a:t>
            </a:r>
            <a:endParaRPr lang="en-US" dirty="0" smtClean="0"/>
          </a:p>
          <a:p>
            <a:pPr lvl="1" eaLnBrk="1" hangingPunct="1"/>
            <a:r>
              <a:rPr lang="en-US" dirty="0" smtClean="0"/>
              <a:t>A </a:t>
            </a:r>
            <a:r>
              <a:rPr lang="en-US" dirty="0" smtClean="0">
                <a:latin typeface="Courier New" pitchFamily="49" charset="0"/>
              </a:rPr>
              <a:t>SELECT</a:t>
            </a:r>
            <a:r>
              <a:rPr lang="en-US" dirty="0" smtClean="0"/>
              <a:t> statement can be considered as a query block. The example in the slide displays employees whose job ID is the same as that of employee 141 and whose salary is greater than that of employee 143.</a:t>
            </a:r>
          </a:p>
          <a:p>
            <a:pPr lvl="1" eaLnBrk="1" hangingPunct="1"/>
            <a:r>
              <a:rPr lang="en-US" dirty="0" smtClean="0"/>
              <a:t>The example consists of three query blocks: the outer query and two inner queries. The inner query blocks are executed first, producing the query results </a:t>
            </a:r>
            <a:r>
              <a:rPr lang="en-US" dirty="0" smtClean="0">
                <a:latin typeface="Courier New" pitchFamily="49" charset="0"/>
              </a:rPr>
              <a:t>ST_CLERK</a:t>
            </a:r>
            <a:r>
              <a:rPr lang="en-US" dirty="0" smtClean="0"/>
              <a:t> and </a:t>
            </a:r>
            <a:r>
              <a:rPr lang="en-US" dirty="0" smtClean="0">
                <a:latin typeface="Courier New" pitchFamily="49" charset="0"/>
              </a:rPr>
              <a:t>2600</a:t>
            </a:r>
            <a:r>
              <a:rPr lang="en-US" dirty="0" smtClean="0"/>
              <a:t>, respectively. The outer query block is then processed and uses the values that were returned by the inner queries to complete its search conditions. </a:t>
            </a:r>
          </a:p>
          <a:p>
            <a:pPr lvl="1" eaLnBrk="1" hangingPunct="1"/>
            <a:r>
              <a:rPr lang="en-US" dirty="0" smtClean="0"/>
              <a:t>Both inner queries return single values (</a:t>
            </a:r>
            <a:r>
              <a:rPr lang="en-US" dirty="0" smtClean="0">
                <a:latin typeface="Courier New" pitchFamily="49" charset="0"/>
              </a:rPr>
              <a:t>ST_CLERK</a:t>
            </a:r>
            <a:r>
              <a:rPr lang="en-US" dirty="0" smtClean="0"/>
              <a:t> and </a:t>
            </a:r>
            <a:r>
              <a:rPr lang="en-US" dirty="0" smtClean="0">
                <a:latin typeface="Courier New" pitchFamily="49" charset="0"/>
              </a:rPr>
              <a:t>2600</a:t>
            </a:r>
            <a:r>
              <a:rPr lang="en-US" dirty="0" smtClean="0"/>
              <a:t>, respectively), so this SQL statement is called a single-row </a:t>
            </a:r>
            <a:r>
              <a:rPr lang="en-US" dirty="0" err="1" smtClean="0"/>
              <a:t>subquery</a:t>
            </a:r>
            <a:r>
              <a:rPr lang="en-US" dirty="0" smtClean="0"/>
              <a:t>.</a:t>
            </a:r>
          </a:p>
          <a:p>
            <a:pPr lvl="1" eaLnBrk="1" hangingPunct="1"/>
            <a:r>
              <a:rPr lang="en-US" b="1" dirty="0" smtClean="0"/>
              <a:t>Note:</a:t>
            </a:r>
            <a:r>
              <a:rPr lang="en-US" dirty="0" smtClean="0"/>
              <a:t> The outer and inner queries can get data from different tables.</a:t>
            </a:r>
          </a:p>
        </p:txBody>
      </p:sp>
    </p:spTree>
    <p:extLst>
      <p:ext uri="{BB962C8B-B14F-4D97-AF65-F5344CB8AC3E}">
        <p14:creationId xmlns:p14="http://schemas.microsoft.com/office/powerpoint/2010/main" val="267134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6" name="Slide Number Placeholder 5"/>
          <p:cNvSpPr>
            <a:spLocks noGrp="1"/>
          </p:cNvSpPr>
          <p:nvPr>
            <p:ph type="sldNum" sz="quarter" idx="12"/>
          </p:nvPr>
        </p:nvSpPr>
        <p:spPr>
          <a:xfrm>
            <a:off x="8610600" y="6385719"/>
            <a:ext cx="457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98641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128D78-157E-6441-A2E9-690CAD17061D}" type="datetime1">
              <a:rPr lang="en-US" smtClean="0"/>
              <a:t>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7588431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4413712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4819115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12510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1DCC7-F5A3-F54A-8412-78F07FF2601F}"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976801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FF6D2-335C-6748-BEAD-B38E52C128C7}"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05683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377940" cy="129302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2/1/2018</a:t>
            </a:fld>
            <a:endParaRPr lang="en-US"/>
          </a:p>
        </p:txBody>
      </p:sp>
      <p:sp>
        <p:nvSpPr>
          <p:cNvPr id="4" name="Footer Placeholder 3"/>
          <p:cNvSpPr>
            <a:spLocks noGrp="1"/>
          </p:cNvSpPr>
          <p:nvPr>
            <p:ph type="ftr" sz="quarter" idx="11"/>
          </p:nvPr>
        </p:nvSpPr>
        <p:spPr>
          <a:xfrm>
            <a:off x="594360" y="6355846"/>
            <a:ext cx="568071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72250" y="381001"/>
            <a:ext cx="197739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281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228600" y="4114800"/>
            <a:ext cx="8915400" cy="838200"/>
          </a:xfrm>
          <a:prstGeom prst="rect">
            <a:avLst/>
          </a:prstGeom>
          <a:solidFill>
            <a:srgbClr val="CCD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userDrawn="1">
            <p:ph type="ctrTitle"/>
          </p:nvPr>
        </p:nvSpPr>
        <p:spPr>
          <a:xfrm>
            <a:off x="0" y="1371599"/>
            <a:ext cx="9144000" cy="1295401"/>
          </a:xfrm>
          <a:prstGeom prst="rect">
            <a:avLst/>
          </a:prstGeom>
          <a:solidFill>
            <a:schemeClr val="accent6">
              <a:lumMod val="75000"/>
              <a:alpha val="22000"/>
            </a:schemeClr>
          </a:solidFill>
        </p:spPr>
        <p:txBody>
          <a:bodyPr>
            <a:normAutofit/>
          </a:bodyPr>
          <a:lstStyle/>
          <a:p>
            <a:endParaRPr lang="en-US" sz="3600" b="1" dirty="0"/>
          </a:p>
        </p:txBody>
      </p:sp>
      <p:sp>
        <p:nvSpPr>
          <p:cNvPr id="10" name="Subtitle 2"/>
          <p:cNvSpPr>
            <a:spLocks noGrp="1"/>
          </p:cNvSpPr>
          <p:nvPr userDrawn="1">
            <p:ph type="subTitle" idx="1"/>
          </p:nvPr>
        </p:nvSpPr>
        <p:spPr>
          <a:xfrm>
            <a:off x="228600" y="4114800"/>
            <a:ext cx="9144000" cy="1447800"/>
          </a:xfrm>
          <a:prstGeom prst="rect">
            <a:avLst/>
          </a:prstGeom>
        </p:spPr>
        <p:txBody>
          <a:bodyPr>
            <a:normAutofit fontScale="55000" lnSpcReduction="20000"/>
          </a:bodyPr>
          <a:lstStyle>
            <a:lvl1pPr>
              <a:buNone/>
              <a:defRPr/>
            </a:lvl1pPr>
          </a:lstStyle>
          <a:p>
            <a:endParaRPr lang="en-US" sz="3600" b="1" dirty="0" smtClean="0">
              <a:solidFill>
                <a:schemeClr val="tx1"/>
              </a:solidFill>
              <a:latin typeface="+mj-lt"/>
              <a:cs typeface="Arial" pitchFamily="34" charset="0"/>
            </a:endParaRPr>
          </a:p>
          <a:p>
            <a:endParaRPr lang="en-US" dirty="0"/>
          </a:p>
        </p:txBody>
      </p:sp>
      <p:pic>
        <p:nvPicPr>
          <p:cNvPr id="11" name="Picture 10" descr="New Logo_RGB copy.png"/>
          <p:cNvPicPr>
            <a:picLocks noChangeAspect="1"/>
          </p:cNvPicPr>
          <p:nvPr userDrawn="1"/>
        </p:nvPicPr>
        <p:blipFill>
          <a:blip r:embed="rId2" cstate="print"/>
          <a:stretch>
            <a:fillRect/>
          </a:stretch>
        </p:blipFill>
        <p:spPr>
          <a:xfrm>
            <a:off x="76200" y="152400"/>
            <a:ext cx="1697738" cy="649229"/>
          </a:xfrm>
          <a:prstGeom prst="rect">
            <a:avLst/>
          </a:prstGeom>
        </p:spPr>
      </p:pic>
      <p:sp>
        <p:nvSpPr>
          <p:cNvPr id="12" name="Rectangle 11"/>
          <p:cNvSpPr/>
          <p:nvPr userDrawn="1"/>
        </p:nvSpPr>
        <p:spPr>
          <a:xfrm>
            <a:off x="1828800" y="228600"/>
            <a:ext cx="7315200" cy="457200"/>
          </a:xfrm>
          <a:prstGeom prst="rect">
            <a:avLst/>
          </a:prstGeom>
          <a:solidFill>
            <a:srgbClr val="0A3FB6"/>
          </a:solidFill>
          <a:ln>
            <a:solidFill>
              <a:srgbClr val="0A3F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
        <p:nvSpPr>
          <p:cNvPr id="13" name="Rectangle 12"/>
          <p:cNvSpPr/>
          <p:nvPr userDrawn="1"/>
        </p:nvSpPr>
        <p:spPr>
          <a:xfrm>
            <a:off x="0" y="3429000"/>
            <a:ext cx="2133600" cy="523220"/>
          </a:xfrm>
          <a:prstGeom prst="rect">
            <a:avLst/>
          </a:prstGeom>
          <a:solidFill>
            <a:srgbClr val="CCDBFC"/>
          </a:solidFill>
        </p:spPr>
        <p:txBody>
          <a:bodyPr wrap="square">
            <a:spAutoFit/>
          </a:bodyPr>
          <a:lstStyle/>
          <a:p>
            <a:endParaRPr lang="en-US" sz="2800" b="1" dirty="0" smtClean="0"/>
          </a:p>
        </p:txBody>
      </p:sp>
      <p:sp>
        <p:nvSpPr>
          <p:cNvPr id="14" name="Subtitle 2"/>
          <p:cNvSpPr txBox="1">
            <a:spLocks/>
          </p:cNvSpPr>
          <p:nvPr userDrawn="1"/>
        </p:nvSpPr>
        <p:spPr>
          <a:xfrm>
            <a:off x="0" y="3352800"/>
            <a:ext cx="2514600" cy="609600"/>
          </a:xfrm>
          <a:prstGeom prst="rect">
            <a:avLst/>
          </a:prstGeom>
        </p:spPr>
        <p:txBody>
          <a:bodyPr vert="horz" lIns="91440" tIns="45720" rIns="91440" bIns="45720" rtlCol="0">
            <a:normAutofit lnSpcReduction="10000"/>
          </a:bodyPr>
          <a:lstStyle>
            <a:lvl1pPr>
              <a:buNone/>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1" i="0" u="none" strike="noStrike" kern="1200" cap="none" spc="0" normalizeH="0" baseline="0" noProof="0" smtClean="0">
              <a:ln>
                <a:noFill/>
              </a:ln>
              <a:solidFill>
                <a:schemeClr val="tx1"/>
              </a:solidFill>
              <a:effectLst/>
              <a:uLnTx/>
              <a:uFillTx/>
              <a:latin typeface="+mj-lt"/>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81768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7" name="Footer Placeholder 4"/>
          <p:cNvSpPr txBox="1">
            <a:spLocks/>
          </p:cNvSpPr>
          <p:nvPr userDrawn="1"/>
        </p:nvSpPr>
        <p:spPr>
          <a:xfrm>
            <a:off x="1371600" y="6400800"/>
            <a:ext cx="7620000" cy="320675"/>
          </a:xfrm>
          <a:prstGeom prst="rect">
            <a:avLst/>
          </a:prstGeom>
          <a:solidFill>
            <a:srgbClr val="CCDBFC"/>
          </a:solidFill>
        </p:spPr>
        <p:txBody>
          <a:bodyPr vert="horz" lIns="91440" tIns="45720" rIns="91440" bIns="45720" rtlCol="0" anchor="ctr"/>
          <a:lstStyle>
            <a:lvl1pPr>
              <a:defRPr sz="1400" b="1">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400" b="1"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8" descr="New Logo_RGB copy.png"/>
          <p:cNvPicPr>
            <a:picLocks noChangeAspect="1"/>
          </p:cNvPicPr>
          <p:nvPr userDrawn="1"/>
        </p:nvPicPr>
        <p:blipFill>
          <a:blip r:embed="rId2" cstate="print"/>
          <a:stretch>
            <a:fillRect/>
          </a:stretch>
        </p:blipFill>
        <p:spPr>
          <a:xfrm>
            <a:off x="76200" y="6324600"/>
            <a:ext cx="1219200" cy="466232"/>
          </a:xfrm>
          <a:prstGeom prst="rect">
            <a:avLst/>
          </a:prstGeom>
        </p:spPr>
      </p:pic>
      <p:sp>
        <p:nvSpPr>
          <p:cNvPr id="10" name="TextBox 9"/>
          <p:cNvSpPr txBox="1"/>
          <p:nvPr userDrawn="1"/>
        </p:nvSpPr>
        <p:spPr>
          <a:xfrm>
            <a:off x="8305800" y="6412468"/>
            <a:ext cx="533400" cy="307777"/>
          </a:xfrm>
          <a:prstGeom prst="rect">
            <a:avLst/>
          </a:prstGeom>
          <a:noFill/>
        </p:spPr>
        <p:txBody>
          <a:bodyPr wrap="square" rtlCol="0">
            <a:spAutoFit/>
          </a:bodyPr>
          <a:lstStyle/>
          <a:p>
            <a:pPr algn="l"/>
            <a:fld id="{B6F15528-21DE-4FAA-801E-634DDDAF4B2B}" type="slidenum">
              <a:rPr kumimoji="0" lang="en-US" sz="1400" b="1" i="0" u="none" strike="noStrike" kern="1200" cap="none" spc="0" normalizeH="0" baseline="0" noProof="0" smtClean="0">
                <a:ln>
                  <a:noFill/>
                </a:ln>
                <a:solidFill>
                  <a:schemeClr val="tx1"/>
                </a:solidFill>
                <a:effectLst/>
                <a:uLnTx/>
                <a:uFillTx/>
                <a:latin typeface="+mn-lt"/>
                <a:ea typeface="+mn-ea"/>
                <a:cs typeface="+mn-cs"/>
              </a:rPr>
              <a:pPr algn="l"/>
              <a:t>‹#›</a:t>
            </a:fld>
            <a:endParaRPr lang="en-US"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9622F-DC27-6E4D-80EB-5A6117330FAE}"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2169075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6A6B0-E07D-7A4E-9C17-34F6E529FF07}"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7008859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3768227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8AE71E-C708-8048-B873-9764252AFD88}" type="datetime1">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4601251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E2E0B2-8F0E-E541-A881-26952164E626}" type="datetime1">
              <a:rPr lang="en-US" smtClean="0"/>
              <a:t>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8909076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6" cstate="print">
            <a:extLst>
              <a:ext uri="{28A0092B-C50C-407E-A947-70E740481C1C}">
                <a14:useLocalDpi xmlns:a14="http://schemas.microsoft.com/office/drawing/2010/main" val="0"/>
              </a:ext>
            </a:extLst>
          </a:blip>
          <a:srcRect t="78333" r="73809"/>
          <a:stretch/>
        </p:blipFill>
        <p:spPr>
          <a:xfrm>
            <a:off x="0" y="5410200"/>
            <a:ext cx="2450123" cy="14478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2/1/2018</a:t>
            </a:fld>
            <a:endParaRPr lang="en-US"/>
          </a:p>
        </p:txBody>
      </p:sp>
      <p:pic>
        <p:nvPicPr>
          <p:cNvPr id="6" name="Picture 5"/>
          <p:cNvPicPr>
            <a:picLocks noChangeAspect="1"/>
          </p:cNvPicPr>
          <p:nvPr/>
        </p:nvPicPr>
        <p:blipFill rotWithShape="1">
          <a:blip r:embed="rId7" cstate="print">
            <a:extLst>
              <a:ext uri="{28A0092B-C50C-407E-A947-70E740481C1C}">
                <a14:useLocalDpi xmlns:a14="http://schemas.microsoft.com/office/drawing/2010/main" val="0"/>
              </a:ext>
            </a:extLst>
          </a:blip>
          <a:srcRect l="73810" b="76667"/>
          <a:stretch/>
        </p:blipFill>
        <p:spPr>
          <a:xfrm>
            <a:off x="6690091" y="0"/>
            <a:ext cx="2453909" cy="1561578"/>
          </a:xfrm>
          <a:prstGeom prst="rect">
            <a:avLst/>
          </a:prstGeom>
        </p:spPr>
      </p:pic>
      <p:sp>
        <p:nvSpPr>
          <p:cNvPr id="3" name="TextBox 2"/>
          <p:cNvSpPr txBox="1"/>
          <p:nvPr/>
        </p:nvSpPr>
        <p:spPr>
          <a:xfrm>
            <a:off x="0" y="0"/>
            <a:ext cx="9144000" cy="338554"/>
          </a:xfrm>
          <a:prstGeom prst="rect">
            <a:avLst/>
          </a:prstGeom>
          <a:noFill/>
        </p:spPr>
        <p:txBody>
          <a:bodyPr wrap="square" rtlCol="0">
            <a:spAutoFit/>
          </a:bodyPr>
          <a:lstStyle/>
          <a:p>
            <a:r>
              <a:rPr lang="en-GB" sz="1600" b="1" dirty="0" smtClean="0"/>
              <a:t>IT1090 - Database Design and  Data Modelling</a:t>
            </a:r>
          </a:p>
        </p:txBody>
      </p:sp>
      <p:sp>
        <p:nvSpPr>
          <p:cNvPr id="7" name="TextBox 6"/>
          <p:cNvSpPr txBox="1"/>
          <p:nvPr/>
        </p:nvSpPr>
        <p:spPr>
          <a:xfrm>
            <a:off x="0" y="6519446"/>
            <a:ext cx="9144000" cy="338554"/>
          </a:xfrm>
          <a:prstGeom prst="rect">
            <a:avLst/>
          </a:prstGeom>
          <a:noFill/>
        </p:spPr>
        <p:txBody>
          <a:bodyPr wrap="square" rtlCol="0">
            <a:spAutoFit/>
          </a:bodyPr>
          <a:lstStyle/>
          <a:p>
            <a:pPr algn="r"/>
            <a:r>
              <a:rPr lang="en-US" sz="1600" b="1" dirty="0" smtClean="0">
                <a:solidFill>
                  <a:schemeClr val="tx1"/>
                </a:solidFill>
              </a:rPr>
              <a:t>SLIIT </a:t>
            </a:r>
            <a:r>
              <a:rPr lang="en-US" sz="1600" b="1" baseline="0" dirty="0" smtClean="0">
                <a:solidFill>
                  <a:schemeClr val="tx1"/>
                </a:solidFill>
              </a:rPr>
              <a:t> - Faculty of Computing</a:t>
            </a:r>
            <a:endParaRPr lang="en-US" sz="1600" b="1" dirty="0">
              <a:solidFill>
                <a:schemeClr val="tx1"/>
              </a:solidFill>
            </a:endParaRPr>
          </a:p>
        </p:txBody>
      </p:sp>
      <p:sp>
        <p:nvSpPr>
          <p:cNvPr id="5" name="Rectangle 4"/>
          <p:cNvSpPr/>
          <p:nvPr/>
        </p:nvSpPr>
        <p:spPr>
          <a:xfrm>
            <a:off x="6248400" y="76200"/>
            <a:ext cx="2743200" cy="9144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8">
            <a:extLst>
              <a:ext uri="{28A0092B-C50C-407E-A947-70E740481C1C}">
                <a14:useLocalDpi xmlns:a14="http://schemas.microsoft.com/office/drawing/2010/main" val="0"/>
              </a:ext>
            </a:extLst>
          </a:blip>
          <a:srcRect t="29997" b="23330"/>
          <a:stretch/>
        </p:blipFill>
        <p:spPr>
          <a:xfrm>
            <a:off x="6248400" y="76200"/>
            <a:ext cx="2742857" cy="914400"/>
          </a:xfrm>
          <a:prstGeom prst="rect">
            <a:avLst/>
          </a:prstGeom>
        </p:spPr>
      </p:pic>
    </p:spTree>
    <p:extLst>
      <p:ext uri="{BB962C8B-B14F-4D97-AF65-F5344CB8AC3E}">
        <p14:creationId xmlns:p14="http://schemas.microsoft.com/office/powerpoint/2010/main" val="229519510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690" r:id="rId3"/>
    <p:sldLayoutId id="2147483651"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2/1/2018</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p:nvSpPr>
        <p:spPr>
          <a:xfrm>
            <a:off x="0" y="6553200"/>
            <a:ext cx="9144000" cy="338554"/>
          </a:xfrm>
          <a:prstGeom prst="rect">
            <a:avLst/>
          </a:prstGeom>
          <a:noFill/>
        </p:spPr>
        <p:txBody>
          <a:bodyPr wrap="square" rtlCol="0">
            <a:spAutoFit/>
          </a:bodyPr>
          <a:lstStyle/>
          <a:p>
            <a:pPr algn="r"/>
            <a:r>
              <a:rPr lang="en-US" sz="1600" b="1" dirty="0" smtClean="0">
                <a:solidFill>
                  <a:srgbClr val="E87A23"/>
                </a:solidFill>
              </a:rPr>
              <a:t>SLIIT </a:t>
            </a:r>
            <a:r>
              <a:rPr lang="en-US" sz="1600" b="1" baseline="0" dirty="0" smtClean="0">
                <a:solidFill>
                  <a:srgbClr val="E87A23"/>
                </a:solidFill>
              </a:rPr>
              <a:t> - Faculty of Computing</a:t>
            </a:r>
            <a:endParaRPr lang="en-US" sz="1600" b="1" dirty="0">
              <a:solidFill>
                <a:srgbClr val="E87A23"/>
              </a:solidFill>
            </a:endParaRPr>
          </a:p>
        </p:txBody>
      </p:sp>
      <p:pic>
        <p:nvPicPr>
          <p:cNvPr id="12" name="Picture 11"/>
          <p:cNvPicPr>
            <a:picLocks noChangeAspect="1"/>
          </p:cNvPicPr>
          <p:nvPr/>
        </p:nvPicPr>
        <p:blipFill rotWithShape="1">
          <a:blip r:embed="rId13"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p:nvSpPr>
        <p:spPr>
          <a:xfrm>
            <a:off x="0" y="-84522"/>
            <a:ext cx="4419600" cy="338554"/>
          </a:xfrm>
          <a:prstGeom prst="rect">
            <a:avLst/>
          </a:prstGeom>
          <a:noFill/>
        </p:spPr>
        <p:txBody>
          <a:bodyPr wrap="square" rtlCol="0">
            <a:spAutoFit/>
          </a:bodyPr>
          <a:lstStyle/>
          <a:p>
            <a:r>
              <a:rPr lang="en-GB" sz="1600" b="1" dirty="0" smtClean="0">
                <a:solidFill>
                  <a:schemeClr val="bg1"/>
                </a:solidFill>
              </a:rPr>
              <a:t>IT1090 - Database Design and  Data Modelling</a:t>
            </a:r>
          </a:p>
        </p:txBody>
      </p:sp>
      <p:cxnSp>
        <p:nvCxnSpPr>
          <p:cNvPr id="17" name="Straight Connector 16"/>
          <p:cNvCxnSpPr/>
          <p:nvPr/>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38667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a:t>SQL </a:t>
            </a:r>
            <a:r>
              <a:rPr lang="en-US" b="1" dirty="0" err="1"/>
              <a:t>Contd</a:t>
            </a:r>
            <a:r>
              <a:rPr lang="en-US" b="1" dirty="0"/>
              <a:t>…</a:t>
            </a:r>
          </a:p>
        </p:txBody>
      </p:sp>
      <p:sp>
        <p:nvSpPr>
          <p:cNvPr id="3" name="Subtitle 2"/>
          <p:cNvSpPr>
            <a:spLocks noGrp="1"/>
          </p:cNvSpPr>
          <p:nvPr>
            <p:ph type="subTitle" idx="1"/>
          </p:nvPr>
        </p:nvSpPr>
        <p:spPr>
          <a:xfrm>
            <a:off x="-144524" y="3600450"/>
            <a:ext cx="9433048" cy="792088"/>
          </a:xfrm>
        </p:spPr>
        <p:txBody>
          <a:bodyPr>
            <a:normAutofit/>
          </a:bodyPr>
          <a:lstStyle/>
          <a:p>
            <a:pPr algn="ctr"/>
            <a:r>
              <a:rPr lang="en-US" sz="3600"/>
              <a:t>Lecture </a:t>
            </a:r>
            <a:r>
              <a:rPr lang="en-US" sz="3600" smtClean="0"/>
              <a:t>13</a:t>
            </a:r>
            <a:endParaRPr lang="en-US" sz="3600" dirty="0"/>
          </a:p>
          <a:p>
            <a:pPr algn="ctr"/>
            <a:endParaRPr lang="en-US" b="1" dirty="0">
              <a:latin typeface="+mj-lt"/>
            </a:endParaRPr>
          </a:p>
        </p:txBody>
      </p:sp>
    </p:spTree>
    <p:extLst>
      <p:ext uri="{BB962C8B-B14F-4D97-AF65-F5344CB8AC3E}">
        <p14:creationId xmlns:p14="http://schemas.microsoft.com/office/powerpoint/2010/main" val="4077696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
          <p:cNvSpPr>
            <a:spLocks noChangeArrowheads="1"/>
          </p:cNvSpPr>
          <p:nvPr/>
        </p:nvSpPr>
        <p:spPr bwMode="blackGray">
          <a:xfrm>
            <a:off x="755595" y="1401570"/>
            <a:ext cx="6178605" cy="2484631"/>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endParaRPr lang="en-US" sz="135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salary</a:t>
            </a: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WHERE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  (SELECT </a:t>
            </a:r>
            <a:r>
              <a:rPr lang="en-US" sz="1500" dirty="0" smtClean="0">
                <a:solidFill>
                  <a:srgbClr val="000000"/>
                </a:solidFill>
                <a:latin typeface="Courier New" pitchFamily="49" charset="0"/>
              </a:rPr>
              <a:t>position</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err="1">
                <a:solidFill>
                  <a:srgbClr val="000000"/>
                </a:solidFill>
                <a:latin typeface="Courier New" pitchFamily="49" charset="0"/>
              </a:rPr>
              <a:t>employee_id</a:t>
            </a:r>
            <a:r>
              <a:rPr lang="en-US" sz="1500" dirty="0">
                <a:solidFill>
                  <a:srgbClr val="000000"/>
                </a:solidFill>
                <a:latin typeface="Courier New" pitchFamily="49" charset="0"/>
              </a:rPr>
              <a:t> = 141</a:t>
            </a:r>
            <a:r>
              <a:rPr lang="en-US" sz="1500" dirty="0" smtClean="0">
                <a:solidFill>
                  <a:srgbClr val="000000"/>
                </a:solidFill>
                <a:latin typeface="Courier New" pitchFamily="49" charset="0"/>
              </a:rPr>
              <a:t>)</a:t>
            </a:r>
            <a:endParaRPr lang="en-US" sz="1500" dirty="0">
              <a:solidFill>
                <a:srgbClr val="000000"/>
              </a:solidFill>
              <a:latin typeface="Courier New" pitchFamily="49" charset="0"/>
            </a:endParaRPr>
          </a:p>
        </p:txBody>
      </p:sp>
      <p:sp>
        <p:nvSpPr>
          <p:cNvPr id="11267" name="Rectangle 4"/>
          <p:cNvSpPr>
            <a:spLocks noGrp="1" noChangeArrowheads="1"/>
          </p:cNvSpPr>
          <p:nvPr>
            <p:ph type="title"/>
          </p:nvPr>
        </p:nvSpPr>
        <p:spPr>
          <a:xfrm>
            <a:off x="755595" y="218331"/>
            <a:ext cx="6377940" cy="1293028"/>
          </a:xfrm>
          <a:noFill/>
        </p:spPr>
        <p:txBody>
          <a:bodyPr vert="horz" lIns="69056" tIns="34529" rIns="69056" bIns="34529" rtlCol="0" anchor="ctr">
            <a:noAutofit/>
          </a:bodyPr>
          <a:lstStyle/>
          <a:p>
            <a:pPr eaLnBrk="1" hangingPunct="1">
              <a:lnSpc>
                <a:spcPct val="150000"/>
              </a:lnSpc>
            </a:pPr>
            <a:r>
              <a:rPr lang="en-US" sz="2100" b="1" dirty="0"/>
              <a:t>Display employees whose </a:t>
            </a:r>
            <a:r>
              <a:rPr lang="en-US" sz="2100" b="1" dirty="0" smtClean="0"/>
              <a:t>position is </a:t>
            </a:r>
            <a:r>
              <a:rPr lang="en-US" sz="2100" b="1" dirty="0"/>
              <a:t>same as </a:t>
            </a:r>
            <a:r>
              <a:rPr lang="en-US" sz="2100" b="1" dirty="0" smtClean="0"/>
              <a:t>the employee 141</a:t>
            </a:r>
            <a:endParaRPr lang="en-US" sz="2100" b="1" dirty="0"/>
          </a:p>
        </p:txBody>
      </p:sp>
      <p:sp>
        <p:nvSpPr>
          <p:cNvPr id="11268" name="Rectangle 5"/>
          <p:cNvSpPr>
            <a:spLocks noChangeArrowheads="1"/>
          </p:cNvSpPr>
          <p:nvPr/>
        </p:nvSpPr>
        <p:spPr bwMode="auto">
          <a:xfrm>
            <a:off x="6182915" y="2453308"/>
            <a:ext cx="456855" cy="276584"/>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dirty="0" smtClean="0">
                <a:solidFill>
                  <a:srgbClr val="FF5050"/>
                </a:solidFill>
              </a:rPr>
              <a:t>Clerk</a:t>
            </a:r>
            <a:endParaRPr lang="en-US" sz="1200" dirty="0">
              <a:solidFill>
                <a:srgbClr val="FF5050"/>
              </a:solidFill>
            </a:endParaRPr>
          </a:p>
        </p:txBody>
      </p:sp>
      <p:sp>
        <p:nvSpPr>
          <p:cNvPr id="11270" name="Rectangle 7"/>
          <p:cNvSpPr>
            <a:spLocks noChangeArrowheads="1"/>
          </p:cNvSpPr>
          <p:nvPr/>
        </p:nvSpPr>
        <p:spPr bwMode="auto">
          <a:xfrm>
            <a:off x="2627784" y="2640104"/>
            <a:ext cx="3357563" cy="700088"/>
          </a:xfrm>
          <a:prstGeom prst="rect">
            <a:avLst/>
          </a:prstGeom>
          <a:noFill/>
          <a:ln w="28575">
            <a:solidFill>
              <a:schemeClr val="hlink"/>
            </a:solidFill>
            <a:miter lim="800000"/>
            <a:headEnd/>
            <a:tailEnd/>
          </a:ln>
        </p:spPr>
        <p:txBody>
          <a:bodyPr wrap="none" anchor="ctr"/>
          <a:lstStyle/>
          <a:p>
            <a:endParaRPr lang="en-US" sz="1350"/>
          </a:p>
        </p:txBody>
      </p:sp>
      <p:sp>
        <p:nvSpPr>
          <p:cNvPr id="11273" name="Freeform 15"/>
          <p:cNvSpPr>
            <a:spLocks/>
          </p:cNvSpPr>
          <p:nvPr/>
        </p:nvSpPr>
        <p:spPr bwMode="auto">
          <a:xfrm rot="16200000" flipV="1">
            <a:off x="5762065" y="2202053"/>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4" name="Table 13"/>
          <p:cNvGraphicFramePr>
            <a:graphicFrameLocks noGrp="1"/>
          </p:cNvGraphicFramePr>
          <p:nvPr>
            <p:extLst/>
          </p:nvPr>
        </p:nvGraphicFramePr>
        <p:xfrm>
          <a:off x="1983961" y="4221088"/>
          <a:ext cx="3194878" cy="1805940"/>
        </p:xfrm>
        <a:graphic>
          <a:graphicData uri="http://schemas.openxmlformats.org/drawingml/2006/table">
            <a:tbl>
              <a:tblPr firstRow="1" bandRow="1">
                <a:tableStyleId>{5C22544A-7EE6-4342-B048-85BDC9FD1C3A}</a:tableStyleId>
              </a:tblPr>
              <a:tblGrid>
                <a:gridCol w="1091758"/>
                <a:gridCol w="1177290"/>
                <a:gridCol w="92583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err="1" smtClean="0"/>
                        <a:t>Rajs</a:t>
                      </a:r>
                      <a:endParaRPr lang="en-US" sz="1600" dirty="0" smtClean="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5900</a:t>
                      </a:r>
                      <a:endParaRPr lang="en-US" sz="1600" dirty="0"/>
                    </a:p>
                  </a:txBody>
                  <a:tcPr marL="68580" marR="68580" marT="34290" marB="34290">
                    <a:solidFill>
                      <a:schemeClr val="bg1">
                        <a:lumMod val="85000"/>
                      </a:schemeClr>
                    </a:solidFill>
                  </a:tcPr>
                </a:tc>
              </a:tr>
              <a:tr h="278130">
                <a:tc>
                  <a:txBody>
                    <a:bodyPr/>
                    <a:lstStyle/>
                    <a:p>
                      <a:r>
                        <a:rPr lang="en-US" sz="1600" dirty="0" smtClean="0"/>
                        <a:t>Davis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3100</a:t>
                      </a:r>
                      <a:endParaRPr lang="en-US" sz="1600" dirty="0"/>
                    </a:p>
                  </a:txBody>
                  <a:tcPr marL="68580" marR="68580" marT="34290" marB="34290">
                    <a:solidFill>
                      <a:schemeClr val="bg1">
                        <a:lumMod val="85000"/>
                      </a:schemeClr>
                    </a:solidFill>
                  </a:tcPr>
                </a:tc>
              </a:tr>
              <a:tr h="278130">
                <a:tc>
                  <a:txBody>
                    <a:bodyPr/>
                    <a:lstStyle/>
                    <a:p>
                      <a:r>
                        <a:rPr lang="en-US" sz="1600" dirty="0" smtClean="0"/>
                        <a:t>Matos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2600</a:t>
                      </a:r>
                      <a:endParaRPr lang="en-US" sz="1600" dirty="0"/>
                    </a:p>
                  </a:txBody>
                  <a:tcPr marL="68580" marR="68580" marT="34290" marB="34290">
                    <a:solidFill>
                      <a:schemeClr val="bg1">
                        <a:lumMod val="85000"/>
                      </a:schemeClr>
                    </a:solidFill>
                  </a:tcPr>
                </a:tc>
              </a:tr>
              <a:tr h="278130">
                <a:tc>
                  <a:txBody>
                    <a:bodyPr/>
                    <a:lstStyle/>
                    <a:p>
                      <a:r>
                        <a:rPr lang="en-US" sz="1600" dirty="0" smtClean="0"/>
                        <a:t>Vargas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2500</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325170815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
          <p:cNvSpPr>
            <a:spLocks noChangeArrowheads="1"/>
          </p:cNvSpPr>
          <p:nvPr/>
        </p:nvSpPr>
        <p:spPr bwMode="blackGray">
          <a:xfrm>
            <a:off x="719555" y="1688481"/>
            <a:ext cx="5819700" cy="2571750"/>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endParaRPr lang="en-US" sz="135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salary</a:t>
            </a: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WHERE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  (SELECT </a:t>
            </a:r>
            <a:r>
              <a:rPr lang="en-US" sz="1500" dirty="0" smtClean="0">
                <a:solidFill>
                  <a:srgbClr val="000000"/>
                </a:solidFill>
                <a:latin typeface="Courier New" pitchFamily="49" charset="0"/>
              </a:rPr>
              <a:t>position</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err="1">
                <a:solidFill>
                  <a:srgbClr val="000000"/>
                </a:solidFill>
                <a:latin typeface="Courier New" pitchFamily="49" charset="0"/>
              </a:rPr>
              <a:t>employee_id</a:t>
            </a:r>
            <a:r>
              <a:rPr lang="en-US" sz="1500" dirty="0">
                <a:solidFill>
                  <a:srgbClr val="000000"/>
                </a:solidFill>
                <a:latin typeface="Courier New" pitchFamily="49" charset="0"/>
              </a:rPr>
              <a:t> = 141)</a:t>
            </a:r>
          </a:p>
          <a:p>
            <a:pPr eaLnBrk="0" hangingPunct="0">
              <a:spcBef>
                <a:spcPct val="0"/>
              </a:spcBef>
              <a:tabLst>
                <a:tab pos="900113" algn="l"/>
              </a:tabLst>
            </a:pPr>
            <a:r>
              <a:rPr lang="en-US" sz="1500" dirty="0">
                <a:solidFill>
                  <a:srgbClr val="000000"/>
                </a:solidFill>
                <a:latin typeface="Courier New" pitchFamily="49" charset="0"/>
              </a:rPr>
              <a:t>AND    salary &gt;</a:t>
            </a:r>
          </a:p>
          <a:p>
            <a:pPr eaLnBrk="0" hangingPunct="0">
              <a:spcBef>
                <a:spcPct val="0"/>
              </a:spcBef>
              <a:tabLst>
                <a:tab pos="900113" algn="l"/>
              </a:tabLst>
            </a:pPr>
            <a:r>
              <a:rPr lang="en-US" sz="1500" dirty="0">
                <a:solidFill>
                  <a:srgbClr val="000000"/>
                </a:solidFill>
                <a:latin typeface="Courier New" pitchFamily="49" charset="0"/>
              </a:rPr>
              <a:t>                (SELECT salary</a:t>
            </a: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err="1">
                <a:solidFill>
                  <a:srgbClr val="000000"/>
                </a:solidFill>
                <a:latin typeface="Courier New" pitchFamily="49" charset="0"/>
              </a:rPr>
              <a:t>employee_id</a:t>
            </a:r>
            <a:r>
              <a:rPr lang="en-US" sz="1500" dirty="0">
                <a:solidFill>
                  <a:srgbClr val="000000"/>
                </a:solidFill>
                <a:latin typeface="Courier New" pitchFamily="49" charset="0"/>
              </a:rPr>
              <a:t> = 143);</a:t>
            </a:r>
          </a:p>
        </p:txBody>
      </p:sp>
      <p:sp>
        <p:nvSpPr>
          <p:cNvPr id="11267" name="Rectangle 4"/>
          <p:cNvSpPr>
            <a:spLocks noGrp="1" noChangeArrowheads="1"/>
          </p:cNvSpPr>
          <p:nvPr>
            <p:ph type="title"/>
          </p:nvPr>
        </p:nvSpPr>
        <p:spPr>
          <a:xfrm>
            <a:off x="539553" y="174220"/>
            <a:ext cx="8064896" cy="1293028"/>
          </a:xfrm>
          <a:noFill/>
        </p:spPr>
        <p:txBody>
          <a:bodyPr vert="horz" lIns="69056" tIns="34529" rIns="69056" bIns="34529" rtlCol="0" anchor="ctr">
            <a:noAutofit/>
          </a:bodyPr>
          <a:lstStyle/>
          <a:p>
            <a:pPr algn="just" eaLnBrk="1" hangingPunct="1">
              <a:lnSpc>
                <a:spcPct val="150000"/>
              </a:lnSpc>
            </a:pPr>
            <a:r>
              <a:rPr lang="en-US" sz="2100" b="1" dirty="0"/>
              <a:t>Display employees whose </a:t>
            </a:r>
            <a:r>
              <a:rPr lang="en-US" sz="2100" b="1" dirty="0" smtClean="0"/>
              <a:t>position is </a:t>
            </a:r>
            <a:r>
              <a:rPr lang="en-US" sz="2100" b="1" dirty="0"/>
              <a:t>the same as that of employee 141 and whose salary is greater than that of employee 143.</a:t>
            </a:r>
          </a:p>
        </p:txBody>
      </p:sp>
      <p:sp>
        <p:nvSpPr>
          <p:cNvPr id="11268" name="Rectangle 5"/>
          <p:cNvSpPr>
            <a:spLocks noChangeArrowheads="1"/>
          </p:cNvSpPr>
          <p:nvPr/>
        </p:nvSpPr>
        <p:spPr bwMode="auto">
          <a:xfrm>
            <a:off x="6102136" y="2889287"/>
            <a:ext cx="598664" cy="291332"/>
          </a:xfrm>
          <a:prstGeom prst="rect">
            <a:avLst/>
          </a:prstGeom>
          <a:noFill/>
          <a:ln w="9525">
            <a:noFill/>
            <a:miter lim="800000"/>
            <a:headEnd/>
            <a:tailEnd/>
          </a:ln>
        </p:spPr>
        <p:txBody>
          <a:bodyPr wrap="square" lIns="69056" tIns="34529" rIns="69056" bIns="34529">
            <a:spAutoFit/>
          </a:bodyPr>
          <a:lstStyle/>
          <a:p>
            <a:pPr eaLnBrk="0" hangingPunct="0">
              <a:lnSpc>
                <a:spcPct val="120000"/>
              </a:lnSpc>
              <a:spcBef>
                <a:spcPct val="60000"/>
              </a:spcBef>
              <a:buClrTx/>
              <a:buFontTx/>
              <a:buNone/>
            </a:pPr>
            <a:r>
              <a:rPr lang="en-US" sz="1200" dirty="0" smtClean="0">
                <a:solidFill>
                  <a:srgbClr val="FF5050"/>
                </a:solidFill>
              </a:rPr>
              <a:t>Clerk</a:t>
            </a:r>
            <a:endParaRPr lang="en-US" sz="1200" dirty="0">
              <a:solidFill>
                <a:srgbClr val="FF5050"/>
              </a:solidFill>
            </a:endParaRPr>
          </a:p>
        </p:txBody>
      </p:sp>
      <p:sp>
        <p:nvSpPr>
          <p:cNvPr id="11269" name="Rectangle 6"/>
          <p:cNvSpPr>
            <a:spLocks noChangeArrowheads="1"/>
          </p:cNvSpPr>
          <p:nvPr/>
        </p:nvSpPr>
        <p:spPr bwMode="auto">
          <a:xfrm>
            <a:off x="6631547" y="3945660"/>
            <a:ext cx="453649" cy="291332"/>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dirty="0">
                <a:solidFill>
                  <a:srgbClr val="FF5050"/>
                </a:solidFill>
              </a:rPr>
              <a:t>2600</a:t>
            </a:r>
          </a:p>
        </p:txBody>
      </p:sp>
      <p:sp>
        <p:nvSpPr>
          <p:cNvPr id="11270" name="Rectangle 7"/>
          <p:cNvSpPr>
            <a:spLocks noChangeArrowheads="1"/>
          </p:cNvSpPr>
          <p:nvPr/>
        </p:nvSpPr>
        <p:spPr bwMode="auto">
          <a:xfrm>
            <a:off x="2559989" y="2474715"/>
            <a:ext cx="3357563" cy="700088"/>
          </a:xfrm>
          <a:prstGeom prst="rect">
            <a:avLst/>
          </a:prstGeom>
          <a:noFill/>
          <a:ln w="28575">
            <a:solidFill>
              <a:schemeClr val="hlink"/>
            </a:solidFill>
            <a:miter lim="800000"/>
            <a:headEnd/>
            <a:tailEnd/>
          </a:ln>
        </p:spPr>
        <p:txBody>
          <a:bodyPr wrap="none" anchor="ctr"/>
          <a:lstStyle/>
          <a:p>
            <a:endParaRPr lang="en-US" sz="1350"/>
          </a:p>
        </p:txBody>
      </p:sp>
      <p:sp>
        <p:nvSpPr>
          <p:cNvPr id="11271" name="Rectangle 8"/>
          <p:cNvSpPr>
            <a:spLocks noChangeArrowheads="1"/>
          </p:cNvSpPr>
          <p:nvPr/>
        </p:nvSpPr>
        <p:spPr bwMode="auto">
          <a:xfrm>
            <a:off x="2559989" y="3295988"/>
            <a:ext cx="3342084" cy="795338"/>
          </a:xfrm>
          <a:prstGeom prst="rect">
            <a:avLst/>
          </a:prstGeom>
          <a:noFill/>
          <a:ln w="28575">
            <a:solidFill>
              <a:schemeClr val="hlink"/>
            </a:solidFill>
            <a:miter lim="800000"/>
            <a:headEnd/>
            <a:tailEnd/>
          </a:ln>
        </p:spPr>
        <p:txBody>
          <a:bodyPr wrap="none" anchor="ctr"/>
          <a:lstStyle/>
          <a:p>
            <a:endParaRPr lang="en-US" sz="1350"/>
          </a:p>
        </p:txBody>
      </p:sp>
      <p:sp>
        <p:nvSpPr>
          <p:cNvPr id="11273" name="Freeform 15"/>
          <p:cNvSpPr>
            <a:spLocks/>
          </p:cNvSpPr>
          <p:nvPr/>
        </p:nvSpPr>
        <p:spPr bwMode="auto">
          <a:xfrm rot="16200000" flipV="1">
            <a:off x="5766631" y="2182806"/>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sp>
        <p:nvSpPr>
          <p:cNvPr id="11274" name="Freeform 16"/>
          <p:cNvSpPr>
            <a:spLocks/>
          </p:cNvSpPr>
          <p:nvPr/>
        </p:nvSpPr>
        <p:spPr bwMode="auto">
          <a:xfrm rot="16200000" flipV="1">
            <a:off x="6061059" y="3202332"/>
            <a:ext cx="82153"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3" name="Table 12"/>
          <p:cNvGraphicFramePr>
            <a:graphicFrameLocks noGrp="1"/>
          </p:cNvGraphicFramePr>
          <p:nvPr>
            <p:extLst/>
          </p:nvPr>
        </p:nvGraphicFramePr>
        <p:xfrm>
          <a:off x="2235752" y="4653136"/>
          <a:ext cx="3194878" cy="1181100"/>
        </p:xfrm>
        <a:graphic>
          <a:graphicData uri="http://schemas.openxmlformats.org/drawingml/2006/table">
            <a:tbl>
              <a:tblPr firstRow="1" bandRow="1">
                <a:tableStyleId>{5C22544A-7EE6-4342-B048-85BDC9FD1C3A}</a:tableStyleId>
              </a:tblPr>
              <a:tblGrid>
                <a:gridCol w="1091758"/>
                <a:gridCol w="1177290"/>
                <a:gridCol w="92583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err="1" smtClean="0"/>
                        <a:t>Rajs</a:t>
                      </a:r>
                      <a:endParaRPr lang="en-US" sz="1600" dirty="0" smtClean="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5900</a:t>
                      </a:r>
                      <a:endParaRPr lang="en-US" sz="1600" dirty="0"/>
                    </a:p>
                  </a:txBody>
                  <a:tcPr marL="68580" marR="68580" marT="34290" marB="34290">
                    <a:solidFill>
                      <a:schemeClr val="bg1">
                        <a:lumMod val="85000"/>
                      </a:schemeClr>
                    </a:solidFill>
                  </a:tcPr>
                </a:tc>
              </a:tr>
              <a:tr h="278130">
                <a:tc>
                  <a:txBody>
                    <a:bodyPr/>
                    <a:lstStyle/>
                    <a:p>
                      <a:r>
                        <a:rPr lang="en-US" sz="1600" dirty="0" smtClean="0"/>
                        <a:t>Davis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3100</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333496145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4"/>
          <p:cNvSpPr>
            <a:spLocks noChangeArrowheads="1"/>
          </p:cNvSpPr>
          <p:nvPr/>
        </p:nvSpPr>
        <p:spPr bwMode="blackGray">
          <a:xfrm>
            <a:off x="1670465" y="2752858"/>
            <a:ext cx="5516148" cy="1828270"/>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dirty="0">
                <a:solidFill>
                  <a:srgbClr val="000000"/>
                </a:solidFill>
                <a:latin typeface="Courier New" pitchFamily="49" charset="0"/>
              </a:rPr>
              <a:t>SELECT </a:t>
            </a:r>
            <a:r>
              <a:rPr lang="en-US" sz="1350" dirty="0" err="1">
                <a:solidFill>
                  <a:srgbClr val="000000"/>
                </a:solidFill>
                <a:latin typeface="Courier New" pitchFamily="49" charset="0"/>
              </a:rPr>
              <a:t>last_name</a:t>
            </a:r>
            <a:r>
              <a:rPr lang="en-US" sz="1350" dirty="0">
                <a:solidFill>
                  <a:srgbClr val="000000"/>
                </a:solidFill>
                <a:latin typeface="Courier New" pitchFamily="49" charset="0"/>
              </a:rPr>
              <a:t>, </a:t>
            </a:r>
            <a:r>
              <a:rPr lang="en-US" sz="1350" dirty="0" smtClean="0">
                <a:solidFill>
                  <a:srgbClr val="000000"/>
                </a:solidFill>
                <a:latin typeface="Courier New" pitchFamily="49" charset="0"/>
              </a:rPr>
              <a:t>position, </a:t>
            </a:r>
            <a:r>
              <a:rPr lang="en-US" sz="1350" dirty="0">
                <a:solidFill>
                  <a:srgbClr val="000000"/>
                </a:solidFill>
                <a:latin typeface="Courier New" pitchFamily="49" charset="0"/>
              </a:rPr>
              <a:t>salary</a:t>
            </a:r>
          </a:p>
          <a:p>
            <a:pPr eaLnBrk="0" hangingPunct="0">
              <a:spcBef>
                <a:spcPct val="0"/>
              </a:spcBef>
              <a:tabLst>
                <a:tab pos="900113" algn="l"/>
              </a:tabLst>
            </a:pPr>
            <a:r>
              <a:rPr lang="en-US" sz="1350" dirty="0">
                <a:solidFill>
                  <a:srgbClr val="000000"/>
                </a:solidFill>
                <a:latin typeface="Courier New" pitchFamily="49" charset="0"/>
              </a:rPr>
              <a:t>FROM   employees</a:t>
            </a:r>
          </a:p>
          <a:p>
            <a:pPr eaLnBrk="0" hangingPunct="0">
              <a:spcBef>
                <a:spcPct val="0"/>
              </a:spcBef>
              <a:tabLst>
                <a:tab pos="900113" algn="l"/>
              </a:tabLst>
            </a:pPr>
            <a:r>
              <a:rPr lang="en-US" sz="1350" dirty="0">
                <a:solidFill>
                  <a:srgbClr val="000000"/>
                </a:solidFill>
                <a:latin typeface="Courier New" pitchFamily="49" charset="0"/>
              </a:rPr>
              <a:t>WHERE  salary = </a:t>
            </a:r>
          </a:p>
          <a:p>
            <a:pPr eaLnBrk="0" hangingPunct="0">
              <a:spcBef>
                <a:spcPct val="0"/>
              </a:spcBef>
              <a:tabLst>
                <a:tab pos="900113" algn="l"/>
              </a:tabLst>
            </a:pPr>
            <a:r>
              <a:rPr lang="en-US" sz="1350" dirty="0">
                <a:solidFill>
                  <a:srgbClr val="000000"/>
                </a:solidFill>
                <a:latin typeface="Courier New" pitchFamily="49" charset="0"/>
              </a:rPr>
              <a:t>                (SELECT MIN(salary)</a:t>
            </a:r>
          </a:p>
          <a:p>
            <a:pPr eaLnBrk="0" hangingPunct="0">
              <a:spcBef>
                <a:spcPct val="0"/>
              </a:spcBef>
              <a:tabLst>
                <a:tab pos="900113" algn="l"/>
              </a:tabLst>
            </a:pPr>
            <a:r>
              <a:rPr lang="en-US" sz="1350" dirty="0">
                <a:solidFill>
                  <a:srgbClr val="000000"/>
                </a:solidFill>
                <a:latin typeface="Courier New" pitchFamily="49" charset="0"/>
              </a:rPr>
              <a:t>                 FROM   employees);</a:t>
            </a:r>
          </a:p>
        </p:txBody>
      </p:sp>
      <p:sp>
        <p:nvSpPr>
          <p:cNvPr id="12291" name="Rectangle 12"/>
          <p:cNvSpPr>
            <a:spLocks noGrp="1" noChangeArrowheads="1"/>
          </p:cNvSpPr>
          <p:nvPr>
            <p:ph type="title"/>
          </p:nvPr>
        </p:nvSpPr>
        <p:spPr>
          <a:xfrm>
            <a:off x="539552" y="476671"/>
            <a:ext cx="7910598" cy="905327"/>
          </a:xfrm>
        </p:spPr>
        <p:txBody>
          <a:bodyPr>
            <a:noAutofit/>
          </a:bodyPr>
          <a:lstStyle/>
          <a:p>
            <a:pPr eaLnBrk="1" hangingPunct="1"/>
            <a:r>
              <a:rPr lang="en-US" sz="4000" dirty="0" smtClean="0"/>
              <a:t>Using Aggregate Functions in a Sub query</a:t>
            </a:r>
          </a:p>
        </p:txBody>
      </p:sp>
      <p:sp>
        <p:nvSpPr>
          <p:cNvPr id="12292" name="Rectangle 5"/>
          <p:cNvSpPr>
            <a:spLocks noChangeArrowheads="1"/>
          </p:cNvSpPr>
          <p:nvPr/>
        </p:nvSpPr>
        <p:spPr bwMode="auto">
          <a:xfrm>
            <a:off x="6140031" y="3617331"/>
            <a:ext cx="453649" cy="291332"/>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dirty="0">
                <a:solidFill>
                  <a:srgbClr val="FF5050"/>
                </a:solidFill>
              </a:rPr>
              <a:t>2500</a:t>
            </a:r>
          </a:p>
        </p:txBody>
      </p:sp>
      <p:sp>
        <p:nvSpPr>
          <p:cNvPr id="12293" name="Rectangle 6"/>
          <p:cNvSpPr>
            <a:spLocks noChangeArrowheads="1"/>
          </p:cNvSpPr>
          <p:nvPr/>
        </p:nvSpPr>
        <p:spPr bwMode="auto">
          <a:xfrm>
            <a:off x="3143249" y="3696421"/>
            <a:ext cx="2857500" cy="685800"/>
          </a:xfrm>
          <a:prstGeom prst="rect">
            <a:avLst/>
          </a:prstGeom>
          <a:noFill/>
          <a:ln w="28575">
            <a:solidFill>
              <a:schemeClr val="hlink"/>
            </a:solidFill>
            <a:miter lim="800000"/>
            <a:headEnd/>
            <a:tailEnd/>
          </a:ln>
        </p:spPr>
        <p:txBody>
          <a:bodyPr wrap="none" anchor="ctr"/>
          <a:lstStyle/>
          <a:p>
            <a:endParaRPr lang="en-US" sz="1350"/>
          </a:p>
        </p:txBody>
      </p:sp>
      <p:sp>
        <p:nvSpPr>
          <p:cNvPr id="12295" name="Freeform 15"/>
          <p:cNvSpPr>
            <a:spLocks/>
          </p:cNvSpPr>
          <p:nvPr/>
        </p:nvSpPr>
        <p:spPr bwMode="auto">
          <a:xfrm rot="16200000" flipV="1">
            <a:off x="5432225" y="3439557"/>
            <a:ext cx="198835" cy="938213"/>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sp>
        <p:nvSpPr>
          <p:cNvPr id="8" name="Rectangle 7"/>
          <p:cNvSpPr/>
          <p:nvPr/>
        </p:nvSpPr>
        <p:spPr>
          <a:xfrm>
            <a:off x="693849" y="1580906"/>
            <a:ext cx="7756301" cy="738664"/>
          </a:xfrm>
          <a:prstGeom prst="rect">
            <a:avLst/>
          </a:prstGeom>
        </p:spPr>
        <p:txBody>
          <a:bodyPr wrap="square">
            <a:spAutoFit/>
          </a:bodyPr>
          <a:lstStyle/>
          <a:p>
            <a:r>
              <a:rPr lang="en-US" sz="2100" dirty="0"/>
              <a:t>Display the employee last name, </a:t>
            </a:r>
            <a:r>
              <a:rPr lang="en-US" sz="2100" dirty="0" smtClean="0"/>
              <a:t>position, </a:t>
            </a:r>
            <a:r>
              <a:rPr lang="en-US" sz="2100" dirty="0"/>
              <a:t>and salary of all employees whose salary is equal to the minimum salary. </a:t>
            </a:r>
          </a:p>
        </p:txBody>
      </p:sp>
      <p:graphicFrame>
        <p:nvGraphicFramePr>
          <p:cNvPr id="11" name="Table 10"/>
          <p:cNvGraphicFramePr>
            <a:graphicFrameLocks noGrp="1"/>
          </p:cNvGraphicFramePr>
          <p:nvPr>
            <p:extLst/>
          </p:nvPr>
        </p:nvGraphicFramePr>
        <p:xfrm>
          <a:off x="1867140" y="5008996"/>
          <a:ext cx="3194878" cy="868680"/>
        </p:xfrm>
        <a:graphic>
          <a:graphicData uri="http://schemas.openxmlformats.org/drawingml/2006/table">
            <a:tbl>
              <a:tblPr firstRow="1" bandRow="1">
                <a:tableStyleId>{5C22544A-7EE6-4342-B048-85BDC9FD1C3A}</a:tableStyleId>
              </a:tblPr>
              <a:tblGrid>
                <a:gridCol w="1091758"/>
                <a:gridCol w="1177290"/>
                <a:gridCol w="92583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smtClean="0"/>
                        <a:t>Vargas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2500</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3886817662"/>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6"/>
          <p:cNvSpPr>
            <a:spLocks noChangeArrowheads="1"/>
          </p:cNvSpPr>
          <p:nvPr/>
        </p:nvSpPr>
        <p:spPr bwMode="blackGray">
          <a:xfrm>
            <a:off x="1773076" y="2532508"/>
            <a:ext cx="6036469" cy="2400300"/>
          </a:xfrm>
          <a:prstGeom prst="rect">
            <a:avLst/>
          </a:prstGeom>
          <a:solidFill>
            <a:schemeClr val="bg1">
              <a:lumMod val="7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department_id</a:t>
            </a:r>
            <a:r>
              <a:rPr lang="en-US" sz="1500" dirty="0">
                <a:solidFill>
                  <a:srgbClr val="000000"/>
                </a:solidFill>
                <a:latin typeface="Courier New" pitchFamily="49" charset="0"/>
              </a:rPr>
              <a:t>, MIN(salary)</a:t>
            </a: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GROUP BY </a:t>
            </a:r>
            <a:r>
              <a:rPr lang="en-US" sz="1500" dirty="0" err="1">
                <a:solidFill>
                  <a:srgbClr val="000000"/>
                </a:solidFill>
                <a:latin typeface="Courier New" pitchFamily="49" charset="0"/>
              </a:rPr>
              <a:t>department_id</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HAVING   MIN(salary) &gt;</a:t>
            </a:r>
          </a:p>
          <a:p>
            <a:pPr eaLnBrk="0" hangingPunct="0">
              <a:spcBef>
                <a:spcPct val="0"/>
              </a:spcBef>
              <a:tabLst>
                <a:tab pos="900113" algn="l"/>
              </a:tabLst>
            </a:pPr>
            <a:r>
              <a:rPr lang="en-US" sz="1500" dirty="0">
                <a:solidFill>
                  <a:srgbClr val="000000"/>
                </a:solidFill>
                <a:latin typeface="Courier New" pitchFamily="49" charset="0"/>
              </a:rPr>
              <a:t>                       </a:t>
            </a:r>
          </a:p>
          <a:p>
            <a:pPr eaLnBrk="0" hangingPunct="0">
              <a:spcBef>
                <a:spcPct val="0"/>
              </a:spcBef>
              <a:tabLst>
                <a:tab pos="900113" algn="l"/>
              </a:tabLst>
            </a:pPr>
            <a:r>
              <a:rPr lang="en-US" sz="1500" dirty="0">
                <a:solidFill>
                  <a:srgbClr val="000000"/>
                </a:solidFill>
                <a:latin typeface="Courier New" pitchFamily="49" charset="0"/>
              </a:rPr>
              <a:t>				(SELECT MIN(salary)</a:t>
            </a: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err="1">
                <a:solidFill>
                  <a:srgbClr val="000000"/>
                </a:solidFill>
                <a:latin typeface="Courier New" pitchFamily="49" charset="0"/>
              </a:rPr>
              <a:t>department_id</a:t>
            </a:r>
            <a:r>
              <a:rPr lang="en-US" sz="1500" dirty="0">
                <a:solidFill>
                  <a:srgbClr val="000000"/>
                </a:solidFill>
                <a:latin typeface="Courier New" pitchFamily="49" charset="0"/>
              </a:rPr>
              <a:t> = 2</a:t>
            </a:r>
            <a:r>
              <a:rPr lang="en-US" sz="1500" dirty="0" smtClean="0">
                <a:solidFill>
                  <a:srgbClr val="000000"/>
                </a:solidFill>
                <a:latin typeface="Courier New" pitchFamily="49" charset="0"/>
              </a:rPr>
              <a:t>);</a:t>
            </a:r>
            <a:endParaRPr lang="en-US" sz="1500" dirty="0">
              <a:solidFill>
                <a:srgbClr val="000000"/>
              </a:solidFill>
              <a:latin typeface="Courier New" pitchFamily="49" charset="0"/>
            </a:endParaRPr>
          </a:p>
        </p:txBody>
      </p:sp>
      <p:sp>
        <p:nvSpPr>
          <p:cNvPr id="13315" name="Rectangle 14"/>
          <p:cNvSpPr>
            <a:spLocks noGrp="1" noChangeArrowheads="1"/>
          </p:cNvSpPr>
          <p:nvPr>
            <p:ph type="title"/>
          </p:nvPr>
        </p:nvSpPr>
        <p:spPr>
          <a:xfrm>
            <a:off x="611560" y="267930"/>
            <a:ext cx="8550584" cy="1293028"/>
          </a:xfrm>
        </p:spPr>
        <p:txBody>
          <a:bodyPr>
            <a:normAutofit fontScale="90000"/>
          </a:bodyPr>
          <a:lstStyle/>
          <a:p>
            <a:pPr eaLnBrk="1" hangingPunct="1"/>
            <a:r>
              <a:rPr lang="en-US" dirty="0" smtClean="0"/>
              <a:t>The </a:t>
            </a:r>
            <a:r>
              <a:rPr lang="en-US" dirty="0" smtClean="0">
                <a:latin typeface="Courier New" pitchFamily="49" charset="0"/>
              </a:rPr>
              <a:t>HAVING</a:t>
            </a:r>
            <a:r>
              <a:rPr lang="en-US" dirty="0" smtClean="0"/>
              <a:t> Clause with Sub queries</a:t>
            </a:r>
          </a:p>
        </p:txBody>
      </p:sp>
      <p:sp>
        <p:nvSpPr>
          <p:cNvPr id="13316" name="Rectangle 15"/>
          <p:cNvSpPr>
            <a:spLocks noGrp="1" noChangeArrowheads="1"/>
          </p:cNvSpPr>
          <p:nvPr>
            <p:ph idx="4294967295"/>
          </p:nvPr>
        </p:nvSpPr>
        <p:spPr>
          <a:xfrm>
            <a:off x="0" y="1398588"/>
            <a:ext cx="9144000" cy="4525962"/>
          </a:xfrm>
          <a:prstGeom prst="rect">
            <a:avLst/>
          </a:prstGeom>
        </p:spPr>
        <p:txBody>
          <a:bodyPr>
            <a:normAutofit/>
          </a:bodyPr>
          <a:lstStyle/>
          <a:p>
            <a:pPr lvl="1" eaLnBrk="1" hangingPunct="1">
              <a:buNone/>
            </a:pPr>
            <a:r>
              <a:rPr lang="en-US" dirty="0" smtClean="0">
                <a:solidFill>
                  <a:schemeClr val="tx1"/>
                </a:solidFill>
              </a:rPr>
              <a:t> </a:t>
            </a:r>
            <a:r>
              <a:rPr lang="en-US" sz="2100" dirty="0"/>
              <a:t>Display all the departments that have a minimum salary greater than </a:t>
            </a:r>
            <a:r>
              <a:rPr lang="en-US" sz="2100" dirty="0" smtClean="0"/>
              <a:t>the minimum salary </a:t>
            </a:r>
            <a:r>
              <a:rPr lang="en-US" sz="2100" dirty="0"/>
              <a:t>of department </a:t>
            </a:r>
            <a:r>
              <a:rPr lang="en-US" sz="2100" dirty="0" smtClean="0"/>
              <a:t>number 2.</a:t>
            </a:r>
            <a:endParaRPr lang="en-US" sz="2100" dirty="0"/>
          </a:p>
        </p:txBody>
      </p:sp>
      <p:sp>
        <p:nvSpPr>
          <p:cNvPr id="13317" name="Rectangle 6"/>
          <p:cNvSpPr>
            <a:spLocks noChangeArrowheads="1"/>
          </p:cNvSpPr>
          <p:nvPr/>
        </p:nvSpPr>
        <p:spPr bwMode="auto">
          <a:xfrm>
            <a:off x="4334279" y="3952304"/>
            <a:ext cx="3277791" cy="857250"/>
          </a:xfrm>
          <a:prstGeom prst="rect">
            <a:avLst/>
          </a:prstGeom>
          <a:noFill/>
          <a:ln w="28575">
            <a:solidFill>
              <a:schemeClr val="hlink"/>
            </a:solidFill>
            <a:miter lim="800000"/>
            <a:headEnd/>
            <a:tailEnd/>
          </a:ln>
        </p:spPr>
        <p:txBody>
          <a:bodyPr wrap="none" anchor="ctr"/>
          <a:lstStyle/>
          <a:p>
            <a:endParaRPr lang="en-US" sz="1350"/>
          </a:p>
        </p:txBody>
      </p:sp>
      <p:sp>
        <p:nvSpPr>
          <p:cNvPr id="13318" name="Rectangle 7"/>
          <p:cNvSpPr>
            <a:spLocks noChangeArrowheads="1"/>
          </p:cNvSpPr>
          <p:nvPr/>
        </p:nvSpPr>
        <p:spPr bwMode="auto">
          <a:xfrm>
            <a:off x="1858375" y="2761108"/>
            <a:ext cx="4114800" cy="971550"/>
          </a:xfrm>
          <a:prstGeom prst="rect">
            <a:avLst/>
          </a:prstGeom>
          <a:noFill/>
          <a:ln w="28575">
            <a:solidFill>
              <a:schemeClr val="hlink"/>
            </a:solidFill>
            <a:miter lim="800000"/>
            <a:headEnd/>
            <a:tailEnd/>
          </a:ln>
        </p:spPr>
        <p:txBody>
          <a:bodyPr wrap="none" anchor="ctr"/>
          <a:lstStyle/>
          <a:p>
            <a:endParaRPr lang="en-US" sz="1350"/>
          </a:p>
        </p:txBody>
      </p:sp>
      <p:sp>
        <p:nvSpPr>
          <p:cNvPr id="13319" name="Rectangle 9"/>
          <p:cNvSpPr>
            <a:spLocks noChangeArrowheads="1"/>
          </p:cNvSpPr>
          <p:nvPr/>
        </p:nvSpPr>
        <p:spPr bwMode="auto">
          <a:xfrm>
            <a:off x="7316959" y="4219437"/>
            <a:ext cx="453649" cy="291332"/>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dirty="0">
                <a:solidFill>
                  <a:srgbClr val="FF5050"/>
                </a:solidFill>
              </a:rPr>
              <a:t>2500</a:t>
            </a:r>
          </a:p>
        </p:txBody>
      </p:sp>
      <p:sp>
        <p:nvSpPr>
          <p:cNvPr id="13320" name="Freeform 19"/>
          <p:cNvSpPr>
            <a:spLocks/>
          </p:cNvSpPr>
          <p:nvPr/>
        </p:nvSpPr>
        <p:spPr bwMode="auto">
          <a:xfrm rot="16200000" flipV="1">
            <a:off x="6824681" y="4141979"/>
            <a:ext cx="188490" cy="634740"/>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1" name="Table 10"/>
          <p:cNvGraphicFramePr>
            <a:graphicFrameLocks noGrp="1"/>
          </p:cNvGraphicFramePr>
          <p:nvPr>
            <p:extLst/>
          </p:nvPr>
        </p:nvGraphicFramePr>
        <p:xfrm>
          <a:off x="3287898" y="5075231"/>
          <a:ext cx="3006824" cy="1181100"/>
        </p:xfrm>
        <a:graphic>
          <a:graphicData uri="http://schemas.openxmlformats.org/drawingml/2006/table">
            <a:tbl>
              <a:tblPr firstRow="1" bandRow="1">
                <a:tableStyleId>{5C22544A-7EE6-4342-B048-85BDC9FD1C3A}</a:tableStyleId>
              </a:tblPr>
              <a:tblGrid>
                <a:gridCol w="1398860"/>
                <a:gridCol w="1607964"/>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Min (salary)</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department_id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smtClean="0"/>
                        <a:t>3500</a:t>
                      </a:r>
                      <a:endParaRPr lang="en-US" sz="1600" dirty="0"/>
                    </a:p>
                  </a:txBody>
                  <a:tcPr marL="68580" marR="68580" marT="34290" marB="34290">
                    <a:solidFill>
                      <a:schemeClr val="bg1">
                        <a:lumMod val="85000"/>
                      </a:schemeClr>
                    </a:solidFill>
                  </a:tcPr>
                </a:tc>
                <a:tc>
                  <a:txBody>
                    <a:bodyPr/>
                    <a:lstStyle/>
                    <a:p>
                      <a:r>
                        <a:rPr lang="en-US" sz="1600" dirty="0" smtClean="0"/>
                        <a:t>3</a:t>
                      </a:r>
                      <a:endParaRPr lang="en-US" sz="1600" dirty="0"/>
                    </a:p>
                  </a:txBody>
                  <a:tcPr marL="68580" marR="68580" marT="34290" marB="34290">
                    <a:solidFill>
                      <a:schemeClr val="bg1">
                        <a:lumMod val="85000"/>
                      </a:schemeClr>
                    </a:solidFill>
                  </a:tcPr>
                </a:tc>
              </a:tr>
              <a:tr h="278130">
                <a:tc>
                  <a:txBody>
                    <a:bodyPr/>
                    <a:lstStyle/>
                    <a:p>
                      <a:r>
                        <a:rPr lang="en-US" sz="1600" dirty="0" smtClean="0"/>
                        <a:t>2600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3142200850"/>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1"/>
          <p:cNvSpPr>
            <a:spLocks noChangeArrowheads="1"/>
          </p:cNvSpPr>
          <p:nvPr/>
        </p:nvSpPr>
        <p:spPr bwMode="blackGray">
          <a:xfrm>
            <a:off x="1677071" y="3086101"/>
            <a:ext cx="5865019" cy="1578769"/>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a:t>
            </a:r>
            <a:r>
              <a:rPr lang="en-US" sz="1500" dirty="0" err="1">
                <a:solidFill>
                  <a:srgbClr val="000000"/>
                </a:solidFill>
                <a:latin typeface="Courier New" pitchFamily="49" charset="0"/>
              </a:rPr>
              <a:t>job_id</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WHERE  </a:t>
            </a:r>
            <a:r>
              <a:rPr lang="en-US" sz="1500" dirty="0" err="1">
                <a:solidFill>
                  <a:srgbClr val="000000"/>
                </a:solidFill>
                <a:latin typeface="Courier New" pitchFamily="49" charset="0"/>
              </a:rPr>
              <a:t>job_id</a:t>
            </a:r>
            <a:r>
              <a:rPr lang="en-US" sz="1500" dirty="0">
                <a:solidFill>
                  <a:srgbClr val="000000"/>
                </a:solidFill>
                <a:latin typeface="Courier New" pitchFamily="49" charset="0"/>
              </a:rPr>
              <a:t> =</a:t>
            </a:r>
          </a:p>
          <a:p>
            <a:pPr eaLnBrk="0" hangingPunct="0">
              <a:spcBef>
                <a:spcPct val="0"/>
              </a:spcBef>
              <a:tabLst>
                <a:tab pos="900113" algn="l"/>
              </a:tabLst>
            </a:pPr>
            <a:r>
              <a:rPr lang="en-US" sz="1500" dirty="0">
                <a:solidFill>
                  <a:srgbClr val="000000"/>
                </a:solidFill>
                <a:latin typeface="Courier New" pitchFamily="49" charset="0"/>
              </a:rPr>
              <a:t>                (SELECT </a:t>
            </a:r>
            <a:r>
              <a:rPr lang="en-US" sz="1500" dirty="0" err="1">
                <a:solidFill>
                  <a:srgbClr val="000000"/>
                </a:solidFill>
                <a:latin typeface="Courier New" pitchFamily="49" charset="0"/>
              </a:rPr>
              <a:t>job_id</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 'Haas');</a:t>
            </a:r>
          </a:p>
        </p:txBody>
      </p:sp>
      <p:sp>
        <p:nvSpPr>
          <p:cNvPr id="15363" name="Rectangle 10"/>
          <p:cNvSpPr>
            <a:spLocks noGrp="1" noChangeArrowheads="1"/>
          </p:cNvSpPr>
          <p:nvPr>
            <p:ph type="title"/>
          </p:nvPr>
        </p:nvSpPr>
        <p:spPr>
          <a:xfrm>
            <a:off x="608365" y="170930"/>
            <a:ext cx="8535635" cy="1293028"/>
          </a:xfrm>
        </p:spPr>
        <p:txBody>
          <a:bodyPr>
            <a:normAutofit/>
          </a:bodyPr>
          <a:lstStyle/>
          <a:p>
            <a:pPr eaLnBrk="1" hangingPunct="1"/>
            <a:r>
              <a:rPr lang="en-US" dirty="0" smtClean="0"/>
              <a:t>Will This Statement Return Rows?</a:t>
            </a:r>
          </a:p>
        </p:txBody>
      </p:sp>
      <p:sp>
        <p:nvSpPr>
          <p:cNvPr id="15364" name="Rectangle 4"/>
          <p:cNvSpPr>
            <a:spLocks noChangeArrowheads="1"/>
          </p:cNvSpPr>
          <p:nvPr/>
        </p:nvSpPr>
        <p:spPr bwMode="blackGray">
          <a:xfrm>
            <a:off x="1828801" y="4857750"/>
            <a:ext cx="5464969" cy="304800"/>
          </a:xfrm>
          <a:prstGeom prst="rect">
            <a:avLst/>
          </a:prstGeom>
          <a:solidFill>
            <a:srgbClr val="DDDDDD"/>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 pos="2315766" algn="l"/>
              </a:tabLst>
            </a:pPr>
            <a:r>
              <a:rPr lang="en-US" sz="1350">
                <a:solidFill>
                  <a:srgbClr val="000000"/>
                </a:solidFill>
                <a:latin typeface="Courier New" pitchFamily="49" charset="0"/>
              </a:rPr>
              <a:t>no rows selected</a:t>
            </a:r>
          </a:p>
        </p:txBody>
      </p:sp>
      <p:sp>
        <p:nvSpPr>
          <p:cNvPr id="15365" name="Rectangle 7"/>
          <p:cNvSpPr>
            <a:spLocks noChangeArrowheads="1"/>
          </p:cNvSpPr>
          <p:nvPr/>
        </p:nvSpPr>
        <p:spPr bwMode="auto">
          <a:xfrm>
            <a:off x="3482930" y="3844076"/>
            <a:ext cx="3429000" cy="742950"/>
          </a:xfrm>
          <a:prstGeom prst="rect">
            <a:avLst/>
          </a:prstGeom>
          <a:noFill/>
          <a:ln w="28575">
            <a:solidFill>
              <a:schemeClr val="hlink"/>
            </a:solidFill>
            <a:miter lim="800000"/>
            <a:headEnd/>
            <a:tailEnd/>
          </a:ln>
        </p:spPr>
        <p:txBody>
          <a:bodyPr wrap="none" anchor="ctr"/>
          <a:lstStyle/>
          <a:p>
            <a:endParaRPr lang="en-US" sz="1350"/>
          </a:p>
        </p:txBody>
      </p:sp>
      <p:sp>
        <p:nvSpPr>
          <p:cNvPr id="15366" name="Text Box 12"/>
          <p:cNvSpPr txBox="1">
            <a:spLocks noChangeArrowheads="1"/>
          </p:cNvSpPr>
          <p:nvPr/>
        </p:nvSpPr>
        <p:spPr bwMode="auto">
          <a:xfrm>
            <a:off x="5092590" y="5205390"/>
            <a:ext cx="2368918" cy="323165"/>
          </a:xfrm>
          <a:prstGeom prst="rect">
            <a:avLst/>
          </a:prstGeom>
          <a:noFill/>
          <a:ln w="28575">
            <a:noFill/>
            <a:miter lim="800000"/>
            <a:headEnd type="none" w="sm" len="sm"/>
            <a:tailEnd type="none" w="sm" len="sm"/>
          </a:ln>
        </p:spPr>
        <p:txBody>
          <a:bodyPr wrap="none">
            <a:spAutoFit/>
          </a:bodyPr>
          <a:lstStyle/>
          <a:p>
            <a:pPr defTabSz="171450"/>
            <a:r>
              <a:rPr lang="en-US" sz="1500" dirty="0" err="1">
                <a:solidFill>
                  <a:srgbClr val="FF3300"/>
                </a:solidFill>
              </a:rPr>
              <a:t>Subquery</a:t>
            </a:r>
            <a:r>
              <a:rPr lang="en-US" sz="1500" dirty="0">
                <a:solidFill>
                  <a:srgbClr val="FF3300"/>
                </a:solidFill>
              </a:rPr>
              <a:t> returns no values.</a:t>
            </a:r>
          </a:p>
        </p:txBody>
      </p:sp>
      <p:sp>
        <p:nvSpPr>
          <p:cNvPr id="7" name="Rectangle 6"/>
          <p:cNvSpPr/>
          <p:nvPr/>
        </p:nvSpPr>
        <p:spPr>
          <a:xfrm>
            <a:off x="608365" y="1621004"/>
            <a:ext cx="8051408" cy="738664"/>
          </a:xfrm>
          <a:prstGeom prst="rect">
            <a:avLst/>
          </a:prstGeom>
        </p:spPr>
        <p:txBody>
          <a:bodyPr wrap="square">
            <a:spAutoFit/>
          </a:bodyPr>
          <a:lstStyle/>
          <a:p>
            <a:r>
              <a:rPr lang="en-US" sz="2100" dirty="0"/>
              <a:t>Display employees and </a:t>
            </a:r>
            <a:r>
              <a:rPr lang="en-US" sz="2100" dirty="0" smtClean="0"/>
              <a:t>position </a:t>
            </a:r>
            <a:r>
              <a:rPr lang="en-US" sz="2100" dirty="0"/>
              <a:t>whose  similar to the position of employee Haas.</a:t>
            </a:r>
          </a:p>
        </p:txBody>
      </p:sp>
    </p:spTree>
    <p:extLst>
      <p:ext uri="{BB962C8B-B14F-4D97-AF65-F5344CB8AC3E}">
        <p14:creationId xmlns:p14="http://schemas.microsoft.com/office/powerpoint/2010/main" val="4190972108"/>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title"/>
          </p:nvPr>
        </p:nvSpPr>
        <p:spPr>
          <a:xfrm>
            <a:off x="539552" y="233748"/>
            <a:ext cx="8466172" cy="1293028"/>
          </a:xfrm>
        </p:spPr>
        <p:txBody>
          <a:bodyPr/>
          <a:lstStyle/>
          <a:p>
            <a:pPr eaLnBrk="1" hangingPunct="1"/>
            <a:r>
              <a:rPr lang="en-US" dirty="0" smtClean="0"/>
              <a:t>Multiple-Row Sub queries</a:t>
            </a:r>
          </a:p>
        </p:txBody>
      </p:sp>
      <p:sp>
        <p:nvSpPr>
          <p:cNvPr id="16387" name="Rectangle 10"/>
          <p:cNvSpPr>
            <a:spLocks noGrp="1" noChangeArrowheads="1"/>
          </p:cNvSpPr>
          <p:nvPr>
            <p:ph idx="4294967295"/>
          </p:nvPr>
        </p:nvSpPr>
        <p:spPr>
          <a:xfrm>
            <a:off x="0" y="2193925"/>
            <a:ext cx="7956550" cy="4070350"/>
          </a:xfrm>
          <a:prstGeom prst="rect">
            <a:avLst/>
          </a:prstGeom>
        </p:spPr>
        <p:txBody>
          <a:bodyPr>
            <a:noAutofit/>
          </a:bodyPr>
          <a:lstStyle/>
          <a:p>
            <a:pPr lvl="1" eaLnBrk="1" hangingPunct="1"/>
            <a:r>
              <a:rPr lang="en-US" sz="1800" dirty="0"/>
              <a:t>Return more than one row</a:t>
            </a:r>
          </a:p>
          <a:p>
            <a:pPr lvl="1" eaLnBrk="1" hangingPunct="1"/>
            <a:r>
              <a:rPr lang="en-US" sz="1800" dirty="0"/>
              <a:t>Use multiple-row comparison operators</a:t>
            </a:r>
          </a:p>
        </p:txBody>
      </p:sp>
      <p:graphicFrame>
        <p:nvGraphicFramePr>
          <p:cNvPr id="390215" name="Group 71"/>
          <p:cNvGraphicFramePr>
            <a:graphicFrameLocks noGrp="1"/>
          </p:cNvGraphicFramePr>
          <p:nvPr>
            <p:extLst/>
          </p:nvPr>
        </p:nvGraphicFramePr>
        <p:xfrm>
          <a:off x="1100137" y="2852936"/>
          <a:ext cx="5704111" cy="2232248"/>
        </p:xfrm>
        <a:graphic>
          <a:graphicData uri="http://schemas.openxmlformats.org/drawingml/2006/table">
            <a:tbl>
              <a:tblPr/>
              <a:tblGrid>
                <a:gridCol w="1290542"/>
                <a:gridCol w="4413569"/>
              </a:tblGrid>
              <a:tr h="35600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dirty="0" smtClean="0">
                          <a:ln>
                            <a:noFill/>
                          </a:ln>
                          <a:solidFill>
                            <a:schemeClr val="tx1"/>
                          </a:solidFill>
                          <a:effectLst/>
                          <a:latin typeface="Arial" charset="0"/>
                        </a:rPr>
                        <a:t>Operator</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smtClean="0">
                          <a:ln>
                            <a:noFill/>
                          </a:ln>
                          <a:solidFill>
                            <a:schemeClr val="tx1"/>
                          </a:solidFill>
                          <a:effectLst/>
                          <a:latin typeface="Arial" charset="0"/>
                        </a:rPr>
                        <a:t>Meaning</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409887">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IN</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Equal to any member in the list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733178">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ANY</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Compare value to each value returned by the subquery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733178">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ALL</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Compare value to every value returned by the sub query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1736192252"/>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8"/>
          <p:cNvSpPr>
            <a:spLocks noChangeArrowheads="1"/>
          </p:cNvSpPr>
          <p:nvPr/>
        </p:nvSpPr>
        <p:spPr bwMode="blackGray">
          <a:xfrm>
            <a:off x="1756608" y="1694163"/>
            <a:ext cx="5839728" cy="1950861"/>
          </a:xfrm>
          <a:prstGeom prst="rect">
            <a:avLst/>
          </a:prstGeom>
          <a:solidFill>
            <a:schemeClr val="bg1">
              <a:lumMod val="7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employee_id</a:t>
            </a:r>
            <a:r>
              <a:rPr lang="en-US" sz="1500" dirty="0">
                <a:solidFill>
                  <a:srgbClr val="000000"/>
                </a:solidFill>
                <a:latin typeface="Courier New" pitchFamily="49" charset="0"/>
              </a:rPr>
              <a:t>,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position , </a:t>
            </a:r>
            <a:r>
              <a:rPr lang="en-US" sz="1500" dirty="0">
                <a:solidFill>
                  <a:srgbClr val="000000"/>
                </a:solidFill>
                <a:latin typeface="Courier New" pitchFamily="49" charset="0"/>
              </a:rPr>
              <a:t>salary</a:t>
            </a: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WHERE  salary &lt; </a:t>
            </a:r>
            <a:r>
              <a:rPr lang="en-US" sz="1500" dirty="0" smtClean="0">
                <a:solidFill>
                  <a:srgbClr val="000000"/>
                </a:solidFill>
                <a:latin typeface="Courier New" pitchFamily="49" charset="0"/>
              </a:rPr>
              <a:t>ALL</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(SELECT salary</a:t>
            </a: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‘Manager')</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AND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&lt;&gt; </a:t>
            </a:r>
            <a:r>
              <a:rPr lang="en-US" sz="1500" dirty="0" smtClean="0">
                <a:solidFill>
                  <a:srgbClr val="000000"/>
                </a:solidFill>
                <a:latin typeface="Courier New" pitchFamily="49" charset="0"/>
              </a:rPr>
              <a:t>‘Manager';</a:t>
            </a:r>
            <a:endParaRPr lang="en-US" sz="1500" dirty="0">
              <a:solidFill>
                <a:srgbClr val="000000"/>
              </a:solidFill>
              <a:latin typeface="Courier New" pitchFamily="49" charset="0"/>
            </a:endParaRPr>
          </a:p>
        </p:txBody>
      </p:sp>
      <p:sp>
        <p:nvSpPr>
          <p:cNvPr id="17411" name="Rectangle 15"/>
          <p:cNvSpPr>
            <a:spLocks noGrp="1" noChangeArrowheads="1"/>
          </p:cNvSpPr>
          <p:nvPr>
            <p:ph type="title"/>
          </p:nvPr>
        </p:nvSpPr>
        <p:spPr>
          <a:xfrm>
            <a:off x="539552" y="431947"/>
            <a:ext cx="8635121" cy="1293028"/>
          </a:xfrm>
        </p:spPr>
        <p:txBody>
          <a:bodyPr>
            <a:normAutofit/>
          </a:bodyPr>
          <a:lstStyle/>
          <a:p>
            <a:pPr algn="l" eaLnBrk="1" hangingPunct="1"/>
            <a:r>
              <a:rPr lang="en-US" sz="2100" b="1" dirty="0"/>
              <a:t>Display employees whose salary is less than the salary of all employees with </a:t>
            </a:r>
            <a:r>
              <a:rPr lang="en-US" sz="2100" b="1" dirty="0" smtClean="0"/>
              <a:t>the position of Manager </a:t>
            </a:r>
            <a:r>
              <a:rPr lang="en-US" sz="2100" b="1" dirty="0"/>
              <a:t>and whose </a:t>
            </a:r>
            <a:r>
              <a:rPr lang="en-US" sz="2100" b="1" dirty="0" smtClean="0"/>
              <a:t>position </a:t>
            </a:r>
            <a:r>
              <a:rPr lang="en-US" sz="2100" b="1" dirty="0"/>
              <a:t>is not </a:t>
            </a:r>
            <a:r>
              <a:rPr lang="en-US" sz="2100" b="1" dirty="0" smtClean="0"/>
              <a:t>Manager</a:t>
            </a:r>
            <a:r>
              <a:rPr lang="en-US" sz="2100" dirty="0" smtClean="0"/>
              <a:t>. </a:t>
            </a:r>
            <a:endParaRPr lang="en-US" sz="2100" dirty="0"/>
          </a:p>
        </p:txBody>
      </p:sp>
      <p:sp>
        <p:nvSpPr>
          <p:cNvPr id="17413" name="Rectangle 6"/>
          <p:cNvSpPr>
            <a:spLocks noChangeArrowheads="1"/>
          </p:cNvSpPr>
          <p:nvPr/>
        </p:nvSpPr>
        <p:spPr bwMode="auto">
          <a:xfrm>
            <a:off x="4135211" y="2551509"/>
            <a:ext cx="3126146" cy="725091"/>
          </a:xfrm>
          <a:prstGeom prst="rect">
            <a:avLst/>
          </a:prstGeom>
          <a:noFill/>
          <a:ln w="28575">
            <a:solidFill>
              <a:schemeClr val="hlink"/>
            </a:solidFill>
            <a:miter lim="800000"/>
            <a:headEnd/>
            <a:tailEnd/>
          </a:ln>
        </p:spPr>
        <p:txBody>
          <a:bodyPr wrap="none" anchor="ctr"/>
          <a:lstStyle/>
          <a:p>
            <a:endParaRPr lang="en-US" sz="1350"/>
          </a:p>
        </p:txBody>
      </p:sp>
      <p:sp>
        <p:nvSpPr>
          <p:cNvPr id="17414" name="Rectangle 7"/>
          <p:cNvSpPr>
            <a:spLocks noChangeArrowheads="1"/>
          </p:cNvSpPr>
          <p:nvPr/>
        </p:nvSpPr>
        <p:spPr bwMode="auto">
          <a:xfrm>
            <a:off x="3581400" y="2348881"/>
            <a:ext cx="501818" cy="259388"/>
          </a:xfrm>
          <a:prstGeom prst="rect">
            <a:avLst/>
          </a:prstGeom>
          <a:noFill/>
          <a:ln w="28575">
            <a:solidFill>
              <a:schemeClr val="hlink"/>
            </a:solidFill>
            <a:miter lim="800000"/>
            <a:headEnd/>
            <a:tailEnd/>
          </a:ln>
        </p:spPr>
        <p:txBody>
          <a:bodyPr wrap="none" anchor="ctr"/>
          <a:lstStyle/>
          <a:p>
            <a:endParaRPr lang="en-US" sz="1350"/>
          </a:p>
        </p:txBody>
      </p:sp>
      <p:sp>
        <p:nvSpPr>
          <p:cNvPr id="17418" name="Freeform 19"/>
          <p:cNvSpPr>
            <a:spLocks/>
          </p:cNvSpPr>
          <p:nvPr/>
        </p:nvSpPr>
        <p:spPr bwMode="auto">
          <a:xfrm rot="16200000" flipV="1">
            <a:off x="4761151" y="1823645"/>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3" name="Table 12"/>
          <p:cNvGraphicFramePr>
            <a:graphicFrameLocks noGrp="1"/>
          </p:cNvGraphicFramePr>
          <p:nvPr>
            <p:extLst/>
          </p:nvPr>
        </p:nvGraphicFramePr>
        <p:xfrm>
          <a:off x="2477929" y="4005064"/>
          <a:ext cx="4457700" cy="1493520"/>
        </p:xfrm>
        <a:graphic>
          <a:graphicData uri="http://schemas.openxmlformats.org/drawingml/2006/table">
            <a:tbl>
              <a:tblPr firstRow="1" bandRow="1">
                <a:tableStyleId>{5C22544A-7EE6-4342-B048-85BDC9FD1C3A}</a:tableStyleId>
              </a:tblPr>
              <a:tblGrid>
                <a:gridCol w="1262822"/>
                <a:gridCol w="1091758"/>
                <a:gridCol w="1177290"/>
                <a:gridCol w="92583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employee_id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142</a:t>
                      </a:r>
                    </a:p>
                  </a:txBody>
                  <a:tcPr marL="68580" marR="68580" marT="34290" marB="34290">
                    <a:solidFill>
                      <a:schemeClr val="bg1">
                        <a:lumMod val="85000"/>
                      </a:schemeClr>
                    </a:solidFill>
                  </a:tcPr>
                </a:tc>
                <a:tc>
                  <a:txBody>
                    <a:bodyPr/>
                    <a:lstStyle/>
                    <a:p>
                      <a:r>
                        <a:rPr lang="en-US" sz="1600" dirty="0" smtClean="0"/>
                        <a:t>Davis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3100</a:t>
                      </a:r>
                      <a:endParaRPr lang="en-US" sz="1600" dirty="0"/>
                    </a:p>
                  </a:txBody>
                  <a:tcPr marL="68580" marR="68580" marT="34290" marB="34290">
                    <a:solidFill>
                      <a:schemeClr val="bg1">
                        <a:lumMod val="85000"/>
                      </a:schemeClr>
                    </a:solidFill>
                  </a:tcPr>
                </a:tc>
              </a:tr>
              <a:tr h="278130">
                <a:tc>
                  <a:txBody>
                    <a:bodyPr/>
                    <a:lstStyle/>
                    <a:p>
                      <a:r>
                        <a:rPr lang="en-US" sz="1600" dirty="0" smtClean="0"/>
                        <a:t>143</a:t>
                      </a:r>
                      <a:endParaRPr lang="en-US" sz="1600" dirty="0"/>
                    </a:p>
                  </a:txBody>
                  <a:tcPr marL="68580" marR="68580" marT="34290" marB="34290">
                    <a:solidFill>
                      <a:schemeClr val="bg1">
                        <a:lumMod val="85000"/>
                      </a:schemeClr>
                    </a:solidFill>
                  </a:tcPr>
                </a:tc>
                <a:tc>
                  <a:txBody>
                    <a:bodyPr/>
                    <a:lstStyle/>
                    <a:p>
                      <a:r>
                        <a:rPr lang="en-US" sz="1600" dirty="0" smtClean="0"/>
                        <a:t>Matos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2600</a:t>
                      </a:r>
                      <a:endParaRPr lang="en-US" sz="1600" dirty="0"/>
                    </a:p>
                  </a:txBody>
                  <a:tcPr marL="68580" marR="68580" marT="34290" marB="34290">
                    <a:solidFill>
                      <a:schemeClr val="bg1">
                        <a:lumMod val="85000"/>
                      </a:schemeClr>
                    </a:solidFill>
                  </a:tcPr>
                </a:tc>
              </a:tr>
              <a:tr h="278130">
                <a:tc>
                  <a:txBody>
                    <a:bodyPr/>
                    <a:lstStyle/>
                    <a:p>
                      <a:r>
                        <a:rPr lang="en-US" sz="1600" dirty="0" smtClean="0"/>
                        <a:t>144</a:t>
                      </a:r>
                      <a:endParaRPr lang="en-US" sz="1600" dirty="0"/>
                    </a:p>
                  </a:txBody>
                  <a:tcPr marL="68580" marR="68580" marT="34290" marB="34290">
                    <a:solidFill>
                      <a:schemeClr val="bg1">
                        <a:lumMod val="85000"/>
                      </a:schemeClr>
                    </a:solidFill>
                  </a:tcPr>
                </a:tc>
                <a:tc>
                  <a:txBody>
                    <a:bodyPr/>
                    <a:lstStyle/>
                    <a:p>
                      <a:r>
                        <a:rPr lang="en-US" sz="1600" dirty="0" smtClean="0"/>
                        <a:t>Vargas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2500</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420426239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8"/>
          <p:cNvSpPr>
            <a:spLocks noChangeArrowheads="1"/>
          </p:cNvSpPr>
          <p:nvPr/>
        </p:nvSpPr>
        <p:spPr bwMode="blackGray">
          <a:xfrm>
            <a:off x="1756608" y="1694163"/>
            <a:ext cx="5839728" cy="1950861"/>
          </a:xfrm>
          <a:prstGeom prst="rect">
            <a:avLst/>
          </a:prstGeom>
          <a:solidFill>
            <a:schemeClr val="bg1">
              <a:lumMod val="7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employee_id</a:t>
            </a:r>
            <a:r>
              <a:rPr lang="en-US" sz="1500" dirty="0">
                <a:solidFill>
                  <a:srgbClr val="000000"/>
                </a:solidFill>
                <a:latin typeface="Courier New" pitchFamily="49" charset="0"/>
              </a:rPr>
              <a:t>, </a:t>
            </a:r>
            <a:r>
              <a:rPr lang="en-US" sz="1500" dirty="0" err="1">
                <a:solidFill>
                  <a:srgbClr val="000000"/>
                </a:solidFill>
                <a:latin typeface="Courier New" pitchFamily="49" charset="0"/>
              </a:rPr>
              <a:t>last_name</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position , </a:t>
            </a:r>
            <a:r>
              <a:rPr lang="en-US" sz="1500" dirty="0">
                <a:solidFill>
                  <a:srgbClr val="000000"/>
                </a:solidFill>
                <a:latin typeface="Courier New" pitchFamily="49" charset="0"/>
              </a:rPr>
              <a:t>salary</a:t>
            </a:r>
          </a:p>
          <a:p>
            <a:pPr eaLnBrk="0" hangingPunct="0">
              <a:spcBef>
                <a:spcPct val="0"/>
              </a:spcBef>
              <a:tabLst>
                <a:tab pos="900113" algn="l"/>
              </a:tabLst>
            </a:pPr>
            <a:r>
              <a:rPr lang="en-US" sz="1500" dirty="0">
                <a:solidFill>
                  <a:srgbClr val="000000"/>
                </a:solidFill>
                <a:latin typeface="Courier New" pitchFamily="49" charset="0"/>
              </a:rPr>
              <a:t>FROM   employees</a:t>
            </a:r>
          </a:p>
          <a:p>
            <a:pPr eaLnBrk="0" hangingPunct="0">
              <a:spcBef>
                <a:spcPct val="0"/>
              </a:spcBef>
              <a:tabLst>
                <a:tab pos="900113" algn="l"/>
              </a:tabLst>
            </a:pPr>
            <a:r>
              <a:rPr lang="en-US" sz="1500" dirty="0">
                <a:solidFill>
                  <a:srgbClr val="000000"/>
                </a:solidFill>
                <a:latin typeface="Courier New" pitchFamily="49" charset="0"/>
              </a:rPr>
              <a:t>WHERE  salary &lt; </a:t>
            </a:r>
            <a:r>
              <a:rPr lang="en-US" sz="1500" dirty="0" smtClean="0">
                <a:solidFill>
                  <a:srgbClr val="000000"/>
                </a:solidFill>
                <a:latin typeface="Courier New" pitchFamily="49" charset="0"/>
              </a:rPr>
              <a:t>ANY</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(SELECT salary</a:t>
            </a:r>
          </a:p>
          <a:p>
            <a:pPr eaLnBrk="0" hangingPunct="0">
              <a:spcBef>
                <a:spcPct val="0"/>
              </a:spcBef>
              <a:tabLst>
                <a:tab pos="900113" algn="l"/>
              </a:tabLst>
            </a:pPr>
            <a:r>
              <a:rPr lang="en-US" sz="1500" dirty="0">
                <a:solidFill>
                  <a:srgbClr val="000000"/>
                </a:solidFill>
                <a:latin typeface="Courier New" pitchFamily="49" charset="0"/>
              </a:rPr>
              <a:t>                     FROM   employees</a:t>
            </a:r>
          </a:p>
          <a:p>
            <a:pPr eaLnBrk="0" hangingPunct="0">
              <a:spcBef>
                <a:spcPct val="0"/>
              </a:spcBef>
              <a:tabLst>
                <a:tab pos="900113" algn="l"/>
              </a:tabLst>
            </a:pPr>
            <a:r>
              <a:rPr lang="en-US" sz="1500" dirty="0">
                <a:solidFill>
                  <a:srgbClr val="000000"/>
                </a:solidFill>
                <a:latin typeface="Courier New" pitchFamily="49" charset="0"/>
              </a:rPr>
              <a:t>                     WHERE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‘Manager')</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AND    </a:t>
            </a:r>
            <a:r>
              <a:rPr lang="en-US" sz="1500" dirty="0" smtClean="0">
                <a:solidFill>
                  <a:srgbClr val="000000"/>
                </a:solidFill>
                <a:latin typeface="Courier New" pitchFamily="49" charset="0"/>
              </a:rPr>
              <a:t>position </a:t>
            </a:r>
            <a:r>
              <a:rPr lang="en-US" sz="1500" dirty="0">
                <a:solidFill>
                  <a:srgbClr val="000000"/>
                </a:solidFill>
                <a:latin typeface="Courier New" pitchFamily="49" charset="0"/>
              </a:rPr>
              <a:t>&lt;&gt; </a:t>
            </a:r>
            <a:r>
              <a:rPr lang="en-US" sz="1500" dirty="0" smtClean="0">
                <a:solidFill>
                  <a:srgbClr val="000000"/>
                </a:solidFill>
                <a:latin typeface="Courier New" pitchFamily="49" charset="0"/>
              </a:rPr>
              <a:t>‘Manager';</a:t>
            </a:r>
            <a:endParaRPr lang="en-US" sz="1500" dirty="0">
              <a:solidFill>
                <a:srgbClr val="000000"/>
              </a:solidFill>
              <a:latin typeface="Courier New" pitchFamily="49" charset="0"/>
            </a:endParaRPr>
          </a:p>
        </p:txBody>
      </p:sp>
      <p:sp>
        <p:nvSpPr>
          <p:cNvPr id="17411" name="Rectangle 15"/>
          <p:cNvSpPr>
            <a:spLocks noGrp="1" noChangeArrowheads="1"/>
          </p:cNvSpPr>
          <p:nvPr>
            <p:ph type="title"/>
          </p:nvPr>
        </p:nvSpPr>
        <p:spPr>
          <a:xfrm>
            <a:off x="611560" y="220511"/>
            <a:ext cx="8547112" cy="1293028"/>
          </a:xfrm>
        </p:spPr>
        <p:txBody>
          <a:bodyPr>
            <a:normAutofit/>
          </a:bodyPr>
          <a:lstStyle/>
          <a:p>
            <a:pPr algn="l" eaLnBrk="1" hangingPunct="1"/>
            <a:r>
              <a:rPr lang="en-US" sz="2100" b="1" dirty="0"/>
              <a:t>Display employees whose salary is less than the salary of </a:t>
            </a:r>
            <a:r>
              <a:rPr lang="en-US" sz="2100" b="1" dirty="0" smtClean="0"/>
              <a:t>any </a:t>
            </a:r>
            <a:r>
              <a:rPr lang="en-US" sz="2100" b="1" dirty="0"/>
              <a:t>employees with </a:t>
            </a:r>
            <a:r>
              <a:rPr lang="en-US" sz="2100" b="1" dirty="0" smtClean="0"/>
              <a:t>the position of Manager </a:t>
            </a:r>
            <a:r>
              <a:rPr lang="en-US" sz="2100" b="1" dirty="0"/>
              <a:t>and whose </a:t>
            </a:r>
            <a:r>
              <a:rPr lang="en-US" sz="2100" b="1" dirty="0" smtClean="0"/>
              <a:t>position </a:t>
            </a:r>
            <a:r>
              <a:rPr lang="en-US" sz="2100" b="1" dirty="0"/>
              <a:t>is not </a:t>
            </a:r>
            <a:r>
              <a:rPr lang="en-US" sz="2100" b="1" dirty="0" smtClean="0"/>
              <a:t>Manager. </a:t>
            </a:r>
            <a:endParaRPr lang="en-US" sz="2100" b="1" dirty="0"/>
          </a:p>
        </p:txBody>
      </p:sp>
      <p:sp>
        <p:nvSpPr>
          <p:cNvPr id="17413" name="Rectangle 6"/>
          <p:cNvSpPr>
            <a:spLocks noChangeArrowheads="1"/>
          </p:cNvSpPr>
          <p:nvPr/>
        </p:nvSpPr>
        <p:spPr bwMode="auto">
          <a:xfrm>
            <a:off x="4135211" y="2551509"/>
            <a:ext cx="3126146" cy="725091"/>
          </a:xfrm>
          <a:prstGeom prst="rect">
            <a:avLst/>
          </a:prstGeom>
          <a:noFill/>
          <a:ln w="28575">
            <a:solidFill>
              <a:schemeClr val="hlink"/>
            </a:solidFill>
            <a:miter lim="800000"/>
            <a:headEnd/>
            <a:tailEnd/>
          </a:ln>
        </p:spPr>
        <p:txBody>
          <a:bodyPr wrap="none" anchor="ctr"/>
          <a:lstStyle/>
          <a:p>
            <a:endParaRPr lang="en-US" sz="1350"/>
          </a:p>
        </p:txBody>
      </p:sp>
      <p:sp>
        <p:nvSpPr>
          <p:cNvPr id="17414" name="Rectangle 7"/>
          <p:cNvSpPr>
            <a:spLocks noChangeArrowheads="1"/>
          </p:cNvSpPr>
          <p:nvPr/>
        </p:nvSpPr>
        <p:spPr bwMode="auto">
          <a:xfrm>
            <a:off x="3581400" y="2348881"/>
            <a:ext cx="501818" cy="259388"/>
          </a:xfrm>
          <a:prstGeom prst="rect">
            <a:avLst/>
          </a:prstGeom>
          <a:noFill/>
          <a:ln w="28575">
            <a:solidFill>
              <a:schemeClr val="hlink"/>
            </a:solidFill>
            <a:miter lim="800000"/>
            <a:headEnd/>
            <a:tailEnd/>
          </a:ln>
        </p:spPr>
        <p:txBody>
          <a:bodyPr wrap="none" anchor="ctr"/>
          <a:lstStyle/>
          <a:p>
            <a:endParaRPr lang="en-US" sz="1350"/>
          </a:p>
        </p:txBody>
      </p:sp>
      <p:sp>
        <p:nvSpPr>
          <p:cNvPr id="17418" name="Freeform 19"/>
          <p:cNvSpPr>
            <a:spLocks/>
          </p:cNvSpPr>
          <p:nvPr/>
        </p:nvSpPr>
        <p:spPr bwMode="auto">
          <a:xfrm rot="16200000" flipV="1">
            <a:off x="4761151" y="1823645"/>
            <a:ext cx="110728" cy="1297781"/>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0" name="Table 9"/>
          <p:cNvGraphicFramePr>
            <a:graphicFrameLocks noGrp="1"/>
          </p:cNvGraphicFramePr>
          <p:nvPr>
            <p:extLst/>
          </p:nvPr>
        </p:nvGraphicFramePr>
        <p:xfrm>
          <a:off x="1709886" y="3802380"/>
          <a:ext cx="4457700" cy="1805940"/>
        </p:xfrm>
        <a:graphic>
          <a:graphicData uri="http://schemas.openxmlformats.org/drawingml/2006/table">
            <a:tbl>
              <a:tblPr firstRow="1" bandRow="1">
                <a:tableStyleId>{5C22544A-7EE6-4342-B048-85BDC9FD1C3A}</a:tableStyleId>
              </a:tblPr>
              <a:tblGrid>
                <a:gridCol w="1262822"/>
                <a:gridCol w="1091758"/>
                <a:gridCol w="1177290"/>
                <a:gridCol w="92583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employee_id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smtClean="0"/>
                        <a:t>141</a:t>
                      </a:r>
                    </a:p>
                  </a:txBody>
                  <a:tcPr marL="68580" marR="68580" marT="34290" marB="34290">
                    <a:solidFill>
                      <a:schemeClr val="bg1">
                        <a:lumMod val="85000"/>
                      </a:schemeClr>
                    </a:solidFill>
                  </a:tcPr>
                </a:tc>
                <a:tc>
                  <a:txBody>
                    <a:bodyPr/>
                    <a:lstStyle/>
                    <a:p>
                      <a:r>
                        <a:rPr lang="en-US" sz="1600" dirty="0" err="1" smtClean="0"/>
                        <a:t>Rajs</a:t>
                      </a:r>
                      <a:endParaRPr lang="en-US" sz="1600" dirty="0" smtClean="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5900</a:t>
                      </a:r>
                      <a:endParaRPr lang="en-US" sz="1600" dirty="0"/>
                    </a:p>
                  </a:txBody>
                  <a:tcPr marL="68580" marR="68580" marT="34290" marB="34290">
                    <a:solidFill>
                      <a:schemeClr val="bg1">
                        <a:lumMod val="85000"/>
                      </a:schemeClr>
                    </a:solidFill>
                  </a:tcPr>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142</a:t>
                      </a:r>
                    </a:p>
                  </a:txBody>
                  <a:tcPr marL="68580" marR="68580" marT="34290" marB="34290">
                    <a:solidFill>
                      <a:schemeClr val="bg1">
                        <a:lumMod val="85000"/>
                      </a:schemeClr>
                    </a:solidFill>
                  </a:tcPr>
                </a:tc>
                <a:tc>
                  <a:txBody>
                    <a:bodyPr/>
                    <a:lstStyle/>
                    <a:p>
                      <a:r>
                        <a:rPr lang="en-US" sz="1600" dirty="0" smtClean="0"/>
                        <a:t>Davis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3100</a:t>
                      </a:r>
                      <a:endParaRPr lang="en-US" sz="1600" dirty="0"/>
                    </a:p>
                  </a:txBody>
                  <a:tcPr marL="68580" marR="68580" marT="34290" marB="34290">
                    <a:solidFill>
                      <a:schemeClr val="bg1">
                        <a:lumMod val="85000"/>
                      </a:schemeClr>
                    </a:solidFill>
                  </a:tcPr>
                </a:tc>
              </a:tr>
              <a:tr h="278130">
                <a:tc>
                  <a:txBody>
                    <a:bodyPr/>
                    <a:lstStyle/>
                    <a:p>
                      <a:r>
                        <a:rPr lang="en-US" sz="1600" dirty="0" smtClean="0"/>
                        <a:t>143</a:t>
                      </a:r>
                      <a:endParaRPr lang="en-US" sz="1600" dirty="0"/>
                    </a:p>
                  </a:txBody>
                  <a:tcPr marL="68580" marR="68580" marT="34290" marB="34290">
                    <a:solidFill>
                      <a:schemeClr val="bg1">
                        <a:lumMod val="85000"/>
                      </a:schemeClr>
                    </a:solidFill>
                  </a:tcPr>
                </a:tc>
                <a:tc>
                  <a:txBody>
                    <a:bodyPr/>
                    <a:lstStyle/>
                    <a:p>
                      <a:r>
                        <a:rPr lang="en-US" sz="1600" dirty="0" smtClean="0"/>
                        <a:t>Matos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2600</a:t>
                      </a:r>
                      <a:endParaRPr lang="en-US" sz="1600" dirty="0"/>
                    </a:p>
                  </a:txBody>
                  <a:tcPr marL="68580" marR="68580" marT="34290" marB="34290">
                    <a:solidFill>
                      <a:schemeClr val="bg1">
                        <a:lumMod val="85000"/>
                      </a:schemeClr>
                    </a:solidFill>
                  </a:tcPr>
                </a:tc>
              </a:tr>
              <a:tr h="278130">
                <a:tc>
                  <a:txBody>
                    <a:bodyPr/>
                    <a:lstStyle/>
                    <a:p>
                      <a:r>
                        <a:rPr lang="en-US" sz="1600" dirty="0" smtClean="0"/>
                        <a:t>144</a:t>
                      </a:r>
                      <a:endParaRPr lang="en-US" sz="1600" dirty="0"/>
                    </a:p>
                  </a:txBody>
                  <a:tcPr marL="68580" marR="68580" marT="34290" marB="34290">
                    <a:solidFill>
                      <a:schemeClr val="bg1">
                        <a:lumMod val="85000"/>
                      </a:schemeClr>
                    </a:solidFill>
                  </a:tcPr>
                </a:tc>
                <a:tc>
                  <a:txBody>
                    <a:bodyPr/>
                    <a:lstStyle/>
                    <a:p>
                      <a:r>
                        <a:rPr lang="en-US" sz="1600" dirty="0" smtClean="0"/>
                        <a:t>Vargas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2500</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366710294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ChangeArrowheads="1"/>
          </p:cNvSpPr>
          <p:nvPr/>
        </p:nvSpPr>
        <p:spPr bwMode="blackGray">
          <a:xfrm>
            <a:off x="1828801" y="2857500"/>
            <a:ext cx="5865019" cy="2057400"/>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500" dirty="0">
                <a:solidFill>
                  <a:srgbClr val="000000"/>
                </a:solidFill>
                <a:latin typeface="Courier New" pitchFamily="49" charset="0"/>
              </a:rPr>
              <a:t>SELECT </a:t>
            </a:r>
            <a:r>
              <a:rPr lang="en-US" sz="1500" dirty="0" err="1">
                <a:solidFill>
                  <a:srgbClr val="000000"/>
                </a:solidFill>
                <a:latin typeface="Courier New" pitchFamily="49" charset="0"/>
              </a:rPr>
              <a:t>emp.last_name</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FROM   employees </a:t>
            </a:r>
            <a:r>
              <a:rPr lang="en-US" sz="1500" dirty="0" err="1">
                <a:solidFill>
                  <a:srgbClr val="000000"/>
                </a:solidFill>
                <a:latin typeface="Courier New" pitchFamily="49" charset="0"/>
              </a:rPr>
              <a:t>emp</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WHERE  </a:t>
            </a:r>
            <a:r>
              <a:rPr lang="en-US" sz="1500" dirty="0" err="1">
                <a:solidFill>
                  <a:srgbClr val="000000"/>
                </a:solidFill>
                <a:latin typeface="Courier New" pitchFamily="49" charset="0"/>
              </a:rPr>
              <a:t>emp.employee_id</a:t>
            </a:r>
            <a:r>
              <a:rPr lang="en-US" sz="1500" dirty="0">
                <a:solidFill>
                  <a:srgbClr val="000000"/>
                </a:solidFill>
                <a:latin typeface="Courier New" pitchFamily="49" charset="0"/>
              </a:rPr>
              <a:t> </a:t>
            </a:r>
            <a:r>
              <a:rPr lang="en-US" sz="1500" dirty="0" smtClean="0">
                <a:solidFill>
                  <a:srgbClr val="000000"/>
                </a:solidFill>
                <a:latin typeface="Courier New" pitchFamily="49" charset="0"/>
              </a:rPr>
              <a:t>IN</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(SELECT </a:t>
            </a:r>
            <a:r>
              <a:rPr lang="en-US" sz="1500" dirty="0" err="1">
                <a:solidFill>
                  <a:srgbClr val="000000"/>
                </a:solidFill>
                <a:latin typeface="Courier New" pitchFamily="49" charset="0"/>
              </a:rPr>
              <a:t>mgr.manager_id</a:t>
            </a:r>
            <a:endParaRPr lang="en-US" sz="1500" dirty="0">
              <a:solidFill>
                <a:srgbClr val="000000"/>
              </a:solidFill>
              <a:latin typeface="Courier New" pitchFamily="49" charset="0"/>
            </a:endParaRPr>
          </a:p>
          <a:p>
            <a:pPr eaLnBrk="0" hangingPunct="0">
              <a:spcBef>
                <a:spcPct val="0"/>
              </a:spcBef>
              <a:tabLst>
                <a:tab pos="900113" algn="l"/>
              </a:tabLst>
            </a:pPr>
            <a:r>
              <a:rPr lang="en-US" sz="1500" dirty="0">
                <a:solidFill>
                  <a:srgbClr val="000000"/>
                </a:solidFill>
                <a:latin typeface="Courier New" pitchFamily="49" charset="0"/>
              </a:rPr>
              <a:t>                            FROM   employees mgr);</a:t>
            </a:r>
          </a:p>
          <a:p>
            <a:pPr eaLnBrk="0" hangingPunct="0">
              <a:spcBef>
                <a:spcPct val="0"/>
              </a:spcBef>
              <a:tabLst>
                <a:tab pos="900113" algn="l"/>
              </a:tabLst>
            </a:pP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chemeClr val="hlink"/>
                </a:solidFill>
                <a:latin typeface="Courier New" pitchFamily="49" charset="0"/>
              </a:rPr>
              <a:t>no rows selected</a:t>
            </a:r>
            <a:endParaRPr lang="en-US" sz="1350" dirty="0">
              <a:solidFill>
                <a:srgbClr val="000000"/>
              </a:solidFill>
              <a:latin typeface="Courier New" pitchFamily="49" charset="0"/>
            </a:endParaRPr>
          </a:p>
        </p:txBody>
      </p:sp>
      <p:sp>
        <p:nvSpPr>
          <p:cNvPr id="2" name="Title 1"/>
          <p:cNvSpPr>
            <a:spLocks noGrp="1"/>
          </p:cNvSpPr>
          <p:nvPr>
            <p:ph type="title"/>
          </p:nvPr>
        </p:nvSpPr>
        <p:spPr>
          <a:xfrm>
            <a:off x="539552" y="700645"/>
            <a:ext cx="7886700" cy="1082675"/>
          </a:xfrm>
        </p:spPr>
        <p:txBody>
          <a:bodyPr>
            <a:normAutofit fontScale="90000"/>
          </a:bodyPr>
          <a:lstStyle/>
          <a:p>
            <a:r>
              <a:rPr lang="en-US" dirty="0"/>
              <a:t>Display the employees who have subordinates</a:t>
            </a:r>
            <a:br>
              <a:rPr lang="en-US" dirty="0"/>
            </a:br>
            <a:endParaRPr lang="en-US" dirty="0"/>
          </a:p>
        </p:txBody>
      </p:sp>
    </p:spTree>
    <p:extLst>
      <p:ext uri="{BB962C8B-B14F-4D97-AF65-F5344CB8AC3E}">
        <p14:creationId xmlns:p14="http://schemas.microsoft.com/office/powerpoint/2010/main" val="31848684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blackGray">
          <a:xfrm>
            <a:off x="2123728" y="4365104"/>
            <a:ext cx="5464969" cy="1543050"/>
          </a:xfrm>
          <a:prstGeom prst="rect">
            <a:avLst/>
          </a:prstGeom>
          <a:solidFill>
            <a:schemeClr val="bg1">
              <a:lumMod val="7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dirty="0">
                <a:solidFill>
                  <a:srgbClr val="000000"/>
                </a:solidFill>
                <a:latin typeface="Courier New" pitchFamily="49" charset="0"/>
              </a:rPr>
              <a:t>SELECT	</a:t>
            </a:r>
            <a:r>
              <a:rPr lang="en-US" sz="1350" i="1" dirty="0" err="1">
                <a:solidFill>
                  <a:srgbClr val="000000"/>
                </a:solidFill>
                <a:latin typeface="Courier New" pitchFamily="49" charset="0"/>
              </a:rPr>
              <a:t>select_list</a:t>
            </a: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FROM	</a:t>
            </a:r>
            <a:r>
              <a:rPr lang="en-US" sz="1350" i="1" dirty="0">
                <a:solidFill>
                  <a:srgbClr val="000000"/>
                </a:solidFill>
                <a:latin typeface="Courier New" pitchFamily="49" charset="0"/>
              </a:rPr>
              <a:t>table</a:t>
            </a: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WHERE	</a:t>
            </a:r>
            <a:r>
              <a:rPr lang="en-US" sz="1350" i="1" dirty="0" err="1">
                <a:solidFill>
                  <a:srgbClr val="000000"/>
                </a:solidFill>
                <a:latin typeface="Courier New" pitchFamily="49" charset="0"/>
              </a:rPr>
              <a:t>expr</a:t>
            </a:r>
            <a:r>
              <a:rPr lang="en-US" sz="1350" i="1" dirty="0">
                <a:solidFill>
                  <a:srgbClr val="000000"/>
                </a:solidFill>
                <a:latin typeface="Courier New" pitchFamily="49" charset="0"/>
              </a:rPr>
              <a:t> operator</a:t>
            </a:r>
          </a:p>
          <a:p>
            <a:pPr eaLnBrk="0" hangingPunct="0">
              <a:spcBef>
                <a:spcPct val="0"/>
              </a:spcBef>
              <a:tabLst>
                <a:tab pos="900113" algn="l"/>
              </a:tabLst>
            </a:pPr>
            <a:r>
              <a:rPr lang="en-US" sz="1350" dirty="0">
                <a:solidFill>
                  <a:srgbClr val="000000"/>
                </a:solidFill>
                <a:latin typeface="Courier New" pitchFamily="49" charset="0"/>
              </a:rPr>
              <a:t>		 	(SELECT </a:t>
            </a:r>
            <a:r>
              <a:rPr lang="en-US" sz="1350" i="1" dirty="0" err="1">
                <a:solidFill>
                  <a:srgbClr val="000000"/>
                </a:solidFill>
                <a:latin typeface="Courier New" pitchFamily="49" charset="0"/>
              </a:rPr>
              <a:t>select_list</a:t>
            </a:r>
            <a:endParaRPr lang="en-US" sz="1350" i="1"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		       </a:t>
            </a:r>
            <a:r>
              <a:rPr lang="en-US" sz="1350" dirty="0" smtClean="0">
                <a:solidFill>
                  <a:srgbClr val="000000"/>
                </a:solidFill>
                <a:latin typeface="Courier New" pitchFamily="49" charset="0"/>
              </a:rPr>
              <a:t>   FROM    </a:t>
            </a:r>
            <a:r>
              <a:rPr lang="en-US" sz="1350" i="1" dirty="0">
                <a:solidFill>
                  <a:srgbClr val="000000"/>
                </a:solidFill>
                <a:latin typeface="Courier New" pitchFamily="49" charset="0"/>
              </a:rPr>
              <a:t>table</a:t>
            </a:r>
            <a:r>
              <a:rPr lang="en-US" sz="1350" dirty="0">
                <a:solidFill>
                  <a:srgbClr val="000000"/>
                </a:solidFill>
                <a:latin typeface="Courier New" pitchFamily="49" charset="0"/>
              </a:rPr>
              <a:t>);</a:t>
            </a:r>
          </a:p>
        </p:txBody>
      </p:sp>
      <p:sp>
        <p:nvSpPr>
          <p:cNvPr id="20483" name="Rectangle 7"/>
          <p:cNvSpPr>
            <a:spLocks noGrp="1" noChangeArrowheads="1"/>
          </p:cNvSpPr>
          <p:nvPr>
            <p:ph type="title"/>
          </p:nvPr>
        </p:nvSpPr>
        <p:spPr>
          <a:xfrm>
            <a:off x="556260" y="155827"/>
            <a:ext cx="6377940" cy="1293028"/>
          </a:xfrm>
        </p:spPr>
        <p:txBody>
          <a:bodyPr/>
          <a:lstStyle/>
          <a:p>
            <a:pPr eaLnBrk="1" hangingPunct="1"/>
            <a:r>
              <a:rPr lang="en-US" dirty="0" smtClean="0"/>
              <a:t>Summary</a:t>
            </a:r>
          </a:p>
        </p:txBody>
      </p:sp>
      <p:sp>
        <p:nvSpPr>
          <p:cNvPr id="20484" name="Rectangle 8"/>
          <p:cNvSpPr>
            <a:spLocks noGrp="1" noChangeArrowheads="1"/>
          </p:cNvSpPr>
          <p:nvPr>
            <p:ph idx="4294967295"/>
          </p:nvPr>
        </p:nvSpPr>
        <p:spPr>
          <a:xfrm>
            <a:off x="528840" y="2028031"/>
            <a:ext cx="7905750" cy="3705225"/>
          </a:xfrm>
          <a:prstGeom prst="rect">
            <a:avLst/>
          </a:prstGeom>
        </p:spPr>
        <p:txBody>
          <a:bodyPr>
            <a:normAutofit/>
          </a:bodyPr>
          <a:lstStyle/>
          <a:p>
            <a:pPr eaLnBrk="1" hangingPunct="1"/>
            <a:r>
              <a:rPr lang="en-US" dirty="0" smtClean="0"/>
              <a:t>In this lesson, you should have learned how to:</a:t>
            </a:r>
          </a:p>
          <a:p>
            <a:pPr lvl="1" eaLnBrk="1" hangingPunct="1"/>
            <a:r>
              <a:rPr lang="en-US" dirty="0" smtClean="0"/>
              <a:t>Identify when a sub query can help solve a question</a:t>
            </a:r>
          </a:p>
          <a:p>
            <a:pPr lvl="1" eaLnBrk="1" hangingPunct="1"/>
            <a:r>
              <a:rPr lang="en-US" dirty="0" smtClean="0"/>
              <a:t>Write sub queries when a query is based on unknown values</a:t>
            </a:r>
          </a:p>
        </p:txBody>
      </p:sp>
      <p:sp>
        <p:nvSpPr>
          <p:cNvPr id="20485" name="Rectangle 6"/>
          <p:cNvSpPr>
            <a:spLocks noChangeArrowheads="1"/>
          </p:cNvSpPr>
          <p:nvPr/>
        </p:nvSpPr>
        <p:spPr bwMode="auto">
          <a:xfrm>
            <a:off x="3937224" y="5159909"/>
            <a:ext cx="2800350" cy="571500"/>
          </a:xfrm>
          <a:prstGeom prst="rect">
            <a:avLst/>
          </a:prstGeom>
          <a:noFill/>
          <a:ln w="28575">
            <a:solidFill>
              <a:schemeClr val="hlink"/>
            </a:solidFill>
            <a:miter lim="800000"/>
            <a:headEnd/>
            <a:tailEnd/>
          </a:ln>
        </p:spPr>
        <p:txBody>
          <a:bodyPr wrap="none" anchor="ctr"/>
          <a:lstStyle/>
          <a:p>
            <a:endParaRPr lang="en-US" sz="1350"/>
          </a:p>
        </p:txBody>
      </p:sp>
    </p:spTree>
    <p:extLst>
      <p:ext uri="{BB962C8B-B14F-4D97-AF65-F5344CB8AC3E}">
        <p14:creationId xmlns:p14="http://schemas.microsoft.com/office/powerpoint/2010/main" val="106887978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56260" y="263519"/>
            <a:ext cx="6377940" cy="1293028"/>
          </a:xfrm>
        </p:spPr>
        <p:txBody>
          <a:bodyPr>
            <a:normAutofit/>
          </a:bodyPr>
          <a:lstStyle/>
          <a:p>
            <a:r>
              <a:rPr lang="en-US" dirty="0" smtClean="0"/>
              <a:t>Nested Queries</a:t>
            </a:r>
          </a:p>
        </p:txBody>
      </p:sp>
      <p:sp>
        <p:nvSpPr>
          <p:cNvPr id="63491" name="Rectangle 3"/>
          <p:cNvSpPr>
            <a:spLocks noGrp="1" noChangeArrowheads="1"/>
          </p:cNvSpPr>
          <p:nvPr>
            <p:ph idx="4294967295"/>
          </p:nvPr>
        </p:nvSpPr>
        <p:spPr>
          <a:xfrm>
            <a:off x="564585" y="1772816"/>
            <a:ext cx="7956550" cy="4070350"/>
          </a:xfrm>
          <a:prstGeom prst="rect">
            <a:avLst/>
          </a:prstGeom>
        </p:spPr>
        <p:txBody>
          <a:bodyPr>
            <a:noAutofit/>
          </a:bodyPr>
          <a:lstStyle/>
          <a:p>
            <a:pPr>
              <a:lnSpc>
                <a:spcPct val="80000"/>
              </a:lnSpc>
            </a:pPr>
            <a:r>
              <a:rPr lang="en-US" sz="1500" dirty="0"/>
              <a:t>We can nest queries within queries</a:t>
            </a:r>
          </a:p>
          <a:p>
            <a:pPr lvl="1">
              <a:lnSpc>
                <a:spcPct val="80000"/>
              </a:lnSpc>
            </a:pPr>
            <a:r>
              <a:rPr lang="en-US" dirty="0"/>
              <a:t>Nested queries (</a:t>
            </a:r>
            <a:r>
              <a:rPr lang="en-US" dirty="0" err="1"/>
              <a:t>subqueries</a:t>
            </a:r>
            <a:r>
              <a:rPr lang="en-US" dirty="0"/>
              <a:t>)</a:t>
            </a:r>
          </a:p>
          <a:p>
            <a:pPr lvl="1">
              <a:lnSpc>
                <a:spcPct val="80000"/>
              </a:lnSpc>
            </a:pPr>
            <a:endParaRPr lang="en-US" dirty="0"/>
          </a:p>
          <a:p>
            <a:pPr>
              <a:lnSpc>
                <a:spcPct val="80000"/>
              </a:lnSpc>
            </a:pPr>
            <a:r>
              <a:rPr lang="en-US" sz="1500" dirty="0"/>
              <a:t>Nested queries…</a:t>
            </a:r>
          </a:p>
          <a:p>
            <a:pPr lvl="1">
              <a:lnSpc>
                <a:spcPct val="80000"/>
              </a:lnSpc>
            </a:pPr>
            <a:r>
              <a:rPr lang="en-US" dirty="0"/>
              <a:t>Inner query</a:t>
            </a:r>
          </a:p>
          <a:p>
            <a:pPr lvl="1">
              <a:lnSpc>
                <a:spcPct val="80000"/>
              </a:lnSpc>
            </a:pPr>
            <a:r>
              <a:rPr lang="en-US" dirty="0"/>
              <a:t>Outer query</a:t>
            </a:r>
          </a:p>
          <a:p>
            <a:pPr lvl="1">
              <a:lnSpc>
                <a:spcPct val="80000"/>
              </a:lnSpc>
            </a:pPr>
            <a:endParaRPr lang="en-US" dirty="0"/>
          </a:p>
          <a:p>
            <a:pPr>
              <a:lnSpc>
                <a:spcPct val="80000"/>
              </a:lnSpc>
            </a:pPr>
            <a:r>
              <a:rPr lang="en-US" sz="1500" dirty="0"/>
              <a:t>Operators</a:t>
            </a:r>
          </a:p>
          <a:p>
            <a:pPr lvl="1">
              <a:lnSpc>
                <a:spcPct val="80000"/>
              </a:lnSpc>
            </a:pPr>
            <a:r>
              <a:rPr lang="en-US" dirty="0"/>
              <a:t>IN, NOT IN</a:t>
            </a:r>
          </a:p>
          <a:p>
            <a:pPr lvl="1">
              <a:lnSpc>
                <a:spcPct val="80000"/>
              </a:lnSpc>
            </a:pPr>
            <a:r>
              <a:rPr lang="en-US" dirty="0"/>
              <a:t>&lt;operator&gt;  ALL</a:t>
            </a:r>
          </a:p>
          <a:p>
            <a:pPr lvl="1">
              <a:lnSpc>
                <a:spcPct val="80000"/>
              </a:lnSpc>
            </a:pPr>
            <a:r>
              <a:rPr lang="en-US" dirty="0"/>
              <a:t>&lt;operator&gt; SOME | ANY </a:t>
            </a:r>
          </a:p>
          <a:p>
            <a:pPr lvl="1">
              <a:lnSpc>
                <a:spcPct val="80000"/>
              </a:lnSpc>
            </a:pPr>
            <a:r>
              <a:rPr lang="en-US" dirty="0"/>
              <a:t>where &lt;operator&gt; </a:t>
            </a:r>
            <a:r>
              <a:rPr lang="en-US" dirty="0">
                <a:sym typeface="Symbol" pitchFamily="18" charset="2"/>
              </a:rPr>
              <a:t> { </a:t>
            </a:r>
            <a:r>
              <a:rPr lang="en-US" dirty="0">
                <a:cs typeface="Arial" charset="0"/>
                <a:sym typeface="Symbol" pitchFamily="18" charset="2"/>
              </a:rPr>
              <a:t>=, ≤, ≥, ≠, </a:t>
            </a:r>
            <a:r>
              <a:rPr lang="en-US" dirty="0">
                <a:sym typeface="Symbol" pitchFamily="18" charset="2"/>
              </a:rPr>
              <a:t>&lt;, </a:t>
            </a:r>
            <a:r>
              <a:rPr lang="en-US" sz="2100" dirty="0">
                <a:sym typeface="Symbol" pitchFamily="18" charset="2"/>
              </a:rPr>
              <a:t>&gt;} </a:t>
            </a:r>
          </a:p>
        </p:txBody>
      </p:sp>
    </p:spTree>
    <p:extLst>
      <p:ext uri="{BB962C8B-B14F-4D97-AF65-F5344CB8AC3E}">
        <p14:creationId xmlns:p14="http://schemas.microsoft.com/office/powerpoint/2010/main" val="391303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anim calcmode="lin" valueType="num">
                                      <p:cBhvr additive="base">
                                        <p:cTn id="11"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anim calcmode="lin" valueType="num">
                                      <p:cBhvr additive="base">
                                        <p:cTn id="17" dur="500" fill="hold"/>
                                        <p:tgtEl>
                                          <p:spTgt spid="6349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349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3491">
                                            <p:txEl>
                                              <p:pRg st="4" end="4"/>
                                            </p:txEl>
                                          </p:spTgt>
                                        </p:tgtEl>
                                        <p:attrNameLst>
                                          <p:attrName>style.visibility</p:attrName>
                                        </p:attrNameLst>
                                      </p:cBhvr>
                                      <p:to>
                                        <p:strVal val="visible"/>
                                      </p:to>
                                    </p:set>
                                    <p:anim calcmode="lin" valueType="num">
                                      <p:cBhvr additive="base">
                                        <p:cTn id="21" dur="500" fill="hold"/>
                                        <p:tgtEl>
                                          <p:spTgt spid="6349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349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3491">
                                            <p:txEl>
                                              <p:pRg st="5" end="5"/>
                                            </p:txEl>
                                          </p:spTgt>
                                        </p:tgtEl>
                                        <p:attrNameLst>
                                          <p:attrName>style.visibility</p:attrName>
                                        </p:attrNameLst>
                                      </p:cBhvr>
                                      <p:to>
                                        <p:strVal val="visible"/>
                                      </p:to>
                                    </p:set>
                                    <p:anim calcmode="lin" valueType="num">
                                      <p:cBhvr additive="base">
                                        <p:cTn id="25" dur="500" fill="hold"/>
                                        <p:tgtEl>
                                          <p:spTgt spid="6349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91">
                                            <p:txEl>
                                              <p:pRg st="7" end="7"/>
                                            </p:txEl>
                                          </p:spTgt>
                                        </p:tgtEl>
                                        <p:attrNameLst>
                                          <p:attrName>style.visibility</p:attrName>
                                        </p:attrNameLst>
                                      </p:cBhvr>
                                      <p:to>
                                        <p:strVal val="visible"/>
                                      </p:to>
                                    </p:set>
                                    <p:anim calcmode="lin" valueType="num">
                                      <p:cBhvr additive="base">
                                        <p:cTn id="31" dur="500" fill="hold"/>
                                        <p:tgtEl>
                                          <p:spTgt spid="63491">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1">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3491">
                                            <p:txEl>
                                              <p:pRg st="8" end="8"/>
                                            </p:txEl>
                                          </p:spTgt>
                                        </p:tgtEl>
                                        <p:attrNameLst>
                                          <p:attrName>style.visibility</p:attrName>
                                        </p:attrNameLst>
                                      </p:cBhvr>
                                      <p:to>
                                        <p:strVal val="visible"/>
                                      </p:to>
                                    </p:set>
                                    <p:anim calcmode="lin" valueType="num">
                                      <p:cBhvr additive="base">
                                        <p:cTn id="35" dur="500" fill="hold"/>
                                        <p:tgtEl>
                                          <p:spTgt spid="63491">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3491">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3491">
                                            <p:txEl>
                                              <p:pRg st="9" end="9"/>
                                            </p:txEl>
                                          </p:spTgt>
                                        </p:tgtEl>
                                        <p:attrNameLst>
                                          <p:attrName>style.visibility</p:attrName>
                                        </p:attrNameLst>
                                      </p:cBhvr>
                                      <p:to>
                                        <p:strVal val="visible"/>
                                      </p:to>
                                    </p:set>
                                    <p:anim calcmode="lin" valueType="num">
                                      <p:cBhvr additive="base">
                                        <p:cTn id="39" dur="500" fill="hold"/>
                                        <p:tgtEl>
                                          <p:spTgt spid="63491">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3491">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3491">
                                            <p:txEl>
                                              <p:pRg st="10" end="10"/>
                                            </p:txEl>
                                          </p:spTgt>
                                        </p:tgtEl>
                                        <p:attrNameLst>
                                          <p:attrName>style.visibility</p:attrName>
                                        </p:attrNameLst>
                                      </p:cBhvr>
                                      <p:to>
                                        <p:strVal val="visible"/>
                                      </p:to>
                                    </p:set>
                                    <p:anim calcmode="lin" valueType="num">
                                      <p:cBhvr additive="base">
                                        <p:cTn id="43" dur="500" fill="hold"/>
                                        <p:tgtEl>
                                          <p:spTgt spid="63491">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3491">
                                            <p:txEl>
                                              <p:pRg st="10" end="1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3491">
                                            <p:txEl>
                                              <p:pRg st="11" end="11"/>
                                            </p:txEl>
                                          </p:spTgt>
                                        </p:tgtEl>
                                        <p:attrNameLst>
                                          <p:attrName>style.visibility</p:attrName>
                                        </p:attrNameLst>
                                      </p:cBhvr>
                                      <p:to>
                                        <p:strVal val="visible"/>
                                      </p:to>
                                    </p:set>
                                    <p:anim calcmode="lin" valueType="num">
                                      <p:cBhvr additive="base">
                                        <p:cTn id="47" dur="500" fill="hold"/>
                                        <p:tgtEl>
                                          <p:spTgt spid="63491">
                                            <p:txEl>
                                              <p:pRg st="11" end="1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349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 y="188640"/>
            <a:ext cx="6377940" cy="1293028"/>
          </a:xfrm>
        </p:spPr>
        <p:txBody>
          <a:bodyPr/>
          <a:lstStyle/>
          <a:p>
            <a:r>
              <a:rPr lang="en-US" dirty="0" smtClean="0"/>
              <a:t>Sub Queries</a:t>
            </a:r>
            <a:endParaRPr lang="en-US" dirty="0"/>
          </a:p>
        </p:txBody>
      </p:sp>
      <p:sp>
        <p:nvSpPr>
          <p:cNvPr id="3" name="Content Placeholder 2"/>
          <p:cNvSpPr>
            <a:spLocks noGrp="1"/>
          </p:cNvSpPr>
          <p:nvPr>
            <p:ph idx="4294967295"/>
          </p:nvPr>
        </p:nvSpPr>
        <p:spPr>
          <a:xfrm>
            <a:off x="550419" y="1660343"/>
            <a:ext cx="7956550" cy="4491037"/>
          </a:xfrm>
          <a:prstGeom prst="rect">
            <a:avLst/>
          </a:prstGeom>
        </p:spPr>
        <p:txBody>
          <a:bodyPr/>
          <a:lstStyle/>
          <a:p>
            <a:r>
              <a:rPr lang="en-US" dirty="0" smtClean="0"/>
              <a:t>Consider the following table</a:t>
            </a:r>
          </a:p>
          <a:p>
            <a:pPr>
              <a:buNone/>
            </a:pPr>
            <a:r>
              <a:rPr lang="en-US" dirty="0" smtClean="0"/>
              <a:t>     </a:t>
            </a:r>
            <a:r>
              <a:rPr lang="en-US" dirty="0" smtClean="0">
                <a:solidFill>
                  <a:schemeClr val="tx1"/>
                </a:solidFill>
              </a:rPr>
              <a:t>Employees</a:t>
            </a:r>
          </a:p>
          <a:p>
            <a:pPr>
              <a:buNone/>
            </a:pPr>
            <a:endParaRPr lang="en-US" dirty="0" smtClean="0"/>
          </a:p>
          <a:p>
            <a:pPr>
              <a:buNone/>
            </a:pPr>
            <a:endParaRPr lang="en-US" dirty="0" smtClean="0"/>
          </a:p>
        </p:txBody>
      </p:sp>
      <p:graphicFrame>
        <p:nvGraphicFramePr>
          <p:cNvPr id="5" name="Table 4"/>
          <p:cNvGraphicFramePr>
            <a:graphicFrameLocks noGrp="1"/>
          </p:cNvGraphicFramePr>
          <p:nvPr>
            <p:extLst/>
          </p:nvPr>
        </p:nvGraphicFramePr>
        <p:xfrm>
          <a:off x="932914" y="2792301"/>
          <a:ext cx="5886450" cy="3055620"/>
        </p:xfrm>
        <a:graphic>
          <a:graphicData uri="http://schemas.openxmlformats.org/drawingml/2006/table">
            <a:tbl>
              <a:tblPr firstRow="1" bandRow="1">
                <a:tableStyleId>{5C22544A-7EE6-4342-B048-85BDC9FD1C3A}</a:tableStyleId>
              </a:tblPr>
              <a:tblGrid>
                <a:gridCol w="1262822"/>
                <a:gridCol w="1091758"/>
                <a:gridCol w="1177290"/>
                <a:gridCol w="925830"/>
                <a:gridCol w="142875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employee_id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department_id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smtClean="0"/>
                        <a:t>110</a:t>
                      </a:r>
                      <a:endParaRPr lang="en-US" sz="1600" dirty="0"/>
                    </a:p>
                  </a:txBody>
                  <a:tcPr marL="68580" marR="68580" marT="34290" marB="34290">
                    <a:solidFill>
                      <a:schemeClr val="bg1">
                        <a:lumMod val="85000"/>
                      </a:schemeClr>
                    </a:solidFill>
                  </a:tcPr>
                </a:tc>
                <a:tc>
                  <a:txBody>
                    <a:bodyPr/>
                    <a:lstStyle/>
                    <a:p>
                      <a:r>
                        <a:rPr lang="en-US" sz="1600" dirty="0" smtClean="0"/>
                        <a:t>King</a:t>
                      </a:r>
                      <a:endParaRPr lang="en-US" sz="1600" dirty="0"/>
                    </a:p>
                  </a:txBody>
                  <a:tcPr marL="68580" marR="68580" marT="34290" marB="34290">
                    <a:solidFill>
                      <a:schemeClr val="bg1">
                        <a:lumMod val="85000"/>
                      </a:schemeClr>
                    </a:solidFill>
                  </a:tcPr>
                </a:tc>
                <a:tc>
                  <a:txBody>
                    <a:bodyPr/>
                    <a:lstStyle/>
                    <a:p>
                      <a:r>
                        <a:rPr lang="en-US" sz="1600" dirty="0" smtClean="0"/>
                        <a:t>Director</a:t>
                      </a:r>
                      <a:endParaRPr lang="en-US" sz="1600" dirty="0"/>
                    </a:p>
                  </a:txBody>
                  <a:tcPr marL="68580" marR="68580" marT="34290" marB="34290">
                    <a:solidFill>
                      <a:schemeClr val="bg1">
                        <a:lumMod val="85000"/>
                      </a:schemeClr>
                    </a:solidFill>
                  </a:tcPr>
                </a:tc>
                <a:tc>
                  <a:txBody>
                    <a:bodyPr/>
                    <a:lstStyle/>
                    <a:p>
                      <a:r>
                        <a:rPr lang="en-US" sz="1600" dirty="0" smtClean="0"/>
                        <a:t>10000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r h="278130">
                <a:tc>
                  <a:txBody>
                    <a:bodyPr/>
                    <a:lstStyle/>
                    <a:p>
                      <a:r>
                        <a:rPr lang="en-US" sz="1600" dirty="0" smtClean="0"/>
                        <a:t>120</a:t>
                      </a:r>
                    </a:p>
                  </a:txBody>
                  <a:tcPr marL="68580" marR="68580" marT="34290" marB="34290">
                    <a:solidFill>
                      <a:schemeClr val="bg1">
                        <a:lumMod val="85000"/>
                      </a:schemeClr>
                    </a:solidFill>
                  </a:tcPr>
                </a:tc>
                <a:tc>
                  <a:txBody>
                    <a:bodyPr/>
                    <a:lstStyle/>
                    <a:p>
                      <a:r>
                        <a:rPr lang="en-US" sz="1600" dirty="0" err="1" smtClean="0"/>
                        <a:t>Kochhar</a:t>
                      </a:r>
                      <a:endParaRPr lang="en-US" sz="1600" dirty="0"/>
                    </a:p>
                  </a:txBody>
                  <a:tcPr marL="68580" marR="68580" marT="34290" marB="34290">
                    <a:solidFill>
                      <a:schemeClr val="bg1">
                        <a:lumMod val="85000"/>
                      </a:schemeClr>
                    </a:solidFill>
                  </a:tcPr>
                </a:tc>
                <a:tc>
                  <a:txBody>
                    <a:bodyPr/>
                    <a:lstStyle/>
                    <a:p>
                      <a:r>
                        <a:rPr lang="en-US" sz="1600" dirty="0" smtClean="0"/>
                        <a:t>Manager</a:t>
                      </a:r>
                      <a:endParaRPr lang="en-US" sz="1600" dirty="0"/>
                    </a:p>
                  </a:txBody>
                  <a:tcPr marL="68580" marR="68580" marT="34290" marB="34290">
                    <a:solidFill>
                      <a:schemeClr val="bg1">
                        <a:lumMod val="85000"/>
                      </a:schemeClr>
                    </a:solidFill>
                  </a:tcPr>
                </a:tc>
                <a:tc>
                  <a:txBody>
                    <a:bodyPr/>
                    <a:lstStyle/>
                    <a:p>
                      <a:r>
                        <a:rPr lang="en-US" sz="1600" dirty="0" smtClean="0"/>
                        <a:t>7500</a:t>
                      </a:r>
                      <a:endParaRPr lang="en-US" sz="1600" dirty="0"/>
                    </a:p>
                  </a:txBody>
                  <a:tcPr marL="68580" marR="68580" marT="34290" marB="34290">
                    <a:solidFill>
                      <a:schemeClr val="bg1">
                        <a:lumMod val="85000"/>
                      </a:schemeClr>
                    </a:solidFill>
                  </a:tcPr>
                </a:tc>
                <a:tc>
                  <a:txBody>
                    <a:bodyPr/>
                    <a:lstStyle/>
                    <a:p>
                      <a:r>
                        <a:rPr lang="en-US" sz="1600" dirty="0" smtClean="0"/>
                        <a:t>2</a:t>
                      </a:r>
                      <a:endParaRPr lang="en-US" sz="1600" dirty="0"/>
                    </a:p>
                  </a:txBody>
                  <a:tcPr marL="68580" marR="68580" marT="34290" marB="34290">
                    <a:solidFill>
                      <a:schemeClr val="bg1">
                        <a:lumMod val="85000"/>
                      </a:schemeClr>
                    </a:solidFill>
                  </a:tcPr>
                </a:tc>
              </a:tr>
              <a:tr h="278130">
                <a:tc>
                  <a:txBody>
                    <a:bodyPr/>
                    <a:lstStyle/>
                    <a:p>
                      <a:r>
                        <a:rPr lang="en-US" sz="1600" dirty="0" smtClean="0"/>
                        <a:t>121</a:t>
                      </a:r>
                    </a:p>
                  </a:txBody>
                  <a:tcPr marL="68580" marR="68580" marT="34290" marB="34290">
                    <a:solidFill>
                      <a:schemeClr val="bg1">
                        <a:lumMod val="85000"/>
                      </a:schemeClr>
                    </a:solidFill>
                  </a:tcPr>
                </a:tc>
                <a:tc>
                  <a:txBody>
                    <a:bodyPr/>
                    <a:lstStyle/>
                    <a:p>
                      <a:r>
                        <a:rPr lang="en-US" sz="1600" dirty="0" smtClean="0"/>
                        <a:t>Abel</a:t>
                      </a:r>
                      <a:endParaRPr lang="en-US" sz="1600" dirty="0"/>
                    </a:p>
                  </a:txBody>
                  <a:tcPr marL="68580" marR="68580" marT="34290" marB="34290">
                    <a:solidFill>
                      <a:schemeClr val="bg1">
                        <a:lumMod val="85000"/>
                      </a:schemeClr>
                    </a:solidFill>
                  </a:tcPr>
                </a:tc>
                <a:tc>
                  <a:txBody>
                    <a:bodyPr/>
                    <a:lstStyle/>
                    <a:p>
                      <a:r>
                        <a:rPr lang="en-US" sz="1600" dirty="0" smtClean="0"/>
                        <a:t>Manager</a:t>
                      </a:r>
                      <a:endParaRPr lang="en-US" sz="1600" dirty="0"/>
                    </a:p>
                  </a:txBody>
                  <a:tcPr marL="68580" marR="68580" marT="34290" marB="34290">
                    <a:solidFill>
                      <a:schemeClr val="bg1">
                        <a:lumMod val="85000"/>
                      </a:schemeClr>
                    </a:solidFill>
                  </a:tcPr>
                </a:tc>
                <a:tc>
                  <a:txBody>
                    <a:bodyPr/>
                    <a:lstStyle/>
                    <a:p>
                      <a:r>
                        <a:rPr lang="en-US" sz="1600" dirty="0" smtClean="0"/>
                        <a:t>6000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r h="278130">
                <a:tc>
                  <a:txBody>
                    <a:bodyPr/>
                    <a:lstStyle/>
                    <a:p>
                      <a:r>
                        <a:rPr lang="en-US" sz="1600" dirty="0" smtClean="0"/>
                        <a:t>124</a:t>
                      </a:r>
                    </a:p>
                  </a:txBody>
                  <a:tcPr marL="68580" marR="68580" marT="34290" marB="34290">
                    <a:solidFill>
                      <a:schemeClr val="bg1">
                        <a:lumMod val="85000"/>
                      </a:schemeClr>
                    </a:solidFill>
                  </a:tcPr>
                </a:tc>
                <a:tc>
                  <a:txBody>
                    <a:bodyPr/>
                    <a:lstStyle/>
                    <a:p>
                      <a:r>
                        <a:rPr lang="en-US" sz="1600" dirty="0" err="1" smtClean="0"/>
                        <a:t>Mourgos</a:t>
                      </a:r>
                      <a:endParaRPr lang="en-US" sz="1600" dirty="0"/>
                    </a:p>
                  </a:txBody>
                  <a:tcPr marL="68580" marR="68580" marT="34290" marB="34290">
                    <a:solidFill>
                      <a:schemeClr val="bg1">
                        <a:lumMod val="85000"/>
                      </a:schemeClr>
                    </a:solidFill>
                  </a:tcPr>
                </a:tc>
                <a:tc>
                  <a:txBody>
                    <a:bodyPr/>
                    <a:lstStyle/>
                    <a:p>
                      <a:r>
                        <a:rPr lang="en-US" sz="1600" dirty="0" smtClean="0"/>
                        <a:t>Manager</a:t>
                      </a:r>
                      <a:endParaRPr lang="en-US" sz="1600" dirty="0"/>
                    </a:p>
                  </a:txBody>
                  <a:tcPr marL="68580" marR="68580" marT="34290" marB="34290">
                    <a:solidFill>
                      <a:schemeClr val="bg1">
                        <a:lumMod val="85000"/>
                      </a:schemeClr>
                    </a:solidFill>
                  </a:tcPr>
                </a:tc>
                <a:tc>
                  <a:txBody>
                    <a:bodyPr/>
                    <a:lstStyle/>
                    <a:p>
                      <a:r>
                        <a:rPr lang="en-US" sz="1600" dirty="0" smtClean="0"/>
                        <a:t>5800</a:t>
                      </a:r>
                      <a:endParaRPr lang="en-US" sz="1600" dirty="0"/>
                    </a:p>
                  </a:txBody>
                  <a:tcPr marL="68580" marR="68580" marT="34290" marB="34290">
                    <a:solidFill>
                      <a:schemeClr val="bg1">
                        <a:lumMod val="85000"/>
                      </a:schemeClr>
                    </a:solidFill>
                  </a:tcPr>
                </a:tc>
                <a:tc>
                  <a:txBody>
                    <a:bodyPr/>
                    <a:lstStyle/>
                    <a:p>
                      <a:r>
                        <a:rPr lang="en-US" sz="1600" dirty="0" smtClean="0"/>
                        <a:t>2</a:t>
                      </a:r>
                      <a:endParaRPr lang="en-US" sz="1600" dirty="0"/>
                    </a:p>
                  </a:txBody>
                  <a:tcPr marL="68580" marR="68580" marT="34290" marB="34290">
                    <a:solidFill>
                      <a:schemeClr val="bg1">
                        <a:lumMod val="85000"/>
                      </a:schemeClr>
                    </a:solidFill>
                  </a:tcPr>
                </a:tc>
              </a:tr>
              <a:tr h="278130">
                <a:tc>
                  <a:txBody>
                    <a:bodyPr/>
                    <a:lstStyle/>
                    <a:p>
                      <a:r>
                        <a:rPr lang="en-US" sz="1600" dirty="0" smtClean="0"/>
                        <a:t>141</a:t>
                      </a:r>
                    </a:p>
                  </a:txBody>
                  <a:tcPr marL="68580" marR="68580" marT="34290" marB="34290">
                    <a:solidFill>
                      <a:schemeClr val="bg1">
                        <a:lumMod val="85000"/>
                      </a:schemeClr>
                    </a:solidFill>
                  </a:tcPr>
                </a:tc>
                <a:tc>
                  <a:txBody>
                    <a:bodyPr/>
                    <a:lstStyle/>
                    <a:p>
                      <a:r>
                        <a:rPr lang="en-US" sz="1600" dirty="0" err="1" smtClean="0"/>
                        <a:t>Rajs</a:t>
                      </a:r>
                      <a:endParaRPr lang="en-US" sz="1600" dirty="0" smtClean="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5900</a:t>
                      </a:r>
                      <a:endParaRPr lang="en-US" sz="1600" dirty="0"/>
                    </a:p>
                  </a:txBody>
                  <a:tcPr marL="68580" marR="68580" marT="34290" marB="34290">
                    <a:solidFill>
                      <a:schemeClr val="bg1">
                        <a:lumMod val="85000"/>
                      </a:schemeClr>
                    </a:solidFill>
                  </a:tcPr>
                </a:tc>
                <a:tc>
                  <a:txBody>
                    <a:bodyPr/>
                    <a:lstStyle/>
                    <a:p>
                      <a:r>
                        <a:rPr lang="en-US" sz="1600" dirty="0" smtClean="0"/>
                        <a:t>3</a:t>
                      </a:r>
                      <a:endParaRPr lang="en-US" sz="1600" dirty="0"/>
                    </a:p>
                  </a:txBody>
                  <a:tcPr marL="68580" marR="68580" marT="34290" marB="34290">
                    <a:solidFill>
                      <a:schemeClr val="bg1">
                        <a:lumMod val="85000"/>
                      </a:schemeClr>
                    </a:solidFill>
                  </a:tcPr>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142</a:t>
                      </a:r>
                    </a:p>
                  </a:txBody>
                  <a:tcPr marL="68580" marR="68580" marT="34290" marB="34290">
                    <a:solidFill>
                      <a:schemeClr val="bg1">
                        <a:lumMod val="85000"/>
                      </a:schemeClr>
                    </a:solidFill>
                  </a:tcPr>
                </a:tc>
                <a:tc>
                  <a:txBody>
                    <a:bodyPr/>
                    <a:lstStyle/>
                    <a:p>
                      <a:r>
                        <a:rPr lang="en-US" sz="1600" dirty="0" smtClean="0"/>
                        <a:t>Davis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3100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r h="278130">
                <a:tc>
                  <a:txBody>
                    <a:bodyPr/>
                    <a:lstStyle/>
                    <a:p>
                      <a:r>
                        <a:rPr lang="en-US" sz="1600" dirty="0" smtClean="0"/>
                        <a:t>143</a:t>
                      </a:r>
                      <a:endParaRPr lang="en-US" sz="1600" dirty="0"/>
                    </a:p>
                  </a:txBody>
                  <a:tcPr marL="68580" marR="68580" marT="34290" marB="34290">
                    <a:solidFill>
                      <a:schemeClr val="bg1">
                        <a:lumMod val="85000"/>
                      </a:schemeClr>
                    </a:solidFill>
                  </a:tcPr>
                </a:tc>
                <a:tc>
                  <a:txBody>
                    <a:bodyPr/>
                    <a:lstStyle/>
                    <a:p>
                      <a:r>
                        <a:rPr lang="en-US" sz="1600" dirty="0" smtClean="0"/>
                        <a:t>Matos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2600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r h="278130">
                <a:tc>
                  <a:txBody>
                    <a:bodyPr/>
                    <a:lstStyle/>
                    <a:p>
                      <a:r>
                        <a:rPr lang="en-US" sz="1600" dirty="0" smtClean="0"/>
                        <a:t>144</a:t>
                      </a:r>
                      <a:endParaRPr lang="en-US" sz="1600" dirty="0"/>
                    </a:p>
                  </a:txBody>
                  <a:tcPr marL="68580" marR="68580" marT="34290" marB="34290">
                    <a:solidFill>
                      <a:schemeClr val="bg1">
                        <a:lumMod val="85000"/>
                      </a:schemeClr>
                    </a:solidFill>
                  </a:tcPr>
                </a:tc>
                <a:tc>
                  <a:txBody>
                    <a:bodyPr/>
                    <a:lstStyle/>
                    <a:p>
                      <a:r>
                        <a:rPr lang="en-US" sz="1600" dirty="0" smtClean="0"/>
                        <a:t>Vargas</a:t>
                      </a:r>
                      <a:endParaRPr lang="en-US" sz="1600" dirty="0"/>
                    </a:p>
                  </a:txBody>
                  <a:tcPr marL="68580" marR="68580" marT="34290" marB="34290">
                    <a:solidFill>
                      <a:schemeClr val="bg1">
                        <a:lumMod val="85000"/>
                      </a:schemeClr>
                    </a:solidFill>
                  </a:tcPr>
                </a:tc>
                <a:tc>
                  <a:txBody>
                    <a:bodyPr/>
                    <a:lstStyle/>
                    <a:p>
                      <a:r>
                        <a:rPr lang="en-US" sz="1600" dirty="0" smtClean="0"/>
                        <a:t>Clerk</a:t>
                      </a:r>
                      <a:endParaRPr lang="en-US" sz="1600" dirty="0"/>
                    </a:p>
                  </a:txBody>
                  <a:tcPr marL="68580" marR="68580" marT="34290" marB="34290">
                    <a:solidFill>
                      <a:schemeClr val="bg1">
                        <a:lumMod val="85000"/>
                      </a:schemeClr>
                    </a:solidFill>
                  </a:tcPr>
                </a:tc>
                <a:tc>
                  <a:txBody>
                    <a:bodyPr/>
                    <a:lstStyle/>
                    <a:p>
                      <a:r>
                        <a:rPr lang="en-US" sz="1600" dirty="0" smtClean="0"/>
                        <a:t>2500</a:t>
                      </a:r>
                      <a:endParaRPr lang="en-US" sz="1600" dirty="0"/>
                    </a:p>
                  </a:txBody>
                  <a:tcPr marL="68580" marR="68580" marT="34290" marB="34290">
                    <a:solidFill>
                      <a:schemeClr val="bg1">
                        <a:lumMod val="85000"/>
                      </a:schemeClr>
                    </a:solidFill>
                  </a:tcPr>
                </a:tc>
                <a:tc>
                  <a:txBody>
                    <a:bodyPr/>
                    <a:lstStyle/>
                    <a:p>
                      <a:r>
                        <a:rPr lang="en-US" sz="1600" dirty="0" smtClean="0"/>
                        <a:t>2</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10297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p:cNvSpPr>
            <a:spLocks noGrp="1" noChangeArrowheads="1"/>
          </p:cNvSpPr>
          <p:nvPr>
            <p:ph type="title"/>
          </p:nvPr>
        </p:nvSpPr>
        <p:spPr>
          <a:xfrm>
            <a:off x="542930" y="312759"/>
            <a:ext cx="6377940" cy="1293028"/>
          </a:xfrm>
        </p:spPr>
        <p:txBody>
          <a:bodyPr>
            <a:normAutofit fontScale="90000"/>
          </a:bodyPr>
          <a:lstStyle/>
          <a:p>
            <a:pPr eaLnBrk="1" hangingPunct="1"/>
            <a:r>
              <a:rPr lang="en-US" dirty="0" smtClean="0"/>
              <a:t>Using a sub query to Solve a Problem</a:t>
            </a:r>
          </a:p>
        </p:txBody>
      </p:sp>
      <p:sp>
        <p:nvSpPr>
          <p:cNvPr id="5123" name="Rectangle 61"/>
          <p:cNvSpPr>
            <a:spLocks noGrp="1" noChangeArrowheads="1"/>
          </p:cNvSpPr>
          <p:nvPr>
            <p:ph idx="4294967295"/>
          </p:nvPr>
        </p:nvSpPr>
        <p:spPr>
          <a:xfrm>
            <a:off x="542930" y="1883735"/>
            <a:ext cx="7956550" cy="4070350"/>
          </a:xfrm>
          <a:prstGeom prst="rect">
            <a:avLst/>
          </a:prstGeom>
        </p:spPr>
        <p:txBody>
          <a:bodyPr/>
          <a:lstStyle/>
          <a:p>
            <a:pPr eaLnBrk="1" hangingPunct="1">
              <a:buNone/>
            </a:pPr>
            <a:r>
              <a:rPr lang="en-US" dirty="0" smtClean="0"/>
              <a:t>Who has a salary greater than Abel’s?</a:t>
            </a:r>
          </a:p>
        </p:txBody>
      </p:sp>
      <p:grpSp>
        <p:nvGrpSpPr>
          <p:cNvPr id="2" name="Group 4"/>
          <p:cNvGrpSpPr>
            <a:grpSpLocks/>
          </p:cNvGrpSpPr>
          <p:nvPr/>
        </p:nvGrpSpPr>
        <p:grpSpPr bwMode="auto">
          <a:xfrm>
            <a:off x="2008586" y="3985022"/>
            <a:ext cx="635794" cy="552450"/>
            <a:chOff x="805" y="2627"/>
            <a:chExt cx="534" cy="464"/>
          </a:xfrm>
        </p:grpSpPr>
        <p:sp>
          <p:nvSpPr>
            <p:cNvPr id="5139"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type="none" w="sm" len="sm"/>
              <a:tailEnd type="none" w="sm" len="sm"/>
            </a:ln>
          </p:spPr>
          <p:txBody>
            <a:bodyPr/>
            <a:lstStyle/>
            <a:p>
              <a:endParaRPr lang="en-US" sz="1350"/>
            </a:p>
          </p:txBody>
        </p:sp>
        <p:sp>
          <p:nvSpPr>
            <p:cNvPr id="5140"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type="none" w="sm" len="sm"/>
              <a:tailEnd type="none" w="sm" len="sm"/>
            </a:ln>
          </p:spPr>
          <p:txBody>
            <a:bodyPr/>
            <a:lstStyle/>
            <a:p>
              <a:endParaRPr lang="en-US" sz="1350"/>
            </a:p>
          </p:txBody>
        </p:sp>
      </p:grpSp>
      <p:sp>
        <p:nvSpPr>
          <p:cNvPr id="5125" name="Rectangle 7"/>
          <p:cNvSpPr>
            <a:spLocks noChangeArrowheads="1"/>
          </p:cNvSpPr>
          <p:nvPr/>
        </p:nvSpPr>
        <p:spPr bwMode="blackWhite">
          <a:xfrm>
            <a:off x="1554606" y="2857500"/>
            <a:ext cx="5455444" cy="2609850"/>
          </a:xfrm>
          <a:prstGeom prst="rect">
            <a:avLst/>
          </a:prstGeom>
          <a:solidFill>
            <a:srgbClr val="FFFF99"/>
          </a:solidFill>
          <a:ln w="28575">
            <a:solidFill>
              <a:srgbClr val="000000"/>
            </a:solidFill>
            <a:miter lim="800000"/>
            <a:headEnd/>
            <a:tailEnd/>
          </a:ln>
        </p:spPr>
        <p:txBody>
          <a:bodyPr wrap="none" anchor="ctr"/>
          <a:lstStyle/>
          <a:p>
            <a:endParaRPr lang="en-US" sz="1350"/>
          </a:p>
        </p:txBody>
      </p:sp>
      <p:sp>
        <p:nvSpPr>
          <p:cNvPr id="5126" name="Rectangle 8"/>
          <p:cNvSpPr>
            <a:spLocks noChangeArrowheads="1"/>
          </p:cNvSpPr>
          <p:nvPr/>
        </p:nvSpPr>
        <p:spPr bwMode="auto">
          <a:xfrm>
            <a:off x="2613810" y="3326128"/>
            <a:ext cx="4411265" cy="577564"/>
          </a:xfrm>
          <a:prstGeom prst="rect">
            <a:avLst/>
          </a:prstGeom>
          <a:noFill/>
          <a:ln w="9525">
            <a:noFill/>
            <a:miter lim="800000"/>
            <a:headEnd/>
            <a:tailEnd/>
          </a:ln>
        </p:spPr>
        <p:txBody>
          <a:bodyPr lIns="69056" tIns="34529" rIns="69056" bIns="34529">
            <a:spAutoFit/>
          </a:bodyPr>
          <a:lstStyle/>
          <a:p>
            <a:pPr algn="l" eaLnBrk="0" hangingPunct="0">
              <a:spcBef>
                <a:spcPct val="0"/>
              </a:spcBef>
              <a:buClrTx/>
              <a:buFontTx/>
              <a:buNone/>
            </a:pPr>
            <a:r>
              <a:rPr lang="en-US" sz="1650" dirty="0">
                <a:solidFill>
                  <a:srgbClr val="000000"/>
                </a:solidFill>
              </a:rPr>
              <a:t>Which employees have salaries greater than Abel’s salary?</a:t>
            </a:r>
          </a:p>
        </p:txBody>
      </p:sp>
      <p:sp>
        <p:nvSpPr>
          <p:cNvPr id="5127" name="Oval 9"/>
          <p:cNvSpPr>
            <a:spLocks noChangeArrowheads="1"/>
          </p:cNvSpPr>
          <p:nvPr/>
        </p:nvSpPr>
        <p:spPr bwMode="gray">
          <a:xfrm>
            <a:off x="1869281" y="3073004"/>
            <a:ext cx="838200" cy="809625"/>
          </a:xfrm>
          <a:prstGeom prst="ellipse">
            <a:avLst/>
          </a:prstGeom>
          <a:solidFill>
            <a:srgbClr val="FFFFEB"/>
          </a:solidFill>
          <a:ln w="9525">
            <a:noFill/>
            <a:round/>
            <a:headEnd/>
            <a:tailEnd/>
          </a:ln>
        </p:spPr>
        <p:txBody>
          <a:bodyPr wrap="none" anchor="ctr"/>
          <a:lstStyle/>
          <a:p>
            <a:endParaRPr lang="en-US" sz="1350"/>
          </a:p>
        </p:txBody>
      </p:sp>
      <p:sp>
        <p:nvSpPr>
          <p:cNvPr id="5128" name="Rectangle 10"/>
          <p:cNvSpPr>
            <a:spLocks noChangeArrowheads="1"/>
          </p:cNvSpPr>
          <p:nvPr/>
        </p:nvSpPr>
        <p:spPr bwMode="auto">
          <a:xfrm>
            <a:off x="1828800" y="2857500"/>
            <a:ext cx="996298"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dirty="0">
                <a:solidFill>
                  <a:srgbClr val="000000"/>
                </a:solidFill>
              </a:rPr>
              <a:t>Main query:</a:t>
            </a:r>
          </a:p>
        </p:txBody>
      </p:sp>
      <p:sp>
        <p:nvSpPr>
          <p:cNvPr id="5129" name="Rectangle 23"/>
          <p:cNvSpPr>
            <a:spLocks noChangeArrowheads="1"/>
          </p:cNvSpPr>
          <p:nvPr/>
        </p:nvSpPr>
        <p:spPr bwMode="blackWhite">
          <a:xfrm>
            <a:off x="2567945" y="3918910"/>
            <a:ext cx="4352925" cy="1327547"/>
          </a:xfrm>
          <a:prstGeom prst="rect">
            <a:avLst/>
          </a:prstGeom>
          <a:solidFill>
            <a:srgbClr val="FFCC99"/>
          </a:solidFill>
          <a:ln w="28575">
            <a:solidFill>
              <a:schemeClr val="tx1"/>
            </a:solidFill>
            <a:miter lim="800000"/>
            <a:headEnd/>
            <a:tailEnd/>
          </a:ln>
        </p:spPr>
        <p:txBody>
          <a:bodyPr wrap="none" anchor="ctr"/>
          <a:lstStyle/>
          <a:p>
            <a:endParaRPr lang="en-US" sz="1350"/>
          </a:p>
        </p:txBody>
      </p:sp>
      <p:sp>
        <p:nvSpPr>
          <p:cNvPr id="5130" name="Rectangle 24"/>
          <p:cNvSpPr>
            <a:spLocks noChangeArrowheads="1"/>
          </p:cNvSpPr>
          <p:nvPr/>
        </p:nvSpPr>
        <p:spPr bwMode="auto">
          <a:xfrm>
            <a:off x="3789761" y="4545808"/>
            <a:ext cx="3001565" cy="323648"/>
          </a:xfrm>
          <a:prstGeom prst="rect">
            <a:avLst/>
          </a:prstGeom>
          <a:noFill/>
          <a:ln w="9525">
            <a:noFill/>
            <a:miter lim="800000"/>
            <a:headEnd/>
            <a:tailEnd/>
          </a:ln>
        </p:spPr>
        <p:txBody>
          <a:bodyPr lIns="69056" tIns="34529" rIns="69056" bIns="34529">
            <a:spAutoFit/>
          </a:bodyPr>
          <a:lstStyle/>
          <a:p>
            <a:pPr algn="l" eaLnBrk="0" hangingPunct="0">
              <a:spcBef>
                <a:spcPct val="0"/>
              </a:spcBef>
              <a:buClrTx/>
              <a:buFontTx/>
              <a:buNone/>
            </a:pPr>
            <a:r>
              <a:rPr lang="en-US" sz="1650">
                <a:solidFill>
                  <a:srgbClr val="000000"/>
                </a:solidFill>
              </a:rPr>
              <a:t>What is Abel’s salary?</a:t>
            </a:r>
          </a:p>
        </p:txBody>
      </p:sp>
      <p:sp>
        <p:nvSpPr>
          <p:cNvPr id="5131" name="Oval 25"/>
          <p:cNvSpPr>
            <a:spLocks noChangeArrowheads="1"/>
          </p:cNvSpPr>
          <p:nvPr/>
        </p:nvSpPr>
        <p:spPr bwMode="gray">
          <a:xfrm>
            <a:off x="2831306" y="4285061"/>
            <a:ext cx="838200" cy="829865"/>
          </a:xfrm>
          <a:prstGeom prst="ellipse">
            <a:avLst/>
          </a:prstGeom>
          <a:solidFill>
            <a:srgbClr val="FFFFCC"/>
          </a:solidFill>
          <a:ln w="9525">
            <a:noFill/>
            <a:round/>
            <a:headEnd/>
            <a:tailEnd/>
          </a:ln>
        </p:spPr>
        <p:txBody>
          <a:bodyPr wrap="none" anchor="ctr"/>
          <a:lstStyle/>
          <a:p>
            <a:endParaRPr lang="en-US" sz="1350"/>
          </a:p>
        </p:txBody>
      </p:sp>
      <p:sp>
        <p:nvSpPr>
          <p:cNvPr id="5132" name="Rectangle 58"/>
          <p:cNvSpPr>
            <a:spLocks noChangeArrowheads="1"/>
          </p:cNvSpPr>
          <p:nvPr/>
        </p:nvSpPr>
        <p:spPr bwMode="auto">
          <a:xfrm>
            <a:off x="2771775" y="3945731"/>
            <a:ext cx="858440"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a:solidFill>
                  <a:srgbClr val="000000"/>
                </a:solidFill>
              </a:rPr>
              <a:t>Subquery:</a:t>
            </a:r>
          </a:p>
        </p:txBody>
      </p:sp>
      <p:sp>
        <p:nvSpPr>
          <p:cNvPr id="5133" name="Line 62"/>
          <p:cNvSpPr>
            <a:spLocks noChangeShapeType="1"/>
          </p:cNvSpPr>
          <p:nvPr/>
        </p:nvSpPr>
        <p:spPr bwMode="auto">
          <a:xfrm flipV="1">
            <a:off x="5589985" y="3644505"/>
            <a:ext cx="0" cy="673894"/>
          </a:xfrm>
          <a:prstGeom prst="line">
            <a:avLst/>
          </a:prstGeom>
          <a:noFill/>
          <a:ln w="28575">
            <a:solidFill>
              <a:schemeClr val="tx1"/>
            </a:solidFill>
            <a:round/>
            <a:headEnd type="none" w="sm" len="sm"/>
            <a:tailEnd type="triangle" w="sm" len="sm"/>
          </a:ln>
        </p:spPr>
        <p:txBody>
          <a:bodyPr/>
          <a:lstStyle/>
          <a:p>
            <a:endParaRPr lang="en-US" sz="1350"/>
          </a:p>
        </p:txBody>
      </p:sp>
      <p:pic>
        <p:nvPicPr>
          <p:cNvPr id="5134" name="Picture 63" descr="peop038"/>
          <p:cNvPicPr>
            <a:picLocks noChangeAspect="1" noChangeArrowheads="1"/>
          </p:cNvPicPr>
          <p:nvPr/>
        </p:nvPicPr>
        <p:blipFill>
          <a:blip r:embed="rId3" cstate="print"/>
          <a:srcRect/>
          <a:stretch>
            <a:fillRect/>
          </a:stretch>
        </p:blipFill>
        <p:spPr bwMode="auto">
          <a:xfrm>
            <a:off x="1965722" y="3169445"/>
            <a:ext cx="427434" cy="575072"/>
          </a:xfrm>
          <a:prstGeom prst="rect">
            <a:avLst/>
          </a:prstGeom>
          <a:noFill/>
          <a:ln w="9525">
            <a:noFill/>
            <a:miter lim="800000"/>
            <a:headEnd/>
            <a:tailEnd/>
          </a:ln>
        </p:spPr>
      </p:pic>
      <p:pic>
        <p:nvPicPr>
          <p:cNvPr id="5135" name="Picture 65" descr="symbo067"/>
          <p:cNvPicPr>
            <a:picLocks noChangeAspect="1" noChangeArrowheads="1"/>
          </p:cNvPicPr>
          <p:nvPr/>
        </p:nvPicPr>
        <p:blipFill>
          <a:blip r:embed="rId4" cstate="print"/>
          <a:srcRect/>
          <a:stretch>
            <a:fillRect/>
          </a:stretch>
        </p:blipFill>
        <p:spPr bwMode="auto">
          <a:xfrm>
            <a:off x="2400301" y="3371851"/>
            <a:ext cx="221456" cy="406003"/>
          </a:xfrm>
          <a:prstGeom prst="rect">
            <a:avLst/>
          </a:prstGeom>
          <a:noFill/>
          <a:ln w="9525">
            <a:noFill/>
            <a:miter lim="800000"/>
            <a:headEnd/>
            <a:tailEnd/>
          </a:ln>
        </p:spPr>
      </p:pic>
      <p:grpSp>
        <p:nvGrpSpPr>
          <p:cNvPr id="3" name="Group 68"/>
          <p:cNvGrpSpPr>
            <a:grpSpLocks/>
          </p:cNvGrpSpPr>
          <p:nvPr/>
        </p:nvGrpSpPr>
        <p:grpSpPr bwMode="auto">
          <a:xfrm>
            <a:off x="2889648" y="4496992"/>
            <a:ext cx="721519" cy="406003"/>
            <a:chOff x="1582" y="2976"/>
            <a:chExt cx="606" cy="341"/>
          </a:xfrm>
        </p:grpSpPr>
        <p:pic>
          <p:nvPicPr>
            <p:cNvPr id="5137" name="Picture 64" descr="finan032"/>
            <p:cNvPicPr>
              <a:picLocks noChangeAspect="1" noChangeArrowheads="1"/>
            </p:cNvPicPr>
            <p:nvPr/>
          </p:nvPicPr>
          <p:blipFill>
            <a:blip r:embed="rId5" cstate="print"/>
            <a:srcRect/>
            <a:stretch>
              <a:fillRect/>
            </a:stretch>
          </p:blipFill>
          <p:spPr bwMode="auto">
            <a:xfrm>
              <a:off x="1582" y="3041"/>
              <a:ext cx="421" cy="248"/>
            </a:xfrm>
            <a:prstGeom prst="rect">
              <a:avLst/>
            </a:prstGeom>
            <a:noFill/>
            <a:ln w="9525">
              <a:noFill/>
              <a:miter lim="800000"/>
              <a:headEnd/>
              <a:tailEnd/>
            </a:ln>
          </p:spPr>
        </p:pic>
        <p:pic>
          <p:nvPicPr>
            <p:cNvPr id="5138" name="Picture 67" descr="symbo067"/>
            <p:cNvPicPr>
              <a:picLocks noChangeAspect="1" noChangeArrowheads="1"/>
            </p:cNvPicPr>
            <p:nvPr/>
          </p:nvPicPr>
          <p:blipFill>
            <a:blip r:embed="rId4" cstate="print"/>
            <a:srcRect/>
            <a:stretch>
              <a:fillRect/>
            </a:stretch>
          </p:blipFill>
          <p:spPr bwMode="auto">
            <a:xfrm>
              <a:off x="2002" y="2976"/>
              <a:ext cx="186" cy="341"/>
            </a:xfrm>
            <a:prstGeom prst="rect">
              <a:avLst/>
            </a:prstGeom>
            <a:noFill/>
            <a:ln w="9525">
              <a:noFill/>
              <a:miter lim="800000"/>
              <a:headEnd/>
              <a:tailEnd/>
            </a:ln>
          </p:spPr>
        </p:pic>
      </p:grpSp>
    </p:spTree>
    <p:extLst>
      <p:ext uri="{BB962C8B-B14F-4D97-AF65-F5344CB8AC3E}">
        <p14:creationId xmlns:p14="http://schemas.microsoft.com/office/powerpoint/2010/main" val="105331246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1"/>
          <p:cNvSpPr>
            <a:spLocks noGrp="1" noChangeArrowheads="1"/>
          </p:cNvSpPr>
          <p:nvPr>
            <p:ph type="title"/>
          </p:nvPr>
        </p:nvSpPr>
        <p:spPr>
          <a:xfrm>
            <a:off x="556260" y="307321"/>
            <a:ext cx="6377940" cy="1293028"/>
          </a:xfrm>
        </p:spPr>
        <p:txBody>
          <a:bodyPr/>
          <a:lstStyle/>
          <a:p>
            <a:pPr eaLnBrk="1" hangingPunct="1"/>
            <a:r>
              <a:rPr lang="en-US" dirty="0" smtClean="0"/>
              <a:t>Sub query Syntax</a:t>
            </a:r>
          </a:p>
        </p:txBody>
      </p:sp>
      <p:sp>
        <p:nvSpPr>
          <p:cNvPr id="6146" name="Rectangle 12"/>
          <p:cNvSpPr>
            <a:spLocks noGrp="1" noChangeArrowheads="1"/>
          </p:cNvSpPr>
          <p:nvPr>
            <p:ph idx="4294967295"/>
          </p:nvPr>
        </p:nvSpPr>
        <p:spPr>
          <a:xfrm>
            <a:off x="198091" y="2132856"/>
            <a:ext cx="7956550" cy="4070350"/>
          </a:xfrm>
          <a:prstGeom prst="rect">
            <a:avLst/>
          </a:prstGeom>
        </p:spPr>
        <p:txBody>
          <a:bodyPr>
            <a:normAutofit/>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lvl="1" eaLnBrk="1" hangingPunct="1"/>
            <a:r>
              <a:rPr lang="en-US" sz="1800" dirty="0"/>
              <a:t>The </a:t>
            </a:r>
            <a:r>
              <a:rPr lang="en-US" sz="1800" dirty="0" err="1"/>
              <a:t>subquery</a:t>
            </a:r>
            <a:r>
              <a:rPr lang="en-US" sz="1800" dirty="0"/>
              <a:t> (inner query) executes once before the main query (outer query).</a:t>
            </a:r>
          </a:p>
          <a:p>
            <a:pPr lvl="1" eaLnBrk="1" hangingPunct="1"/>
            <a:r>
              <a:rPr lang="en-US" sz="1800" dirty="0"/>
              <a:t>The result of the </a:t>
            </a:r>
            <a:r>
              <a:rPr lang="en-US" sz="1800" dirty="0" err="1"/>
              <a:t>subquery</a:t>
            </a:r>
            <a:r>
              <a:rPr lang="en-US" sz="1800" dirty="0"/>
              <a:t> is used by the main query.</a:t>
            </a:r>
          </a:p>
        </p:txBody>
      </p:sp>
      <p:sp>
        <p:nvSpPr>
          <p:cNvPr id="6147" name="Rectangle 23"/>
          <p:cNvSpPr>
            <a:spLocks noChangeArrowheads="1"/>
          </p:cNvSpPr>
          <p:nvPr/>
        </p:nvSpPr>
        <p:spPr bwMode="blackGray">
          <a:xfrm>
            <a:off x="1443882" y="1727002"/>
            <a:ext cx="5464969" cy="1396604"/>
          </a:xfrm>
          <a:prstGeom prst="rect">
            <a:avLst/>
          </a:prstGeom>
          <a:solidFill>
            <a:schemeClr val="bg1">
              <a:lumMod val="7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dirty="0">
                <a:solidFill>
                  <a:srgbClr val="000000"/>
                </a:solidFill>
                <a:latin typeface="Courier New" pitchFamily="49" charset="0"/>
              </a:rPr>
              <a:t>SELECT	</a:t>
            </a:r>
            <a:r>
              <a:rPr lang="en-US" sz="1350" i="1" dirty="0" err="1">
                <a:solidFill>
                  <a:srgbClr val="000000"/>
                </a:solidFill>
                <a:latin typeface="Courier New" pitchFamily="49" charset="0"/>
              </a:rPr>
              <a:t>select_list</a:t>
            </a: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FROM	</a:t>
            </a:r>
            <a:r>
              <a:rPr lang="en-US" sz="1350" i="1" dirty="0">
                <a:solidFill>
                  <a:srgbClr val="000000"/>
                </a:solidFill>
                <a:latin typeface="Courier New" pitchFamily="49" charset="0"/>
              </a:rPr>
              <a:t>table</a:t>
            </a: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WHERE	</a:t>
            </a:r>
            <a:r>
              <a:rPr lang="en-US" sz="1350" i="1" dirty="0" err="1">
                <a:solidFill>
                  <a:srgbClr val="000000"/>
                </a:solidFill>
                <a:latin typeface="Courier New" pitchFamily="49" charset="0"/>
              </a:rPr>
              <a:t>expr</a:t>
            </a:r>
            <a:r>
              <a:rPr lang="en-US" sz="1350" i="1" dirty="0">
                <a:solidFill>
                  <a:srgbClr val="000000"/>
                </a:solidFill>
                <a:latin typeface="Courier New" pitchFamily="49" charset="0"/>
              </a:rPr>
              <a:t> operator</a:t>
            </a:r>
          </a:p>
          <a:p>
            <a:pPr eaLnBrk="0" hangingPunct="0">
              <a:spcBef>
                <a:spcPct val="0"/>
              </a:spcBef>
              <a:tabLst>
                <a:tab pos="900113" algn="l"/>
              </a:tabLst>
            </a:pPr>
            <a:r>
              <a:rPr lang="en-US" sz="1350" dirty="0">
                <a:solidFill>
                  <a:srgbClr val="000000"/>
                </a:solidFill>
                <a:latin typeface="Courier New" pitchFamily="49" charset="0"/>
              </a:rPr>
              <a:t>		 	(SELECT	</a:t>
            </a:r>
            <a:r>
              <a:rPr lang="en-US" sz="1350" i="1" dirty="0" err="1">
                <a:solidFill>
                  <a:srgbClr val="000000"/>
                </a:solidFill>
                <a:latin typeface="Courier New" pitchFamily="49" charset="0"/>
              </a:rPr>
              <a:t>select_list</a:t>
            </a:r>
            <a:endParaRPr lang="en-US" sz="1350" i="1"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		       </a:t>
            </a:r>
            <a:r>
              <a:rPr lang="en-US" sz="1350" dirty="0" smtClean="0">
                <a:solidFill>
                  <a:srgbClr val="000000"/>
                </a:solidFill>
                <a:latin typeface="Courier New" pitchFamily="49" charset="0"/>
              </a:rPr>
              <a:t>   FROM</a:t>
            </a:r>
            <a:r>
              <a:rPr lang="en-US" sz="1350" dirty="0">
                <a:solidFill>
                  <a:srgbClr val="000000"/>
                </a:solidFill>
                <a:latin typeface="Courier New" pitchFamily="49" charset="0"/>
              </a:rPr>
              <a:t>	</a:t>
            </a:r>
            <a:r>
              <a:rPr lang="en-US" sz="1350" i="1" dirty="0" smtClean="0">
                <a:solidFill>
                  <a:srgbClr val="000000"/>
                </a:solidFill>
                <a:latin typeface="Courier New" pitchFamily="49" charset="0"/>
              </a:rPr>
              <a:t>table</a:t>
            </a:r>
            <a:r>
              <a:rPr lang="en-US" sz="1350" dirty="0">
                <a:solidFill>
                  <a:srgbClr val="000000"/>
                </a:solidFill>
                <a:latin typeface="Courier New" pitchFamily="49" charset="0"/>
              </a:rPr>
              <a:t>);</a:t>
            </a:r>
          </a:p>
        </p:txBody>
      </p:sp>
      <p:sp>
        <p:nvSpPr>
          <p:cNvPr id="6149" name="Rectangle 5"/>
          <p:cNvSpPr>
            <a:spLocks noChangeArrowheads="1"/>
          </p:cNvSpPr>
          <p:nvPr/>
        </p:nvSpPr>
        <p:spPr bwMode="auto">
          <a:xfrm>
            <a:off x="3347864" y="2524837"/>
            <a:ext cx="3145631" cy="472116"/>
          </a:xfrm>
          <a:prstGeom prst="rect">
            <a:avLst/>
          </a:prstGeom>
          <a:noFill/>
          <a:ln w="28575">
            <a:solidFill>
              <a:schemeClr val="hlink"/>
            </a:solidFill>
            <a:miter lim="800000"/>
            <a:headEnd/>
            <a:tailEnd/>
          </a:ln>
        </p:spPr>
        <p:txBody>
          <a:bodyPr wrap="none" anchor="ctr"/>
          <a:lstStyle/>
          <a:p>
            <a:endParaRPr lang="en-US" sz="1350"/>
          </a:p>
        </p:txBody>
      </p:sp>
    </p:spTree>
    <p:extLst>
      <p:ext uri="{BB962C8B-B14F-4D97-AF65-F5344CB8AC3E}">
        <p14:creationId xmlns:p14="http://schemas.microsoft.com/office/powerpoint/2010/main" val="324718741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4"/>
          <p:cNvSpPr>
            <a:spLocks noChangeArrowheads="1"/>
          </p:cNvSpPr>
          <p:nvPr/>
        </p:nvSpPr>
        <p:spPr bwMode="blackGray">
          <a:xfrm>
            <a:off x="1657350" y="2057401"/>
            <a:ext cx="5979319" cy="1885950"/>
          </a:xfrm>
          <a:prstGeom prst="rect">
            <a:avLst/>
          </a:prstGeom>
          <a:solidFill>
            <a:schemeClr val="bg1">
              <a:lumMod val="85000"/>
            </a:schemeClr>
          </a:solidFill>
          <a:ln w="28575">
            <a:solidFill>
              <a:srgbClr val="000000"/>
            </a:solidFill>
            <a:miter lim="800000"/>
            <a:headEnd/>
            <a:tailEnd/>
          </a:ln>
        </p:spPr>
        <p:txBody>
          <a:bodyPr wrap="none" lIns="69056" tIns="34529" rIns="69056" bIns="34529" anchor="ctr"/>
          <a:lstStyle/>
          <a:p>
            <a:pPr eaLnBrk="0" hangingPunct="0">
              <a:spcBef>
                <a:spcPct val="0"/>
              </a:spcBef>
              <a:tabLst>
                <a:tab pos="900113" algn="l"/>
              </a:tabLst>
            </a:pPr>
            <a:r>
              <a:rPr lang="en-US" sz="1350" dirty="0">
                <a:solidFill>
                  <a:srgbClr val="000000"/>
                </a:solidFill>
                <a:latin typeface="Courier New" pitchFamily="49" charset="0"/>
              </a:rPr>
              <a:t>SELECT </a:t>
            </a:r>
            <a:r>
              <a:rPr lang="en-US" sz="1350" dirty="0" err="1">
                <a:solidFill>
                  <a:srgbClr val="000000"/>
                </a:solidFill>
                <a:latin typeface="Courier New" pitchFamily="49" charset="0"/>
              </a:rPr>
              <a:t>last_name</a:t>
            </a:r>
            <a:endParaRPr lang="en-US" sz="1350" dirty="0">
              <a:solidFill>
                <a:srgbClr val="000000"/>
              </a:solidFill>
              <a:latin typeface="Courier New" pitchFamily="49" charset="0"/>
            </a:endParaRPr>
          </a:p>
          <a:p>
            <a:pPr eaLnBrk="0" hangingPunct="0">
              <a:spcBef>
                <a:spcPct val="0"/>
              </a:spcBef>
              <a:tabLst>
                <a:tab pos="900113" algn="l"/>
              </a:tabLst>
            </a:pPr>
            <a:r>
              <a:rPr lang="en-US" sz="1350" dirty="0">
                <a:solidFill>
                  <a:srgbClr val="000000"/>
                </a:solidFill>
                <a:latin typeface="Courier New" pitchFamily="49" charset="0"/>
              </a:rPr>
              <a:t>FROM   employees</a:t>
            </a:r>
          </a:p>
          <a:p>
            <a:pPr eaLnBrk="0" hangingPunct="0">
              <a:spcBef>
                <a:spcPct val="0"/>
              </a:spcBef>
              <a:tabLst>
                <a:tab pos="900113" algn="l"/>
              </a:tabLst>
            </a:pPr>
            <a:r>
              <a:rPr lang="en-US" sz="1350" dirty="0">
                <a:solidFill>
                  <a:srgbClr val="000000"/>
                </a:solidFill>
                <a:latin typeface="Courier New" pitchFamily="49" charset="0"/>
              </a:rPr>
              <a:t>WHERE  salary &gt;</a:t>
            </a:r>
          </a:p>
          <a:p>
            <a:pPr eaLnBrk="0" hangingPunct="0">
              <a:spcBef>
                <a:spcPct val="0"/>
              </a:spcBef>
              <a:tabLst>
                <a:tab pos="900113" algn="l"/>
              </a:tabLst>
            </a:pPr>
            <a:r>
              <a:rPr lang="en-US" sz="1350" dirty="0">
                <a:solidFill>
                  <a:srgbClr val="000000"/>
                </a:solidFill>
                <a:latin typeface="Courier New" pitchFamily="49" charset="0"/>
              </a:rPr>
              <a:t>               (SELECT salary</a:t>
            </a:r>
          </a:p>
          <a:p>
            <a:pPr eaLnBrk="0" hangingPunct="0">
              <a:spcBef>
                <a:spcPct val="0"/>
              </a:spcBef>
              <a:tabLst>
                <a:tab pos="900113" algn="l"/>
              </a:tabLst>
            </a:pPr>
            <a:r>
              <a:rPr lang="en-US" sz="1350" dirty="0">
                <a:solidFill>
                  <a:srgbClr val="000000"/>
                </a:solidFill>
                <a:latin typeface="Courier New" pitchFamily="49" charset="0"/>
              </a:rPr>
              <a:t>                FROM   employees</a:t>
            </a:r>
          </a:p>
          <a:p>
            <a:pPr eaLnBrk="0" hangingPunct="0">
              <a:spcBef>
                <a:spcPct val="0"/>
              </a:spcBef>
              <a:tabLst>
                <a:tab pos="900113" algn="l"/>
              </a:tabLst>
            </a:pPr>
            <a:r>
              <a:rPr lang="en-US" sz="1350" dirty="0">
                <a:solidFill>
                  <a:srgbClr val="000000"/>
                </a:solidFill>
                <a:latin typeface="Courier New" pitchFamily="49" charset="0"/>
              </a:rPr>
              <a:t>                WHERE  </a:t>
            </a:r>
            <a:r>
              <a:rPr lang="en-US" sz="1350" dirty="0" err="1">
                <a:solidFill>
                  <a:srgbClr val="000000"/>
                </a:solidFill>
                <a:latin typeface="Courier New" pitchFamily="49" charset="0"/>
              </a:rPr>
              <a:t>last_name</a:t>
            </a:r>
            <a:r>
              <a:rPr lang="en-US" sz="1350" dirty="0">
                <a:solidFill>
                  <a:srgbClr val="000000"/>
                </a:solidFill>
                <a:latin typeface="Courier New" pitchFamily="49" charset="0"/>
              </a:rPr>
              <a:t> = 'Abel');</a:t>
            </a:r>
          </a:p>
        </p:txBody>
      </p:sp>
      <p:sp>
        <p:nvSpPr>
          <p:cNvPr id="7171" name="Rectangle 13"/>
          <p:cNvSpPr>
            <a:spLocks noGrp="1" noChangeArrowheads="1"/>
          </p:cNvSpPr>
          <p:nvPr>
            <p:ph type="title"/>
          </p:nvPr>
        </p:nvSpPr>
        <p:spPr>
          <a:xfrm>
            <a:off x="611560" y="199021"/>
            <a:ext cx="8403160" cy="1293028"/>
          </a:xfrm>
        </p:spPr>
        <p:txBody>
          <a:bodyPr>
            <a:normAutofit fontScale="90000"/>
          </a:bodyPr>
          <a:lstStyle/>
          <a:p>
            <a:pPr eaLnBrk="1" hangingPunct="1"/>
            <a:r>
              <a:rPr lang="en-US" dirty="0" smtClean="0"/>
              <a:t>Who has a salary greater than Abel’s?</a:t>
            </a:r>
          </a:p>
        </p:txBody>
      </p:sp>
      <p:sp>
        <p:nvSpPr>
          <p:cNvPr id="7172" name="Rectangle 6"/>
          <p:cNvSpPr>
            <a:spLocks noChangeArrowheads="1"/>
          </p:cNvSpPr>
          <p:nvPr/>
        </p:nvSpPr>
        <p:spPr bwMode="auto">
          <a:xfrm>
            <a:off x="5372101" y="2457451"/>
            <a:ext cx="453649" cy="291332"/>
          </a:xfrm>
          <a:prstGeom prst="rect">
            <a:avLst/>
          </a:prstGeom>
          <a:noFill/>
          <a:ln w="9525">
            <a:noFill/>
            <a:miter lim="800000"/>
            <a:headEnd/>
            <a:tailEnd/>
          </a:ln>
        </p:spPr>
        <p:txBody>
          <a:bodyPr wrap="none" lIns="69056" tIns="34529" rIns="69056" bIns="34529">
            <a:spAutoFit/>
          </a:bodyPr>
          <a:lstStyle/>
          <a:p>
            <a:pPr eaLnBrk="0" hangingPunct="0">
              <a:lnSpc>
                <a:spcPct val="120000"/>
              </a:lnSpc>
              <a:spcBef>
                <a:spcPct val="60000"/>
              </a:spcBef>
              <a:buClrTx/>
              <a:buFontTx/>
              <a:buNone/>
            </a:pPr>
            <a:r>
              <a:rPr lang="en-US" sz="1200" dirty="0">
                <a:solidFill>
                  <a:srgbClr val="FF5050"/>
                </a:solidFill>
              </a:rPr>
              <a:t>6000</a:t>
            </a:r>
          </a:p>
        </p:txBody>
      </p:sp>
      <p:sp>
        <p:nvSpPr>
          <p:cNvPr id="7173" name="Rectangle 8"/>
          <p:cNvSpPr>
            <a:spLocks noChangeArrowheads="1"/>
          </p:cNvSpPr>
          <p:nvPr/>
        </p:nvSpPr>
        <p:spPr bwMode="auto">
          <a:xfrm>
            <a:off x="3153714" y="3000376"/>
            <a:ext cx="3943350" cy="914400"/>
          </a:xfrm>
          <a:prstGeom prst="rect">
            <a:avLst/>
          </a:prstGeom>
          <a:noFill/>
          <a:ln w="28575">
            <a:solidFill>
              <a:schemeClr val="hlink"/>
            </a:solidFill>
            <a:miter lim="800000"/>
            <a:headEnd/>
            <a:tailEnd/>
          </a:ln>
        </p:spPr>
        <p:txBody>
          <a:bodyPr wrap="none" anchor="ctr"/>
          <a:lstStyle/>
          <a:p>
            <a:endParaRPr lang="en-US" sz="1350"/>
          </a:p>
        </p:txBody>
      </p:sp>
      <p:sp>
        <p:nvSpPr>
          <p:cNvPr id="7175" name="Freeform 15"/>
          <p:cNvSpPr>
            <a:spLocks/>
          </p:cNvSpPr>
          <p:nvPr/>
        </p:nvSpPr>
        <p:spPr bwMode="auto">
          <a:xfrm rot="16200000" flipV="1">
            <a:off x="4342805" y="2286596"/>
            <a:ext cx="371475" cy="1056085"/>
          </a:xfrm>
          <a:custGeom>
            <a:avLst/>
            <a:gdLst>
              <a:gd name="T0" fmla="*/ 0 w 220"/>
              <a:gd name="T1" fmla="*/ 0 h 411"/>
              <a:gd name="T2" fmla="*/ 219 w 220"/>
              <a:gd name="T3" fmla="*/ 0 h 411"/>
              <a:gd name="T4" fmla="*/ 219 w 220"/>
              <a:gd name="T5" fmla="*/ 410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p:spPr>
        <p:txBody>
          <a:bodyPr/>
          <a:lstStyle/>
          <a:p>
            <a:endParaRPr lang="en-US" sz="1350"/>
          </a:p>
        </p:txBody>
      </p:sp>
      <p:graphicFrame>
        <p:nvGraphicFramePr>
          <p:cNvPr id="10" name="Table 9"/>
          <p:cNvGraphicFramePr>
            <a:graphicFrameLocks noGrp="1"/>
          </p:cNvGraphicFramePr>
          <p:nvPr>
            <p:extLst/>
          </p:nvPr>
        </p:nvGraphicFramePr>
        <p:xfrm>
          <a:off x="1664495" y="4581128"/>
          <a:ext cx="5886450" cy="1181100"/>
        </p:xfrm>
        <a:graphic>
          <a:graphicData uri="http://schemas.openxmlformats.org/drawingml/2006/table">
            <a:tbl>
              <a:tblPr firstRow="1" bandRow="1">
                <a:tableStyleId>{5C22544A-7EE6-4342-B048-85BDC9FD1C3A}</a:tableStyleId>
              </a:tblPr>
              <a:tblGrid>
                <a:gridCol w="1262822"/>
                <a:gridCol w="1091758"/>
                <a:gridCol w="1177290"/>
                <a:gridCol w="925830"/>
                <a:gridCol w="1428750"/>
              </a:tblGrid>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employee_id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last_name</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position</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salary</a:t>
                      </a:r>
                    </a:p>
                    <a:p>
                      <a:endParaRPr lang="en-US" sz="1600" dirty="0">
                        <a:solidFill>
                          <a:schemeClr val="tx1"/>
                        </a:solidFill>
                      </a:endParaRPr>
                    </a:p>
                  </a:txBody>
                  <a:tcPr marL="68580" marR="68580" marT="34290" marB="3429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solidFill>
                            <a:schemeClr val="tx1"/>
                          </a:solidFill>
                        </a:rPr>
                        <a:t>department_id</a:t>
                      </a:r>
                      <a:endParaRPr lang="en-US" sz="1600" dirty="0" smtClean="0">
                        <a:solidFill>
                          <a:schemeClr val="tx1"/>
                        </a:solidFill>
                      </a:endParaRPr>
                    </a:p>
                    <a:p>
                      <a:endParaRPr lang="en-US" sz="1600" dirty="0">
                        <a:solidFill>
                          <a:schemeClr val="tx1"/>
                        </a:solidFill>
                      </a:endParaRPr>
                    </a:p>
                  </a:txBody>
                  <a:tcPr marL="68580" marR="68580" marT="34290" marB="34290">
                    <a:solidFill>
                      <a:schemeClr val="bg1">
                        <a:lumMod val="85000"/>
                      </a:schemeClr>
                    </a:solidFill>
                  </a:tcPr>
                </a:tc>
              </a:tr>
              <a:tr h="278130">
                <a:tc>
                  <a:txBody>
                    <a:bodyPr/>
                    <a:lstStyle/>
                    <a:p>
                      <a:r>
                        <a:rPr lang="en-US" sz="1600" dirty="0" smtClean="0"/>
                        <a:t>110</a:t>
                      </a:r>
                      <a:endParaRPr lang="en-US" sz="1600" dirty="0"/>
                    </a:p>
                  </a:txBody>
                  <a:tcPr marL="68580" marR="68580" marT="34290" marB="34290">
                    <a:solidFill>
                      <a:schemeClr val="bg1">
                        <a:lumMod val="85000"/>
                      </a:schemeClr>
                    </a:solidFill>
                  </a:tcPr>
                </a:tc>
                <a:tc>
                  <a:txBody>
                    <a:bodyPr/>
                    <a:lstStyle/>
                    <a:p>
                      <a:r>
                        <a:rPr lang="en-US" sz="1600" dirty="0" smtClean="0"/>
                        <a:t>King</a:t>
                      </a:r>
                      <a:endParaRPr lang="en-US" sz="1600" dirty="0"/>
                    </a:p>
                  </a:txBody>
                  <a:tcPr marL="68580" marR="68580" marT="34290" marB="34290">
                    <a:solidFill>
                      <a:schemeClr val="bg1">
                        <a:lumMod val="85000"/>
                      </a:schemeClr>
                    </a:solidFill>
                  </a:tcPr>
                </a:tc>
                <a:tc>
                  <a:txBody>
                    <a:bodyPr/>
                    <a:lstStyle/>
                    <a:p>
                      <a:r>
                        <a:rPr lang="en-US" sz="1600" dirty="0" smtClean="0"/>
                        <a:t>Director</a:t>
                      </a:r>
                      <a:endParaRPr lang="en-US" sz="1600" dirty="0"/>
                    </a:p>
                  </a:txBody>
                  <a:tcPr marL="68580" marR="68580" marT="34290" marB="34290">
                    <a:solidFill>
                      <a:schemeClr val="bg1">
                        <a:lumMod val="85000"/>
                      </a:schemeClr>
                    </a:solidFill>
                  </a:tcPr>
                </a:tc>
                <a:tc>
                  <a:txBody>
                    <a:bodyPr/>
                    <a:lstStyle/>
                    <a:p>
                      <a:r>
                        <a:rPr lang="en-US" sz="1600" dirty="0" smtClean="0"/>
                        <a:t>10000</a:t>
                      </a:r>
                      <a:endParaRPr lang="en-US" sz="1600" dirty="0"/>
                    </a:p>
                  </a:txBody>
                  <a:tcPr marL="68580" marR="68580" marT="34290" marB="34290">
                    <a:solidFill>
                      <a:schemeClr val="bg1">
                        <a:lumMod val="85000"/>
                      </a:schemeClr>
                    </a:solidFill>
                  </a:tcPr>
                </a:tc>
                <a:tc>
                  <a:txBody>
                    <a:bodyPr/>
                    <a:lstStyle/>
                    <a:p>
                      <a:r>
                        <a:rPr lang="en-US" sz="1600" dirty="0" smtClean="0"/>
                        <a:t>1</a:t>
                      </a:r>
                      <a:endParaRPr lang="en-US" sz="1600" dirty="0"/>
                    </a:p>
                  </a:txBody>
                  <a:tcPr marL="68580" marR="68580" marT="34290" marB="34290">
                    <a:solidFill>
                      <a:schemeClr val="bg1">
                        <a:lumMod val="85000"/>
                      </a:schemeClr>
                    </a:solidFill>
                  </a:tcPr>
                </a:tc>
              </a:tr>
              <a:tr h="278130">
                <a:tc>
                  <a:txBody>
                    <a:bodyPr/>
                    <a:lstStyle/>
                    <a:p>
                      <a:r>
                        <a:rPr lang="en-US" sz="1600" dirty="0" smtClean="0"/>
                        <a:t>120</a:t>
                      </a:r>
                    </a:p>
                  </a:txBody>
                  <a:tcPr marL="68580" marR="68580" marT="34290" marB="34290">
                    <a:solidFill>
                      <a:schemeClr val="bg1">
                        <a:lumMod val="85000"/>
                      </a:schemeClr>
                    </a:solidFill>
                  </a:tcPr>
                </a:tc>
                <a:tc>
                  <a:txBody>
                    <a:bodyPr/>
                    <a:lstStyle/>
                    <a:p>
                      <a:r>
                        <a:rPr lang="en-US" sz="1600" dirty="0" err="1" smtClean="0"/>
                        <a:t>Kochhar</a:t>
                      </a:r>
                      <a:endParaRPr lang="en-US" sz="1600" dirty="0"/>
                    </a:p>
                  </a:txBody>
                  <a:tcPr marL="68580" marR="68580" marT="34290" marB="34290">
                    <a:solidFill>
                      <a:schemeClr val="bg1">
                        <a:lumMod val="85000"/>
                      </a:schemeClr>
                    </a:solidFill>
                  </a:tcPr>
                </a:tc>
                <a:tc>
                  <a:txBody>
                    <a:bodyPr/>
                    <a:lstStyle/>
                    <a:p>
                      <a:r>
                        <a:rPr lang="en-US" sz="1600" dirty="0" smtClean="0"/>
                        <a:t>Manager</a:t>
                      </a:r>
                      <a:endParaRPr lang="en-US" sz="1600" dirty="0"/>
                    </a:p>
                  </a:txBody>
                  <a:tcPr marL="68580" marR="68580" marT="34290" marB="34290">
                    <a:solidFill>
                      <a:schemeClr val="bg1">
                        <a:lumMod val="85000"/>
                      </a:schemeClr>
                    </a:solidFill>
                  </a:tcPr>
                </a:tc>
                <a:tc>
                  <a:txBody>
                    <a:bodyPr/>
                    <a:lstStyle/>
                    <a:p>
                      <a:r>
                        <a:rPr lang="en-US" sz="1600" dirty="0" smtClean="0"/>
                        <a:t>7500</a:t>
                      </a:r>
                      <a:endParaRPr lang="en-US" sz="1600" dirty="0"/>
                    </a:p>
                  </a:txBody>
                  <a:tcPr marL="68580" marR="68580" marT="34290" marB="34290">
                    <a:solidFill>
                      <a:schemeClr val="bg1">
                        <a:lumMod val="85000"/>
                      </a:schemeClr>
                    </a:solidFill>
                  </a:tcPr>
                </a:tc>
                <a:tc>
                  <a:txBody>
                    <a:bodyPr/>
                    <a:lstStyle/>
                    <a:p>
                      <a:r>
                        <a:rPr lang="en-US" sz="1600" dirty="0" smtClean="0"/>
                        <a:t>2</a:t>
                      </a:r>
                      <a:endParaRPr lang="en-US" sz="1600" dirty="0"/>
                    </a:p>
                  </a:txBody>
                  <a:tcPr marL="68580" marR="68580" marT="34290" marB="34290">
                    <a:solidFill>
                      <a:schemeClr val="bg1">
                        <a:lumMod val="85000"/>
                      </a:schemeClr>
                    </a:solidFill>
                  </a:tcPr>
                </a:tc>
              </a:tr>
            </a:tbl>
          </a:graphicData>
        </a:graphic>
      </p:graphicFrame>
    </p:spTree>
    <p:extLst>
      <p:ext uri="{BB962C8B-B14F-4D97-AF65-F5344CB8AC3E}">
        <p14:creationId xmlns:p14="http://schemas.microsoft.com/office/powerpoint/2010/main" val="113198556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539552" y="284251"/>
            <a:ext cx="8568005" cy="1293028"/>
          </a:xfrm>
        </p:spPr>
        <p:txBody>
          <a:bodyPr>
            <a:normAutofit/>
          </a:bodyPr>
          <a:lstStyle/>
          <a:p>
            <a:pPr eaLnBrk="1" hangingPunct="1"/>
            <a:r>
              <a:rPr lang="en-US" dirty="0" smtClean="0"/>
              <a:t>Guidelines for Using Sub queries</a:t>
            </a:r>
            <a:endParaRPr lang="en-US" dirty="0" smtClean="0">
              <a:solidFill>
                <a:schemeClr val="hlink"/>
              </a:solidFill>
            </a:endParaRPr>
          </a:p>
        </p:txBody>
      </p:sp>
      <p:sp>
        <p:nvSpPr>
          <p:cNvPr id="8195" name="Rectangle 5"/>
          <p:cNvSpPr>
            <a:spLocks noGrp="1" noChangeArrowheads="1"/>
          </p:cNvSpPr>
          <p:nvPr>
            <p:ph idx="4294967295"/>
          </p:nvPr>
        </p:nvSpPr>
        <p:spPr>
          <a:xfrm>
            <a:off x="0" y="1989138"/>
            <a:ext cx="8229600" cy="2620962"/>
          </a:xfrm>
          <a:prstGeom prst="rect">
            <a:avLst/>
          </a:prstGeom>
        </p:spPr>
        <p:txBody>
          <a:bodyPr>
            <a:normAutofit/>
          </a:bodyPr>
          <a:lstStyle/>
          <a:p>
            <a:pPr lvl="1" algn="just" eaLnBrk="1" hangingPunct="1"/>
            <a:r>
              <a:rPr lang="en-US" sz="2400" dirty="0"/>
              <a:t>Enclose sub queries in parentheses.</a:t>
            </a:r>
          </a:p>
          <a:p>
            <a:pPr lvl="1" algn="just" eaLnBrk="1" hangingPunct="1"/>
            <a:r>
              <a:rPr lang="en-US" sz="2400" dirty="0"/>
              <a:t>Place sub queries on the right side of the comparison condition.</a:t>
            </a:r>
          </a:p>
          <a:p>
            <a:pPr lvl="1" algn="just" eaLnBrk="1" hangingPunct="1"/>
            <a:r>
              <a:rPr lang="en-US" sz="2400" dirty="0"/>
              <a:t>Use single-row operators with single-row sub queries, and use multiple-row operators with multiple-row sub queries.</a:t>
            </a:r>
          </a:p>
        </p:txBody>
      </p:sp>
    </p:spTree>
    <p:extLst>
      <p:ext uri="{BB962C8B-B14F-4D97-AF65-F5344CB8AC3E}">
        <p14:creationId xmlns:p14="http://schemas.microsoft.com/office/powerpoint/2010/main" val="334867103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5"/>
          <p:cNvSpPr>
            <a:spLocks noGrp="1" noChangeArrowheads="1"/>
          </p:cNvSpPr>
          <p:nvPr>
            <p:ph type="title"/>
          </p:nvPr>
        </p:nvSpPr>
        <p:spPr>
          <a:xfrm>
            <a:off x="611560" y="198918"/>
            <a:ext cx="8469492" cy="1293028"/>
          </a:xfrm>
        </p:spPr>
        <p:txBody>
          <a:bodyPr/>
          <a:lstStyle/>
          <a:p>
            <a:pPr eaLnBrk="1" hangingPunct="1"/>
            <a:r>
              <a:rPr lang="en-US" dirty="0" smtClean="0"/>
              <a:t>Types of Sub queries</a:t>
            </a:r>
            <a:endParaRPr lang="en-US" i="1" dirty="0" smtClean="0">
              <a:solidFill>
                <a:srgbClr val="009999"/>
              </a:solidFill>
              <a:latin typeface="Arial Black" pitchFamily="34" charset="0"/>
            </a:endParaRPr>
          </a:p>
        </p:txBody>
      </p:sp>
      <p:sp>
        <p:nvSpPr>
          <p:cNvPr id="9219" name="Rectangle 26"/>
          <p:cNvSpPr>
            <a:spLocks noGrp="1" noChangeArrowheads="1"/>
          </p:cNvSpPr>
          <p:nvPr>
            <p:ph idx="4294967295"/>
          </p:nvPr>
        </p:nvSpPr>
        <p:spPr>
          <a:xfrm>
            <a:off x="0" y="2193925"/>
            <a:ext cx="7956550" cy="4070350"/>
          </a:xfrm>
          <a:prstGeom prst="rect">
            <a:avLst/>
          </a:prstGeom>
        </p:spPr>
        <p:txBody>
          <a:bodyPr>
            <a:normAutofit/>
          </a:bodyPr>
          <a:lstStyle/>
          <a:p>
            <a:pPr lvl="1" eaLnBrk="1" hangingPunct="1"/>
            <a:r>
              <a:rPr lang="en-US" dirty="0" smtClean="0"/>
              <a:t>Single-row </a:t>
            </a:r>
            <a:r>
              <a:rPr lang="en-US" dirty="0" err="1" smtClean="0"/>
              <a:t>subquery</a:t>
            </a:r>
            <a:endParaRPr lang="en-US" dirty="0" smtClean="0"/>
          </a:p>
          <a:p>
            <a:pPr eaLnBrk="1" hangingPunct="1"/>
            <a:endParaRPr lang="en-US" dirty="0" smtClean="0"/>
          </a:p>
          <a:p>
            <a:pPr eaLnBrk="1" hangingPunct="1"/>
            <a:endParaRPr lang="en-US" dirty="0" smtClean="0"/>
          </a:p>
          <a:p>
            <a:pPr eaLnBrk="1" hangingPunct="1"/>
            <a:endParaRPr lang="en-US" dirty="0" smtClean="0"/>
          </a:p>
          <a:p>
            <a:pPr lvl="1" eaLnBrk="1" hangingPunct="1">
              <a:spcBef>
                <a:spcPct val="45000"/>
              </a:spcBef>
            </a:pPr>
            <a:r>
              <a:rPr lang="en-US" dirty="0" smtClean="0"/>
              <a:t>Multiple-row </a:t>
            </a:r>
            <a:r>
              <a:rPr lang="en-US" dirty="0" err="1" smtClean="0"/>
              <a:t>subquery</a:t>
            </a:r>
            <a:endParaRPr lang="en-US" dirty="0" smtClean="0"/>
          </a:p>
        </p:txBody>
      </p:sp>
      <p:sp>
        <p:nvSpPr>
          <p:cNvPr id="9220" name="Rectangle 4"/>
          <p:cNvSpPr>
            <a:spLocks noChangeArrowheads="1"/>
          </p:cNvSpPr>
          <p:nvPr/>
        </p:nvSpPr>
        <p:spPr bwMode="blackWhite">
          <a:xfrm>
            <a:off x="2571751" y="2556273"/>
            <a:ext cx="1465660" cy="777478"/>
          </a:xfrm>
          <a:prstGeom prst="rect">
            <a:avLst/>
          </a:prstGeom>
          <a:solidFill>
            <a:srgbClr val="FFFF00"/>
          </a:solidFill>
          <a:ln w="28575">
            <a:solidFill>
              <a:srgbClr val="000000"/>
            </a:solidFill>
            <a:miter lim="800000"/>
            <a:headEnd/>
            <a:tailEnd/>
          </a:ln>
        </p:spPr>
        <p:txBody>
          <a:bodyPr wrap="none" anchor="ctr"/>
          <a:lstStyle/>
          <a:p>
            <a:endParaRPr lang="en-US" sz="1350"/>
          </a:p>
        </p:txBody>
      </p:sp>
      <p:sp>
        <p:nvSpPr>
          <p:cNvPr id="9221" name="Rectangle 5"/>
          <p:cNvSpPr>
            <a:spLocks noChangeArrowheads="1"/>
          </p:cNvSpPr>
          <p:nvPr/>
        </p:nvSpPr>
        <p:spPr bwMode="auto">
          <a:xfrm>
            <a:off x="2553891" y="2555081"/>
            <a:ext cx="949811"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a:solidFill>
                  <a:srgbClr val="000000"/>
                </a:solidFill>
              </a:rPr>
              <a:t>Main query</a:t>
            </a:r>
          </a:p>
        </p:txBody>
      </p:sp>
      <p:sp>
        <p:nvSpPr>
          <p:cNvPr id="9222" name="Rectangle 6"/>
          <p:cNvSpPr>
            <a:spLocks noChangeArrowheads="1"/>
          </p:cNvSpPr>
          <p:nvPr/>
        </p:nvSpPr>
        <p:spPr bwMode="blackWhite">
          <a:xfrm>
            <a:off x="2850357" y="2888458"/>
            <a:ext cx="1151335" cy="413147"/>
          </a:xfrm>
          <a:prstGeom prst="rect">
            <a:avLst/>
          </a:prstGeom>
          <a:solidFill>
            <a:srgbClr val="FFCC99"/>
          </a:solidFill>
          <a:ln w="28575">
            <a:solidFill>
              <a:schemeClr val="tx1"/>
            </a:solidFill>
            <a:miter lim="800000"/>
            <a:headEnd/>
            <a:tailEnd/>
          </a:ln>
        </p:spPr>
        <p:txBody>
          <a:bodyPr wrap="none" anchor="ctr"/>
          <a:lstStyle/>
          <a:p>
            <a:pPr defTabSz="171450"/>
            <a:r>
              <a:rPr lang="en-US" sz="1350">
                <a:solidFill>
                  <a:srgbClr val="000000"/>
                </a:solidFill>
              </a:rPr>
              <a:t>Subquery</a:t>
            </a:r>
          </a:p>
        </p:txBody>
      </p:sp>
      <p:sp>
        <p:nvSpPr>
          <p:cNvPr id="375816" name="Rectangle 8"/>
          <p:cNvSpPr>
            <a:spLocks noChangeArrowheads="1"/>
          </p:cNvSpPr>
          <p:nvPr/>
        </p:nvSpPr>
        <p:spPr bwMode="auto">
          <a:xfrm>
            <a:off x="5176838" y="2931320"/>
            <a:ext cx="200375" cy="392898"/>
          </a:xfrm>
          <a:prstGeom prst="rect">
            <a:avLst/>
          </a:prstGeom>
          <a:noFill/>
          <a:ln w="9525">
            <a:noFill/>
            <a:miter lim="800000"/>
            <a:headEnd/>
            <a:tailEnd/>
          </a:ln>
          <a:effectLst/>
        </p:spPr>
        <p:txBody>
          <a:bodyPr wrap="none" lIns="69056" tIns="34529" rIns="69056" bIns="34529">
            <a:spAutoFit/>
          </a:bodyPr>
          <a:lstStyle/>
          <a:p>
            <a:pPr defTabSz="616744" eaLnBrk="0" hangingPunct="0">
              <a:spcBef>
                <a:spcPct val="50000"/>
              </a:spcBef>
              <a:defRPr/>
            </a:pPr>
            <a:r>
              <a:rPr lang="en-US" sz="2100">
                <a:solidFill>
                  <a:srgbClr val="D3EAF8"/>
                </a:solidFill>
                <a:effectLst>
                  <a:outerShdw blurRad="38100" dist="38100" dir="2700000" algn="tl">
                    <a:srgbClr val="C0C0C0"/>
                  </a:outerShdw>
                </a:effectLst>
              </a:rPr>
              <a:t> </a:t>
            </a:r>
          </a:p>
        </p:txBody>
      </p:sp>
      <p:sp>
        <p:nvSpPr>
          <p:cNvPr id="9224" name="Line 9"/>
          <p:cNvSpPr>
            <a:spLocks noChangeShapeType="1"/>
          </p:cNvSpPr>
          <p:nvPr/>
        </p:nvSpPr>
        <p:spPr bwMode="auto">
          <a:xfrm>
            <a:off x="3924300" y="3123010"/>
            <a:ext cx="1604963" cy="0"/>
          </a:xfrm>
          <a:prstGeom prst="line">
            <a:avLst/>
          </a:prstGeom>
          <a:noFill/>
          <a:ln w="28575">
            <a:solidFill>
              <a:schemeClr val="tx1"/>
            </a:solidFill>
            <a:round/>
            <a:headEnd type="none" w="sm" len="sm"/>
            <a:tailEnd type="triangle" w="sm" len="sm"/>
          </a:ln>
        </p:spPr>
        <p:txBody>
          <a:bodyPr/>
          <a:lstStyle/>
          <a:p>
            <a:endParaRPr lang="en-US" sz="1350"/>
          </a:p>
        </p:txBody>
      </p:sp>
      <p:sp>
        <p:nvSpPr>
          <p:cNvPr id="9225" name="Rectangle 10"/>
          <p:cNvSpPr>
            <a:spLocks noChangeArrowheads="1"/>
          </p:cNvSpPr>
          <p:nvPr/>
        </p:nvSpPr>
        <p:spPr bwMode="auto">
          <a:xfrm>
            <a:off x="4362450" y="2830116"/>
            <a:ext cx="652358"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dirty="0"/>
              <a:t>returns</a:t>
            </a:r>
          </a:p>
        </p:txBody>
      </p:sp>
      <p:sp>
        <p:nvSpPr>
          <p:cNvPr id="9226" name="Rectangle 11"/>
          <p:cNvSpPr>
            <a:spLocks noChangeArrowheads="1"/>
          </p:cNvSpPr>
          <p:nvPr/>
        </p:nvSpPr>
        <p:spPr bwMode="auto">
          <a:xfrm>
            <a:off x="5622132" y="2981325"/>
            <a:ext cx="498533"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dirty="0" smtClean="0"/>
              <a:t>Clerk</a:t>
            </a:r>
            <a:endParaRPr lang="en-US" sz="1350" dirty="0"/>
          </a:p>
        </p:txBody>
      </p:sp>
      <p:sp>
        <p:nvSpPr>
          <p:cNvPr id="9227" name="Rectangle 13"/>
          <p:cNvSpPr>
            <a:spLocks noChangeArrowheads="1"/>
          </p:cNvSpPr>
          <p:nvPr/>
        </p:nvSpPr>
        <p:spPr bwMode="auto">
          <a:xfrm>
            <a:off x="5626937" y="4836471"/>
            <a:ext cx="772839" cy="485231"/>
          </a:xfrm>
          <a:prstGeom prst="rect">
            <a:avLst/>
          </a:prstGeom>
          <a:noFill/>
          <a:ln w="9525">
            <a:noFill/>
            <a:miter lim="800000"/>
            <a:headEnd/>
            <a:tailEnd/>
          </a:ln>
        </p:spPr>
        <p:txBody>
          <a:bodyPr wrap="none" lIns="69056" tIns="34529" rIns="69056" bIns="34529">
            <a:spAutoFit/>
          </a:bodyPr>
          <a:lstStyle/>
          <a:p>
            <a:pPr defTabSz="616744" eaLnBrk="0" hangingPunct="0">
              <a:spcBef>
                <a:spcPct val="0"/>
              </a:spcBef>
            </a:pPr>
            <a:r>
              <a:rPr lang="en-US" sz="1350" dirty="0" smtClean="0"/>
              <a:t>Clerk</a:t>
            </a:r>
          </a:p>
          <a:p>
            <a:pPr defTabSz="616744" eaLnBrk="0" hangingPunct="0">
              <a:spcBef>
                <a:spcPct val="0"/>
              </a:spcBef>
            </a:pPr>
            <a:r>
              <a:rPr lang="en-US" sz="1350" dirty="0" smtClean="0"/>
              <a:t>Manager</a:t>
            </a:r>
            <a:endParaRPr lang="en-US" sz="1350" dirty="0"/>
          </a:p>
        </p:txBody>
      </p:sp>
      <p:sp>
        <p:nvSpPr>
          <p:cNvPr id="9228" name="Rectangle 15"/>
          <p:cNvSpPr>
            <a:spLocks noChangeArrowheads="1"/>
          </p:cNvSpPr>
          <p:nvPr/>
        </p:nvSpPr>
        <p:spPr bwMode="blackWhite">
          <a:xfrm>
            <a:off x="2514600" y="4596409"/>
            <a:ext cx="1465660" cy="777478"/>
          </a:xfrm>
          <a:prstGeom prst="rect">
            <a:avLst/>
          </a:prstGeom>
          <a:solidFill>
            <a:srgbClr val="FFFF00"/>
          </a:solidFill>
          <a:ln w="28575">
            <a:solidFill>
              <a:srgbClr val="000000"/>
            </a:solidFill>
            <a:miter lim="800000"/>
            <a:headEnd/>
            <a:tailEnd/>
          </a:ln>
        </p:spPr>
        <p:txBody>
          <a:bodyPr wrap="none" anchor="ctr"/>
          <a:lstStyle/>
          <a:p>
            <a:endParaRPr lang="en-US" sz="1350"/>
          </a:p>
        </p:txBody>
      </p:sp>
      <p:sp>
        <p:nvSpPr>
          <p:cNvPr id="9229" name="Rectangle 16"/>
          <p:cNvSpPr>
            <a:spLocks noChangeArrowheads="1"/>
          </p:cNvSpPr>
          <p:nvPr/>
        </p:nvSpPr>
        <p:spPr bwMode="auto">
          <a:xfrm>
            <a:off x="2541257" y="4318927"/>
            <a:ext cx="949811" cy="277482"/>
          </a:xfrm>
          <a:prstGeom prst="rect">
            <a:avLst/>
          </a:prstGeom>
          <a:noFill/>
          <a:ln w="9525">
            <a:noFill/>
            <a:miter lim="800000"/>
            <a:headEnd/>
            <a:tailEnd/>
          </a:ln>
        </p:spPr>
        <p:txBody>
          <a:bodyPr wrap="none" lIns="69056" tIns="34529" rIns="69056" bIns="34529">
            <a:spAutoFit/>
          </a:bodyPr>
          <a:lstStyle/>
          <a:p>
            <a:pPr algn="l" eaLnBrk="0" hangingPunct="0">
              <a:spcBef>
                <a:spcPct val="0"/>
              </a:spcBef>
              <a:buClrTx/>
              <a:buFontTx/>
              <a:buNone/>
            </a:pPr>
            <a:r>
              <a:rPr lang="en-US" sz="1350" dirty="0">
                <a:solidFill>
                  <a:srgbClr val="000000"/>
                </a:solidFill>
              </a:rPr>
              <a:t>Main query</a:t>
            </a:r>
          </a:p>
        </p:txBody>
      </p:sp>
      <p:sp>
        <p:nvSpPr>
          <p:cNvPr id="9230" name="Rectangle 17"/>
          <p:cNvSpPr>
            <a:spLocks noChangeArrowheads="1"/>
          </p:cNvSpPr>
          <p:nvPr/>
        </p:nvSpPr>
        <p:spPr bwMode="blackWhite">
          <a:xfrm>
            <a:off x="2828925" y="4938182"/>
            <a:ext cx="1151335" cy="413147"/>
          </a:xfrm>
          <a:prstGeom prst="rect">
            <a:avLst/>
          </a:prstGeom>
          <a:solidFill>
            <a:srgbClr val="FFCC99"/>
          </a:solidFill>
          <a:ln w="28575">
            <a:solidFill>
              <a:schemeClr val="tx1"/>
            </a:solidFill>
            <a:miter lim="800000"/>
            <a:headEnd/>
            <a:tailEnd/>
          </a:ln>
        </p:spPr>
        <p:txBody>
          <a:bodyPr wrap="none" anchor="ctr"/>
          <a:lstStyle/>
          <a:p>
            <a:pPr defTabSz="171450"/>
            <a:r>
              <a:rPr lang="en-US" sz="1350">
                <a:solidFill>
                  <a:srgbClr val="000000"/>
                </a:solidFill>
              </a:rPr>
              <a:t>Subquery</a:t>
            </a:r>
          </a:p>
        </p:txBody>
      </p:sp>
      <p:sp>
        <p:nvSpPr>
          <p:cNvPr id="375827" name="Rectangle 19"/>
          <p:cNvSpPr>
            <a:spLocks noChangeArrowheads="1"/>
          </p:cNvSpPr>
          <p:nvPr/>
        </p:nvSpPr>
        <p:spPr bwMode="auto">
          <a:xfrm>
            <a:off x="5176838" y="4245770"/>
            <a:ext cx="200375" cy="392898"/>
          </a:xfrm>
          <a:prstGeom prst="rect">
            <a:avLst/>
          </a:prstGeom>
          <a:noFill/>
          <a:ln w="9525">
            <a:noFill/>
            <a:miter lim="800000"/>
            <a:headEnd/>
            <a:tailEnd/>
          </a:ln>
          <a:effectLst/>
        </p:spPr>
        <p:txBody>
          <a:bodyPr wrap="none" lIns="69056" tIns="34529" rIns="69056" bIns="34529">
            <a:spAutoFit/>
          </a:bodyPr>
          <a:lstStyle/>
          <a:p>
            <a:pPr defTabSz="616744" eaLnBrk="0" hangingPunct="0">
              <a:spcBef>
                <a:spcPct val="50000"/>
              </a:spcBef>
              <a:defRPr/>
            </a:pPr>
            <a:r>
              <a:rPr lang="en-US" sz="2100">
                <a:solidFill>
                  <a:srgbClr val="D3EAF8"/>
                </a:solidFill>
                <a:effectLst>
                  <a:outerShdw blurRad="38100" dist="38100" dir="2700000" algn="tl">
                    <a:srgbClr val="C0C0C0"/>
                  </a:outerShdw>
                </a:effectLst>
              </a:rPr>
              <a:t> </a:t>
            </a:r>
          </a:p>
        </p:txBody>
      </p:sp>
      <p:sp>
        <p:nvSpPr>
          <p:cNvPr id="9232" name="Line 20"/>
          <p:cNvSpPr>
            <a:spLocks noChangeShapeType="1"/>
          </p:cNvSpPr>
          <p:nvPr/>
        </p:nvSpPr>
        <p:spPr bwMode="auto">
          <a:xfrm>
            <a:off x="3924300" y="5156965"/>
            <a:ext cx="1604963" cy="0"/>
          </a:xfrm>
          <a:prstGeom prst="line">
            <a:avLst/>
          </a:prstGeom>
          <a:noFill/>
          <a:ln w="28575">
            <a:solidFill>
              <a:schemeClr val="tx1"/>
            </a:solidFill>
            <a:round/>
            <a:headEnd type="none" w="sm" len="sm"/>
            <a:tailEnd type="triangle" w="sm" len="sm"/>
          </a:ln>
        </p:spPr>
        <p:txBody>
          <a:bodyPr/>
          <a:lstStyle/>
          <a:p>
            <a:endParaRPr lang="en-US" sz="1350"/>
          </a:p>
        </p:txBody>
      </p:sp>
      <p:sp>
        <p:nvSpPr>
          <p:cNvPr id="9233" name="Rectangle 21"/>
          <p:cNvSpPr>
            <a:spLocks noChangeArrowheads="1"/>
          </p:cNvSpPr>
          <p:nvPr/>
        </p:nvSpPr>
        <p:spPr bwMode="auto">
          <a:xfrm>
            <a:off x="4400602" y="4558989"/>
            <a:ext cx="652358" cy="277482"/>
          </a:xfrm>
          <a:prstGeom prst="rect">
            <a:avLst/>
          </a:prstGeom>
          <a:noFill/>
          <a:ln w="9525">
            <a:noFill/>
            <a:miter lim="800000"/>
            <a:headEnd/>
            <a:tailEnd/>
          </a:ln>
        </p:spPr>
        <p:txBody>
          <a:bodyPr wrap="none" lIns="69056" tIns="34529" rIns="69056" bIns="34529">
            <a:spAutoFit/>
          </a:bodyPr>
          <a:lstStyle/>
          <a:p>
            <a:pPr defTabSz="616744" eaLnBrk="0" hangingPunct="0">
              <a:spcBef>
                <a:spcPct val="50000"/>
              </a:spcBef>
            </a:pPr>
            <a:r>
              <a:rPr lang="en-US" sz="1350" dirty="0"/>
              <a:t>returns</a:t>
            </a:r>
          </a:p>
        </p:txBody>
      </p:sp>
    </p:spTree>
    <p:extLst>
      <p:ext uri="{BB962C8B-B14F-4D97-AF65-F5344CB8AC3E}">
        <p14:creationId xmlns:p14="http://schemas.microsoft.com/office/powerpoint/2010/main" val="911538598"/>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title"/>
          </p:nvPr>
        </p:nvSpPr>
        <p:spPr>
          <a:xfrm>
            <a:off x="611560" y="233748"/>
            <a:ext cx="8322156" cy="1293028"/>
          </a:xfrm>
        </p:spPr>
        <p:txBody>
          <a:bodyPr/>
          <a:lstStyle/>
          <a:p>
            <a:pPr eaLnBrk="1" hangingPunct="1"/>
            <a:r>
              <a:rPr lang="en-US" dirty="0" smtClean="0"/>
              <a:t>Single-Row Sub queries</a:t>
            </a:r>
          </a:p>
        </p:txBody>
      </p:sp>
      <p:sp>
        <p:nvSpPr>
          <p:cNvPr id="10243" name="Rectangle 13"/>
          <p:cNvSpPr>
            <a:spLocks noGrp="1" noChangeArrowheads="1"/>
          </p:cNvSpPr>
          <p:nvPr>
            <p:ph idx="4294967295"/>
          </p:nvPr>
        </p:nvSpPr>
        <p:spPr>
          <a:xfrm>
            <a:off x="0" y="1844675"/>
            <a:ext cx="7956550" cy="4419600"/>
          </a:xfrm>
          <a:prstGeom prst="rect">
            <a:avLst/>
          </a:prstGeom>
        </p:spPr>
        <p:txBody>
          <a:bodyPr>
            <a:noAutofit/>
          </a:bodyPr>
          <a:lstStyle/>
          <a:p>
            <a:pPr lvl="1" eaLnBrk="1" hangingPunct="1"/>
            <a:r>
              <a:rPr lang="en-US" sz="1800" dirty="0"/>
              <a:t>Return only one row</a:t>
            </a:r>
          </a:p>
          <a:p>
            <a:pPr lvl="1" eaLnBrk="1" hangingPunct="1"/>
            <a:r>
              <a:rPr lang="en-US" sz="1800" dirty="0"/>
              <a:t>Use single-row comparison operators</a:t>
            </a:r>
          </a:p>
        </p:txBody>
      </p:sp>
      <p:graphicFrame>
        <p:nvGraphicFramePr>
          <p:cNvPr id="377991" name="Group 135"/>
          <p:cNvGraphicFramePr>
            <a:graphicFrameLocks noGrp="1"/>
          </p:cNvGraphicFramePr>
          <p:nvPr>
            <p:extLst/>
          </p:nvPr>
        </p:nvGraphicFramePr>
        <p:xfrm>
          <a:off x="1547664" y="2708922"/>
          <a:ext cx="4557863" cy="2660016"/>
        </p:xfrm>
        <a:graphic>
          <a:graphicData uri="http://schemas.openxmlformats.org/drawingml/2006/table">
            <a:tbl>
              <a:tblPr/>
              <a:tblGrid>
                <a:gridCol w="1345622"/>
                <a:gridCol w="3212241"/>
              </a:tblGrid>
              <a:tr h="33636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dirty="0" smtClean="0">
                          <a:ln>
                            <a:noFill/>
                          </a:ln>
                          <a:solidFill>
                            <a:schemeClr val="tx1"/>
                          </a:solidFill>
                          <a:effectLst/>
                          <a:latin typeface="Arial" charset="0"/>
                        </a:rPr>
                        <a:t>Operator</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400" b="1" i="0" u="none" strike="noStrike" cap="none" normalizeH="0" baseline="0" smtClean="0">
                          <a:ln>
                            <a:noFill/>
                          </a:ln>
                          <a:solidFill>
                            <a:schemeClr val="tx1"/>
                          </a:solidFill>
                          <a:effectLst/>
                          <a:latin typeface="Arial" charset="0"/>
                        </a:rPr>
                        <a:t>Meaning</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Greater than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Greater than or equal to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&lt;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Less than </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&lt;=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rPr>
                        <a:t>Less than or 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7275">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400" b="1" i="0" u="none" strike="noStrike" cap="none" normalizeH="0" baseline="0" smtClean="0">
                          <a:ln>
                            <a:noFill/>
                          </a:ln>
                          <a:solidFill>
                            <a:srgbClr val="000000"/>
                          </a:solidFill>
                          <a:effectLst/>
                          <a:latin typeface="Courier New" pitchFamily="49" charset="0"/>
                        </a:rPr>
                        <a:t>  &lt;&gt;</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rPr>
                        <a:t>Not equal to</a:t>
                      </a:r>
                    </a:p>
                  </a:txBody>
                  <a:tcPr marL="68580" marR="68580" marT="34290" marB="3429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60228962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Updated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5C82534-F570-47D0-B68B-77FF3196E0DA}" vid="{CA49051E-35FD-4162-BB75-12F1D25530D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Updated Design</Template>
  <TotalTime>1099</TotalTime>
  <Words>2582</Words>
  <Application>Microsoft Office PowerPoint</Application>
  <PresentationFormat>On-screen Show (4:3)</PresentationFormat>
  <Paragraphs>412</Paragraphs>
  <Slides>19</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Arial Black</vt:lpstr>
      <vt:lpstr>Calibri</vt:lpstr>
      <vt:lpstr>Calibri Light</vt:lpstr>
      <vt:lpstr>Courier New</vt:lpstr>
      <vt:lpstr>Symbol</vt:lpstr>
      <vt:lpstr>Times</vt:lpstr>
      <vt:lpstr>Updated Design</vt:lpstr>
      <vt:lpstr>Custom Design</vt:lpstr>
      <vt:lpstr>SQL Contd…</vt:lpstr>
      <vt:lpstr>Nested Queries</vt:lpstr>
      <vt:lpstr>Sub Queries</vt:lpstr>
      <vt:lpstr>Using a sub query to Solve a Problem</vt:lpstr>
      <vt:lpstr>Sub query Syntax</vt:lpstr>
      <vt:lpstr>Who has a salary greater than Abel’s?</vt:lpstr>
      <vt:lpstr>Guidelines for Using Sub queries</vt:lpstr>
      <vt:lpstr>Types of Sub queries</vt:lpstr>
      <vt:lpstr>Single-Row Sub queries</vt:lpstr>
      <vt:lpstr>Display employees whose position is same as the employee 141</vt:lpstr>
      <vt:lpstr>Display employees whose position is the same as that of employee 141 and whose salary is greater than that of employee 143.</vt:lpstr>
      <vt:lpstr>Using Aggregate Functions in a Sub query</vt:lpstr>
      <vt:lpstr>The HAVING Clause with Sub queries</vt:lpstr>
      <vt:lpstr>Will This Statement Return Rows?</vt:lpstr>
      <vt:lpstr>Multiple-Row Sub queries</vt:lpstr>
      <vt:lpstr>Display employees whose salary is less than the salary of all employees with the position of Manager and whose position is not Manager. </vt:lpstr>
      <vt:lpstr>Display employees whose salary is less than the salary of any employees with the position of Manager and whose position is not Manager. </vt:lpstr>
      <vt:lpstr>Display the employees who have subordinates </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104 Internet Technology And Applications</dc:title>
  <dc:creator>pumudu.f</dc:creator>
  <cp:lastModifiedBy>Pradeepa Bandara</cp:lastModifiedBy>
  <cp:revision>104</cp:revision>
  <dcterms:created xsi:type="dcterms:W3CDTF">2006-08-16T00:00:00Z</dcterms:created>
  <dcterms:modified xsi:type="dcterms:W3CDTF">2018-02-01T08:57:43Z</dcterms:modified>
</cp:coreProperties>
</file>